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8" r:id="rId4"/>
    <p:sldId id="282" r:id="rId5"/>
    <p:sldId id="283" r:id="rId6"/>
    <p:sldId id="284" r:id="rId7"/>
    <p:sldId id="285" r:id="rId8"/>
    <p:sldId id="290" r:id="rId9"/>
    <p:sldId id="286" r:id="rId10"/>
    <p:sldId id="288" r:id="rId11"/>
    <p:sldId id="28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5" d="100"/>
          <a:sy n="105" d="100"/>
        </p:scale>
        <p:origin x="120"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2A54C80-263E-416B-A8E0-580EDEADCB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38587" y="3657687"/>
            <a:ext cx="7766936" cy="466257"/>
          </a:xfrm>
        </p:spPr>
        <p:txBody>
          <a:bodyPr/>
          <a:lstStyle/>
          <a:p>
            <a:r>
              <a:rPr lang="en-US" dirty="0"/>
              <a:t>PT. </a:t>
            </a:r>
            <a:r>
              <a:rPr lang="en-US" dirty="0" err="1"/>
              <a:t>Tabel</a:t>
            </a:r>
            <a:r>
              <a:rPr lang="en-US" dirty="0"/>
              <a:t> Data </a:t>
            </a:r>
            <a:r>
              <a:rPr lang="en-US" dirty="0" err="1"/>
              <a:t>Infromatika</a:t>
            </a:r>
            <a:endParaRPr lang="en-US" dirty="0"/>
          </a:p>
        </p:txBody>
      </p:sp>
      <p:pic>
        <p:nvPicPr>
          <p:cNvPr id="4" name="Picture 3"/>
          <p:cNvPicPr>
            <a:picLocks noChangeAspect="1"/>
          </p:cNvPicPr>
          <p:nvPr/>
        </p:nvPicPr>
        <p:blipFill>
          <a:blip r:embed="rId1"/>
          <a:stretch>
            <a:fillRect/>
          </a:stretch>
        </p:blipFill>
        <p:spPr>
          <a:xfrm>
            <a:off x="1" y="0"/>
            <a:ext cx="4361688" cy="6858000"/>
          </a:xfrm>
          <a:prstGeom prst="rect">
            <a:avLst/>
          </a:prstGeom>
        </p:spPr>
      </p:pic>
      <p:sp>
        <p:nvSpPr>
          <p:cNvPr id="2" name="Title 1"/>
          <p:cNvSpPr>
            <a:spLocks noGrp="1"/>
          </p:cNvSpPr>
          <p:nvPr>
            <p:ph type="ctrTitle"/>
          </p:nvPr>
        </p:nvSpPr>
        <p:spPr>
          <a:xfrm>
            <a:off x="2238587" y="1554142"/>
            <a:ext cx="7766936" cy="1646302"/>
          </a:xfrm>
        </p:spPr>
        <p:txBody>
          <a:bodyPr/>
          <a:lstStyle/>
          <a:p>
            <a:r>
              <a:rPr lang="en-US" dirty="0"/>
              <a:t>Bootcamp Java Developer #Day 1</a:t>
            </a:r>
            <a:endParaRPr lang="en-US" dirty="0"/>
          </a:p>
        </p:txBody>
      </p:sp>
      <p:sp>
        <p:nvSpPr>
          <p:cNvPr id="5" name="TextBox 4"/>
          <p:cNvSpPr txBox="1"/>
          <p:nvPr/>
        </p:nvSpPr>
        <p:spPr>
          <a:xfrm>
            <a:off x="9327113" y="6488668"/>
            <a:ext cx="2854436" cy="369332"/>
          </a:xfrm>
          <a:prstGeom prst="rect">
            <a:avLst/>
          </a:prstGeom>
          <a:noFill/>
        </p:spPr>
        <p:txBody>
          <a:bodyPr wrap="none" rtlCol="0">
            <a:spAutoFit/>
          </a:bodyPr>
          <a:lstStyle/>
          <a:p>
            <a:r>
              <a:rPr lang="en-US" dirty="0"/>
              <a:t>By Dimas </a:t>
            </a:r>
            <a:r>
              <a:rPr lang="en-US" dirty="0" err="1"/>
              <a:t>Maryanto,S.Kom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Transactional</a:t>
            </a:r>
            <a:endParaRPr lang="en-US" altLang="en-GB"/>
          </a:p>
        </p:txBody>
      </p:sp>
      <p:sp>
        <p:nvSpPr>
          <p:cNvPr id="3" name="Content Placeholder 2"/>
          <p:cNvSpPr>
            <a:spLocks noGrp="1"/>
          </p:cNvSpPr>
          <p:nvPr>
            <p:ph idx="1"/>
          </p:nvPr>
        </p:nvSpPr>
        <p:spPr/>
        <p:txBody>
          <a:bodyPr/>
          <a:p>
            <a:r>
              <a:rPr lang="en-US" altLang="en-GB"/>
              <a:t>Commit</a:t>
            </a:r>
            <a:endParaRPr lang="en-US" altLang="en-GB"/>
          </a:p>
          <a:p>
            <a:r>
              <a:rPr lang="en-US" altLang="en-GB"/>
              <a:t>Rollback</a:t>
            </a:r>
            <a:endParaRPr lang="en-US" altLang="en-GB"/>
          </a:p>
          <a:p>
            <a:r>
              <a:rPr lang="en-US" altLang="en-GB"/>
              <a:t>Savepoint</a:t>
            </a:r>
            <a:endParaRPr lang="en-US" alt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Database Connectivity</a:t>
            </a:r>
            <a:endParaRPr lang="en-US" dirty="0"/>
          </a:p>
        </p:txBody>
      </p:sp>
      <p:sp>
        <p:nvSpPr>
          <p:cNvPr id="3" name="Content Placeholder 2"/>
          <p:cNvSpPr/>
          <p:nvPr>
            <p:ph idx="1"/>
          </p:nvPr>
        </p:nvSpPr>
        <p:spPr/>
        <p:txBody>
          <a:bodyPr>
            <a:normAutofit/>
          </a:bodyPr>
          <a:p>
            <a:pPr marL="0" lvl="0" indent="0">
              <a:buNone/>
            </a:pPr>
            <a:r>
              <a:rPr lang="en-US" altLang="en-GB"/>
              <a:t>JDBC is Java API that can access any kind of tabular data, especially data stored in a Relational Database.</a:t>
            </a:r>
            <a:endParaRPr lang="en-US" alt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7334" y="598170"/>
            <a:ext cx="8596668" cy="1320800"/>
          </a:xfrm>
        </p:spPr>
        <p:txBody>
          <a:bodyPr/>
          <a:p>
            <a:r>
              <a:rPr lang="en-US" altLang="en-GB"/>
              <a:t>Istilah dalam JDBC</a:t>
            </a:r>
            <a:endParaRPr lang="en-US" altLang="en-GB"/>
          </a:p>
        </p:txBody>
      </p:sp>
      <p:sp>
        <p:nvSpPr>
          <p:cNvPr id="3" name="Text Placeholder 2"/>
          <p:cNvSpPr>
            <a:spLocks noGrp="1"/>
          </p:cNvSpPr>
          <p:nvPr>
            <p:ph type="body" idx="1"/>
          </p:nvPr>
        </p:nvSpPr>
        <p:spPr/>
        <p:txBody>
          <a:bodyPr/>
          <a:p>
            <a:r>
              <a:rPr lang="en-US" altLang="en-GB"/>
              <a:t>Setup / Konfigurasi</a:t>
            </a:r>
            <a:endParaRPr lang="en-US" altLang="en-GB"/>
          </a:p>
        </p:txBody>
      </p:sp>
      <p:sp>
        <p:nvSpPr>
          <p:cNvPr id="4" name="Content Placeholder 3"/>
          <p:cNvSpPr>
            <a:spLocks noGrp="1"/>
          </p:cNvSpPr>
          <p:nvPr>
            <p:ph sz="half" idx="2"/>
          </p:nvPr>
        </p:nvSpPr>
        <p:spPr/>
        <p:txBody>
          <a:bodyPr/>
          <a:p>
            <a:r>
              <a:rPr lang="en-US" altLang="en-GB" sz="1800">
                <a:sym typeface="+mn-ea"/>
              </a:rPr>
              <a:t>Datasource</a:t>
            </a:r>
            <a:endParaRPr lang="en-US" altLang="en-GB" sz="1800"/>
          </a:p>
          <a:p>
            <a:r>
              <a:rPr lang="en-US" altLang="en-GB" sz="1800">
                <a:sym typeface="+mn-ea"/>
              </a:rPr>
              <a:t>DriverManager</a:t>
            </a:r>
            <a:endParaRPr lang="en-US" altLang="en-GB" sz="1800"/>
          </a:p>
          <a:p>
            <a:r>
              <a:rPr lang="en-US" altLang="en-GB" sz="1800">
                <a:sym typeface="+mn-ea"/>
              </a:rPr>
              <a:t>Driver</a:t>
            </a:r>
            <a:endParaRPr lang="en-US" altLang="en-GB" sz="1800"/>
          </a:p>
          <a:p>
            <a:pPr lvl="1"/>
            <a:r>
              <a:rPr lang="en-US" altLang="en-GB" sz="1800">
                <a:sym typeface="+mn-ea"/>
              </a:rPr>
              <a:t>URL JDBC</a:t>
            </a:r>
            <a:endParaRPr lang="en-US" altLang="en-GB" sz="1800"/>
          </a:p>
          <a:p>
            <a:pPr lvl="1"/>
            <a:r>
              <a:rPr lang="en-US" altLang="en-GB" sz="1800">
                <a:sym typeface="+mn-ea"/>
              </a:rPr>
              <a:t>User</a:t>
            </a:r>
            <a:endParaRPr lang="en-US" altLang="en-GB" sz="1800"/>
          </a:p>
          <a:p>
            <a:pPr lvl="1"/>
            <a:r>
              <a:rPr lang="en-US" altLang="en-GB" sz="1800">
                <a:sym typeface="+mn-ea"/>
              </a:rPr>
              <a:t>Password</a:t>
            </a:r>
            <a:endParaRPr lang="en-US" altLang="en-GB" sz="1800"/>
          </a:p>
          <a:p>
            <a:endParaRPr lang="en-GB" altLang="en-US"/>
          </a:p>
        </p:txBody>
      </p:sp>
      <p:sp>
        <p:nvSpPr>
          <p:cNvPr id="5" name="Text Placeholder 4"/>
          <p:cNvSpPr>
            <a:spLocks noGrp="1"/>
          </p:cNvSpPr>
          <p:nvPr>
            <p:ph type="body" sz="quarter" idx="3"/>
          </p:nvPr>
        </p:nvSpPr>
        <p:spPr/>
        <p:txBody>
          <a:bodyPr/>
          <a:p>
            <a:r>
              <a:rPr lang="en-US" altLang="en-GB"/>
              <a:t>Implementasi</a:t>
            </a:r>
            <a:endParaRPr lang="en-US" altLang="en-GB"/>
          </a:p>
        </p:txBody>
      </p:sp>
      <p:sp>
        <p:nvSpPr>
          <p:cNvPr id="6" name="Content Placeholder 5"/>
          <p:cNvSpPr>
            <a:spLocks noGrp="1"/>
          </p:cNvSpPr>
          <p:nvPr>
            <p:ph sz="quarter" idx="4"/>
          </p:nvPr>
        </p:nvSpPr>
        <p:spPr/>
        <p:txBody>
          <a:bodyPr/>
          <a:p>
            <a:pPr lvl="0"/>
            <a:r>
              <a:rPr lang="en-US" altLang="en-GB" sz="1800">
                <a:sym typeface="+mn-ea"/>
              </a:rPr>
              <a:t>Connection</a:t>
            </a:r>
            <a:endParaRPr lang="en-US" altLang="en-GB" sz="1800">
              <a:sym typeface="+mn-ea"/>
            </a:endParaRPr>
          </a:p>
          <a:p>
            <a:pPr lvl="0"/>
            <a:r>
              <a:rPr lang="en-US" altLang="en-GB" sz="1800">
                <a:sym typeface="+mn-ea"/>
              </a:rPr>
              <a:t>Statement</a:t>
            </a:r>
            <a:endParaRPr lang="en-US" altLang="en-GB" sz="1800"/>
          </a:p>
          <a:p>
            <a:pPr lvl="0"/>
            <a:r>
              <a:rPr lang="en-US" altLang="en-GB" sz="1800">
                <a:sym typeface="+mn-ea"/>
              </a:rPr>
              <a:t>PreparedStatement</a:t>
            </a:r>
            <a:endParaRPr lang="en-US" altLang="en-GB" sz="1800"/>
          </a:p>
          <a:p>
            <a:pPr lvl="0"/>
            <a:r>
              <a:rPr lang="en-US" altLang="en-GB" sz="1800">
                <a:sym typeface="+mn-ea"/>
              </a:rPr>
              <a:t>ResultSet</a:t>
            </a:r>
            <a:endParaRPr lang="en-US" altLang="en-GB" sz="1800"/>
          </a:p>
          <a:p>
            <a:pPr lvl="0"/>
            <a:r>
              <a:rPr lang="en-US" altLang="en-GB" sz="1800">
                <a:sym typeface="+mn-ea"/>
              </a:rPr>
              <a:t>Transaction</a:t>
            </a:r>
            <a:endParaRPr lang="en-US" altLang="en-GB" sz="1800"/>
          </a:p>
          <a:p>
            <a:pPr lvl="1"/>
            <a:r>
              <a:rPr lang="en-US" altLang="en-GB" sz="1800">
                <a:sym typeface="+mn-ea"/>
              </a:rPr>
              <a:t>Commit</a:t>
            </a:r>
            <a:endParaRPr lang="en-US" altLang="en-GB" sz="1800"/>
          </a:p>
          <a:p>
            <a:pPr lvl="1"/>
            <a:r>
              <a:rPr lang="en-US" altLang="en-GB" sz="1800">
                <a:sym typeface="+mn-ea"/>
              </a:rPr>
              <a:t>Rollback</a:t>
            </a:r>
            <a:endParaRPr lang="en-GB" altLang="en-US" sz="1800"/>
          </a:p>
          <a:p>
            <a:pPr marL="0" indent="0">
              <a:buNone/>
            </a:pPr>
            <a:endParaRPr lang="en-GB"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xfrm>
            <a:off x="594149" y="2768600"/>
            <a:ext cx="8596668" cy="1320800"/>
          </a:xfrm>
        </p:spPr>
        <p:txBody>
          <a:bodyPr/>
          <a:p>
            <a:r>
              <a:rPr lang="en-US" altLang="en-GB"/>
              <a:t>Setup Connection</a:t>
            </a:r>
            <a:endParaRPr lang="en-US" alt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Statement</a:t>
            </a:r>
            <a:endParaRPr lang="en-US" altLang="en-GB"/>
          </a:p>
        </p:txBody>
      </p:sp>
      <p:sp>
        <p:nvSpPr>
          <p:cNvPr id="3" name="Content Placeholder 2"/>
          <p:cNvSpPr>
            <a:spLocks noGrp="1"/>
          </p:cNvSpPr>
          <p:nvPr>
            <p:ph idx="1"/>
          </p:nvPr>
        </p:nvSpPr>
        <p:spPr/>
        <p:txBody>
          <a:bodyPr/>
          <a:p>
            <a:pPr marL="0" indent="0">
              <a:buNone/>
            </a:pPr>
            <a:r>
              <a:rPr lang="en-GB" altLang="en-US"/>
              <a:t>A Statement is an interface that represents a SQL statement. You execute Statement objects, and they generate ResultSet objects, which is a table of data representing a database result set. You need a Connection object to create a Statement object.</a:t>
            </a:r>
            <a:endParaRPr lang="en-GB"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ResultSet</a:t>
            </a:r>
            <a:endParaRPr lang="en-US" altLang="en-GB"/>
          </a:p>
        </p:txBody>
      </p:sp>
      <p:sp>
        <p:nvSpPr>
          <p:cNvPr id="3" name="Content Placeholder 2"/>
          <p:cNvSpPr>
            <a:spLocks noGrp="1"/>
          </p:cNvSpPr>
          <p:nvPr>
            <p:ph idx="1"/>
          </p:nvPr>
        </p:nvSpPr>
        <p:spPr/>
        <p:txBody>
          <a:bodyPr/>
          <a:p>
            <a:pPr marL="0" indent="0">
              <a:buNone/>
            </a:pPr>
            <a:r>
              <a:rPr lang="en-GB" altLang="en-US"/>
              <a:t>You access the data in a ResultSet object through a cursor. Note that this cursor is not a database cursor. This cursor is a pointer that points to one row of data in the ResultSet object. Initially, the cursor is positioned before the first row. You call various methods defined in the ResultSet object to move the cursor.</a:t>
            </a:r>
            <a:endParaRPr lang="en-GB"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Close Statemet</a:t>
            </a:r>
            <a:endParaRPr lang="en-US" altLang="en-GB"/>
          </a:p>
        </p:txBody>
      </p:sp>
      <p:sp>
        <p:nvSpPr>
          <p:cNvPr id="3" name="Content Placeholder 2"/>
          <p:cNvSpPr>
            <a:spLocks noGrp="1"/>
          </p:cNvSpPr>
          <p:nvPr>
            <p:ph idx="1"/>
          </p:nvPr>
        </p:nvSpPr>
        <p:spPr/>
        <p:txBody>
          <a:bodyPr/>
          <a:p>
            <a:pPr marL="0" indent="0">
              <a:buNone/>
            </a:pPr>
            <a:r>
              <a:rPr lang="en-GB" altLang="en-US"/>
              <a:t>When you are finished using a Statement, call the method Statement.close to immediately release the resources it is using. When you call this method, its ResultSet objects are closed.</a:t>
            </a:r>
            <a:endParaRPr lang="en-GB"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PreparedStatement</a:t>
            </a:r>
            <a:endParaRPr lang="en-US" altLang="en-GB"/>
          </a:p>
        </p:txBody>
      </p:sp>
      <p:sp>
        <p:nvSpPr>
          <p:cNvPr id="3" name="Content Placeholder 2"/>
          <p:cNvSpPr>
            <a:spLocks noGrp="1"/>
          </p:cNvSpPr>
          <p:nvPr>
            <p:ph idx="1"/>
          </p:nvPr>
        </p:nvSpPr>
        <p:spPr/>
        <p:txBody>
          <a:bodyPr/>
          <a:p>
            <a:pPr marL="0" indent="0">
              <a:buNone/>
            </a:pPr>
            <a:r>
              <a:rPr lang="en-GB" altLang="en-US"/>
              <a:t>The main feature of a PreparedStatement object is that, unlike a Statement object, it is given a SQL statement when it is created. The advantage to this is that in most cases, this SQL statement is sent to the DBMS right away, where it is compiled. As a result, the PreparedStatement object contains not just a SQL statement, but a SQL statement that has been precompiled. This means that when the PreparedStatement is executed, the DBMS can just run the PreparedStatement SQL statement without having to compile it first.</a:t>
            </a:r>
            <a:endParaRPr lang="en-GB"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389" y="2768600"/>
            <a:ext cx="8596668" cy="1320800"/>
          </a:xfrm>
        </p:spPr>
        <p:txBody>
          <a:bodyPr/>
          <a:p>
            <a:r>
              <a:rPr lang="en-US" altLang="en-GB"/>
              <a:t>SQL injection</a:t>
            </a:r>
            <a:endParaRPr lang="en-US" altLang="en-GB"/>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1770</Words>
  <Application>WPS Presentation</Application>
  <PresentationFormat>Widescreen</PresentationFormat>
  <Paragraphs>59</Paragraphs>
  <Slides>10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SimSun</vt:lpstr>
      <vt:lpstr>Wingdings</vt:lpstr>
      <vt:lpstr>Wingdings 3</vt:lpstr>
      <vt:lpstr>Arial</vt:lpstr>
      <vt:lpstr>Trebuchet MS</vt:lpstr>
      <vt:lpstr>Microsoft YaHei</vt:lpstr>
      <vt:lpstr/>
      <vt:lpstr>Arial Unicode MS</vt:lpstr>
      <vt:lpstr>Calibri</vt:lpstr>
      <vt:lpstr>Segoe Print</vt:lpstr>
      <vt:lpstr>Facet</vt:lpstr>
      <vt:lpstr>Bootcamp Java Developer #Day 1</vt:lpstr>
      <vt:lpstr>Java Database Connectivity</vt:lpstr>
      <vt:lpstr>Istilah dalam JDBC</vt:lpstr>
      <vt:lpstr>Setup Connection</vt:lpstr>
      <vt:lpstr>Statement</vt:lpstr>
      <vt:lpstr>ResultSet</vt:lpstr>
      <vt:lpstr>PowerPoint 演示文稿</vt:lpstr>
      <vt:lpstr>PreparedStatement</vt:lpstr>
      <vt:lpstr>SQL injection</vt:lpstr>
      <vt:lpstr>Transactional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Bootcamp Java Developer</dc:title>
  <dc:creator>Dimas Maryanto</dc:creator>
  <cp:lastModifiedBy>dimMaryanto93</cp:lastModifiedBy>
  <cp:revision>71</cp:revision>
  <dcterms:created xsi:type="dcterms:W3CDTF">2017-08-18T14:30:00Z</dcterms:created>
  <dcterms:modified xsi:type="dcterms:W3CDTF">2017-09-07T10:26:32Z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2057-10.2.0.5934</vt:lpwstr>
  </property>
</Properties>
</file>