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Web dengan Servlet dan JSP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en-GB"/>
              <a:t>A servlet is a small Java program that runs within a Web server. Servlets receive and respond to requests from Web clients, usually across HTTP, the HyperText Transfer Protocol.</a:t>
            </a:r>
            <a:endParaRPr lang="en-US" altLang="en-GB"/>
          </a:p>
          <a:p>
            <a:pPr lvl="0"/>
            <a:r>
              <a:rPr lang="en-US" altLang="en-GB"/>
              <a:t>A JSP page is a text document that contains two types of text: static data, which can be expressed in any text-based format (such as HTML, SVG, WML, and XML), and JSP elements, which construct dynamic content.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HTTP Method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GET</a:t>
            </a:r>
            <a:endParaRPr lang="en-US" altLang="en-GB"/>
          </a:p>
          <a:p>
            <a:r>
              <a:rPr lang="en-US" altLang="en-GB"/>
              <a:t>POST</a:t>
            </a:r>
            <a:endParaRPr lang="en-US" altLang="en-GB"/>
          </a:p>
          <a:p>
            <a:r>
              <a:rPr lang="en-US" altLang="en-GB"/>
              <a:t>PUT</a:t>
            </a:r>
            <a:endParaRPr lang="en-US" altLang="en-GB"/>
          </a:p>
          <a:p>
            <a:r>
              <a:rPr lang="en-US" altLang="en-GB"/>
              <a:t>DELETE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HTTP Status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511935"/>
            <a:ext cx="4184015" cy="4529455"/>
          </a:xfrm>
        </p:spPr>
        <p:txBody>
          <a:bodyPr>
            <a:normAutofit/>
          </a:bodyPr>
          <a:p>
            <a:r>
              <a:rPr lang="en-US" altLang="en-GB"/>
              <a:t>Information response</a:t>
            </a:r>
            <a:endParaRPr lang="en-US" altLang="en-GB"/>
          </a:p>
          <a:p>
            <a:pPr lvl="1"/>
            <a:r>
              <a:rPr lang="en-US" altLang="en-GB"/>
              <a:t>100 Continue</a:t>
            </a:r>
            <a:endParaRPr lang="en-US" altLang="en-GB"/>
          </a:p>
          <a:p>
            <a:pPr lvl="1"/>
            <a:r>
              <a:rPr lang="en-US" altLang="en-GB"/>
              <a:t>101 Switching Protocol</a:t>
            </a:r>
            <a:endParaRPr lang="en-US" altLang="en-GB"/>
          </a:p>
          <a:p>
            <a:r>
              <a:rPr lang="en-US" altLang="en-GB"/>
              <a:t>Successfull response</a:t>
            </a:r>
            <a:endParaRPr lang="en-US" altLang="en-GB"/>
          </a:p>
          <a:p>
            <a:pPr lvl="1"/>
            <a:r>
              <a:rPr lang="en-US" altLang="en-GB" sz="1600"/>
              <a:t>200 OK </a:t>
            </a:r>
            <a:endParaRPr lang="en-US" altLang="en-GB" sz="1600"/>
          </a:p>
          <a:p>
            <a:pPr lvl="1"/>
            <a:r>
              <a:rPr lang="en-US" altLang="en-GB" sz="1600"/>
              <a:t>201 Created</a:t>
            </a:r>
            <a:endParaRPr lang="en-US" altLang="en-GB" sz="1600"/>
          </a:p>
          <a:p>
            <a:pPr lvl="1"/>
            <a:r>
              <a:rPr lang="en-US" altLang="en-GB" sz="1600"/>
              <a:t>202 Accepted</a:t>
            </a:r>
            <a:endParaRPr lang="en-US" altLang="en-GB" sz="1600"/>
          </a:p>
          <a:p>
            <a:pPr lvl="1"/>
            <a:r>
              <a:rPr lang="en-US" altLang="en-GB" sz="1600"/>
              <a:t>204 No Content</a:t>
            </a:r>
            <a:endParaRPr lang="en-US" altLang="en-GB" sz="1600"/>
          </a:p>
          <a:p>
            <a:r>
              <a:rPr lang="en-US" altLang="en-GB"/>
              <a:t>Redirction messages</a:t>
            </a:r>
            <a:endParaRPr lang="en-US" altLang="en-GB"/>
          </a:p>
          <a:p>
            <a:pPr lvl="1"/>
            <a:r>
              <a:rPr lang="en-US" altLang="en-GB"/>
              <a:t>300 Multiple Choice</a:t>
            </a:r>
            <a:endParaRPr lang="en-US" altLang="en-GB"/>
          </a:p>
          <a:p>
            <a:pPr lvl="1"/>
            <a:r>
              <a:rPr lang="en-US" altLang="en-GB"/>
              <a:t>301 Moved Permanently</a:t>
            </a:r>
            <a:endParaRPr lang="en-US" altLang="en-GB"/>
          </a:p>
          <a:p>
            <a:pPr lvl="1"/>
            <a:r>
              <a:rPr lang="en-US" altLang="en-GB"/>
              <a:t>302 Found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11935"/>
            <a:ext cx="4184015" cy="4742180"/>
          </a:xfrm>
        </p:spPr>
        <p:txBody>
          <a:bodyPr>
            <a:normAutofit lnSpcReduction="20000"/>
          </a:bodyPr>
          <a:p>
            <a:r>
              <a:rPr lang="en-US" altLang="en-GB">
                <a:sym typeface="+mn-ea"/>
              </a:rPr>
              <a:t>Client error responses</a:t>
            </a:r>
            <a:endParaRPr lang="en-US" altLang="en-GB">
              <a:sym typeface="+mn-ea"/>
            </a:endParaRPr>
          </a:p>
          <a:p>
            <a:pPr lvl="1"/>
            <a:r>
              <a:rPr lang="en-US" altLang="en-GB"/>
              <a:t>400 Bad Request</a:t>
            </a:r>
            <a:endParaRPr lang="en-US" altLang="en-GB"/>
          </a:p>
          <a:p>
            <a:pPr lvl="1"/>
            <a:r>
              <a:rPr lang="en-US" altLang="en-GB"/>
              <a:t>401 Unauthorized</a:t>
            </a:r>
            <a:endParaRPr lang="en-US" altLang="en-GB"/>
          </a:p>
          <a:p>
            <a:pPr lvl="1"/>
            <a:r>
              <a:rPr lang="en-US" altLang="en-GB"/>
              <a:t>403 Forbidden</a:t>
            </a:r>
            <a:endParaRPr lang="en-US" altLang="en-GB"/>
          </a:p>
          <a:p>
            <a:pPr lvl="1"/>
            <a:r>
              <a:rPr lang="en-US" altLang="en-GB"/>
              <a:t>404 Not Found</a:t>
            </a:r>
            <a:endParaRPr lang="en-US" altLang="en-GB"/>
          </a:p>
          <a:p>
            <a:pPr lvl="1"/>
            <a:r>
              <a:rPr lang="en-US" altLang="en-GB"/>
              <a:t>405 Method Not Allowed</a:t>
            </a:r>
            <a:endParaRPr lang="en-US" altLang="en-GB"/>
          </a:p>
          <a:p>
            <a:pPr lvl="1"/>
            <a:r>
              <a:rPr lang="en-US" altLang="en-GB"/>
              <a:t>408 Request Timeout</a:t>
            </a:r>
            <a:endParaRPr lang="en-US" altLang="en-GB"/>
          </a:p>
          <a:p>
            <a:pPr lvl="1"/>
            <a:r>
              <a:rPr lang="en-US" altLang="en-GB"/>
              <a:t>415 Unsupported Media Type</a:t>
            </a:r>
            <a:endParaRPr lang="en-US" altLang="en-GB"/>
          </a:p>
          <a:p>
            <a:pPr lvl="1"/>
            <a:r>
              <a:rPr lang="en-US" altLang="en-GB"/>
              <a:t>429 Too Many Request</a:t>
            </a:r>
            <a:endParaRPr lang="en-US" altLang="en-GB"/>
          </a:p>
          <a:p>
            <a:r>
              <a:rPr lang="en-US" altLang="en-GB">
                <a:sym typeface="+mn-ea"/>
              </a:rPr>
              <a:t>Server error responses</a:t>
            </a:r>
            <a:endParaRPr lang="en-US" altLang="en-GB">
              <a:sym typeface="+mn-ea"/>
            </a:endParaRPr>
          </a:p>
          <a:p>
            <a:pPr lvl="1"/>
            <a:r>
              <a:rPr lang="en-US" altLang="en-GB" sz="1600">
                <a:sym typeface="+mn-ea"/>
              </a:rPr>
              <a:t>500 Internal Server Error</a:t>
            </a:r>
            <a:endParaRPr lang="en-US" altLang="en-GB" sz="1600">
              <a:sym typeface="+mn-ea"/>
            </a:endParaRPr>
          </a:p>
          <a:p>
            <a:pPr lvl="1"/>
            <a:r>
              <a:rPr lang="en-US" altLang="en-GB" sz="1600">
                <a:sym typeface="+mn-ea"/>
              </a:rPr>
              <a:t>501 Not Implemented</a:t>
            </a:r>
            <a:endParaRPr lang="en-US" altLang="en-GB" sz="1600">
              <a:sym typeface="+mn-ea"/>
            </a:endParaRPr>
          </a:p>
          <a:p>
            <a:pPr lvl="1"/>
            <a:r>
              <a:rPr lang="en-US" altLang="en-GB" sz="1600">
                <a:sym typeface="+mn-ea"/>
              </a:rPr>
              <a:t>502 Bad Gateway</a:t>
            </a:r>
            <a:endParaRPr lang="en-US" altLang="en-GB" sz="1600"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69" y="150495"/>
            <a:ext cx="8596668" cy="1320800"/>
          </a:xfrm>
        </p:spPr>
        <p:txBody>
          <a:bodyPr/>
          <a:p>
            <a:r>
              <a:rPr lang="en-US" altLang="en-GB"/>
              <a:t>Web Server Processing JSP &amp; Servlet</a:t>
            </a:r>
            <a:endParaRPr lang="en-US" altLang="en-GB"/>
          </a:p>
        </p:txBody>
      </p:sp>
      <p:pic>
        <p:nvPicPr>
          <p:cNvPr id="5" name="Content Placeholder 4" descr="webserver-processio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300" y="1283970"/>
            <a:ext cx="9292590" cy="47574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7675" y="6115685"/>
            <a:ext cx="931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sumber: (https://www.ntu.edu.sg/home/ehchua/programming/java/JavaServlets.html)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Web Server untuk Java</a:t>
            </a:r>
            <a:endParaRPr lang="en-US" altLang="en-GB"/>
          </a:p>
        </p:txBody>
      </p:sp>
      <p:pic>
        <p:nvPicPr>
          <p:cNvPr id="4" name="Content Placeholder 3" descr="glassfish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5405" y="1400175"/>
            <a:ext cx="3454400" cy="3238500"/>
          </a:xfrm>
          <a:prstGeom prst="rect">
            <a:avLst/>
          </a:prstGeom>
        </p:spPr>
      </p:pic>
      <p:pic>
        <p:nvPicPr>
          <p:cNvPr id="5" name="Content Placeholder 4" descr="jbos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790" y="3856355"/>
            <a:ext cx="4184015" cy="2970530"/>
          </a:xfrm>
          <a:prstGeom prst="rect">
            <a:avLst/>
          </a:prstGeom>
        </p:spPr>
      </p:pic>
      <p:pic>
        <p:nvPicPr>
          <p:cNvPr id="6" name="Picture 5" descr="jet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5678805"/>
            <a:ext cx="2875280" cy="812800"/>
          </a:xfrm>
          <a:prstGeom prst="rect">
            <a:avLst/>
          </a:prstGeom>
        </p:spPr>
      </p:pic>
      <p:pic>
        <p:nvPicPr>
          <p:cNvPr id="7" name="Picture 6" descr="tomc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85" y="1266190"/>
            <a:ext cx="3809365" cy="3809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1102</Words>
  <Application>WPS Presentation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Database Connectivity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80</cp:revision>
  <dcterms:created xsi:type="dcterms:W3CDTF">2017-08-18T14:30:00Z</dcterms:created>
  <dcterms:modified xsi:type="dcterms:W3CDTF">2017-09-07T09:46:54Z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