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altLang="en-GB"/>
              <a:t>Hierarchical Database</a:t>
            </a:r>
            <a:endParaRPr lang="en-US" altLang="en-GB"/>
          </a:p>
          <a:p>
            <a:r>
              <a:rPr lang="en-US" altLang="en-GB"/>
              <a:t>Network Database</a:t>
            </a:r>
            <a:endParaRPr lang="en-US" altLang="en-GB"/>
          </a:p>
          <a:p>
            <a:r>
              <a:rPr lang="en-US" altLang="en-GB"/>
              <a:t>Relational Database</a:t>
            </a:r>
            <a:endParaRPr lang="en-US" altLang="en-GB"/>
          </a:p>
          <a:p>
            <a:r>
              <a:rPr lang="en-US" altLang="en-GB"/>
              <a:t>Object Oriented Database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System (RDBMS)</a:t>
            </a:r>
            <a:endParaRPr lang="en-US" dirty="0"/>
          </a:p>
        </p:txBody>
      </p:sp>
      <p:pic>
        <p:nvPicPr>
          <p:cNvPr id="3" name="Content Placeholder 2" descr="mariadb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7545" y="4008755"/>
            <a:ext cx="2202815" cy="1901190"/>
          </a:xfrm>
          <a:prstGeom prst="rect">
            <a:avLst/>
          </a:prstGeom>
        </p:spPr>
      </p:pic>
      <p:pic>
        <p:nvPicPr>
          <p:cNvPr id="4" name="Content Placeholder 3" descr="mysq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76320" y="4283710"/>
            <a:ext cx="2404745" cy="1626235"/>
          </a:xfrm>
          <a:prstGeom prst="rect">
            <a:avLst/>
          </a:prstGeom>
        </p:spPr>
      </p:pic>
      <p:pic>
        <p:nvPicPr>
          <p:cNvPr id="6" name="Picture 5" descr="oracle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15" y="1930400"/>
            <a:ext cx="3780155" cy="1368425"/>
          </a:xfrm>
          <a:prstGeom prst="rect">
            <a:avLst/>
          </a:prstGeom>
        </p:spPr>
      </p:pic>
      <p:pic>
        <p:nvPicPr>
          <p:cNvPr id="7" name="Picture 6" descr="postgre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1574165"/>
            <a:ext cx="1917065" cy="2131695"/>
          </a:xfrm>
          <a:prstGeom prst="rect">
            <a:avLst/>
          </a:prstGeom>
        </p:spPr>
      </p:pic>
      <p:pic>
        <p:nvPicPr>
          <p:cNvPr id="8" name="Picture 7" descr="ms-sql-serv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570" y="1645920"/>
            <a:ext cx="2661285" cy="1988820"/>
          </a:xfrm>
          <a:prstGeom prst="rect">
            <a:avLst/>
          </a:prstGeom>
        </p:spPr>
      </p:pic>
      <p:pic>
        <p:nvPicPr>
          <p:cNvPr id="9" name="Picture 8" descr="sql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775" y="4558665"/>
            <a:ext cx="2157095" cy="1351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Database PostgreSQL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Based on the object relational DBMS Postgres</a:t>
            </a:r>
            <a:endParaRPr lang="en-GB" altLang="en-US"/>
          </a:p>
          <a:p>
            <a:r>
              <a:rPr lang="en-US" altLang="en-GB"/>
              <a:t>Open Source, Stable</a:t>
            </a:r>
            <a:endParaRPr lang="en-US" altLang="en-GB"/>
          </a:p>
          <a:p>
            <a:r>
              <a:rPr lang="en-US" altLang="en-GB"/>
              <a:t>Support System Operation yang lumayan lengkap mulai dari Windwos, Unix, Linux, FreeBSD, OS X, Solaris, dll</a:t>
            </a:r>
            <a:endParaRPr lang="en-US" altLang="en-GB"/>
          </a:p>
          <a:p>
            <a:r>
              <a:rPr lang="en-US" altLang="en-GB"/>
              <a:t>Support Programming language seperti .NET, C, C++, Java, Delphi, Java, Perl, PHP, Python.</a:t>
            </a:r>
            <a:endParaRPr lang="en-US" altLang="en-GB"/>
          </a:p>
        </p:txBody>
      </p:sp>
      <p:pic>
        <p:nvPicPr>
          <p:cNvPr id="5" name="Content Placeholder 4" descr="postgresq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26405" y="1930400"/>
            <a:ext cx="348996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Role &amp; Schema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Role serupa dengan user yang bisa login untuk melakukan management sistem database seperti membuat database, table, column,  constraint, triger, function dll</a:t>
            </a:r>
            <a:endParaRPr lang="en-US" altLang="en-GB"/>
          </a:p>
          <a:p>
            <a:r>
              <a:rPr lang="en-US" altLang="en-GB"/>
              <a:t>Superuser Role adalah user yang bisa dibilang sapu jagat jadi bisa melakukan segalah hal di database management sistem tersebut contohnya melimit role lain dengan fitur-fitur tertentu. defaultnya superuser di database PostgreSQL adalah postgres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Dalam 1 Database kita bisa memiliki banyak schema namum secara default kita telah miliki 1 scehema yaitu public</a:t>
            </a:r>
            <a:endParaRPr lang="en-US" altLang="en-GB"/>
          </a:p>
          <a:p>
            <a:r>
              <a:rPr lang="en-US" altLang="en-GB"/>
              <a:t>Schema bisanya digunakan untuk mengkategorikan table atau object supaya lebih mudah dibaca tabelnya dan teroragnisasi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Membuat Role atau User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545" y="2160905"/>
            <a:ext cx="7566025" cy="765175"/>
          </a:xfrm>
        </p:spPr>
        <p:txBody>
          <a:bodyPr/>
          <a:p>
            <a:pPr marL="0" indent="0">
              <a:buNone/>
            </a:pPr>
            <a:r>
              <a:rPr lang="en-US" altLang="en-GB"/>
              <a:t>create user nama_user with superuser login password 'passwordnya';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Tipe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160905"/>
            <a:ext cx="4080510" cy="3880485"/>
          </a:xfrm>
        </p:spPr>
        <p:txBody>
          <a:bodyPr>
            <a:normAutofit fontScale="90000" lnSpcReduction="20000"/>
          </a:bodyPr>
          <a:p>
            <a:r>
              <a:rPr lang="en-US" altLang="en-GB"/>
              <a:t>String</a:t>
            </a:r>
            <a:endParaRPr lang="en-US" altLang="en-GB"/>
          </a:p>
          <a:p>
            <a:pPr lvl="1"/>
            <a:r>
              <a:rPr lang="en-US" altLang="en-GB"/>
              <a:t>Character Varying</a:t>
            </a:r>
            <a:endParaRPr lang="en-US" altLang="en-GB"/>
          </a:p>
          <a:p>
            <a:pPr lvl="1"/>
            <a:r>
              <a:rPr lang="en-US" altLang="en-GB"/>
              <a:t>Charcater</a:t>
            </a:r>
            <a:endParaRPr lang="en-US" altLang="en-GB"/>
          </a:p>
          <a:p>
            <a:pPr lvl="1"/>
            <a:r>
              <a:rPr lang="en-US" altLang="en-GB"/>
              <a:t>Text</a:t>
            </a:r>
            <a:endParaRPr lang="en-US" altLang="en-GB"/>
          </a:p>
          <a:p>
            <a:r>
              <a:rPr lang="en-US" altLang="en-GB"/>
              <a:t>Boolean</a:t>
            </a:r>
            <a:endParaRPr lang="en-US" altLang="en-GB"/>
          </a:p>
          <a:p>
            <a:r>
              <a:rPr lang="en-US" altLang="en-GB"/>
              <a:t>Date</a:t>
            </a:r>
            <a:endParaRPr lang="en-US" altLang="en-GB"/>
          </a:p>
          <a:p>
            <a:pPr lvl="1"/>
            <a:r>
              <a:rPr lang="en-US" altLang="en-GB"/>
              <a:t>Timestamp</a:t>
            </a:r>
            <a:endParaRPr lang="en-US" altLang="en-GB"/>
          </a:p>
          <a:p>
            <a:pPr lvl="1"/>
            <a:r>
              <a:rPr lang="en-US" altLang="en-GB"/>
              <a:t>Date</a:t>
            </a:r>
            <a:endParaRPr lang="en-US" altLang="en-GB"/>
          </a:p>
          <a:p>
            <a:r>
              <a:rPr lang="en-US" altLang="en-GB"/>
              <a:t>Numberic</a:t>
            </a:r>
            <a:endParaRPr lang="en-US" altLang="en-GB"/>
          </a:p>
          <a:p>
            <a:pPr lvl="1"/>
            <a:r>
              <a:rPr lang="en-US" altLang="en-GB"/>
              <a:t>Double Precision</a:t>
            </a:r>
            <a:endParaRPr lang="en-US" altLang="en-GB"/>
          </a:p>
          <a:p>
            <a:pPr lvl="1"/>
            <a:r>
              <a:rPr lang="en-US" altLang="en-GB"/>
              <a:t>Serial</a:t>
            </a:r>
            <a:endParaRPr lang="en-US" altLang="en-GB"/>
          </a:p>
          <a:p>
            <a:pPr lvl="1"/>
            <a:r>
              <a:rPr lang="en-US" altLang="en-GB"/>
              <a:t>Numberic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Membuat Tabel</a:t>
            </a:r>
            <a:endParaRPr lang="en-US" alt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Format Membuat Tabel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altLang="en-GB" sz="1200"/>
              <a:t>create table nama_tabel(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	nama_field tipe_data(jml_karakter)  constraiont,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	nama_field_lain tipe_data(jml_karakter)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)</a:t>
            </a:r>
            <a:endParaRPr lang="en-US" altLang="en-GB" sz="12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Contoh SQL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US" altLang="en-GB" sz="1600"/>
              <a:t>create table mahasiswa(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	nip serial not null primary key,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	nama character varying(50) not null,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	tanggal_masuk timestamp not null,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	tanggal_lahir date not null,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	aktif boolean default 'false'</a:t>
            </a: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);</a:t>
            </a:r>
            <a:endParaRPr lang="en-US" altLang="en-GB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1685</Words>
  <Application>WPS Presentation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Technology</vt:lpstr>
      <vt:lpstr>Setup Development Environment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68</cp:revision>
  <dcterms:created xsi:type="dcterms:W3CDTF">2017-08-18T14:30:00Z</dcterms:created>
  <dcterms:modified xsi:type="dcterms:W3CDTF">2017-09-07T06:33:18Z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