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1"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4"/>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D5B598-3E2A-F14D-90DF-AEDF8082495D}"/>
              </a:ext>
            </a:extLst>
          </p:cNvPr>
          <p:cNvSpPr>
            <a:spLocks noGrp="1"/>
          </p:cNvSpPr>
          <p:nvPr>
            <p:ph type="title"/>
          </p:nvPr>
        </p:nvSpPr>
        <p:spPr>
          <a:xfrm>
            <a:off x="685800" y="778987"/>
            <a:ext cx="10131425" cy="1456267"/>
          </a:xfrm>
        </p:spPr>
        <p:txBody>
          <a:bodyPr>
            <a:normAutofit/>
          </a:bodyPr>
          <a:lstStyle/>
          <a:p>
            <a:pPr algn="ctr"/>
            <a:r>
              <a:rPr lang="ru-RU" sz="2000" dirty="0">
                <a:latin typeface="Verdana" panose="020B0604030504040204" pitchFamily="34" charset="0"/>
                <a:ea typeface="Verdana" panose="020B0604030504040204" pitchFamily="34" charset="0"/>
              </a:rPr>
              <a:t>ДОНСКОЙ ГОСУДАРСТВЕННЫЙ ТЕХНИЧЕСКИЙ УНИВЕРСИТЕТ</a:t>
            </a:r>
            <a:br>
              <a:rPr lang="ru-RU" sz="20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a:t>
            </a:r>
            <a:r>
              <a:rPr lang="ru-RU" sz="2000" dirty="0">
                <a:latin typeface="Verdana" panose="020B0604030504040204" pitchFamily="34" charset="0"/>
                <a:ea typeface="Verdana" panose="020B0604030504040204" pitchFamily="34" charset="0"/>
              </a:rPr>
              <a:t>Кафедра «информационные технологии»</a:t>
            </a:r>
            <a:endParaRPr lang="ru-RU" sz="2000" dirty="0"/>
          </a:p>
        </p:txBody>
      </p:sp>
      <p:sp>
        <p:nvSpPr>
          <p:cNvPr id="3" name="Объект 2">
            <a:extLst>
              <a:ext uri="{FF2B5EF4-FFF2-40B4-BE49-F238E27FC236}">
                <a16:creationId xmlns:a16="http://schemas.microsoft.com/office/drawing/2014/main" id="{81B1507F-4886-9946-8FF0-8ADBC767D183}"/>
              </a:ext>
            </a:extLst>
          </p:cNvPr>
          <p:cNvSpPr>
            <a:spLocks noGrp="1"/>
          </p:cNvSpPr>
          <p:nvPr>
            <p:ph idx="1"/>
          </p:nvPr>
        </p:nvSpPr>
        <p:spPr>
          <a:xfrm>
            <a:off x="1030287" y="3177654"/>
            <a:ext cx="10131425" cy="536028"/>
          </a:xfrm>
        </p:spPr>
        <p:txBody>
          <a:bodyPr>
            <a:noAutofit/>
          </a:bodyPr>
          <a:lstStyle/>
          <a:p>
            <a:pPr marL="0" indent="0" algn="ctr">
              <a:buNone/>
            </a:pPr>
            <a:r>
              <a:rPr lang="ru-RU" sz="2800" dirty="0">
                <a:latin typeface="Verdana" panose="020B0604030504040204" pitchFamily="34" charset="0"/>
                <a:ea typeface="Verdana" panose="020B0604030504040204" pitchFamily="34" charset="0"/>
                <a:cs typeface="Verdana" panose="020B0604030504040204" pitchFamily="34" charset="0"/>
              </a:rPr>
              <a:t>Математическая модель Ричардсона </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0" indent="0" algn="ctr">
              <a:buNone/>
            </a:pPr>
            <a:r>
              <a:rPr lang="ru-RU" sz="2800" dirty="0">
                <a:latin typeface="Verdana" panose="020B0604030504040204" pitchFamily="34" charset="0"/>
                <a:ea typeface="Verdana" panose="020B0604030504040204" pitchFamily="34" charset="0"/>
                <a:cs typeface="Verdana" panose="020B0604030504040204" pitchFamily="34" charset="0"/>
              </a:rPr>
              <a:t>«Гонки вооружений двух государств»</a:t>
            </a:r>
          </a:p>
        </p:txBody>
      </p:sp>
      <p:pic>
        <p:nvPicPr>
          <p:cNvPr id="5" name="Рисунок 4">
            <a:extLst>
              <a:ext uri="{FF2B5EF4-FFF2-40B4-BE49-F238E27FC236}">
                <a16:creationId xmlns:a16="http://schemas.microsoft.com/office/drawing/2014/main" id="{070BD477-8E56-564E-B8C4-78C8235C3A60}"/>
              </a:ext>
            </a:extLst>
          </p:cNvPr>
          <p:cNvPicPr>
            <a:picLocks noChangeAspect="1"/>
          </p:cNvPicPr>
          <p:nvPr/>
        </p:nvPicPr>
        <p:blipFill>
          <a:blip r:embed="rId2"/>
          <a:stretch>
            <a:fillRect/>
          </a:stretch>
        </p:blipFill>
        <p:spPr>
          <a:xfrm>
            <a:off x="5170407" y="-147144"/>
            <a:ext cx="1162212" cy="1019317"/>
          </a:xfrm>
          <a:prstGeom prst="rect">
            <a:avLst/>
          </a:prstGeom>
        </p:spPr>
      </p:pic>
      <p:sp>
        <p:nvSpPr>
          <p:cNvPr id="6" name="TextBox 5">
            <a:extLst>
              <a:ext uri="{FF2B5EF4-FFF2-40B4-BE49-F238E27FC236}">
                <a16:creationId xmlns:a16="http://schemas.microsoft.com/office/drawing/2014/main" id="{26D8C310-DA57-4943-8103-0201D773143D}"/>
              </a:ext>
            </a:extLst>
          </p:cNvPr>
          <p:cNvSpPr txBox="1"/>
          <p:nvPr/>
        </p:nvSpPr>
        <p:spPr>
          <a:xfrm>
            <a:off x="7399284" y="5192110"/>
            <a:ext cx="4652236" cy="1477328"/>
          </a:xfrm>
          <a:prstGeom prst="rect">
            <a:avLst/>
          </a:prstGeom>
          <a:noFill/>
        </p:spPr>
        <p:txBody>
          <a:bodyPr wrap="none" rtlCol="0">
            <a:spAutoFit/>
          </a:bodyPr>
          <a:lstStyle/>
          <a:p>
            <a:pPr>
              <a:lnSpc>
                <a:spcPct val="100000"/>
              </a:lnSpc>
            </a:pPr>
            <a:r>
              <a:rPr lang="ru-RU" dirty="0">
                <a:latin typeface="Verdana" panose="020B0604030504040204" pitchFamily="34" charset="0"/>
                <a:ea typeface="Verdana" panose="020B0604030504040204" pitchFamily="34" charset="0"/>
              </a:rPr>
              <a:t>Выполнил - студент группы МИН-11</a:t>
            </a:r>
            <a:r>
              <a:rPr lang="en-US" dirty="0">
                <a:latin typeface="Verdana" panose="020B0604030504040204" pitchFamily="34" charset="0"/>
                <a:ea typeface="Verdana" panose="020B0604030504040204" pitchFamily="34" charset="0"/>
              </a:rPr>
              <a:t>:</a:t>
            </a:r>
            <a:endParaRPr lang="ru-RU" dirty="0">
              <a:latin typeface="Verdana" panose="020B0604030504040204" pitchFamily="34" charset="0"/>
              <a:ea typeface="Verdana" panose="020B0604030504040204" pitchFamily="34" charset="0"/>
            </a:endParaRPr>
          </a:p>
          <a:p>
            <a:pPr>
              <a:lnSpc>
                <a:spcPct val="100000"/>
              </a:lnSpc>
            </a:pPr>
            <a:r>
              <a:rPr lang="ru-RU" dirty="0" err="1">
                <a:latin typeface="Verdana" panose="020B0604030504040204" pitchFamily="34" charset="0"/>
                <a:ea typeface="Verdana" panose="020B0604030504040204" pitchFamily="34" charset="0"/>
              </a:rPr>
              <a:t>Урывский</a:t>
            </a:r>
            <a:r>
              <a:rPr lang="ru-RU" dirty="0">
                <a:latin typeface="Verdana" panose="020B0604030504040204" pitchFamily="34" charset="0"/>
                <a:ea typeface="Verdana" panose="020B0604030504040204" pitchFamily="34" charset="0"/>
              </a:rPr>
              <a:t> Дмитрий Витальевич</a:t>
            </a:r>
          </a:p>
          <a:p>
            <a:pPr>
              <a:lnSpc>
                <a:spcPct val="100000"/>
              </a:lnSpc>
            </a:pPr>
            <a:r>
              <a:rPr lang="ru-RU" dirty="0">
                <a:latin typeface="Verdana" panose="020B0604030504040204" pitchFamily="34" charset="0"/>
                <a:ea typeface="Verdana" panose="020B0604030504040204" pitchFamily="34" charset="0"/>
              </a:rPr>
              <a:t>Проверил – Доцент </a:t>
            </a:r>
            <a:r>
              <a:rPr lang="ru-RU" dirty="0" err="1">
                <a:latin typeface="Verdana" panose="020B0604030504040204" pitchFamily="34" charset="0"/>
                <a:ea typeface="Verdana" panose="020B0604030504040204" pitchFamily="34" charset="0"/>
              </a:rPr>
              <a:t>канд</a:t>
            </a:r>
            <a:r>
              <a:rPr lang="en-US" dirty="0">
                <a:latin typeface="Verdana" panose="020B0604030504040204" pitchFamily="34" charset="0"/>
                <a:ea typeface="Verdana" panose="020B0604030504040204" pitchFamily="34" charset="0"/>
              </a:rPr>
              <a:t>.</a:t>
            </a:r>
            <a:r>
              <a:rPr lang="ru-RU" dirty="0">
                <a:latin typeface="Verdana" panose="020B0604030504040204" pitchFamily="34" charset="0"/>
                <a:ea typeface="Verdana" panose="020B0604030504040204" pitchFamily="34" charset="0"/>
              </a:rPr>
              <a:t> тех</a:t>
            </a:r>
            <a:r>
              <a:rPr lang="en-US" dirty="0">
                <a:latin typeface="Verdana" panose="020B0604030504040204" pitchFamily="34" charset="0"/>
                <a:ea typeface="Verdana" panose="020B0604030504040204" pitchFamily="34" charset="0"/>
              </a:rPr>
              <a:t>.</a:t>
            </a:r>
            <a:r>
              <a:rPr lang="ru-RU" dirty="0">
                <a:latin typeface="Verdana" panose="020B0604030504040204" pitchFamily="34" charset="0"/>
                <a:ea typeface="Verdana" panose="020B0604030504040204" pitchFamily="34" charset="0"/>
              </a:rPr>
              <a:t> наук</a:t>
            </a:r>
            <a:r>
              <a:rPr lang="en-US" dirty="0">
                <a:latin typeface="Verdana" panose="020B0604030504040204" pitchFamily="34" charset="0"/>
                <a:ea typeface="Verdana" panose="020B0604030504040204" pitchFamily="34" charset="0"/>
              </a:rPr>
              <a:t>:</a:t>
            </a:r>
            <a:endParaRPr lang="ru-RU" dirty="0">
              <a:latin typeface="Verdana" panose="020B0604030504040204" pitchFamily="34" charset="0"/>
              <a:ea typeface="Verdana" panose="020B0604030504040204" pitchFamily="34" charset="0"/>
            </a:endParaRPr>
          </a:p>
          <a:p>
            <a:pPr>
              <a:lnSpc>
                <a:spcPct val="100000"/>
              </a:lnSpc>
            </a:pPr>
            <a:r>
              <a:rPr lang="ru-RU" dirty="0">
                <a:latin typeface="Verdana" panose="020B0604030504040204" pitchFamily="34" charset="0"/>
                <a:ea typeface="Verdana" panose="020B0604030504040204" pitchFamily="34" charset="0"/>
              </a:rPr>
              <a:t>Венцов Николай Николаевич</a:t>
            </a:r>
          </a:p>
          <a:p>
            <a:endParaRPr lang="ru-RU" dirty="0"/>
          </a:p>
        </p:txBody>
      </p:sp>
    </p:spTree>
    <p:extLst>
      <p:ext uri="{BB962C8B-B14F-4D97-AF65-F5344CB8AC3E}">
        <p14:creationId xmlns:p14="http://schemas.microsoft.com/office/powerpoint/2010/main" val="13050605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479124D-72D1-1648-A0FF-C65B40DCCFF6}"/>
              </a:ext>
            </a:extLst>
          </p:cNvPr>
          <p:cNvSpPr>
            <a:spLocks noGrp="1"/>
          </p:cNvSpPr>
          <p:nvPr>
            <p:ph idx="1"/>
          </p:nvPr>
        </p:nvSpPr>
        <p:spPr>
          <a:xfrm>
            <a:off x="1158767" y="0"/>
            <a:ext cx="10131425" cy="819807"/>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Явная схема Эйлера для поставленной задачи имеет вид</a:t>
            </a:r>
            <a:r>
              <a:rPr lang="en-US" dirty="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dirty="0"/>
          </a:p>
        </p:txBody>
      </p:sp>
      <p:pic>
        <p:nvPicPr>
          <p:cNvPr id="6" name="Рисунок 5">
            <a:extLst>
              <a:ext uri="{FF2B5EF4-FFF2-40B4-BE49-F238E27FC236}">
                <a16:creationId xmlns:a16="http://schemas.microsoft.com/office/drawing/2014/main" id="{A8DFE3CB-8CB5-4344-AC0B-89C76A508D13}"/>
              </a:ext>
            </a:extLst>
          </p:cNvPr>
          <p:cNvPicPr>
            <a:picLocks noChangeAspect="1"/>
          </p:cNvPicPr>
          <p:nvPr/>
        </p:nvPicPr>
        <p:blipFill>
          <a:blip r:embed="rId2"/>
          <a:stretch>
            <a:fillRect/>
          </a:stretch>
        </p:blipFill>
        <p:spPr>
          <a:xfrm>
            <a:off x="1710996" y="1028700"/>
            <a:ext cx="8559800" cy="4800600"/>
          </a:xfrm>
          <a:prstGeom prst="rect">
            <a:avLst/>
          </a:prstGeom>
        </p:spPr>
      </p:pic>
    </p:spTree>
    <p:extLst>
      <p:ext uri="{BB962C8B-B14F-4D97-AF65-F5344CB8AC3E}">
        <p14:creationId xmlns:p14="http://schemas.microsoft.com/office/powerpoint/2010/main" val="5985708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6A9229-6728-D847-ACA3-6A82462DD780}"/>
              </a:ext>
            </a:extLst>
          </p:cNvPr>
          <p:cNvSpPr>
            <a:spLocks noGrp="1"/>
          </p:cNvSpPr>
          <p:nvPr>
            <p:ph type="title"/>
          </p:nvPr>
        </p:nvSpPr>
        <p:spPr>
          <a:xfrm>
            <a:off x="685801" y="199697"/>
            <a:ext cx="10131425" cy="1093075"/>
          </a:xfrm>
        </p:spPr>
        <p:txBody>
          <a:bodyPr>
            <a:normAutofit fontScale="90000"/>
          </a:bodyPr>
          <a:lstStyle/>
          <a:p>
            <a:pPr algn="ctr"/>
            <a:r>
              <a:rPr lang="ru-RU" b="1" dirty="0">
                <a:latin typeface="Verdana" panose="020B0604030504040204" pitchFamily="34" charset="0"/>
                <a:ea typeface="Verdana" panose="020B0604030504040204" pitchFamily="34" charset="0"/>
                <a:cs typeface="Verdana" panose="020B0604030504040204" pitchFamily="34" charset="0"/>
              </a:rPr>
              <a:t>Определение допустимого шага по времени</a:t>
            </a:r>
            <a:r>
              <a:rPr lang="ru-RU" dirty="0">
                <a:latin typeface="Verdana" panose="020B0604030504040204" pitchFamily="34" charset="0"/>
                <a:ea typeface="Verdana" panose="020B0604030504040204" pitchFamily="34" charset="0"/>
                <a:cs typeface="Verdana" panose="020B0604030504040204" pitchFamily="34" charset="0"/>
              </a:rPr>
              <a:t> </a:t>
            </a:r>
          </a:p>
        </p:txBody>
      </p:sp>
      <p:sp>
        <p:nvSpPr>
          <p:cNvPr id="3" name="Объект 2">
            <a:extLst>
              <a:ext uri="{FF2B5EF4-FFF2-40B4-BE49-F238E27FC236}">
                <a16:creationId xmlns:a16="http://schemas.microsoft.com/office/drawing/2014/main" id="{FCF81267-2D45-4C47-A916-E0DEC405DEA8}"/>
              </a:ext>
            </a:extLst>
          </p:cNvPr>
          <p:cNvSpPr>
            <a:spLocks noGrp="1"/>
          </p:cNvSpPr>
          <p:nvPr>
            <p:ph idx="1"/>
          </p:nvPr>
        </p:nvSpPr>
        <p:spPr>
          <a:xfrm>
            <a:off x="1030287" y="1292772"/>
            <a:ext cx="10131425" cy="874401"/>
          </a:xfrm>
        </p:spPr>
        <p:txBody>
          <a:bodyPr>
            <a:no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Определим ограничения на шаг по времени, обеспечивающие устойчивость построенной разностной схемы:</a:t>
            </a:r>
          </a:p>
          <a:p>
            <a:pPr marL="0"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6DEBCA7-B9E9-7349-B1FB-EFC061B0898D}"/>
                  </a:ext>
                </a:extLst>
              </p:cNvPr>
              <p:cNvSpPr txBox="1"/>
              <p:nvPr/>
            </p:nvSpPr>
            <p:spPr>
              <a:xfrm>
                <a:off x="1030287" y="3095030"/>
                <a:ext cx="6934975" cy="667940"/>
              </a:xfrm>
              <a:prstGeom prst="rect">
                <a:avLst/>
              </a:prstGeom>
              <a:noFill/>
            </p:spPr>
            <p:txBody>
              <a:bodyPr wrap="non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	C</a:t>
                </a:r>
                <a:r>
                  <a:rPr lang="ru-RU" dirty="0">
                    <a:latin typeface="Verdana" panose="020B0604030504040204" pitchFamily="34" charset="0"/>
                    <a:ea typeface="Verdana" panose="020B0604030504040204" pitchFamily="34" charset="0"/>
                    <a:cs typeface="Verdana" panose="020B0604030504040204" pitchFamily="34" charset="0"/>
                  </a:rPr>
                  <a:t> учетом новой переменной  </a:t>
                </a:r>
                <a14:m>
                  <m:oMath xmlns:m="http://schemas.openxmlformats.org/officeDocument/2006/math">
                    <m:sSup>
                      <m:sSupPr>
                        <m:ctrlPr>
                          <a:rPr lang="ru-RU">
                            <a:latin typeface="Verdana" panose="020B0604030504040204" pitchFamily="34" charset="0"/>
                            <a:ea typeface="Verdana" panose="020B0604030504040204" pitchFamily="34" charset="0"/>
                            <a:cs typeface="Verdana" panose="020B0604030504040204" pitchFamily="34" charset="0"/>
                          </a:rPr>
                        </m:ctrlPr>
                      </m:sSupPr>
                      <m:e>
                        <m:r>
                          <a:rPr lang="en-US">
                            <a:latin typeface="Verdana" panose="020B0604030504040204" pitchFamily="34" charset="0"/>
                            <a:ea typeface="Verdana" panose="020B0604030504040204" pitchFamily="34" charset="0"/>
                            <a:cs typeface="Verdana" panose="020B0604030504040204" pitchFamily="34" charset="0"/>
                          </a:rPr>
                          <m:t>𝑡</m:t>
                        </m:r>
                      </m:e>
                      <m:sup>
                        <m:r>
                          <a:rPr lang="ru-RU">
                            <a:latin typeface="Verdana" panose="020B0604030504040204" pitchFamily="34" charset="0"/>
                            <a:ea typeface="Verdana" panose="020B0604030504040204" pitchFamily="34" charset="0"/>
                            <a:cs typeface="Verdana" panose="020B0604030504040204" pitchFamily="34" charset="0"/>
                          </a:rPr>
                          <m:t>′</m:t>
                        </m:r>
                      </m:sup>
                    </m:sSup>
                  </m:oMath>
                </a14:m>
                <a:r>
                  <a:rPr lang="ru-RU" dirty="0">
                    <a:latin typeface="Verdana" panose="020B0604030504040204" pitchFamily="34" charset="0"/>
                    <a:ea typeface="Verdana" panose="020B0604030504040204" pitchFamily="34" charset="0"/>
                    <a:cs typeface="Verdana" panose="020B0604030504040204" pitchFamily="34" charset="0"/>
                  </a:rPr>
                  <a:t> система примет вид:</a:t>
                </a:r>
              </a:p>
              <a:p>
                <a:endParaRPr lang="ru-RU" dirty="0"/>
              </a:p>
            </p:txBody>
          </p:sp>
        </mc:Choice>
        <mc:Fallback>
          <p:sp>
            <p:nvSpPr>
              <p:cNvPr id="4" name="TextBox 3">
                <a:extLst>
                  <a:ext uri="{FF2B5EF4-FFF2-40B4-BE49-F238E27FC236}">
                    <a16:creationId xmlns:a16="http://schemas.microsoft.com/office/drawing/2014/main" id="{96DEBCA7-B9E9-7349-B1FB-EFC061B0898D}"/>
                  </a:ext>
                </a:extLst>
              </p:cNvPr>
              <p:cNvSpPr txBox="1">
                <a:spLocks noRot="1" noChangeAspect="1" noMove="1" noResize="1" noEditPoints="1" noAdjustHandles="1" noChangeArrowheads="1" noChangeShapeType="1" noTextEdit="1"/>
              </p:cNvSpPr>
              <p:nvPr/>
            </p:nvSpPr>
            <p:spPr>
              <a:xfrm>
                <a:off x="1030287" y="3095030"/>
                <a:ext cx="6934975" cy="667940"/>
              </a:xfrm>
              <a:prstGeom prst="rect">
                <a:avLst/>
              </a:prstGeom>
              <a:blipFill>
                <a:blip r:embed="rId2"/>
                <a:stretch>
                  <a:fillRect t="-1887"/>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29141FA2-353E-794E-B3B1-A794FBA18F45}"/>
              </a:ext>
            </a:extLst>
          </p:cNvPr>
          <p:cNvPicPr>
            <a:picLocks noChangeAspect="1"/>
          </p:cNvPicPr>
          <p:nvPr/>
        </p:nvPicPr>
        <p:blipFill>
          <a:blip r:embed="rId3"/>
          <a:stretch>
            <a:fillRect/>
          </a:stretch>
        </p:blipFill>
        <p:spPr>
          <a:xfrm>
            <a:off x="4308365" y="1888286"/>
            <a:ext cx="2692400" cy="1096651"/>
          </a:xfrm>
          <a:prstGeom prst="rect">
            <a:avLst/>
          </a:prstGeom>
        </p:spPr>
      </p:pic>
      <p:pic>
        <p:nvPicPr>
          <p:cNvPr id="8" name="Рисунок 7">
            <a:extLst>
              <a:ext uri="{FF2B5EF4-FFF2-40B4-BE49-F238E27FC236}">
                <a16:creationId xmlns:a16="http://schemas.microsoft.com/office/drawing/2014/main" id="{A8F519D1-F331-1A42-A1A5-C1659ED7B5D3}"/>
              </a:ext>
            </a:extLst>
          </p:cNvPr>
          <p:cNvPicPr>
            <a:picLocks noChangeAspect="1"/>
          </p:cNvPicPr>
          <p:nvPr/>
        </p:nvPicPr>
        <p:blipFill>
          <a:blip r:embed="rId4"/>
          <a:stretch>
            <a:fillRect/>
          </a:stretch>
        </p:blipFill>
        <p:spPr>
          <a:xfrm>
            <a:off x="2426795" y="3546474"/>
            <a:ext cx="6927412" cy="3311526"/>
          </a:xfrm>
          <a:prstGeom prst="rect">
            <a:avLst/>
          </a:prstGeom>
        </p:spPr>
      </p:pic>
    </p:spTree>
    <p:extLst>
      <p:ext uri="{BB962C8B-B14F-4D97-AF65-F5344CB8AC3E}">
        <p14:creationId xmlns:p14="http://schemas.microsoft.com/office/powerpoint/2010/main" val="60002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9A495A-EF24-9647-BA26-2B1225F270A5}"/>
              </a:ext>
            </a:extLst>
          </p:cNvPr>
          <p:cNvSpPr>
            <a:spLocks noGrp="1"/>
          </p:cNvSpPr>
          <p:nvPr>
            <p:ph type="title"/>
          </p:nvPr>
        </p:nvSpPr>
        <p:spPr>
          <a:xfrm>
            <a:off x="896007" y="-37371"/>
            <a:ext cx="10131425" cy="1456267"/>
          </a:xfrm>
        </p:spPr>
        <p:txBody>
          <a:bodyPr/>
          <a:lstStyle/>
          <a:p>
            <a:pPr algn="ctr"/>
            <a:r>
              <a:rPr lang="ru-RU" b="1" dirty="0">
                <a:latin typeface="Verdana" panose="020B0604030504040204" pitchFamily="34" charset="0"/>
                <a:ea typeface="Verdana" panose="020B0604030504040204" pitchFamily="34" charset="0"/>
                <a:cs typeface="Verdana" panose="020B0604030504040204" pitchFamily="34" charset="0"/>
              </a:rPr>
              <a:t>Описание алгоритма программы</a:t>
            </a:r>
            <a:r>
              <a:rPr lang="ru-RU" dirty="0">
                <a:latin typeface="Verdana" panose="020B0604030504040204" pitchFamily="34" charset="0"/>
                <a:ea typeface="Verdana" panose="020B0604030504040204" pitchFamily="34" charset="0"/>
                <a:cs typeface="Verdana" panose="020B0604030504040204" pitchFamily="34" charset="0"/>
              </a:rPr>
              <a:t> </a:t>
            </a:r>
          </a:p>
        </p:txBody>
      </p:sp>
      <p:sp>
        <p:nvSpPr>
          <p:cNvPr id="3" name="Объект 2">
            <a:extLst>
              <a:ext uri="{FF2B5EF4-FFF2-40B4-BE49-F238E27FC236}">
                <a16:creationId xmlns:a16="http://schemas.microsoft.com/office/drawing/2014/main" id="{4AB20569-45C3-ED49-BAF7-02E4EB96F13D}"/>
              </a:ext>
            </a:extLst>
          </p:cNvPr>
          <p:cNvSpPr>
            <a:spLocks noGrp="1"/>
          </p:cNvSpPr>
          <p:nvPr>
            <p:ph idx="1"/>
          </p:nvPr>
        </p:nvSpPr>
        <p:spPr>
          <a:xfrm>
            <a:off x="1164568" y="1418896"/>
            <a:ext cx="10131425" cy="2631384"/>
          </a:xfrm>
        </p:spPr>
        <p:txBody>
          <a:bodyPr>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Необходимо написать программу, которая производит расчеты по полученным формулам (9-10), а также выводит результаты в виде графиков. </a:t>
            </a: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Для проверки работы программы и рассмотрения различных вариантов результатов необходимо в специальном окне изменять коэффициенты, отвечающие за построение графиков.</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900" dirty="0">
                <a:latin typeface="Verdana" panose="020B0604030504040204" pitchFamily="34" charset="0"/>
                <a:ea typeface="Verdana" panose="020B0604030504040204" pitchFamily="34" charset="0"/>
                <a:cs typeface="Verdana" panose="020B0604030504040204" pitchFamily="34" charset="0"/>
              </a:rPr>
              <a:t>	</a:t>
            </a:r>
            <a:r>
              <a:rPr lang="ru-RU" sz="1900" dirty="0">
                <a:latin typeface="Verdana" panose="020B0604030504040204" pitchFamily="34" charset="0"/>
                <a:ea typeface="Verdana" panose="020B0604030504040204" pitchFamily="34" charset="0"/>
                <a:cs typeface="Verdana" panose="020B0604030504040204" pitchFamily="34" charset="0"/>
              </a:rPr>
              <a:t>Тестирование программы:</a:t>
            </a:r>
          </a:p>
          <a:p>
            <a:pPr marL="800100" lvl="1" indent="-342900">
              <a:buFont typeface="+mj-lt"/>
              <a:buAutoNum type="arabicPeriod"/>
            </a:pPr>
            <a:r>
              <a:rPr lang="en-US" sz="1900" dirty="0" err="1">
                <a:latin typeface="Verdana" panose="020B0604030504040204" pitchFamily="34" charset="0"/>
                <a:ea typeface="Verdana" panose="020B0604030504040204" pitchFamily="34" charset="0"/>
                <a:cs typeface="Verdana" panose="020B0604030504040204" pitchFamily="34" charset="0"/>
              </a:rPr>
              <a:t>В</a:t>
            </a:r>
            <a:r>
              <a:rPr lang="ru-RU" sz="1900" dirty="0">
                <a:latin typeface="Verdana" panose="020B0604030504040204" pitchFamily="34" charset="0"/>
                <a:ea typeface="Verdana" panose="020B0604030504040204" pitchFamily="34" charset="0"/>
                <a:cs typeface="Verdana" panose="020B0604030504040204" pitchFamily="34" charset="0"/>
              </a:rPr>
              <a:t>вод некорректных значений:</a:t>
            </a:r>
          </a:p>
          <a:p>
            <a:endParaRPr lang="ru-RU" dirty="0">
              <a:latin typeface="Verdana" panose="020B0604030504040204" pitchFamily="34" charset="0"/>
              <a:ea typeface="Verdana" panose="020B0604030504040204" pitchFamily="34" charset="0"/>
              <a:cs typeface="Verdana" panose="020B0604030504040204" pitchFamily="34" charset="0"/>
            </a:endParaRPr>
          </a:p>
          <a:p>
            <a:endParaRPr lang="ru-RU" dirty="0">
              <a:latin typeface="Verdana" panose="020B0604030504040204" pitchFamily="34" charset="0"/>
              <a:ea typeface="Verdana" panose="020B0604030504040204" pitchFamily="34" charset="0"/>
              <a:cs typeface="Verdana" panose="020B0604030504040204" pitchFamily="34" charset="0"/>
            </a:endParaRPr>
          </a:p>
        </p:txBody>
      </p:sp>
      <p:pic>
        <p:nvPicPr>
          <p:cNvPr id="4" name="Рисунок 3">
            <a:extLst>
              <a:ext uri="{FF2B5EF4-FFF2-40B4-BE49-F238E27FC236}">
                <a16:creationId xmlns:a16="http://schemas.microsoft.com/office/drawing/2014/main" id="{75736342-E553-AC44-8547-6EAA23DFCFFC}"/>
              </a:ext>
            </a:extLst>
          </p:cNvPr>
          <p:cNvPicPr/>
          <p:nvPr/>
        </p:nvPicPr>
        <p:blipFill>
          <a:blip r:embed="rId2"/>
          <a:stretch>
            <a:fillRect/>
          </a:stretch>
        </p:blipFill>
        <p:spPr>
          <a:xfrm>
            <a:off x="2884048" y="3598335"/>
            <a:ext cx="5940425" cy="2979420"/>
          </a:xfrm>
          <a:prstGeom prst="rect">
            <a:avLst/>
          </a:prstGeom>
        </p:spPr>
      </p:pic>
    </p:spTree>
    <p:extLst>
      <p:ext uri="{BB962C8B-B14F-4D97-AF65-F5344CB8AC3E}">
        <p14:creationId xmlns:p14="http://schemas.microsoft.com/office/powerpoint/2010/main" val="38776304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86DFCC5-F260-FA41-8C78-508C1536C34E}"/>
              </a:ext>
            </a:extLst>
          </p:cNvPr>
          <p:cNvSpPr>
            <a:spLocks noGrp="1"/>
          </p:cNvSpPr>
          <p:nvPr>
            <p:ph idx="1"/>
          </p:nvPr>
        </p:nvSpPr>
        <p:spPr>
          <a:xfrm>
            <a:off x="1030285" y="89338"/>
            <a:ext cx="10131425" cy="819807"/>
          </a:xfrm>
        </p:spPr>
        <p:txBody>
          <a:bodyPr>
            <a:normAutofit/>
          </a:bodyPr>
          <a:lstStyle/>
          <a:p>
            <a:pPr marL="800100" lvl="1" indent="-342900">
              <a:buFont typeface="+mj-lt"/>
              <a:buAutoNum type="arabicPeriod" startAt="2"/>
            </a:pPr>
            <a:r>
              <a:rPr lang="ru-RU" sz="1800" dirty="0">
                <a:latin typeface="Verdana" panose="020B0604030504040204" pitchFamily="34" charset="0"/>
                <a:ea typeface="Verdana" panose="020B0604030504040204" pitchFamily="34" charset="0"/>
                <a:cs typeface="Verdana" panose="020B0604030504040204" pitchFamily="34" charset="0"/>
              </a:rPr>
              <a:t>В стране “</a:t>
            </a:r>
            <a:r>
              <a:rPr lang="en-US" sz="1800" dirty="0">
                <a:latin typeface="Verdana" panose="020B0604030504040204" pitchFamily="34" charset="0"/>
                <a:ea typeface="Verdana" panose="020B0604030504040204" pitchFamily="34" charset="0"/>
                <a:cs typeface="Verdana" panose="020B0604030504040204" pitchFamily="34" charset="0"/>
              </a:rPr>
              <a:t>test</a:t>
            </a:r>
            <a:r>
              <a:rPr lang="ru-RU" sz="1800" dirty="0">
                <a:latin typeface="Verdana" panose="020B0604030504040204" pitchFamily="34" charset="0"/>
                <a:ea typeface="Verdana" panose="020B0604030504040204" pitchFamily="34" charset="0"/>
                <a:cs typeface="Verdana" panose="020B0604030504040204" pitchFamily="34" charset="0"/>
              </a:rPr>
              <a:t>” произошел крах экономики </a:t>
            </a:r>
            <a:r>
              <a:rPr lang="ru-RU" sz="1800" dirty="0" err="1">
                <a:latin typeface="Verdana" panose="020B0604030504040204" pitchFamily="34" charset="0"/>
                <a:ea typeface="Verdana" panose="020B0604030504040204" pitchFamily="34" charset="0"/>
                <a:cs typeface="Verdana" panose="020B0604030504040204" pitchFamily="34" charset="0"/>
              </a:rPr>
              <a:t>т.к</a:t>
            </a:r>
            <a:r>
              <a:rPr lang="ru-RU" sz="1800" dirty="0">
                <a:latin typeface="Verdana" panose="020B0604030504040204" pitchFamily="34" charset="0"/>
                <a:ea typeface="Verdana" panose="020B0604030504040204" pitchFamily="34" charset="0"/>
                <a:cs typeface="Verdana" panose="020B0604030504040204" pitchFamily="34" charset="0"/>
              </a:rPr>
              <a:t> затраты на бюджет составили больше возможного ВВП государства: </a:t>
            </a:r>
          </a:p>
        </p:txBody>
      </p:sp>
      <p:pic>
        <p:nvPicPr>
          <p:cNvPr id="4" name="Рисунок 3">
            <a:extLst>
              <a:ext uri="{FF2B5EF4-FFF2-40B4-BE49-F238E27FC236}">
                <a16:creationId xmlns:a16="http://schemas.microsoft.com/office/drawing/2014/main" id="{778EEC7F-118F-0E47-BDD3-0F3B6EBC9CA9}"/>
              </a:ext>
            </a:extLst>
          </p:cNvPr>
          <p:cNvPicPr/>
          <p:nvPr/>
        </p:nvPicPr>
        <p:blipFill>
          <a:blip r:embed="rId2"/>
          <a:stretch>
            <a:fillRect/>
          </a:stretch>
        </p:blipFill>
        <p:spPr>
          <a:xfrm>
            <a:off x="3125786" y="885709"/>
            <a:ext cx="5940425" cy="2638081"/>
          </a:xfrm>
          <a:prstGeom prst="rect">
            <a:avLst/>
          </a:prstGeom>
        </p:spPr>
      </p:pic>
      <p:sp>
        <p:nvSpPr>
          <p:cNvPr id="5" name="Прямоугольник 4">
            <a:extLst>
              <a:ext uri="{FF2B5EF4-FFF2-40B4-BE49-F238E27FC236}">
                <a16:creationId xmlns:a16="http://schemas.microsoft.com/office/drawing/2014/main" id="{1E9DE10E-E1EC-6B48-9120-4D4011D01C85}"/>
              </a:ext>
            </a:extLst>
          </p:cNvPr>
          <p:cNvSpPr/>
          <p:nvPr/>
        </p:nvSpPr>
        <p:spPr>
          <a:xfrm>
            <a:off x="568623" y="3607887"/>
            <a:ext cx="7552067" cy="456792"/>
          </a:xfrm>
          <a:prstGeom prst="rect">
            <a:avLst/>
          </a:prstGeom>
        </p:spPr>
        <p:txBody>
          <a:bodyPr wrap="none">
            <a:spAutoFit/>
          </a:bodyPr>
          <a:lstStyle/>
          <a:p>
            <a:pPr marL="1257300" lvl="2" indent="-342900" algn="just">
              <a:lnSpc>
                <a:spcPct val="150000"/>
              </a:lnSpc>
              <a:buFont typeface="+mj-lt"/>
              <a:buAutoNum type="arabicPeriod" startAt="3"/>
            </a:pPr>
            <a:r>
              <a:rPr lang="ru-RU" dirty="0">
                <a:latin typeface="Verdana" panose="020B0604030504040204" pitchFamily="34" charset="0"/>
                <a:ea typeface="Verdana" panose="020B0604030504040204" pitchFamily="34" charset="0"/>
                <a:cs typeface="Verdana" panose="020B0604030504040204" pitchFamily="34" charset="0"/>
              </a:rPr>
              <a:t>График гонки вооружений между двумя странами</a:t>
            </a:r>
            <a:r>
              <a:rPr lang="ru-RU" dirty="0">
                <a:latin typeface="Times New Roman" panose="02020603050405020304" pitchFamily="18" charset="0"/>
                <a:ea typeface="Times New Roman" panose="02020603050405020304" pitchFamily="18" charset="0"/>
              </a:rPr>
              <a:t>:</a:t>
            </a:r>
            <a:endParaRPr lang="ru-RU" sz="1600" dirty="0">
              <a:effectLst/>
              <a:latin typeface="Times New Roman" panose="02020603050405020304" pitchFamily="18" charset="0"/>
              <a:ea typeface="Times New Roman" panose="02020603050405020304" pitchFamily="18" charset="0"/>
            </a:endParaRPr>
          </a:p>
        </p:txBody>
      </p:sp>
      <p:pic>
        <p:nvPicPr>
          <p:cNvPr id="6" name="Рисунок 5">
            <a:extLst>
              <a:ext uri="{FF2B5EF4-FFF2-40B4-BE49-F238E27FC236}">
                <a16:creationId xmlns:a16="http://schemas.microsoft.com/office/drawing/2014/main" id="{FF548118-5553-504E-8771-3591046EAB9B}"/>
              </a:ext>
            </a:extLst>
          </p:cNvPr>
          <p:cNvPicPr/>
          <p:nvPr/>
        </p:nvPicPr>
        <p:blipFill>
          <a:blip r:embed="rId3"/>
          <a:stretch>
            <a:fillRect/>
          </a:stretch>
        </p:blipFill>
        <p:spPr>
          <a:xfrm>
            <a:off x="3125786" y="4130581"/>
            <a:ext cx="5940425" cy="2638081"/>
          </a:xfrm>
          <a:prstGeom prst="rect">
            <a:avLst/>
          </a:prstGeom>
        </p:spPr>
      </p:pic>
    </p:spTree>
    <p:extLst>
      <p:ext uri="{BB962C8B-B14F-4D97-AF65-F5344CB8AC3E}">
        <p14:creationId xmlns:p14="http://schemas.microsoft.com/office/powerpoint/2010/main" val="24697186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03A3F0-BBFF-8E4C-B9F5-DF17CD656D52}"/>
              </a:ext>
            </a:extLst>
          </p:cNvPr>
          <p:cNvSpPr>
            <a:spLocks noGrp="1"/>
          </p:cNvSpPr>
          <p:nvPr>
            <p:ph type="title"/>
          </p:nvPr>
        </p:nvSpPr>
        <p:spPr/>
        <p:txBody>
          <a:bodyPr/>
          <a:lstStyle/>
          <a:p>
            <a:pPr algn="ctr"/>
            <a:r>
              <a:rPr lang="ru-RU" b="1" dirty="0">
                <a:latin typeface="Verdana" panose="020B0604030504040204" pitchFamily="34" charset="0"/>
                <a:ea typeface="Verdana" panose="020B0604030504040204" pitchFamily="34" charset="0"/>
                <a:cs typeface="Verdana" panose="020B0604030504040204" pitchFamily="34" charset="0"/>
              </a:rPr>
              <a:t>ЗАКЛЮЧЕНИЕ</a:t>
            </a:r>
            <a:br>
              <a:rPr lang="ru-RU" dirty="0"/>
            </a:br>
            <a:endParaRPr lang="ru-RU" dirty="0"/>
          </a:p>
        </p:txBody>
      </p:sp>
      <p:sp>
        <p:nvSpPr>
          <p:cNvPr id="3" name="Объект 2">
            <a:extLst>
              <a:ext uri="{FF2B5EF4-FFF2-40B4-BE49-F238E27FC236}">
                <a16:creationId xmlns:a16="http://schemas.microsoft.com/office/drawing/2014/main" id="{5B7AAB1B-C84B-D445-B7BF-4CCDD80F0268}"/>
              </a:ext>
            </a:extLst>
          </p:cNvPr>
          <p:cNvSpPr>
            <a:spLocks noGrp="1"/>
          </p:cNvSpPr>
          <p:nvPr>
            <p:ph idx="1"/>
          </p:nvPr>
        </p:nvSpPr>
        <p:spPr>
          <a:xfrm>
            <a:off x="1030287" y="1337733"/>
            <a:ext cx="10131425" cy="5213131"/>
          </a:xfrm>
        </p:spPr>
        <p:txBody>
          <a:bodyPr>
            <a:no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В ходе выполнения данной работы были решены следующие задачи:</a:t>
            </a:r>
          </a:p>
          <a:p>
            <a:pPr lvl="2"/>
            <a:r>
              <a:rPr lang="ru-RU" sz="1800" dirty="0">
                <a:latin typeface="Verdana" panose="020B0604030504040204" pitchFamily="34" charset="0"/>
                <a:ea typeface="Verdana" panose="020B0604030504040204" pitchFamily="34" charset="0"/>
                <a:cs typeface="Verdana" panose="020B0604030504040204" pitchFamily="34" charset="0"/>
              </a:rPr>
              <a:t>Построена математическая модель гонки вооружений двух государств;</a:t>
            </a:r>
          </a:p>
          <a:p>
            <a:pPr lvl="2"/>
            <a:r>
              <a:rPr lang="ru-RU" sz="1800" dirty="0">
                <a:latin typeface="Verdana" panose="020B0604030504040204" pitchFamily="34" charset="0"/>
                <a:ea typeface="Verdana" panose="020B0604030504040204" pitchFamily="34" charset="0"/>
                <a:cs typeface="Verdana" panose="020B0604030504040204" pitchFamily="34" charset="0"/>
              </a:rPr>
              <a:t>Построена явная разностная схема Эйлера;</a:t>
            </a:r>
          </a:p>
          <a:p>
            <a:pPr lvl="2"/>
            <a:r>
              <a:rPr lang="ru-RU" sz="1800" dirty="0">
                <a:latin typeface="Verdana" panose="020B0604030504040204" pitchFamily="34" charset="0"/>
                <a:ea typeface="Verdana" panose="020B0604030504040204" pitchFamily="34" charset="0"/>
                <a:cs typeface="Verdana" panose="020B0604030504040204" pitchFamily="34" charset="0"/>
              </a:rPr>
              <a:t>Выполнена оценка возможного шага по времени;</a:t>
            </a:r>
          </a:p>
          <a:p>
            <a:pPr lvl="2"/>
            <a:r>
              <a:rPr lang="ru-RU" sz="1800" dirty="0">
                <a:latin typeface="Verdana" panose="020B0604030504040204" pitchFamily="34" charset="0"/>
                <a:ea typeface="Verdana" panose="020B0604030504040204" pitchFamily="34" charset="0"/>
                <a:cs typeface="Verdana" panose="020B0604030504040204" pitchFamily="34" charset="0"/>
              </a:rPr>
              <a:t>Реализована программа, которая обрабатывает ввод некорректных данных и если все введено верно, то строит график гонки вооружений двух государств;</a:t>
            </a:r>
          </a:p>
          <a:p>
            <a:pPr lvl="2"/>
            <a:r>
              <a:rPr lang="ru-RU" sz="1800" dirty="0">
                <a:latin typeface="Verdana" panose="020B0604030504040204" pitchFamily="34" charset="0"/>
                <a:ea typeface="Verdana" panose="020B0604030504040204" pitchFamily="34" charset="0"/>
                <a:cs typeface="Verdana" panose="020B0604030504040204" pitchFamily="34" charset="0"/>
              </a:rPr>
              <a:t>Были проведены тесты, которые показали, что график очень сильно зависит от начальных параметров.</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Данная модель была признана фундаментальной и легла в основу теории международных отношений. Политологи установили, что для построения графиков вооруженных конфликтов за последние 200 лет можно использовать данную модель. Вооруженный конфликт может закончится мирно, если произойдет экономический крах одного из государств.</a:t>
            </a:r>
          </a:p>
          <a:p>
            <a:endParaRPr lang="ru-RU"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95663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a:extLst>
              <a:ext uri="{FF2B5EF4-FFF2-40B4-BE49-F238E27FC236}">
                <a16:creationId xmlns:a16="http://schemas.microsoft.com/office/drawing/2014/main" id="{CD49F958-C2AA-3645-B35A-226527B5CE5F}"/>
              </a:ext>
            </a:extLst>
          </p:cNvPr>
          <p:cNvSpPr>
            <a:spLocks noGrp="1"/>
          </p:cNvSpPr>
          <p:nvPr>
            <p:ph idx="1"/>
          </p:nvPr>
        </p:nvSpPr>
        <p:spPr>
          <a:xfrm>
            <a:off x="1030287" y="2121047"/>
            <a:ext cx="10131425" cy="1484002"/>
          </a:xfrm>
        </p:spPr>
        <p:txBody>
          <a:bodyPr>
            <a:normAutofit/>
          </a:bodyPr>
          <a:lstStyle/>
          <a:p>
            <a:pPr marL="0" indent="0" algn="ctr">
              <a:buNone/>
            </a:pPr>
            <a:r>
              <a:rPr lang="ru-RU" sz="4800" dirty="0">
                <a:latin typeface="Times New Roman" panose="02020603050405020304" pitchFamily="18" charset="0"/>
                <a:cs typeface="Times New Roman" panose="02020603050405020304" pitchFamily="18" charset="0"/>
              </a:rPr>
              <a:t>СПАСИБО ЗА ВНИМАНИЕ !!!</a:t>
            </a:r>
            <a:endParaRPr lang="ru-RU" sz="4800" dirty="0"/>
          </a:p>
        </p:txBody>
      </p:sp>
    </p:spTree>
    <p:extLst>
      <p:ext uri="{BB962C8B-B14F-4D97-AF65-F5344CB8AC3E}">
        <p14:creationId xmlns:p14="http://schemas.microsoft.com/office/powerpoint/2010/main" val="13147021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81DE4-69F5-554E-81B3-43B46ECFDBE3}"/>
              </a:ext>
            </a:extLst>
          </p:cNvPr>
          <p:cNvSpPr>
            <a:spLocks noGrp="1"/>
          </p:cNvSpPr>
          <p:nvPr>
            <p:ph type="title"/>
          </p:nvPr>
        </p:nvSpPr>
        <p:spPr/>
        <p:txBody>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Постановка задачи</a:t>
            </a:r>
            <a:br>
              <a:rPr lang="ru-RU" b="1" dirty="0"/>
            </a:br>
            <a:endParaRPr lang="ru-RU" dirty="0"/>
          </a:p>
        </p:txBody>
      </p:sp>
      <p:sp>
        <p:nvSpPr>
          <p:cNvPr id="3" name="Объект 2">
            <a:extLst>
              <a:ext uri="{FF2B5EF4-FFF2-40B4-BE49-F238E27FC236}">
                <a16:creationId xmlns:a16="http://schemas.microsoft.com/office/drawing/2014/main" id="{F45C9575-2748-E740-A39D-8FC71F46BA21}"/>
              </a:ext>
            </a:extLst>
          </p:cNvPr>
          <p:cNvSpPr>
            <a:spLocks noGrp="1"/>
          </p:cNvSpPr>
          <p:nvPr>
            <p:ph idx="1"/>
          </p:nvPr>
        </p:nvSpPr>
        <p:spPr>
          <a:xfrm>
            <a:off x="1374774" y="2065867"/>
            <a:ext cx="10131425" cy="3649133"/>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В данной работе необходимо разработать математическую модель гонки вооружений двух государств. Гонка вооружений между двумя государствами происходит, потому что, государства бояться вооружений, имеющихся у их потенциальных противников. В ходе такого противостояния каждая из сторон производит огромные запасы оружия, пытаясь установить паритет с противником или обогнать его.</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Необходимо построить и исследовать математическую модель гонки вооружений между двумя враждующими государствами. </a:t>
            </a:r>
          </a:p>
          <a:p>
            <a:pPr marL="0" indent="0">
              <a:buNone/>
            </a:pPr>
            <a:endParaRPr lang="ru-RU" dirty="0"/>
          </a:p>
        </p:txBody>
      </p:sp>
    </p:spTree>
    <p:extLst>
      <p:ext uri="{BB962C8B-B14F-4D97-AF65-F5344CB8AC3E}">
        <p14:creationId xmlns:p14="http://schemas.microsoft.com/office/powerpoint/2010/main" val="3703277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DCB491-3E6A-8A4F-871B-A1AC3179EAE2}"/>
              </a:ext>
            </a:extLst>
          </p:cNvPr>
          <p:cNvSpPr>
            <a:spLocks noGrp="1"/>
          </p:cNvSpPr>
          <p:nvPr>
            <p:ph type="title"/>
          </p:nvPr>
        </p:nvSpPr>
        <p:spPr>
          <a:xfrm>
            <a:off x="864477" y="277940"/>
            <a:ext cx="10131425" cy="1456267"/>
          </a:xfrm>
        </p:spPr>
        <p:txBody>
          <a:bodyPr>
            <a:normAutofit/>
          </a:bodyPr>
          <a:lstStyle/>
          <a:p>
            <a:pPr lvl="1" algn="ctr"/>
            <a:r>
              <a:rPr lang="ru-RU" sz="2800" b="1" kern="1200" cap="all" dirty="0">
                <a:ln w="3175" cmpd="sng">
                  <a:noFill/>
                </a:ln>
                <a:solidFill>
                  <a:schemeClr val="tx1"/>
                </a:solidFill>
                <a:latin typeface="Verdana" panose="020B0604030504040204" pitchFamily="34" charset="0"/>
                <a:ea typeface="Verdana" panose="020B0604030504040204" pitchFamily="34" charset="0"/>
                <a:cs typeface="Verdana" panose="020B0604030504040204" pitchFamily="34" charset="0"/>
              </a:rPr>
              <a:t>Модель гонки вооружений</a:t>
            </a:r>
          </a:p>
        </p:txBody>
      </p:sp>
      <p:sp>
        <p:nvSpPr>
          <p:cNvPr id="3" name="Объект 2">
            <a:extLst>
              <a:ext uri="{FF2B5EF4-FFF2-40B4-BE49-F238E27FC236}">
                <a16:creationId xmlns:a16="http://schemas.microsoft.com/office/drawing/2014/main" id="{3727D65F-5400-0F42-89C7-35A9E4EB1063}"/>
              </a:ext>
            </a:extLst>
          </p:cNvPr>
          <p:cNvSpPr>
            <a:spLocks noGrp="1"/>
          </p:cNvSpPr>
          <p:nvPr>
            <p:ph idx="1"/>
          </p:nvPr>
        </p:nvSpPr>
        <p:spPr>
          <a:xfrm>
            <a:off x="1196098" y="1734207"/>
            <a:ext cx="10131425" cy="4514193"/>
          </a:xfrm>
        </p:spPr>
        <p:txBody>
          <a:bodyPr>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Сегодня существует множество методов предсказания возникновения вооружённых конфликтов. Наличие большого количества их объясняется тем, что войнам в современном мире может предшествовать столь разное стечение обстоятельств, что трудно охватить их какой-либо одной моделью.</a:t>
            </a:r>
          </a:p>
          <a:p>
            <a:pPr marL="0" indent="0">
              <a:buNone/>
            </a:pPr>
            <a:r>
              <a:rPr lang="ru-RU" dirty="0">
                <a:latin typeface="Verdana" panose="020B0604030504040204" pitchFamily="34" charset="0"/>
                <a:ea typeface="Verdana" panose="020B0604030504040204" pitchFamily="34" charset="0"/>
                <a:cs typeface="Verdana" panose="020B0604030504040204" pitchFamily="34" charset="0"/>
              </a:rPr>
              <a:t>Ричардсон надеялся, что если политики смогут предсказывать приближение войны, то они смогут научиться и предотвращать её. Работа Ричардсона пребывала в безвестности в течение ряда десятилетий. Её второе рождение наступило после того, как в конце 50-х годов её обнаружила и стала рекламировать группа американских социологов. К началу 70-х годов модель была испробована уже сотни раз на самых разных вариантах гонки вооружений. И модель работала, хотя, конечно, не идеально, так как не в состоянии была охватить весь сложный комплекс причин гонки вооружений.</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В случае нестабильной гонки вооружений, если уровни вооружений начинают расти, то они могут расти беспредельно. На практике такая гонка вооружений кончается войной, о чём свидетельствует история. </a:t>
            </a:r>
          </a:p>
        </p:txBody>
      </p:sp>
    </p:spTree>
    <p:extLst>
      <p:ext uri="{BB962C8B-B14F-4D97-AF65-F5344CB8AC3E}">
        <p14:creationId xmlns:p14="http://schemas.microsoft.com/office/powerpoint/2010/main" val="39203369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4ABAF0F-1705-7444-A9C4-FB73EF210550}"/>
              </a:ext>
            </a:extLst>
          </p:cNvPr>
          <p:cNvSpPr>
            <a:spLocks noGrp="1"/>
          </p:cNvSpPr>
          <p:nvPr>
            <p:ph idx="1"/>
          </p:nvPr>
        </p:nvSpPr>
        <p:spPr>
          <a:xfrm>
            <a:off x="1030287" y="220717"/>
            <a:ext cx="10131425" cy="6637283"/>
          </a:xfrm>
        </p:spPr>
        <p:txBody>
          <a:bodyPr>
            <a:normAutofit/>
          </a:bodyPr>
          <a:lstStyle/>
          <a:p>
            <a:pPr marL="0" indent="0">
              <a:lnSpc>
                <a:spcPct val="110000"/>
              </a:lnSpc>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В конце 70-ых годов М. Уоллес обнаружил, что из 28 серьёзных международных конфликтов, сопровождавшихся нестабильной гонкой вооружений в период с 1816 по 1965 год, 23 конфликта (то есть 82%) завершились войной. А из 71 конфликта, не вовлекавшего нестабильной гонки вооружений, то есть, надо полагать, сопровождавшегося стабильной гонкой, только 3 перешли в войну (4%). В 1976г. опираясь на модель Ричардсона и данные Международного Института Мирных Исследований в Стокгольме (SIPRI) о военных расходах, рассмотрело четыре случая гонки вооружений. Это гонки между СССР и США, между Индией и Пакистаном, между Ираном и Ираком и между Израилем и Египтом в период с 1948 по 1973г. Из четырёх случаев стабильной была только гонка СССР - США, которая, не перешла в войну, как и предсказывала модель. Гонки Индия - Пакистан и Израиль - Египет, будучи нестабильными, закончились войной, как и предсказывала модель; а вот между Ираном и Ираком велась нестабильная гонка вооружений, но войны не было. Эта неувязка разрешилась в 1980 г, когда затянувшийся конфликт между Ираном и Ираком перешёл в войну</a:t>
            </a:r>
            <a:r>
              <a:rPr lang="en-US" dirty="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61229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E0597D-0798-174A-AB1C-6BF90AE15FFA}"/>
              </a:ext>
            </a:extLst>
          </p:cNvPr>
          <p:cNvSpPr>
            <a:spLocks noGrp="1"/>
          </p:cNvSpPr>
          <p:nvPr>
            <p:ph type="title"/>
          </p:nvPr>
        </p:nvSpPr>
        <p:spPr/>
        <p:txBody>
          <a:bodyPr/>
          <a:lstStyle/>
          <a:p>
            <a:pPr algn="ctr"/>
            <a:r>
              <a:rPr lang="ru-RU" sz="2800" b="1" dirty="0">
                <a:latin typeface="Verdana" panose="020B0604030504040204" pitchFamily="34" charset="0"/>
                <a:ea typeface="Verdana" panose="020B0604030504040204" pitchFamily="34" charset="0"/>
                <a:cs typeface="Verdana" panose="020B0604030504040204" pitchFamily="34" charset="0"/>
              </a:rPr>
              <a:t>Графики стабильной и не стабильной гонки вооружений </a:t>
            </a:r>
          </a:p>
        </p:txBody>
      </p:sp>
      <p:sp>
        <p:nvSpPr>
          <p:cNvPr id="3" name="Объект 2">
            <a:extLst>
              <a:ext uri="{FF2B5EF4-FFF2-40B4-BE49-F238E27FC236}">
                <a16:creationId xmlns:a16="http://schemas.microsoft.com/office/drawing/2014/main" id="{B0E0BE4B-F3C8-364A-8ABD-8D5F28D59D5A}"/>
              </a:ext>
            </a:extLst>
          </p:cNvPr>
          <p:cNvSpPr>
            <a:spLocks noGrp="1"/>
          </p:cNvSpPr>
          <p:nvPr>
            <p:ph idx="1"/>
          </p:nvPr>
        </p:nvSpPr>
        <p:spPr>
          <a:xfrm>
            <a:off x="1374774" y="1989082"/>
            <a:ext cx="10131425" cy="1456268"/>
          </a:xfrm>
        </p:spPr>
        <p:txBody>
          <a:bodyPr>
            <a:normAutofit lnSpcReduction="10000"/>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На рисунке 1 гонка вооружений носит стабильный характер (</a:t>
            </a:r>
            <a:r>
              <a:rPr lang="ru-RU" dirty="0" err="1">
                <a:latin typeface="Verdana" panose="020B0604030504040204" pitchFamily="34" charset="0"/>
                <a:ea typeface="Verdana" panose="020B0604030504040204" pitchFamily="34" charset="0"/>
                <a:cs typeface="Verdana" panose="020B0604030504040204" pitchFamily="34" charset="0"/>
              </a:rPr>
              <a:t>k</a:t>
            </a:r>
            <a:r>
              <a:rPr lang="ru-RU" dirty="0">
                <a:latin typeface="Verdana" panose="020B0604030504040204" pitchFamily="34" charset="0"/>
                <a:ea typeface="Verdana" panose="020B0604030504040204" pitchFamily="34" charset="0"/>
                <a:cs typeface="Verdana" panose="020B0604030504040204" pitchFamily="34" charset="0"/>
              </a:rPr>
              <a:t>, </a:t>
            </a:r>
            <a:r>
              <a:rPr lang="ru-RU" dirty="0" err="1">
                <a:latin typeface="Verdana" panose="020B0604030504040204" pitchFamily="34" charset="0"/>
                <a:ea typeface="Verdana" panose="020B0604030504040204" pitchFamily="34" charset="0"/>
                <a:cs typeface="Verdana" panose="020B0604030504040204" pitchFamily="34" charset="0"/>
              </a:rPr>
              <a:t>m</a:t>
            </a:r>
            <a:r>
              <a:rPr lang="ru-RU" dirty="0">
                <a:latin typeface="Verdana" panose="020B0604030504040204" pitchFamily="34" charset="0"/>
                <a:ea typeface="Verdana" panose="020B0604030504040204" pitchFamily="34" charset="0"/>
                <a:cs typeface="Verdana" panose="020B0604030504040204" pitchFamily="34" charset="0"/>
              </a:rPr>
              <a:t> ~ = 1,15 1,20); на рисунке 2 представлена нестабильная гонка вооружений, где (</a:t>
            </a:r>
            <a:r>
              <a:rPr lang="ru-RU" dirty="0" err="1">
                <a:latin typeface="Verdana" panose="020B0604030504040204" pitchFamily="34" charset="0"/>
                <a:ea typeface="Verdana" panose="020B0604030504040204" pitchFamily="34" charset="0"/>
                <a:cs typeface="Verdana" panose="020B0604030504040204" pitchFamily="34" charset="0"/>
              </a:rPr>
              <a:t>k</a:t>
            </a:r>
            <a:r>
              <a:rPr lang="ru-RU" dirty="0">
                <a:latin typeface="Verdana" panose="020B0604030504040204" pitchFamily="34" charset="0"/>
                <a:ea typeface="Verdana" panose="020B0604030504040204" pitchFamily="34" charset="0"/>
                <a:cs typeface="Verdana" panose="020B0604030504040204" pitchFamily="34" charset="0"/>
              </a:rPr>
              <a:t>, </a:t>
            </a:r>
            <a:r>
              <a:rPr lang="ru-RU" dirty="0" err="1">
                <a:latin typeface="Verdana" panose="020B0604030504040204" pitchFamily="34" charset="0"/>
                <a:ea typeface="Verdana" panose="020B0604030504040204" pitchFamily="34" charset="0"/>
                <a:cs typeface="Verdana" panose="020B0604030504040204" pitchFamily="34" charset="0"/>
              </a:rPr>
              <a:t>m</a:t>
            </a:r>
            <a:r>
              <a:rPr lang="ru-RU" dirty="0">
                <a:latin typeface="Verdana" panose="020B0604030504040204" pitchFamily="34" charset="0"/>
                <a:ea typeface="Verdana" panose="020B0604030504040204" pitchFamily="34" charset="0"/>
                <a:cs typeface="Verdana" panose="020B0604030504040204" pitchFamily="34" charset="0"/>
              </a:rPr>
              <a:t>) возрастающая функция времени. На основе этой простой модели было проанализировано около ста международных конфликтов в XIX–XX веках и с большой точностью предсказаны войны в случае нестабильной гонки вооружений</a:t>
            </a:r>
          </a:p>
        </p:txBody>
      </p:sp>
      <p:pic>
        <p:nvPicPr>
          <p:cNvPr id="5" name="Рисунок 4">
            <a:extLst>
              <a:ext uri="{FF2B5EF4-FFF2-40B4-BE49-F238E27FC236}">
                <a16:creationId xmlns:a16="http://schemas.microsoft.com/office/drawing/2014/main" id="{2E840F49-91F9-D849-825E-F7B05AA26B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7572" y="3496145"/>
            <a:ext cx="9501350" cy="2941728"/>
          </a:xfrm>
          <a:prstGeom prst="rect">
            <a:avLst/>
          </a:prstGeom>
          <a:noFill/>
          <a:ln>
            <a:noFill/>
          </a:ln>
        </p:spPr>
      </p:pic>
      <p:sp>
        <p:nvSpPr>
          <p:cNvPr id="6" name="TextBox 5">
            <a:extLst>
              <a:ext uri="{FF2B5EF4-FFF2-40B4-BE49-F238E27FC236}">
                <a16:creationId xmlns:a16="http://schemas.microsoft.com/office/drawing/2014/main" id="{82977EA0-B1C2-054B-8AE1-9336FE20F805}"/>
              </a:ext>
            </a:extLst>
          </p:cNvPr>
          <p:cNvSpPr txBox="1"/>
          <p:nvPr/>
        </p:nvSpPr>
        <p:spPr>
          <a:xfrm>
            <a:off x="2207172" y="6488668"/>
            <a:ext cx="1152880" cy="369332"/>
          </a:xfrm>
          <a:prstGeom prst="rect">
            <a:avLst/>
          </a:prstGeom>
          <a:noFill/>
        </p:spPr>
        <p:txBody>
          <a:bodyPr wrap="none" rtlCol="0">
            <a:spAutoFit/>
          </a:bodyPr>
          <a:lstStyle/>
          <a:p>
            <a:r>
              <a:rPr lang="ru-RU" dirty="0"/>
              <a:t>Рисунок 1</a:t>
            </a:r>
          </a:p>
        </p:txBody>
      </p:sp>
      <p:sp>
        <p:nvSpPr>
          <p:cNvPr id="9" name="TextBox 8">
            <a:extLst>
              <a:ext uri="{FF2B5EF4-FFF2-40B4-BE49-F238E27FC236}">
                <a16:creationId xmlns:a16="http://schemas.microsoft.com/office/drawing/2014/main" id="{404E7C93-2E91-0C48-B9A2-8DF67C8D3A82}"/>
              </a:ext>
            </a:extLst>
          </p:cNvPr>
          <p:cNvSpPr txBox="1"/>
          <p:nvPr/>
        </p:nvSpPr>
        <p:spPr>
          <a:xfrm>
            <a:off x="7425558" y="6488668"/>
            <a:ext cx="1152880" cy="369332"/>
          </a:xfrm>
          <a:prstGeom prst="rect">
            <a:avLst/>
          </a:prstGeom>
          <a:noFill/>
        </p:spPr>
        <p:txBody>
          <a:bodyPr wrap="none" rtlCol="0">
            <a:spAutoFit/>
          </a:bodyPr>
          <a:lstStyle/>
          <a:p>
            <a:r>
              <a:rPr lang="ru-RU" dirty="0"/>
              <a:t>Рисунок 2</a:t>
            </a:r>
          </a:p>
        </p:txBody>
      </p:sp>
    </p:spTree>
    <p:extLst>
      <p:ext uri="{BB962C8B-B14F-4D97-AF65-F5344CB8AC3E}">
        <p14:creationId xmlns:p14="http://schemas.microsoft.com/office/powerpoint/2010/main" val="29721617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6723D0-B267-644A-9C11-112E9849FF1C}"/>
              </a:ext>
            </a:extLst>
          </p:cNvPr>
          <p:cNvSpPr>
            <a:spLocks noGrp="1"/>
          </p:cNvSpPr>
          <p:nvPr>
            <p:ph type="title"/>
          </p:nvPr>
        </p:nvSpPr>
        <p:spPr>
          <a:xfrm>
            <a:off x="685801" y="488733"/>
            <a:ext cx="10131425" cy="793531"/>
          </a:xfrm>
        </p:spPr>
        <p:txBody>
          <a:bodyPr>
            <a:normAutofit fontScale="90000"/>
          </a:bodyPr>
          <a:lstStyle/>
          <a:p>
            <a:pPr algn="ctr"/>
            <a:r>
              <a:rPr lang="ru-RU" sz="3100" b="1" dirty="0">
                <a:latin typeface="Verdana" panose="020B0604030504040204" pitchFamily="34" charset="0"/>
                <a:ea typeface="Verdana" panose="020B0604030504040204" pitchFamily="34" charset="0"/>
                <a:cs typeface="Verdana" panose="020B0604030504040204" pitchFamily="34" charset="0"/>
              </a:rPr>
              <a:t>Алгоритмическое построение, описание математической модели</a:t>
            </a:r>
            <a:br>
              <a:rPr lang="ru-RU" b="1" dirty="0"/>
            </a:b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879350A2-B2B4-514C-8E0B-EBB58ED0BF19}"/>
                  </a:ext>
                </a:extLst>
              </p:cNvPr>
              <p:cNvSpPr>
                <a:spLocks noGrp="1"/>
              </p:cNvSpPr>
              <p:nvPr>
                <p:ph idx="1"/>
              </p:nvPr>
            </p:nvSpPr>
            <p:spPr>
              <a:xfrm>
                <a:off x="1030287" y="1282264"/>
                <a:ext cx="10131425" cy="4992412"/>
              </a:xfrm>
            </p:spPr>
            <p:txBody>
              <a:bodyPr>
                <a:normAutofit fontScale="92500"/>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Рассмотрим следующую ситуацию, в которой могут оказаться две враждующие страны. Первая страна "Государство1" вооружается, опасаясь потенциальной угрозы войны с соседней враждебной страной "Государство2".         В свою очередь "Государство2", зная о росте затрат на вооружение у "Государство1", также увеличивают расходы на вооружение </a:t>
                </a:r>
                <a:r>
                  <a:rPr lang="en-US" dirty="0">
                    <a:latin typeface="Verdana" panose="020B0604030504040204" pitchFamily="34" charset="0"/>
                    <a:ea typeface="Verdana" panose="020B0604030504040204" pitchFamily="34" charset="0"/>
                    <a:cs typeface="Verdana" panose="020B0604030504040204" pitchFamily="34" charset="0"/>
                  </a:rPr>
                  <a:t>.</a:t>
                </a:r>
                <a:r>
                  <a:rPr lang="ru-RU"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Пусть </a:t>
                </a:r>
                <a:r>
                  <a:rPr lang="ru-RU" dirty="0" err="1">
                    <a:latin typeface="Verdana" panose="020B0604030504040204" pitchFamily="34" charset="0"/>
                    <a:ea typeface="Verdana" panose="020B0604030504040204" pitchFamily="34" charset="0"/>
                    <a:cs typeface="Verdana" panose="020B0604030504040204" pitchFamily="34" charset="0"/>
                  </a:rPr>
                  <a:t>x</a:t>
                </a:r>
                <a:r>
                  <a:rPr lang="ru-RU" dirty="0">
                    <a:latin typeface="Verdana" panose="020B0604030504040204" pitchFamily="34" charset="0"/>
                    <a:ea typeface="Verdana" panose="020B0604030504040204" pitchFamily="34" charset="0"/>
                    <a:cs typeface="Verdana" panose="020B0604030504040204" pitchFamily="34" charset="0"/>
                  </a:rPr>
                  <a:t>(</a:t>
                </a:r>
                <a:r>
                  <a:rPr lang="ru-RU" dirty="0" err="1">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 - расходы на вооружение "Государства1" к моменту </a:t>
                </a:r>
                <a:r>
                  <a:rPr lang="ru-RU" dirty="0" err="1">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 ≥ 0, </a:t>
                </a:r>
                <a:r>
                  <a:rPr lang="ru-RU" dirty="0" err="1">
                    <a:latin typeface="Verdana" panose="020B0604030504040204" pitchFamily="34" charset="0"/>
                    <a:ea typeface="Verdana" panose="020B0604030504040204" pitchFamily="34" charset="0"/>
                    <a:cs typeface="Verdana" panose="020B0604030504040204" pitchFamily="34" charset="0"/>
                  </a:rPr>
                  <a:t>y</a:t>
                </a:r>
                <a:r>
                  <a:rPr lang="ru-RU" dirty="0">
                    <a:latin typeface="Verdana" panose="020B0604030504040204" pitchFamily="34" charset="0"/>
                    <a:ea typeface="Verdana" panose="020B0604030504040204" pitchFamily="34" charset="0"/>
                    <a:cs typeface="Verdana" panose="020B0604030504040204" pitchFamily="34" charset="0"/>
                  </a:rPr>
                  <a:t>(</a:t>
                </a:r>
                <a:r>
                  <a:rPr lang="ru-RU" dirty="0" err="1">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 - то же, но "Государства2". Тогда простейшая модель гонки вооружений может быть сформулирована в виде системы двух линейных дифференциальных уравнений с постоянными коэффициентами, где </a:t>
                </a:r>
                <a14:m>
                  <m:oMath xmlns:m="http://schemas.openxmlformats.org/officeDocument/2006/math">
                    <m:sSub>
                      <m:sSubPr>
                        <m:ctrlPr>
                          <a:rPr lang="ru-RU" i="1"/>
                        </m:ctrlPr>
                      </m:sSubPr>
                      <m:e>
                        <m:r>
                          <a:rPr lang="ru-RU" i="1"/>
                          <m:t>𝑎</m:t>
                        </m:r>
                      </m:e>
                      <m:sub>
                        <m:r>
                          <a:rPr lang="ru-RU" i="1"/>
                          <m:t>1</m:t>
                        </m:r>
                      </m:sub>
                    </m:sSub>
                  </m:oMath>
                </a14:m>
                <a:r>
                  <a:rPr lang="ru-RU" dirty="0">
                    <a:latin typeface="Verdana" panose="020B0604030504040204" pitchFamily="34" charset="0"/>
                    <a:ea typeface="Verdana" panose="020B0604030504040204" pitchFamily="34" charset="0"/>
                    <a:cs typeface="Verdana" panose="020B0604030504040204" pitchFamily="34" charset="0"/>
                  </a:rPr>
                  <a:t> и </a:t>
                </a:r>
                <a14:m>
                  <m:oMath xmlns:m="http://schemas.openxmlformats.org/officeDocument/2006/math">
                    <m:sSub>
                      <m:sSubPr>
                        <m:ctrlPr>
                          <a:rPr lang="ru-RU" i="1"/>
                        </m:ctrlPr>
                      </m:sSubPr>
                      <m:e>
                        <m:r>
                          <a:rPr lang="ru-RU" i="1"/>
                          <m:t>𝑎</m:t>
                        </m:r>
                      </m:e>
                      <m:sub>
                        <m:r>
                          <a:rPr lang="ru-RU" i="1"/>
                          <m:t>2</m:t>
                        </m:r>
                      </m:sub>
                    </m:sSub>
                  </m:oMath>
                </a14:m>
                <a:r>
                  <a:rPr lang="ru-RU" dirty="0">
                    <a:latin typeface="Verdana" panose="020B0604030504040204" pitchFamily="34" charset="0"/>
                    <a:ea typeface="Verdana" panose="020B0604030504040204" pitchFamily="34" charset="0"/>
                    <a:cs typeface="Verdana" panose="020B0604030504040204" pitchFamily="34" charset="0"/>
                  </a:rPr>
                  <a:t> положительные константы, коэффициенты затрат на оборону Пусть </a:t>
                </a:r>
                <a:r>
                  <a:rPr lang="ru-RU" dirty="0" err="1">
                    <a:latin typeface="Verdana" panose="020B0604030504040204" pitchFamily="34" charset="0"/>
                    <a:ea typeface="Verdana" panose="020B0604030504040204" pitchFamily="34" charset="0"/>
                    <a:cs typeface="Verdana" panose="020B0604030504040204" pitchFamily="34" charset="0"/>
                  </a:rPr>
                  <a:t>x</a:t>
                </a:r>
                <a:r>
                  <a:rPr lang="ru-RU" dirty="0">
                    <a:latin typeface="Verdana" panose="020B0604030504040204" pitchFamily="34" charset="0"/>
                    <a:ea typeface="Verdana" panose="020B0604030504040204" pitchFamily="34" charset="0"/>
                    <a:cs typeface="Verdana" panose="020B0604030504040204" pitchFamily="34" charset="0"/>
                  </a:rPr>
                  <a:t>(</a:t>
                </a:r>
                <a:r>
                  <a:rPr lang="ru-RU" dirty="0" err="1">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 - расходы на вооружение "Государства1" к моменту </a:t>
                </a:r>
                <a:r>
                  <a:rPr lang="ru-RU" dirty="0" err="1">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 ≥ 0, </a:t>
                </a:r>
                <a:r>
                  <a:rPr lang="ru-RU" dirty="0" err="1">
                    <a:latin typeface="Verdana" panose="020B0604030504040204" pitchFamily="34" charset="0"/>
                    <a:ea typeface="Verdana" panose="020B0604030504040204" pitchFamily="34" charset="0"/>
                    <a:cs typeface="Verdana" panose="020B0604030504040204" pitchFamily="34" charset="0"/>
                  </a:rPr>
                  <a:t>y</a:t>
                </a:r>
                <a:r>
                  <a:rPr lang="ru-RU" dirty="0">
                    <a:latin typeface="Verdana" panose="020B0604030504040204" pitchFamily="34" charset="0"/>
                    <a:ea typeface="Verdana" panose="020B0604030504040204" pitchFamily="34" charset="0"/>
                    <a:cs typeface="Verdana" panose="020B0604030504040204" pitchFamily="34" charset="0"/>
                  </a:rPr>
                  <a:t>(</a:t>
                </a:r>
                <a:r>
                  <a:rPr lang="ru-RU" dirty="0" err="1">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 - то же, но "Государства2". Тогда простейшая модель гонки вооружений может быть сформулирована в виде системы двух линейных дифференциальных уравнений с постоянными коэффициентами, где </a:t>
                </a:r>
                <a14:m>
                  <m:oMath xmlns:m="http://schemas.openxmlformats.org/officeDocument/2006/math">
                    <m:sSub>
                      <m:sSubPr>
                        <m:ctrlPr>
                          <a:rPr lang="ru-RU" i="1"/>
                        </m:ctrlPr>
                      </m:sSubPr>
                      <m:e>
                        <m:r>
                          <a:rPr lang="ru-RU" i="1"/>
                          <m:t>𝑎</m:t>
                        </m:r>
                      </m:e>
                      <m:sub>
                        <m:r>
                          <a:rPr lang="ru-RU" i="1"/>
                          <m:t>1</m:t>
                        </m:r>
                      </m:sub>
                    </m:sSub>
                  </m:oMath>
                </a14:m>
                <a:r>
                  <a:rPr lang="ru-RU" dirty="0">
                    <a:latin typeface="Verdana" panose="020B0604030504040204" pitchFamily="34" charset="0"/>
                    <a:ea typeface="Verdana" panose="020B0604030504040204" pitchFamily="34" charset="0"/>
                    <a:cs typeface="Verdana" panose="020B0604030504040204" pitchFamily="34" charset="0"/>
                  </a:rPr>
                  <a:t> и </a:t>
                </a:r>
                <a14:m>
                  <m:oMath xmlns:m="http://schemas.openxmlformats.org/officeDocument/2006/math">
                    <m:sSub>
                      <m:sSubPr>
                        <m:ctrlPr>
                          <a:rPr lang="ru-RU" i="1"/>
                        </m:ctrlPr>
                      </m:sSubPr>
                      <m:e>
                        <m:r>
                          <a:rPr lang="ru-RU" i="1"/>
                          <m:t>𝑎</m:t>
                        </m:r>
                      </m:e>
                      <m:sub>
                        <m:r>
                          <a:rPr lang="ru-RU" i="1"/>
                          <m:t>2</m:t>
                        </m:r>
                      </m:sub>
                    </m:sSub>
                  </m:oMath>
                </a14:m>
                <a:r>
                  <a:rPr lang="ru-RU" dirty="0">
                    <a:latin typeface="Verdana" panose="020B0604030504040204" pitchFamily="34" charset="0"/>
                    <a:ea typeface="Verdana" panose="020B0604030504040204" pitchFamily="34" charset="0"/>
                    <a:cs typeface="Verdana" panose="020B0604030504040204" pitchFamily="34" charset="0"/>
                  </a:rPr>
                  <a:t> положительные константы, коэффициенты затрат на оборону</a:t>
                </a:r>
                <a:r>
                  <a:rPr lang="en-US" dirty="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ru-RU" dirty="0"/>
              </a:p>
            </p:txBody>
          </p:sp>
        </mc:Choice>
        <mc:Fallback>
          <p:sp>
            <p:nvSpPr>
              <p:cNvPr id="3" name="Объект 2">
                <a:extLst>
                  <a:ext uri="{FF2B5EF4-FFF2-40B4-BE49-F238E27FC236}">
                    <a16:creationId xmlns:a16="http://schemas.microsoft.com/office/drawing/2014/main" id="{879350A2-B2B4-514C-8E0B-EBB58ED0BF19}"/>
                  </a:ext>
                </a:extLst>
              </p:cNvPr>
              <p:cNvSpPr>
                <a:spLocks noGrp="1" noRot="1" noChangeAspect="1" noMove="1" noResize="1" noEditPoints="1" noAdjustHandles="1" noChangeArrowheads="1" noChangeShapeType="1" noTextEdit="1"/>
              </p:cNvSpPr>
              <p:nvPr>
                <p:ph idx="1"/>
              </p:nvPr>
            </p:nvSpPr>
            <p:spPr>
              <a:xfrm>
                <a:off x="1030287" y="1282264"/>
                <a:ext cx="10131425" cy="4992412"/>
              </a:xfrm>
              <a:blipFill>
                <a:blip r:embed="rId2"/>
                <a:stretch>
                  <a:fillRect l="-250" t="-508" r="-876"/>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80FC9342-378A-AC48-B823-EAD57C5E6767}"/>
              </a:ext>
            </a:extLst>
          </p:cNvPr>
          <p:cNvPicPr>
            <a:picLocks noChangeAspect="1"/>
          </p:cNvPicPr>
          <p:nvPr/>
        </p:nvPicPr>
        <p:blipFill>
          <a:blip r:embed="rId3"/>
          <a:stretch>
            <a:fillRect/>
          </a:stretch>
        </p:blipFill>
        <p:spPr>
          <a:xfrm>
            <a:off x="5187950" y="5312978"/>
            <a:ext cx="1816100" cy="1409700"/>
          </a:xfrm>
          <a:prstGeom prst="rect">
            <a:avLst/>
          </a:prstGeom>
        </p:spPr>
      </p:pic>
    </p:spTree>
    <p:extLst>
      <p:ext uri="{BB962C8B-B14F-4D97-AF65-F5344CB8AC3E}">
        <p14:creationId xmlns:p14="http://schemas.microsoft.com/office/powerpoint/2010/main" val="23899131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3417674F-7649-B34F-84C5-51695DA58230}"/>
                  </a:ext>
                </a:extLst>
              </p:cNvPr>
              <p:cNvSpPr>
                <a:spLocks noGrp="1"/>
              </p:cNvSpPr>
              <p:nvPr>
                <p:ph idx="1"/>
              </p:nvPr>
            </p:nvSpPr>
            <p:spPr>
              <a:xfrm>
                <a:off x="1030287" y="82074"/>
                <a:ext cx="10131425" cy="2293956"/>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Модель (1) имеет очевидный недостаток: рост затрат на вооружение ничем не лимитируется. Естественно предположить, что чем больше текущий уровень затрат на оборону, тем меньше скорость его роста (</a:t>
                </a:r>
                <a14:m>
                  <m:oMath xmlns:m="http://schemas.openxmlformats.org/officeDocument/2006/math">
                    <m:sSub>
                      <m:sSubPr>
                        <m:ctrlPr>
                          <a:rPr lang="ru-RU" i="1"/>
                        </m:ctrlPr>
                      </m:sSubPr>
                      <m:e>
                        <m:r>
                          <a:rPr lang="ru-RU" i="1"/>
                          <m:t>𝑏</m:t>
                        </m:r>
                      </m:e>
                      <m:sub>
                        <m:r>
                          <a:rPr lang="ru-RU" i="1"/>
                          <m:t>1</m:t>
                        </m:r>
                      </m:sub>
                    </m:sSub>
                  </m:oMath>
                </a14:m>
                <a:r>
                  <a:rPr lang="ru-RU" dirty="0">
                    <a:latin typeface="Verdana" panose="020B0604030504040204" pitchFamily="34" charset="0"/>
                    <a:ea typeface="Verdana" panose="020B0604030504040204" pitchFamily="34" charset="0"/>
                    <a:cs typeface="Verdana" panose="020B0604030504040204" pitchFamily="34" charset="0"/>
                  </a:rPr>
                  <a:t> и </a:t>
                </a:r>
                <a14:m>
                  <m:oMath xmlns:m="http://schemas.openxmlformats.org/officeDocument/2006/math">
                    <m:sSub>
                      <m:sSubPr>
                        <m:ctrlPr>
                          <a:rPr lang="ru-RU" i="1"/>
                        </m:ctrlPr>
                      </m:sSubPr>
                      <m:e>
                        <m:r>
                          <a:rPr lang="ru-RU" i="1"/>
                          <m:t>𝑏</m:t>
                        </m:r>
                      </m:e>
                      <m:sub>
                        <m:r>
                          <a:rPr lang="ru-RU" i="1"/>
                          <m:t>2</m:t>
                        </m:r>
                      </m:sub>
                    </m:sSub>
                  </m:oMath>
                </a14:m>
                <a:r>
                  <a:rPr lang="ru-RU" dirty="0">
                    <a:latin typeface="Verdana" panose="020B0604030504040204" pitchFamily="34" charset="0"/>
                    <a:ea typeface="Verdana" panose="020B0604030504040204" pitchFamily="34" charset="0"/>
                    <a:cs typeface="Verdana" panose="020B0604030504040204" pitchFamily="34" charset="0"/>
                  </a:rPr>
                  <a:t>  – коэффициенты усталости населения). Получаем следующую систему уравнений : </a:t>
                </a:r>
              </a:p>
              <a:p>
                <a:pPr marL="0"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mc:Choice>
        <mc:Fallback>
          <p:sp>
            <p:nvSpPr>
              <p:cNvPr id="3" name="Объект 2">
                <a:extLst>
                  <a:ext uri="{FF2B5EF4-FFF2-40B4-BE49-F238E27FC236}">
                    <a16:creationId xmlns:a16="http://schemas.microsoft.com/office/drawing/2014/main" id="{3417674F-7649-B34F-84C5-51695DA58230}"/>
                  </a:ext>
                </a:extLst>
              </p:cNvPr>
              <p:cNvSpPr>
                <a:spLocks noGrp="1" noRot="1" noChangeAspect="1" noMove="1" noResize="1" noEditPoints="1" noAdjustHandles="1" noChangeArrowheads="1" noChangeShapeType="1" noTextEdit="1"/>
              </p:cNvSpPr>
              <p:nvPr>
                <p:ph idx="1"/>
              </p:nvPr>
            </p:nvSpPr>
            <p:spPr>
              <a:xfrm>
                <a:off x="1030287" y="82074"/>
                <a:ext cx="10131425" cy="2293956"/>
              </a:xfrm>
              <a:blipFill>
                <a:blip r:embed="rId2"/>
                <a:stretch>
                  <a:fillRect l="-375" r="-1126"/>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6A6ABF2B-D727-1445-B676-B7DCBCC3E157}"/>
              </a:ext>
            </a:extLst>
          </p:cNvPr>
          <p:cNvPicPr>
            <a:picLocks noChangeAspect="1"/>
          </p:cNvPicPr>
          <p:nvPr/>
        </p:nvPicPr>
        <p:blipFill>
          <a:blip r:embed="rId3"/>
          <a:stretch>
            <a:fillRect/>
          </a:stretch>
        </p:blipFill>
        <p:spPr>
          <a:xfrm>
            <a:off x="4575684" y="1721034"/>
            <a:ext cx="2552700" cy="1502322"/>
          </a:xfrm>
          <a:prstGeom prst="rect">
            <a:avLst/>
          </a:prstGeom>
        </p:spPr>
      </p:pic>
      <p:sp>
        <p:nvSpPr>
          <p:cNvPr id="6" name="TextBox 5">
            <a:extLst>
              <a:ext uri="{FF2B5EF4-FFF2-40B4-BE49-F238E27FC236}">
                <a16:creationId xmlns:a16="http://schemas.microsoft.com/office/drawing/2014/main" id="{D69406B8-C3F4-214C-B16E-AEBCA3167F29}"/>
              </a:ext>
            </a:extLst>
          </p:cNvPr>
          <p:cNvSpPr txBox="1"/>
          <p:nvPr/>
        </p:nvSpPr>
        <p:spPr>
          <a:xfrm>
            <a:off x="5759669" y="4614041"/>
            <a:ext cx="184731" cy="369332"/>
          </a:xfrm>
          <a:prstGeom prst="rect">
            <a:avLst/>
          </a:prstGeom>
          <a:noFill/>
        </p:spPr>
        <p:txBody>
          <a:bodyPr wrap="none" rtlCol="0">
            <a:spAutoFit/>
          </a:bodyPr>
          <a:lstStyle/>
          <a:p>
            <a:endParaRPr lang="ru-RU" dirty="0"/>
          </a:p>
        </p:txBody>
      </p:sp>
      <mc:AlternateContent xmlns:mc="http://schemas.openxmlformats.org/markup-compatibility/2006">
        <mc:Choice xmlns:a14="http://schemas.microsoft.com/office/drawing/2010/main" Requires="a14">
          <p:sp>
            <p:nvSpPr>
              <p:cNvPr id="7" name="Объект 2">
                <a:extLst>
                  <a:ext uri="{FF2B5EF4-FFF2-40B4-BE49-F238E27FC236}">
                    <a16:creationId xmlns:a16="http://schemas.microsoft.com/office/drawing/2014/main" id="{F0518144-8616-0D42-B676-012D20720CCC}"/>
                  </a:ext>
                </a:extLst>
              </p:cNvPr>
              <p:cNvSpPr txBox="1">
                <a:spLocks/>
              </p:cNvSpPr>
              <p:nvPr/>
            </p:nvSpPr>
            <p:spPr>
              <a:xfrm>
                <a:off x="1030286" y="3223356"/>
                <a:ext cx="10131425" cy="229395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Для работы недостаточно второй модели поэтому рассмотрим третью модель. Третий постулат, включенный Л. Ричардсоном в модель: государство наращивает вооружение, руководствуясь своими державными притязаниями и враждебностью к другим государствам, даже если другие страны не угрожают существованию данного государства. Обозначим соответствующие коэффициенты претензии через </a:t>
                </a:r>
                <a14:m>
                  <m:oMath xmlns:m="http://schemas.openxmlformats.org/officeDocument/2006/math">
                    <m:sSub>
                      <m:sSubPr>
                        <m:ctrlPr>
                          <a:rPr lang="ru-RU" i="1"/>
                        </m:ctrlPr>
                      </m:sSubPr>
                      <m:e>
                        <m:r>
                          <a:rPr lang="ru-RU" i="1"/>
                          <m:t>𝑟</m:t>
                        </m:r>
                      </m:e>
                      <m:sub>
                        <m:r>
                          <a:rPr lang="ru-RU" i="1"/>
                          <m:t>1</m:t>
                        </m:r>
                      </m:sub>
                    </m:sSub>
                  </m:oMath>
                </a14:m>
                <a:r>
                  <a:rPr lang="ru-RU" dirty="0">
                    <a:latin typeface="Verdana" panose="020B0604030504040204" pitchFamily="34" charset="0"/>
                    <a:ea typeface="Verdana" panose="020B0604030504040204" pitchFamily="34" charset="0"/>
                    <a:cs typeface="Verdana" panose="020B0604030504040204" pitchFamily="34" charset="0"/>
                  </a:rPr>
                  <a:t> и </a:t>
                </a:r>
                <a14:m>
                  <m:oMath xmlns:m="http://schemas.openxmlformats.org/officeDocument/2006/math">
                    <m:sSub>
                      <m:sSubPr>
                        <m:ctrlPr>
                          <a:rPr lang="ru-RU" i="1"/>
                        </m:ctrlPr>
                      </m:sSubPr>
                      <m:e>
                        <m:r>
                          <a:rPr lang="ru-RU" i="1"/>
                          <m:t>𝑟</m:t>
                        </m:r>
                      </m:e>
                      <m:sub>
                        <m:r>
                          <a:rPr lang="ru-RU" i="1"/>
                          <m:t>2</m:t>
                        </m:r>
                      </m:sub>
                    </m:sSub>
                  </m:oMath>
                </a14:m>
                <a:r>
                  <a:rPr lang="ru-RU" dirty="0">
                    <a:latin typeface="Verdana" panose="020B0604030504040204" pitchFamily="34" charset="0"/>
                    <a:ea typeface="Verdana" panose="020B0604030504040204" pitchFamily="34" charset="0"/>
                    <a:cs typeface="Verdana" panose="020B0604030504040204" pitchFamily="34" charset="0"/>
                  </a:rPr>
                  <a:t> (</a:t>
                </a:r>
                <a14:m>
                  <m:oMath xmlns:m="http://schemas.openxmlformats.org/officeDocument/2006/math">
                    <m:sSub>
                      <m:sSubPr>
                        <m:ctrlPr>
                          <a:rPr lang="ru-RU" i="1"/>
                        </m:ctrlPr>
                      </m:sSubPr>
                      <m:e>
                        <m:r>
                          <a:rPr lang="ru-RU" i="1"/>
                          <m:t>𝑟</m:t>
                        </m:r>
                      </m:e>
                      <m:sub>
                        <m:r>
                          <a:rPr lang="ru-RU" i="1"/>
                          <m:t>1</m:t>
                        </m:r>
                      </m:sub>
                    </m:sSub>
                  </m:oMath>
                </a14:m>
                <a:r>
                  <a:rPr lang="ru-RU" dirty="0">
                    <a:latin typeface="Verdana" panose="020B0604030504040204" pitchFamily="34" charset="0"/>
                    <a:ea typeface="Verdana" panose="020B0604030504040204" pitchFamily="34" charset="0"/>
                    <a:cs typeface="Verdana" panose="020B0604030504040204" pitchFamily="34" charset="0"/>
                  </a:rPr>
                  <a:t>&gt; 0 и </a:t>
                </a:r>
                <a14:m>
                  <m:oMath xmlns:m="http://schemas.openxmlformats.org/officeDocument/2006/math">
                    <m:sSub>
                      <m:sSubPr>
                        <m:ctrlPr>
                          <a:rPr lang="ru-RU" i="1"/>
                        </m:ctrlPr>
                      </m:sSubPr>
                      <m:e>
                        <m:r>
                          <a:rPr lang="ru-RU" i="1"/>
                          <m:t>𝑟</m:t>
                        </m:r>
                      </m:e>
                      <m:sub>
                        <m:r>
                          <a:rPr lang="ru-RU" i="1"/>
                          <m:t>2</m:t>
                        </m:r>
                      </m:sub>
                    </m:sSub>
                  </m:oMath>
                </a14:m>
                <a:r>
                  <a:rPr lang="ru-RU" dirty="0">
                    <a:latin typeface="Verdana" panose="020B0604030504040204" pitchFamily="34" charset="0"/>
                    <a:ea typeface="Verdana" panose="020B0604030504040204" pitchFamily="34" charset="0"/>
                    <a:cs typeface="Verdana" panose="020B0604030504040204" pitchFamily="34" charset="0"/>
                  </a:rPr>
                  <a:t>&gt; 0). Если </a:t>
                </a:r>
                <a14:m>
                  <m:oMath xmlns:m="http://schemas.openxmlformats.org/officeDocument/2006/math">
                    <m:sSub>
                      <m:sSubPr>
                        <m:ctrlPr>
                          <a:rPr lang="ru-RU" i="1"/>
                        </m:ctrlPr>
                      </m:sSubPr>
                      <m:e>
                        <m:r>
                          <a:rPr lang="ru-RU" i="1"/>
                          <m:t>𝑟</m:t>
                        </m:r>
                      </m:e>
                      <m:sub>
                        <m:r>
                          <a:rPr lang="ru-RU" i="1"/>
                          <m:t>1</m:t>
                        </m:r>
                      </m:sub>
                    </m:sSub>
                  </m:oMath>
                </a14:m>
                <a:r>
                  <a:rPr lang="ru-RU" dirty="0">
                    <a:latin typeface="Verdana" panose="020B0604030504040204" pitchFamily="34" charset="0"/>
                    <a:ea typeface="Verdana" panose="020B0604030504040204" pitchFamily="34" charset="0"/>
                    <a:cs typeface="Verdana" panose="020B0604030504040204" pitchFamily="34" charset="0"/>
                  </a:rPr>
                  <a:t> &lt;0 и </a:t>
                </a:r>
                <a14:m>
                  <m:oMath xmlns:m="http://schemas.openxmlformats.org/officeDocument/2006/math">
                    <m:sSub>
                      <m:sSubPr>
                        <m:ctrlPr>
                          <a:rPr lang="ru-RU" i="1"/>
                        </m:ctrlPr>
                      </m:sSubPr>
                      <m:e>
                        <m:r>
                          <a:rPr lang="ru-RU" i="1"/>
                          <m:t>𝑟</m:t>
                        </m:r>
                      </m:e>
                      <m:sub>
                        <m:r>
                          <a:rPr lang="ru-RU" i="1"/>
                          <m:t>2</m:t>
                        </m:r>
                      </m:sub>
                    </m:sSub>
                  </m:oMath>
                </a14:m>
                <a:r>
                  <a:rPr lang="ru-RU" dirty="0">
                    <a:latin typeface="Verdana" panose="020B0604030504040204" pitchFamily="34" charset="0"/>
                    <a:ea typeface="Verdana" panose="020B0604030504040204" pitchFamily="34" charset="0"/>
                    <a:cs typeface="Verdana" panose="020B0604030504040204" pitchFamily="34" charset="0"/>
                  </a:rPr>
                  <a:t> &lt;0, то их можно назвать коэффициентами доброй воли. Получаем следующую систему уравнений</a:t>
                </a:r>
                <a:r>
                  <a:rPr lang="en-US" dirty="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p:txBody>
          </p:sp>
        </mc:Choice>
        <mc:Fallback>
          <p:sp>
            <p:nvSpPr>
              <p:cNvPr id="7" name="Объект 2">
                <a:extLst>
                  <a:ext uri="{FF2B5EF4-FFF2-40B4-BE49-F238E27FC236}">
                    <a16:creationId xmlns:a16="http://schemas.microsoft.com/office/drawing/2014/main" id="{F0518144-8616-0D42-B676-012D20720CCC}"/>
                  </a:ext>
                </a:extLst>
              </p:cNvPr>
              <p:cNvSpPr txBox="1">
                <a:spLocks noRot="1" noChangeAspect="1" noMove="1" noResize="1" noEditPoints="1" noAdjustHandles="1" noChangeArrowheads="1" noChangeShapeType="1" noTextEdit="1"/>
              </p:cNvSpPr>
              <p:nvPr/>
            </p:nvSpPr>
            <p:spPr>
              <a:xfrm>
                <a:off x="1030286" y="3223356"/>
                <a:ext cx="10131425" cy="2293956"/>
              </a:xfrm>
              <a:prstGeom prst="rect">
                <a:avLst/>
              </a:prstGeom>
              <a:blipFill>
                <a:blip r:embed="rId4"/>
                <a:stretch>
                  <a:fillRect l="-375" r="-876"/>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858F08C2-89D0-AD41-8BA2-3D29372EC636}"/>
              </a:ext>
            </a:extLst>
          </p:cNvPr>
          <p:cNvPicPr>
            <a:picLocks noChangeAspect="1"/>
          </p:cNvPicPr>
          <p:nvPr/>
        </p:nvPicPr>
        <p:blipFill>
          <a:blip r:embed="rId5"/>
          <a:stretch>
            <a:fillRect/>
          </a:stretch>
        </p:blipFill>
        <p:spPr>
          <a:xfrm>
            <a:off x="4350550" y="5366226"/>
            <a:ext cx="3187700" cy="1409700"/>
          </a:xfrm>
          <a:prstGeom prst="rect">
            <a:avLst/>
          </a:prstGeom>
        </p:spPr>
      </p:pic>
    </p:spTree>
    <p:extLst>
      <p:ext uri="{BB962C8B-B14F-4D97-AF65-F5344CB8AC3E}">
        <p14:creationId xmlns:p14="http://schemas.microsoft.com/office/powerpoint/2010/main" val="18423969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49345A-F0E9-4B41-9D82-5AACA309D0C8}"/>
              </a:ext>
            </a:extLst>
          </p:cNvPr>
          <p:cNvSpPr>
            <a:spLocks noGrp="1"/>
          </p:cNvSpPr>
          <p:nvPr>
            <p:ph type="title"/>
          </p:nvPr>
        </p:nvSpPr>
        <p:spPr>
          <a:xfrm>
            <a:off x="685800" y="346841"/>
            <a:ext cx="10131425" cy="1456267"/>
          </a:xfrm>
        </p:spPr>
        <p:txBody>
          <a:bodyPr/>
          <a:lstStyle/>
          <a:p>
            <a:pPr algn="ctr"/>
            <a:r>
              <a:rPr lang="ru-RU" b="1" dirty="0">
                <a:latin typeface="Verdana" panose="020B0604030504040204" pitchFamily="34" charset="0"/>
                <a:ea typeface="Verdana" panose="020B0604030504040204" pitchFamily="34" charset="0"/>
                <a:cs typeface="Verdana" panose="020B0604030504040204" pitchFamily="34" charset="0"/>
              </a:rPr>
              <a:t>Аналитическое исследование математической модели</a:t>
            </a:r>
            <a:r>
              <a:rPr lang="ru-RU" dirty="0">
                <a:latin typeface="Verdana" panose="020B0604030504040204" pitchFamily="34" charset="0"/>
                <a:ea typeface="Verdana" panose="020B0604030504040204" pitchFamily="34" charset="0"/>
                <a:cs typeface="Verdana" panose="020B0604030504040204" pitchFamily="34" charset="0"/>
              </a:rPr>
              <a:t> </a:t>
            </a:r>
          </a:p>
        </p:txBody>
      </p:sp>
      <p:sp>
        <p:nvSpPr>
          <p:cNvPr id="3" name="Объект 2">
            <a:extLst>
              <a:ext uri="{FF2B5EF4-FFF2-40B4-BE49-F238E27FC236}">
                <a16:creationId xmlns:a16="http://schemas.microsoft.com/office/drawing/2014/main" id="{A0671A68-AA79-FA40-9CBE-E11A99F0795D}"/>
              </a:ext>
            </a:extLst>
          </p:cNvPr>
          <p:cNvSpPr>
            <a:spLocks noGrp="1"/>
          </p:cNvSpPr>
          <p:nvPr>
            <p:ph idx="1"/>
          </p:nvPr>
        </p:nvSpPr>
        <p:spPr>
          <a:xfrm>
            <a:off x="1116725" y="1860555"/>
            <a:ext cx="10131425" cy="674705"/>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Установим условия, при которых решение является не зависит от времени. Для этого приравняем правые части уравнений к 0. Получим систему (7-8)</a:t>
            </a:r>
            <a:r>
              <a:rPr lang="en-US" dirty="0">
                <a:latin typeface="Verdana" panose="020B0604030504040204" pitchFamily="34" charset="0"/>
                <a:ea typeface="Verdana" panose="020B0604030504040204" pitchFamily="34" charset="0"/>
                <a:cs typeface="Verdana" panose="020B0604030504040204" pitchFamily="34" charset="0"/>
              </a:rPr>
              <a:t>:</a:t>
            </a:r>
            <a:endParaRPr lang="ru-RU" dirty="0">
              <a:latin typeface="Verdana" panose="020B0604030504040204" pitchFamily="34" charset="0"/>
              <a:ea typeface="Verdana" panose="020B0604030504040204" pitchFamily="34" charset="0"/>
              <a:cs typeface="Verdana" panose="020B0604030504040204" pitchFamily="34" charset="0"/>
            </a:endParaRPr>
          </a:p>
        </p:txBody>
      </p:sp>
      <p:pic>
        <p:nvPicPr>
          <p:cNvPr id="5" name="Рисунок 4">
            <a:extLst>
              <a:ext uri="{FF2B5EF4-FFF2-40B4-BE49-F238E27FC236}">
                <a16:creationId xmlns:a16="http://schemas.microsoft.com/office/drawing/2014/main" id="{8B78BAD1-F2C9-B941-B8EC-3C70251E7BE2}"/>
              </a:ext>
            </a:extLst>
          </p:cNvPr>
          <p:cNvPicPr>
            <a:picLocks noChangeAspect="1"/>
          </p:cNvPicPr>
          <p:nvPr/>
        </p:nvPicPr>
        <p:blipFill>
          <a:blip r:embed="rId2"/>
          <a:stretch>
            <a:fillRect/>
          </a:stretch>
        </p:blipFill>
        <p:spPr>
          <a:xfrm>
            <a:off x="3691978" y="2607738"/>
            <a:ext cx="4051300" cy="1079500"/>
          </a:xfrm>
          <a:prstGeom prst="rect">
            <a:avLst/>
          </a:prstGeom>
        </p:spPr>
      </p:pic>
      <mc:AlternateContent xmlns:mc="http://schemas.openxmlformats.org/markup-compatibility/2006">
        <mc:Choice xmlns:a14="http://schemas.microsoft.com/office/drawing/2010/main" Requires="a14">
          <p:sp>
            <p:nvSpPr>
              <p:cNvPr id="6" name="Прямоугольник 5">
                <a:extLst>
                  <a:ext uri="{FF2B5EF4-FFF2-40B4-BE49-F238E27FC236}">
                    <a16:creationId xmlns:a16="http://schemas.microsoft.com/office/drawing/2014/main" id="{FCB4DF10-E92F-4A4E-A695-6B7BC39AF469}"/>
                  </a:ext>
                </a:extLst>
              </p:cNvPr>
              <p:cNvSpPr/>
              <p:nvPr/>
            </p:nvSpPr>
            <p:spPr>
              <a:xfrm>
                <a:off x="780394" y="3759716"/>
                <a:ext cx="10131425" cy="3098284"/>
              </a:xfrm>
              <a:prstGeom prst="rect">
                <a:avLst/>
              </a:prstGeom>
            </p:spPr>
            <p:txBody>
              <a:bodyPr wrap="square">
                <a:spAutoFit/>
              </a:bodyPr>
              <a:lstStyle/>
              <a:p>
                <a:pPr>
                  <a:spcAft>
                    <a:spcPts val="1000"/>
                  </a:spcAft>
                  <a:buClr>
                    <a:schemeClr val="tx1"/>
                  </a:buClr>
                  <a:buSzPct val="100000"/>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Очевидно, что поведение модели Ричардсона зависит от соотношения коэффициентов, а, </a:t>
                </a:r>
                <a:r>
                  <a:rPr lang="ru-RU" dirty="0" err="1">
                    <a:latin typeface="Verdana" panose="020B0604030504040204" pitchFamily="34" charset="0"/>
                    <a:ea typeface="Verdana" panose="020B0604030504040204" pitchFamily="34" charset="0"/>
                    <a:cs typeface="Verdana" panose="020B0604030504040204" pitchFamily="34" charset="0"/>
                  </a:rPr>
                  <a:t>b</a:t>
                </a:r>
                <a:r>
                  <a:rPr lang="ru-RU" dirty="0">
                    <a:latin typeface="Verdana" panose="020B0604030504040204" pitchFamily="34" charset="0"/>
                    <a:ea typeface="Verdana" panose="020B0604030504040204" pitchFamily="34" charset="0"/>
                    <a:cs typeface="Verdana" panose="020B0604030504040204" pitchFamily="34" charset="0"/>
                  </a:rPr>
                  <a:t> и </a:t>
                </a:r>
                <a:r>
                  <a:rPr lang="ru-RU" dirty="0" err="1">
                    <a:latin typeface="Verdana" panose="020B0604030504040204" pitchFamily="34" charset="0"/>
                    <a:ea typeface="Verdana" panose="020B0604030504040204" pitchFamily="34" charset="0"/>
                    <a:cs typeface="Verdana" panose="020B0604030504040204" pitchFamily="34" charset="0"/>
                  </a:rPr>
                  <a:t>r</a:t>
                </a:r>
                <a:r>
                  <a:rPr lang="ru-RU" dirty="0">
                    <a:latin typeface="Verdana" panose="020B0604030504040204" pitchFamily="34" charset="0"/>
                    <a:ea typeface="Verdana" panose="020B0604030504040204" pitchFamily="34" charset="0"/>
                    <a:cs typeface="Verdana" panose="020B0604030504040204" pitchFamily="34" charset="0"/>
                  </a:rPr>
                  <a:t>. Имеют место четыре возможных случая: </a:t>
                </a:r>
              </a:p>
              <a:p>
                <a:pPr marL="742950" lvl="1" indent="-285750">
                  <a:spcAft>
                    <a:spcPts val="1000"/>
                  </a:spcAft>
                  <a:buClr>
                    <a:schemeClr val="tx1"/>
                  </a:buClr>
                  <a:buSzPct val="100000"/>
                  <a:buFont typeface="Arial"/>
                  <a:buChar char="•"/>
                </a:pPr>
                <a:r>
                  <a:rPr lang="ru-RU" dirty="0">
                    <a:latin typeface="Verdana" panose="020B0604030504040204" pitchFamily="34" charset="0"/>
                    <a:ea typeface="Verdana" panose="020B0604030504040204" pitchFamily="34" charset="0"/>
                    <a:cs typeface="Verdana" panose="020B0604030504040204" pitchFamily="34" charset="0"/>
                  </a:rPr>
                  <a:t>Если </a:t>
                </a:r>
                <a14:m>
                  <m:oMath xmlns:m="http://schemas.openxmlformats.org/officeDocument/2006/math">
                    <m:sSub>
                      <m:sSubPr>
                        <m:ctrlPr>
                          <a:rPr lang="ru-RU"/>
                        </m:ctrlPr>
                      </m:sSubPr>
                      <m:e>
                        <m:r>
                          <a:rPr lang="ru-RU"/>
                          <m:t>𝑏</m:t>
                        </m:r>
                      </m:e>
                      <m:sub>
                        <m:r>
                          <a:rPr lang="ru-RU"/>
                          <m:t>1</m:t>
                        </m:r>
                      </m:sub>
                    </m:sSub>
                    <m:sSub>
                      <m:sSubPr>
                        <m:ctrlPr>
                          <a:rPr lang="ru-RU"/>
                        </m:ctrlPr>
                      </m:sSubPr>
                      <m:e>
                        <m:r>
                          <a:rPr lang="ru-RU"/>
                          <m:t>𝑏</m:t>
                        </m:r>
                      </m:e>
                      <m:sub>
                        <m:r>
                          <a:rPr lang="ru-RU"/>
                          <m:t>2</m:t>
                        </m:r>
                      </m:sub>
                    </m:sSub>
                    <m:r>
                      <a:rPr lang="ru-RU"/>
                      <m:t>− </m:t>
                    </m:r>
                    <m:sSub>
                      <m:sSubPr>
                        <m:ctrlPr>
                          <a:rPr lang="ru-RU"/>
                        </m:ctrlPr>
                      </m:sSubPr>
                      <m:e>
                        <m:r>
                          <a:rPr lang="ru-RU"/>
                          <m:t>𝑎</m:t>
                        </m:r>
                      </m:e>
                      <m:sub>
                        <m:r>
                          <a:rPr lang="ru-RU"/>
                          <m:t>1</m:t>
                        </m:r>
                      </m:sub>
                    </m:sSub>
                    <m:sSub>
                      <m:sSubPr>
                        <m:ctrlPr>
                          <a:rPr lang="ru-RU"/>
                        </m:ctrlPr>
                      </m:sSubPr>
                      <m:e>
                        <m:r>
                          <a:rPr lang="ru-RU"/>
                          <m:t>𝑎</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&gt; 0, </a:t>
                </a:r>
                <a14:m>
                  <m:oMath xmlns:m="http://schemas.openxmlformats.org/officeDocument/2006/math">
                    <m:sSub>
                      <m:sSubPr>
                        <m:ctrlPr>
                          <a:rPr lang="ru-RU"/>
                        </m:ctrlPr>
                      </m:sSubPr>
                      <m:e>
                        <m:r>
                          <a:rPr lang="ru-RU"/>
                          <m:t>𝑟</m:t>
                        </m:r>
                      </m:e>
                      <m:sub>
                        <m:r>
                          <a:rPr lang="ru-RU"/>
                          <m:t>1</m:t>
                        </m:r>
                      </m:sub>
                    </m:sSub>
                  </m:oMath>
                </a14:m>
                <a:r>
                  <a:rPr lang="ru-RU" dirty="0">
                    <a:latin typeface="Verdana" panose="020B0604030504040204" pitchFamily="34" charset="0"/>
                    <a:ea typeface="Verdana" panose="020B0604030504040204" pitchFamily="34" charset="0"/>
                    <a:cs typeface="Verdana" panose="020B0604030504040204" pitchFamily="34" charset="0"/>
                  </a:rPr>
                  <a:t> &gt; 0, </a:t>
                </a:r>
                <a14:m>
                  <m:oMath xmlns:m="http://schemas.openxmlformats.org/officeDocument/2006/math">
                    <m:sSub>
                      <m:sSubPr>
                        <m:ctrlPr>
                          <a:rPr lang="ru-RU"/>
                        </m:ctrlPr>
                      </m:sSubPr>
                      <m:e>
                        <m:r>
                          <a:rPr lang="ru-RU"/>
                          <m:t>𝑟</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&gt; 0, то существует точка равновесия.</a:t>
                </a:r>
              </a:p>
              <a:p>
                <a:pPr marL="742950" lvl="1" indent="-285750">
                  <a:spcAft>
                    <a:spcPts val="1000"/>
                  </a:spcAft>
                  <a:buClr>
                    <a:schemeClr val="tx1"/>
                  </a:buClr>
                  <a:buSzPct val="100000"/>
                  <a:buFont typeface="Arial"/>
                  <a:buChar char="•"/>
                </a:pPr>
                <a:r>
                  <a:rPr lang="ru-RU" dirty="0">
                    <a:latin typeface="Verdana" panose="020B0604030504040204" pitchFamily="34" charset="0"/>
                    <a:ea typeface="Verdana" panose="020B0604030504040204" pitchFamily="34" charset="0"/>
                    <a:cs typeface="Verdana" panose="020B0604030504040204" pitchFamily="34" charset="0"/>
                  </a:rPr>
                  <a:t>Если </a:t>
                </a:r>
                <a14:m>
                  <m:oMath xmlns:m="http://schemas.openxmlformats.org/officeDocument/2006/math">
                    <m:sSub>
                      <m:sSubPr>
                        <m:ctrlPr>
                          <a:rPr lang="ru-RU"/>
                        </m:ctrlPr>
                      </m:sSubPr>
                      <m:e>
                        <m:r>
                          <a:rPr lang="ru-RU"/>
                          <m:t>𝑏</m:t>
                        </m:r>
                      </m:e>
                      <m:sub>
                        <m:r>
                          <a:rPr lang="ru-RU"/>
                          <m:t>1</m:t>
                        </m:r>
                      </m:sub>
                    </m:sSub>
                    <m:sSub>
                      <m:sSubPr>
                        <m:ctrlPr>
                          <a:rPr lang="ru-RU"/>
                        </m:ctrlPr>
                      </m:sSubPr>
                      <m:e>
                        <m:r>
                          <a:rPr lang="ru-RU"/>
                          <m:t>𝑏</m:t>
                        </m:r>
                      </m:e>
                      <m:sub>
                        <m:r>
                          <a:rPr lang="ru-RU"/>
                          <m:t>2</m:t>
                        </m:r>
                      </m:sub>
                    </m:sSub>
                    <m:r>
                      <a:rPr lang="ru-RU"/>
                      <m:t>− </m:t>
                    </m:r>
                    <m:sSub>
                      <m:sSubPr>
                        <m:ctrlPr>
                          <a:rPr lang="ru-RU"/>
                        </m:ctrlPr>
                      </m:sSubPr>
                      <m:e>
                        <m:r>
                          <a:rPr lang="ru-RU"/>
                          <m:t>𝑎</m:t>
                        </m:r>
                      </m:e>
                      <m:sub>
                        <m:r>
                          <a:rPr lang="ru-RU"/>
                          <m:t>1</m:t>
                        </m:r>
                      </m:sub>
                    </m:sSub>
                    <m:sSub>
                      <m:sSubPr>
                        <m:ctrlPr>
                          <a:rPr lang="ru-RU"/>
                        </m:ctrlPr>
                      </m:sSubPr>
                      <m:e>
                        <m:r>
                          <a:rPr lang="ru-RU"/>
                          <m:t>𝑎</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&lt; 0, </a:t>
                </a:r>
                <a14:m>
                  <m:oMath xmlns:m="http://schemas.openxmlformats.org/officeDocument/2006/math">
                    <m:sSub>
                      <m:sSubPr>
                        <m:ctrlPr>
                          <a:rPr lang="ru-RU"/>
                        </m:ctrlPr>
                      </m:sSubPr>
                      <m:e>
                        <m:r>
                          <a:rPr lang="ru-RU"/>
                          <m:t>𝑟</m:t>
                        </m:r>
                      </m:e>
                      <m:sub>
                        <m:r>
                          <a:rPr lang="ru-RU"/>
                          <m:t>1</m:t>
                        </m:r>
                      </m:sub>
                    </m:sSub>
                  </m:oMath>
                </a14:m>
                <a:r>
                  <a:rPr lang="ru-RU" dirty="0">
                    <a:latin typeface="Verdana" panose="020B0604030504040204" pitchFamily="34" charset="0"/>
                    <a:ea typeface="Verdana" panose="020B0604030504040204" pitchFamily="34" charset="0"/>
                    <a:cs typeface="Verdana" panose="020B0604030504040204" pitchFamily="34" charset="0"/>
                  </a:rPr>
                  <a:t> &gt; 0, </a:t>
                </a:r>
                <a14:m>
                  <m:oMath xmlns:m="http://schemas.openxmlformats.org/officeDocument/2006/math">
                    <m:sSub>
                      <m:sSubPr>
                        <m:ctrlPr>
                          <a:rPr lang="ru-RU"/>
                        </m:ctrlPr>
                      </m:sSubPr>
                      <m:e>
                        <m:r>
                          <a:rPr lang="ru-RU"/>
                          <m:t>𝑟</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&gt; 0, то логика модели ведет к неограниченной эскалации гонки вооружений.</a:t>
                </a:r>
              </a:p>
              <a:p>
                <a:pPr marL="742950" lvl="1" indent="-285750">
                  <a:spcAft>
                    <a:spcPts val="1000"/>
                  </a:spcAft>
                  <a:buClr>
                    <a:schemeClr val="tx1"/>
                  </a:buClr>
                  <a:buSzPct val="100000"/>
                  <a:buFont typeface="Arial"/>
                  <a:buChar char="•"/>
                </a:pPr>
                <a:r>
                  <a:rPr lang="ru-RU" dirty="0">
                    <a:latin typeface="Verdana" panose="020B0604030504040204" pitchFamily="34" charset="0"/>
                    <a:ea typeface="Verdana" panose="020B0604030504040204" pitchFamily="34" charset="0"/>
                    <a:cs typeface="Verdana" panose="020B0604030504040204" pitchFamily="34" charset="0"/>
                  </a:rPr>
                  <a:t>Если </a:t>
                </a:r>
                <a14:m>
                  <m:oMath xmlns:m="http://schemas.openxmlformats.org/officeDocument/2006/math">
                    <m:sSub>
                      <m:sSubPr>
                        <m:ctrlPr>
                          <a:rPr lang="ru-RU"/>
                        </m:ctrlPr>
                      </m:sSubPr>
                      <m:e>
                        <m:r>
                          <a:rPr lang="ru-RU"/>
                          <m:t>𝑏</m:t>
                        </m:r>
                      </m:e>
                      <m:sub>
                        <m:r>
                          <a:rPr lang="ru-RU"/>
                          <m:t>1</m:t>
                        </m:r>
                      </m:sub>
                    </m:sSub>
                    <m:sSub>
                      <m:sSubPr>
                        <m:ctrlPr>
                          <a:rPr lang="ru-RU"/>
                        </m:ctrlPr>
                      </m:sSubPr>
                      <m:e>
                        <m:r>
                          <a:rPr lang="ru-RU"/>
                          <m:t>𝑏</m:t>
                        </m:r>
                      </m:e>
                      <m:sub>
                        <m:r>
                          <a:rPr lang="ru-RU"/>
                          <m:t>2</m:t>
                        </m:r>
                      </m:sub>
                    </m:sSub>
                    <m:r>
                      <a:rPr lang="ru-RU"/>
                      <m:t>− </m:t>
                    </m:r>
                    <m:sSub>
                      <m:sSubPr>
                        <m:ctrlPr>
                          <a:rPr lang="ru-RU"/>
                        </m:ctrlPr>
                      </m:sSubPr>
                      <m:e>
                        <m:r>
                          <a:rPr lang="ru-RU"/>
                          <m:t>𝑎</m:t>
                        </m:r>
                      </m:e>
                      <m:sub>
                        <m:r>
                          <a:rPr lang="ru-RU"/>
                          <m:t>1</m:t>
                        </m:r>
                      </m:sub>
                    </m:sSub>
                    <m:sSub>
                      <m:sSubPr>
                        <m:ctrlPr>
                          <a:rPr lang="ru-RU"/>
                        </m:ctrlPr>
                      </m:sSubPr>
                      <m:e>
                        <m:r>
                          <a:rPr lang="ru-RU"/>
                          <m:t>𝑎</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&gt; 0, </a:t>
                </a:r>
                <a14:m>
                  <m:oMath xmlns:m="http://schemas.openxmlformats.org/officeDocument/2006/math">
                    <m:sSub>
                      <m:sSubPr>
                        <m:ctrlPr>
                          <a:rPr lang="ru-RU"/>
                        </m:ctrlPr>
                      </m:sSubPr>
                      <m:e>
                        <m:r>
                          <a:rPr lang="ru-RU"/>
                          <m:t>𝑟</m:t>
                        </m:r>
                      </m:e>
                      <m:sub>
                        <m:r>
                          <a:rPr lang="ru-RU"/>
                          <m:t>1</m:t>
                        </m:r>
                      </m:sub>
                    </m:sSub>
                  </m:oMath>
                </a14:m>
                <a:r>
                  <a:rPr lang="ru-RU" dirty="0">
                    <a:latin typeface="Verdana" panose="020B0604030504040204" pitchFamily="34" charset="0"/>
                    <a:ea typeface="Verdana" panose="020B0604030504040204" pitchFamily="34" charset="0"/>
                    <a:cs typeface="Verdana" panose="020B0604030504040204" pitchFamily="34" charset="0"/>
                  </a:rPr>
                  <a:t> &lt; 0, </a:t>
                </a:r>
                <a14:m>
                  <m:oMath xmlns:m="http://schemas.openxmlformats.org/officeDocument/2006/math">
                    <m:sSub>
                      <m:sSubPr>
                        <m:ctrlPr>
                          <a:rPr lang="ru-RU"/>
                        </m:ctrlPr>
                      </m:sSubPr>
                      <m:e>
                        <m:r>
                          <a:rPr lang="ru-RU"/>
                          <m:t>𝑟</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&lt; 0, то гарантируется полное взаимное разоружение.</a:t>
                </a:r>
              </a:p>
              <a:p>
                <a:pPr marL="742950" lvl="1" indent="-285750">
                  <a:spcAft>
                    <a:spcPts val="1000"/>
                  </a:spcAft>
                  <a:buClr>
                    <a:schemeClr val="tx1"/>
                  </a:buClr>
                  <a:buSzPct val="100000"/>
                  <a:buFont typeface="Arial"/>
                  <a:buChar char="•"/>
                </a:pPr>
                <a:r>
                  <a:rPr lang="ru-RU" dirty="0">
                    <a:latin typeface="Verdana" panose="020B0604030504040204" pitchFamily="34" charset="0"/>
                    <a:ea typeface="Verdana" panose="020B0604030504040204" pitchFamily="34" charset="0"/>
                    <a:cs typeface="Verdana" panose="020B0604030504040204" pitchFamily="34" charset="0"/>
                  </a:rPr>
                  <a:t>Если </a:t>
                </a:r>
                <a14:m>
                  <m:oMath xmlns:m="http://schemas.openxmlformats.org/officeDocument/2006/math">
                    <m:sSub>
                      <m:sSubPr>
                        <m:ctrlPr>
                          <a:rPr lang="ru-RU"/>
                        </m:ctrlPr>
                      </m:sSubPr>
                      <m:e>
                        <m:r>
                          <a:rPr lang="ru-RU"/>
                          <m:t>𝑏</m:t>
                        </m:r>
                      </m:e>
                      <m:sub>
                        <m:r>
                          <a:rPr lang="ru-RU"/>
                          <m:t>1</m:t>
                        </m:r>
                      </m:sub>
                    </m:sSub>
                    <m:sSub>
                      <m:sSubPr>
                        <m:ctrlPr>
                          <a:rPr lang="ru-RU"/>
                        </m:ctrlPr>
                      </m:sSubPr>
                      <m:e>
                        <m:r>
                          <a:rPr lang="ru-RU"/>
                          <m:t>𝑏</m:t>
                        </m:r>
                      </m:e>
                      <m:sub>
                        <m:r>
                          <a:rPr lang="ru-RU"/>
                          <m:t>2</m:t>
                        </m:r>
                      </m:sub>
                    </m:sSub>
                    <m:r>
                      <a:rPr lang="ru-RU"/>
                      <m:t>− </m:t>
                    </m:r>
                    <m:sSub>
                      <m:sSubPr>
                        <m:ctrlPr>
                          <a:rPr lang="ru-RU"/>
                        </m:ctrlPr>
                      </m:sSubPr>
                      <m:e>
                        <m:r>
                          <a:rPr lang="ru-RU"/>
                          <m:t>𝑎</m:t>
                        </m:r>
                      </m:e>
                      <m:sub>
                        <m:r>
                          <a:rPr lang="ru-RU"/>
                          <m:t>1</m:t>
                        </m:r>
                      </m:sub>
                    </m:sSub>
                    <m:sSub>
                      <m:sSubPr>
                        <m:ctrlPr>
                          <a:rPr lang="ru-RU"/>
                        </m:ctrlPr>
                      </m:sSubPr>
                      <m:e>
                        <m:r>
                          <a:rPr lang="ru-RU"/>
                          <m:t>𝑎</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&lt; 0, </a:t>
                </a:r>
                <a14:m>
                  <m:oMath xmlns:m="http://schemas.openxmlformats.org/officeDocument/2006/math">
                    <m:sSub>
                      <m:sSubPr>
                        <m:ctrlPr>
                          <a:rPr lang="ru-RU"/>
                        </m:ctrlPr>
                      </m:sSubPr>
                      <m:e>
                        <m:r>
                          <a:rPr lang="ru-RU"/>
                          <m:t>𝑟</m:t>
                        </m:r>
                      </m:e>
                      <m:sub>
                        <m:r>
                          <a:rPr lang="ru-RU"/>
                          <m:t>1</m:t>
                        </m:r>
                      </m:sub>
                    </m:sSub>
                  </m:oMath>
                </a14:m>
                <a:r>
                  <a:rPr lang="ru-RU" dirty="0">
                    <a:latin typeface="Verdana" panose="020B0604030504040204" pitchFamily="34" charset="0"/>
                    <a:ea typeface="Verdana" panose="020B0604030504040204" pitchFamily="34" charset="0"/>
                    <a:cs typeface="Verdana" panose="020B0604030504040204" pitchFamily="34" charset="0"/>
                  </a:rPr>
                  <a:t> &lt; 0, </a:t>
                </a:r>
                <a14:m>
                  <m:oMath xmlns:m="http://schemas.openxmlformats.org/officeDocument/2006/math">
                    <m:sSub>
                      <m:sSubPr>
                        <m:ctrlPr>
                          <a:rPr lang="ru-RU"/>
                        </m:ctrlPr>
                      </m:sSubPr>
                      <m:e>
                        <m:r>
                          <a:rPr lang="ru-RU"/>
                          <m:t>𝑟</m:t>
                        </m:r>
                      </m:e>
                      <m:sub>
                        <m:r>
                          <a:rPr lang="ru-RU"/>
                          <m:t>2</m:t>
                        </m:r>
                      </m:sub>
                    </m:sSub>
                  </m:oMath>
                </a14:m>
                <a:r>
                  <a:rPr lang="ru-RU" dirty="0">
                    <a:latin typeface="Verdana" panose="020B0604030504040204" pitchFamily="34" charset="0"/>
                    <a:ea typeface="Verdana" panose="020B0604030504040204" pitchFamily="34" charset="0"/>
                    <a:cs typeface="Verdana" panose="020B0604030504040204" pitchFamily="34" charset="0"/>
                  </a:rPr>
                  <a:t> &lt; 0, то пессимистичность или оптимистичность прогноза существенно зависит от начального состояния</a:t>
                </a:r>
                <a:r>
                  <a:rPr lang="en-US" dirty="0">
                    <a:latin typeface="Verdana" panose="020B0604030504040204" pitchFamily="34" charset="0"/>
                    <a:ea typeface="Verdana" panose="020B0604030504040204" pitchFamily="34" charset="0"/>
                    <a:cs typeface="Verdana" panose="020B0604030504040204" pitchFamily="34" charset="0"/>
                  </a:rPr>
                  <a:t>.</a:t>
                </a:r>
                <a:r>
                  <a:rPr lang="ru-RU" dirty="0">
                    <a:latin typeface="Verdana" panose="020B0604030504040204" pitchFamily="34" charset="0"/>
                    <a:ea typeface="Verdana" panose="020B0604030504040204" pitchFamily="34" charset="0"/>
                    <a:cs typeface="Verdana" panose="020B0604030504040204" pitchFamily="34" charset="0"/>
                  </a:rPr>
                  <a:t> </a:t>
                </a:r>
              </a:p>
            </p:txBody>
          </p:sp>
        </mc:Choice>
        <mc:Fallback>
          <p:sp>
            <p:nvSpPr>
              <p:cNvPr id="6" name="Прямоугольник 5">
                <a:extLst>
                  <a:ext uri="{FF2B5EF4-FFF2-40B4-BE49-F238E27FC236}">
                    <a16:creationId xmlns:a16="http://schemas.microsoft.com/office/drawing/2014/main" id="{FCB4DF10-E92F-4A4E-A695-6B7BC39AF469}"/>
                  </a:ext>
                </a:extLst>
              </p:cNvPr>
              <p:cNvSpPr>
                <a:spLocks noRot="1" noChangeAspect="1" noMove="1" noResize="1" noEditPoints="1" noAdjustHandles="1" noChangeArrowheads="1" noChangeShapeType="1" noTextEdit="1"/>
              </p:cNvSpPr>
              <p:nvPr/>
            </p:nvSpPr>
            <p:spPr>
              <a:xfrm>
                <a:off x="780394" y="3759716"/>
                <a:ext cx="10131425" cy="3098284"/>
              </a:xfrm>
              <a:prstGeom prst="rect">
                <a:avLst/>
              </a:prstGeom>
              <a:blipFill>
                <a:blip r:embed="rId3"/>
                <a:stretch>
                  <a:fillRect l="-375" t="-816" b="-2041"/>
                </a:stretch>
              </a:blipFill>
            </p:spPr>
            <p:txBody>
              <a:bodyPr/>
              <a:lstStyle/>
              <a:p>
                <a:r>
                  <a:rPr lang="ru-RU">
                    <a:noFill/>
                  </a:rPr>
                  <a:t> </a:t>
                </a:r>
              </a:p>
            </p:txBody>
          </p:sp>
        </mc:Fallback>
      </mc:AlternateContent>
      <p:sp>
        <p:nvSpPr>
          <p:cNvPr id="7" name="Объект 2">
            <a:extLst>
              <a:ext uri="{FF2B5EF4-FFF2-40B4-BE49-F238E27FC236}">
                <a16:creationId xmlns:a16="http://schemas.microsoft.com/office/drawing/2014/main" id="{5730C985-E17F-9E44-90F1-AE4D6C140D26}"/>
              </a:ext>
            </a:extLst>
          </p:cNvPr>
          <p:cNvSpPr txBox="1">
            <a:spLocks/>
          </p:cNvSpPr>
          <p:nvPr/>
        </p:nvSpPr>
        <p:spPr>
          <a:xfrm>
            <a:off x="685800" y="1860555"/>
            <a:ext cx="10131425" cy="67470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18846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B2A3DA-6E3D-A842-97E9-ECA3F6BC300B}"/>
              </a:ext>
            </a:extLst>
          </p:cNvPr>
          <p:cNvSpPr>
            <a:spLocks noGrp="1"/>
          </p:cNvSpPr>
          <p:nvPr>
            <p:ph type="title"/>
          </p:nvPr>
        </p:nvSpPr>
        <p:spPr>
          <a:xfrm>
            <a:off x="685801" y="199697"/>
            <a:ext cx="10131425" cy="1456267"/>
          </a:xfrm>
        </p:spPr>
        <p:txBody>
          <a:bodyPr/>
          <a:lstStyle/>
          <a:p>
            <a:pPr algn="ctr"/>
            <a:r>
              <a:rPr lang="ru-RU" b="1" dirty="0">
                <a:latin typeface="Verdana" panose="020B0604030504040204" pitchFamily="34" charset="0"/>
                <a:ea typeface="Verdana" panose="020B0604030504040204" pitchFamily="34" charset="0"/>
                <a:cs typeface="Verdana" panose="020B0604030504040204" pitchFamily="34" charset="0"/>
              </a:rPr>
              <a:t>Построение разностной схемы и алгоритма вычислений</a:t>
            </a:r>
            <a:r>
              <a:rPr lang="ru-RU" dirty="0">
                <a:latin typeface="Verdana" panose="020B0604030504040204" pitchFamily="34" charset="0"/>
                <a:ea typeface="Verdana" panose="020B0604030504040204" pitchFamily="34" charset="0"/>
                <a:cs typeface="Verdana" panose="020B0604030504040204" pitchFamily="34" charset="0"/>
              </a:rPr>
              <a:t> </a:t>
            </a:r>
          </a:p>
        </p:txBody>
      </p:sp>
      <p:sp>
        <p:nvSpPr>
          <p:cNvPr id="3" name="Объект 2">
            <a:extLst>
              <a:ext uri="{FF2B5EF4-FFF2-40B4-BE49-F238E27FC236}">
                <a16:creationId xmlns:a16="http://schemas.microsoft.com/office/drawing/2014/main" id="{1A838239-E0B6-FD46-8EB0-13F0B1BDA6C3}"/>
              </a:ext>
            </a:extLst>
          </p:cNvPr>
          <p:cNvSpPr>
            <a:spLocks noGrp="1"/>
          </p:cNvSpPr>
          <p:nvPr>
            <p:ph idx="1"/>
          </p:nvPr>
        </p:nvSpPr>
        <p:spPr>
          <a:xfrm>
            <a:off x="1127236" y="1672021"/>
            <a:ext cx="10131425" cy="1032057"/>
          </a:xfrm>
        </p:spPr>
        <p:txBody>
          <a:bodyPr>
            <a:normAutofit fontScale="92500"/>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Для данной модели построим ее дискретный аналог - явную разностную схему, имеющую первый порядок точности, относительно шага временной сетки.</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В начале решения поставленной задачи необходимо построить временную сетку </a:t>
            </a:r>
          </a:p>
        </p:txBody>
      </p:sp>
      <p:pic>
        <p:nvPicPr>
          <p:cNvPr id="17" name="Рисунок 16">
            <a:extLst>
              <a:ext uri="{FF2B5EF4-FFF2-40B4-BE49-F238E27FC236}">
                <a16:creationId xmlns:a16="http://schemas.microsoft.com/office/drawing/2014/main" id="{F88D01D5-985F-D341-94FC-88FBFEAE12B9}"/>
              </a:ext>
            </a:extLst>
          </p:cNvPr>
          <p:cNvPicPr>
            <a:picLocks noChangeAspect="1"/>
          </p:cNvPicPr>
          <p:nvPr/>
        </p:nvPicPr>
        <p:blipFill>
          <a:blip r:embed="rId2"/>
          <a:stretch>
            <a:fillRect/>
          </a:stretch>
        </p:blipFill>
        <p:spPr>
          <a:xfrm>
            <a:off x="4070350" y="2889250"/>
            <a:ext cx="4051300" cy="862943"/>
          </a:xfrm>
          <a:prstGeom prst="rect">
            <a:avLst/>
          </a:prstGeom>
        </p:spPr>
      </p:pic>
      <mc:AlternateContent xmlns:mc="http://schemas.openxmlformats.org/markup-compatibility/2006">
        <mc:Choice xmlns:a14="http://schemas.microsoft.com/office/drawing/2010/main" Requires="a14">
          <p:sp>
            <p:nvSpPr>
              <p:cNvPr id="18" name="Объект 2">
                <a:extLst>
                  <a:ext uri="{FF2B5EF4-FFF2-40B4-BE49-F238E27FC236}">
                    <a16:creationId xmlns:a16="http://schemas.microsoft.com/office/drawing/2014/main" id="{C43F08F2-418B-744E-837C-4118FAB8BB59}"/>
                  </a:ext>
                </a:extLst>
              </p:cNvPr>
              <p:cNvSpPr txBox="1">
                <a:spLocks/>
              </p:cNvSpPr>
              <p:nvPr/>
            </p:nvSpPr>
            <p:spPr>
              <a:xfrm>
                <a:off x="1030287" y="3752193"/>
                <a:ext cx="10131425" cy="2617076"/>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1"/>
                <a:r>
                  <a:rPr lang="ru-RU" sz="1800" dirty="0">
                    <a:latin typeface="Verdana" panose="020B0604030504040204" pitchFamily="34" charset="0"/>
                    <a:ea typeface="Verdana" panose="020B0604030504040204" pitchFamily="34" charset="0"/>
                    <a:cs typeface="Verdana" panose="020B0604030504040204" pitchFamily="34" charset="0"/>
                  </a:rPr>
                  <a:t>где:</a:t>
                </a:r>
              </a:p>
              <a:p>
                <a:pPr lvl="1"/>
                <a:r>
                  <a:rPr lang="ru-RU" sz="1800" dirty="0" err="1">
                    <a:latin typeface="Verdana" panose="020B0604030504040204" pitchFamily="34" charset="0"/>
                    <a:ea typeface="Verdana" panose="020B0604030504040204" pitchFamily="34" charset="0"/>
                    <a:cs typeface="Verdana" panose="020B0604030504040204" pitchFamily="34" charset="0"/>
                  </a:rPr>
                  <a:t>τ</a:t>
                </a:r>
                <a:r>
                  <a:rPr lang="ru-RU" sz="1800" dirty="0">
                    <a:latin typeface="Verdana" panose="020B0604030504040204" pitchFamily="34" charset="0"/>
                    <a:ea typeface="Verdana" panose="020B0604030504040204" pitchFamily="34" charset="0"/>
                    <a:cs typeface="Verdana" panose="020B0604030504040204" pitchFamily="34" charset="0"/>
                  </a:rPr>
                  <a:t>(тау) - шаг;</a:t>
                </a:r>
              </a:p>
              <a:p>
                <a:pPr lvl="1"/>
                <a:r>
                  <a:rPr lang="en-US" sz="1800" dirty="0">
                    <a:latin typeface="Verdana" panose="020B0604030504040204" pitchFamily="34" charset="0"/>
                    <a:ea typeface="Verdana" panose="020B0604030504040204" pitchFamily="34" charset="0"/>
                    <a:cs typeface="Verdana" panose="020B0604030504040204" pitchFamily="34" charset="0"/>
                  </a:rPr>
                  <a:t>T</a:t>
                </a:r>
                <a:r>
                  <a:rPr lang="ru-RU" sz="1800" dirty="0">
                    <a:latin typeface="Verdana" panose="020B0604030504040204" pitchFamily="34" charset="0"/>
                    <a:ea typeface="Verdana" panose="020B0604030504040204" pitchFamily="34" charset="0"/>
                    <a:cs typeface="Verdana" panose="020B0604030504040204" pitchFamily="34" charset="0"/>
                  </a:rPr>
                  <a:t> - Максимальное значение времени;</a:t>
                </a:r>
              </a:p>
              <a:p>
                <a:pPr lvl="1"/>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𝑡</m:t>
                        </m:r>
                      </m:e>
                      <m:sub>
                        <m:r>
                          <a:rPr lang="ru-RU" sz="1800" i="1">
                            <a:latin typeface="Cambria Math" panose="02040503050406030204" pitchFamily="18" charset="0"/>
                          </a:rPr>
                          <m:t>0</m:t>
                        </m:r>
                      </m:sub>
                    </m:sSub>
                  </m:oMath>
                </a14:m>
                <a:r>
                  <a:rPr lang="en-US" sz="1800" baseline="-25000" dirty="0">
                    <a:latin typeface="Verdana" panose="020B0604030504040204" pitchFamily="34" charset="0"/>
                    <a:ea typeface="Verdana" panose="020B0604030504040204" pitchFamily="34" charset="0"/>
                    <a:cs typeface="Verdana" panose="020B0604030504040204" pitchFamily="34" charset="0"/>
                  </a:rPr>
                  <a:t> </a:t>
                </a:r>
                <a:r>
                  <a:rPr lang="ru-RU" sz="1800" dirty="0">
                    <a:latin typeface="Verdana" panose="020B0604030504040204" pitchFamily="34" charset="0"/>
                    <a:ea typeface="Verdana" panose="020B0604030504040204" pitchFamily="34" charset="0"/>
                    <a:cs typeface="Verdana" panose="020B0604030504040204" pitchFamily="34" charset="0"/>
                  </a:rPr>
                  <a:t>- начало отсчета (начальный момент времени);</a:t>
                </a:r>
              </a:p>
              <a:p>
                <a:pPr lvl="1"/>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𝑖</m:t>
                        </m:r>
                      </m:sub>
                    </m:sSub>
                  </m:oMath>
                </a14:m>
                <a:r>
                  <a:rPr lang="ru-RU" sz="1800" dirty="0">
                    <a:latin typeface="Verdana" panose="020B0604030504040204" pitchFamily="34" charset="0"/>
                    <a:ea typeface="Verdana" panose="020B0604030504040204" pitchFamily="34" charset="0"/>
                    <a:cs typeface="Verdana" panose="020B0604030504040204" pitchFamily="34" charset="0"/>
                  </a:rPr>
                  <a:t>- узлы сетки.</a:t>
                </a:r>
              </a:p>
              <a:p>
                <a:pPr marL="0" indent="0">
                  <a:buNone/>
                </a:pPr>
                <a:endParaRPr lang="ru-RU" dirty="0">
                  <a:latin typeface="Verdana" panose="020B0604030504040204" pitchFamily="34" charset="0"/>
                  <a:ea typeface="Verdana" panose="020B0604030504040204" pitchFamily="34" charset="0"/>
                  <a:cs typeface="Verdana" panose="020B0604030504040204" pitchFamily="34" charset="0"/>
                </a:endParaRPr>
              </a:p>
            </p:txBody>
          </p:sp>
        </mc:Choice>
        <mc:Fallback>
          <p:sp>
            <p:nvSpPr>
              <p:cNvPr id="18" name="Объект 2">
                <a:extLst>
                  <a:ext uri="{FF2B5EF4-FFF2-40B4-BE49-F238E27FC236}">
                    <a16:creationId xmlns:a16="http://schemas.microsoft.com/office/drawing/2014/main" id="{C43F08F2-418B-744E-837C-4118FAB8BB59}"/>
                  </a:ext>
                </a:extLst>
              </p:cNvPr>
              <p:cNvSpPr txBox="1">
                <a:spLocks noRot="1" noChangeAspect="1" noMove="1" noResize="1" noEditPoints="1" noAdjustHandles="1" noChangeArrowheads="1" noChangeShapeType="1" noTextEdit="1"/>
              </p:cNvSpPr>
              <p:nvPr/>
            </p:nvSpPr>
            <p:spPr>
              <a:xfrm>
                <a:off x="1030287" y="3752193"/>
                <a:ext cx="10131425" cy="2617076"/>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332488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Небесная</Template>
  <TotalTime>94</TotalTime>
  <Words>1332</Words>
  <Application>Microsoft Macintosh PowerPoint</Application>
  <PresentationFormat>Широкоэкранный</PresentationFormat>
  <Paragraphs>60</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Calibri Light</vt:lpstr>
      <vt:lpstr>Cambria Math</vt:lpstr>
      <vt:lpstr>Times New Roman</vt:lpstr>
      <vt:lpstr>Verdana</vt:lpstr>
      <vt:lpstr>Небесная</vt:lpstr>
      <vt:lpstr>ДОНСКОЙ ГОСУДАРСТВЕННЫЙ ТЕХНИЧЕСКИЙ УНИВЕРСИТЕТ      Кафедра «информационные технологии»</vt:lpstr>
      <vt:lpstr>Постановка задачи </vt:lpstr>
      <vt:lpstr>Модель гонки вооружений</vt:lpstr>
      <vt:lpstr>Презентация PowerPoint</vt:lpstr>
      <vt:lpstr>Графики стабильной и не стабильной гонки вооружений </vt:lpstr>
      <vt:lpstr>Алгоритмическое построение, описание математической модели </vt:lpstr>
      <vt:lpstr>Презентация PowerPoint</vt:lpstr>
      <vt:lpstr>Аналитическое исследование математической модели </vt:lpstr>
      <vt:lpstr>Построение разностной схемы и алгоритма вычислений </vt:lpstr>
      <vt:lpstr>Презентация PowerPoint</vt:lpstr>
      <vt:lpstr>Определение допустимого шага по времени </vt:lpstr>
      <vt:lpstr>Описание алгоритма программы </vt:lpstr>
      <vt:lpstr>Презентация PowerPoint</vt:lpstr>
      <vt:lpstr>ЗАКЛЮЧЕНИЕ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ДИМА Урывский</dc:creator>
  <cp:lastModifiedBy>ДИМА Урывский</cp:lastModifiedBy>
  <cp:revision>19</cp:revision>
  <dcterms:created xsi:type="dcterms:W3CDTF">2020-05-13T20:21:12Z</dcterms:created>
  <dcterms:modified xsi:type="dcterms:W3CDTF">2020-05-13T21:55:40Z</dcterms:modified>
</cp:coreProperties>
</file>