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9" r:id="rId1"/>
  </p:sldMasterIdLst>
  <p:sldIdLst>
    <p:sldId id="256" r:id="rId2"/>
    <p:sldId id="257" r:id="rId3"/>
    <p:sldId id="258" r:id="rId4"/>
    <p:sldId id="276" r:id="rId5"/>
    <p:sldId id="260" r:id="rId6"/>
    <p:sldId id="265" r:id="rId7"/>
    <p:sldId id="275" r:id="rId8"/>
    <p:sldId id="264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7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7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65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36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074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89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76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1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7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6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22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62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6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81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0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4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"/>
          <p:cNvSpPr>
            <a:spLocks noGrp="1" noChangeArrowheads="1"/>
          </p:cNvSpPr>
          <p:nvPr>
            <p:ph type="ctrTitle"/>
          </p:nvPr>
        </p:nvSpPr>
        <p:spPr bwMode="auto">
          <a:xfrm>
            <a:off x="1720477" y="1498545"/>
            <a:ext cx="9144000" cy="15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 ДОНСКОЙ ГОСУДАРСТВЕННЫЙ ТЕХНИЧЕСКИЙ УНИВЕРСИТЕТ</a:t>
            </a:r>
            <a:b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   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Кафедра «Информационные технологии»</a:t>
            </a:r>
            <a:br>
              <a:rPr lang="ru-RU" alt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ru-RU" altLang="ru-RU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type="subTitle" idx="1"/>
          </p:nvPr>
        </p:nvSpPr>
        <p:spPr>
          <a:xfrm>
            <a:off x="1843314" y="3073400"/>
            <a:ext cx="9144000" cy="1204875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ИССЛЕДОВАНИЕ ИНФОРМАЦИОНЫХ СИСТЕМ ДЛЯ АВТОМАТИЗРОВАНОГО ТЕСТИРОВАНИЯ ПЕРСОНАЛА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208" y="0"/>
            <a:ext cx="1162212" cy="1019317"/>
          </a:xfrm>
          <a:prstGeom prst="rect">
            <a:avLst/>
          </a:prstGeom>
        </p:spPr>
      </p:pic>
      <p:sp>
        <p:nvSpPr>
          <p:cNvPr id="9" name="Объект 4"/>
          <p:cNvSpPr txBox="1">
            <a:spLocks/>
          </p:cNvSpPr>
          <p:nvPr/>
        </p:nvSpPr>
        <p:spPr>
          <a:xfrm>
            <a:off x="6081485" y="5065296"/>
            <a:ext cx="6110515" cy="1792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выполнил - студент группы МИН-11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Урывский Дмитрий Витальевич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научный руководитель – доцент к.ф.-м.н. Рашидова Елена Викторовна </a:t>
            </a:r>
          </a:p>
        </p:txBody>
      </p:sp>
    </p:spTree>
    <p:extLst>
      <p:ext uri="{BB962C8B-B14F-4D97-AF65-F5344CB8AC3E}">
        <p14:creationId xmlns:p14="http://schemas.microsoft.com/office/powerpoint/2010/main" val="55948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3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9261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 и задачи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87612" y="1494970"/>
            <a:ext cx="8915400" cy="53630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</a:t>
            </a:r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 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разработка автоматизированного приложения для тестирования персонала</a:t>
            </a:r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решения цели были поставлены следующие 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задачи:</a:t>
            </a:r>
            <a:endParaRPr lang="en-US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Изучить предметную область</a:t>
            </a:r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Разработать пользовательский интерфейс</a:t>
            </a:r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ru-RU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Разработать алгоритм автоматизированного тестирование</a:t>
            </a:r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Разработать проверку уровня знаний с помощью различного вида тестов</a:t>
            </a:r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Провести тестирование программы</a:t>
            </a:r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5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Актуальность работы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67559" y="1377684"/>
            <a:ext cx="1148945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Существует большое количество форм контроля - экзамен, зачет, аттестация, контрольная, тестирование. На данный момент наиболее эффективной формой контроля знаний является тестирование. Тестирование – это комплекс, специальным образом подготовленных и подобранных заданий, позволяющий определить уровень знаний, умений и навыков испытуемого. </a:t>
            </a:r>
          </a:p>
          <a:p>
            <a:pPr fontAlgn="base"/>
            <a:r>
              <a:rPr lang="ru-RU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Важным преимуществом  компьютерных систем тестирования, является удобство проведения теста, стало намного удобнее проводить тестирования во всех сферах, где ранее применялись традиционные тесты. Например, дистанционное образование, которое становится все востребований.</a:t>
            </a:r>
          </a:p>
          <a:p>
            <a:pPr fontAlgn="base"/>
            <a:endParaRPr lang="ru-RU" sz="26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1077" y="340331"/>
            <a:ext cx="8911687" cy="899890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Автоматизированная система тестирования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67559" y="1377684"/>
            <a:ext cx="1148945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Автоматизированная система тестирования – система, в которой могут быть созданы тесты любой сложности и направленности, протестировано любое количество испытуемых одновременно, с помощью компьютерных технологий с минимальным вмешательством человека.  </a:t>
            </a:r>
          </a:p>
          <a:p>
            <a:r>
              <a:rPr lang="ru-RU" sz="2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Основные цели внедрения автоматизированной системы тестирования: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Оперативный контроль работы.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Сокращение лишнего бумажного документооборота.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Быстрое реагирование и исправление недоработок.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Установление единых критериев оценивания деятельности (КРI).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Упрощение системы перераспределения заданий</a:t>
            </a: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ru-RU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145139"/>
            <a:ext cx="8911687" cy="885375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Сравнительная характеристика аналогов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337064"/>
              </p:ext>
            </p:extLst>
          </p:nvPr>
        </p:nvGraphicFramePr>
        <p:xfrm>
          <a:off x="290286" y="694630"/>
          <a:ext cx="11786100" cy="6043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734">
                  <a:extLst>
                    <a:ext uri="{9D8B030D-6E8A-4147-A177-3AD203B41FA5}">
                      <a16:colId xmlns:a16="http://schemas.microsoft.com/office/drawing/2014/main" val="3180801177"/>
                    </a:ext>
                  </a:extLst>
                </a:gridCol>
                <a:gridCol w="2765173">
                  <a:extLst>
                    <a:ext uri="{9D8B030D-6E8A-4147-A177-3AD203B41FA5}">
                      <a16:colId xmlns:a16="http://schemas.microsoft.com/office/drawing/2014/main" val="881465497"/>
                    </a:ext>
                  </a:extLst>
                </a:gridCol>
                <a:gridCol w="3952201">
                  <a:extLst>
                    <a:ext uri="{9D8B030D-6E8A-4147-A177-3AD203B41FA5}">
                      <a16:colId xmlns:a16="http://schemas.microsoft.com/office/drawing/2014/main" val="4190672898"/>
                    </a:ext>
                  </a:extLst>
                </a:gridCol>
                <a:gridCol w="2439992">
                  <a:extLst>
                    <a:ext uri="{9D8B030D-6E8A-4147-A177-3AD203B41FA5}">
                      <a16:colId xmlns:a16="http://schemas.microsoft.com/office/drawing/2014/main" val="1281874296"/>
                    </a:ext>
                  </a:extLst>
                </a:gridCol>
              </a:tblGrid>
              <a:tr h="391004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ru-RU" sz="1000" kern="15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Indigo</a:t>
                      </a:r>
                      <a:endParaRPr lang="ru-RU" sz="1000" b="1">
                        <a:solidFill>
                          <a:srgbClr val="2F549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StartExam</a:t>
                      </a:r>
                      <a:endParaRPr lang="ru-RU" sz="1000" b="1">
                        <a:solidFill>
                          <a:srgbClr val="2F549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SunRav Web Class</a:t>
                      </a:r>
                      <a:endParaRPr lang="ru-RU" sz="1000" b="1">
                        <a:solidFill>
                          <a:srgbClr val="2F549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ru-RU" sz="1000" kern="15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6926400"/>
                  </a:ext>
                </a:extLst>
              </a:tr>
              <a:tr h="3909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Доступность платформы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Присутствует </a:t>
                      </a:r>
                      <a:r>
                        <a:rPr lang="ru-RU" sz="1000" kern="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демо</a:t>
                      </a:r>
                      <a:r>
                        <a:rPr lang="ru-RU" sz="1000" kern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-доступ</a:t>
                      </a:r>
                      <a:r>
                        <a:rPr lang="en-US" sz="1000" kern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ru-RU" sz="1000" kern="15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Присутствует демо-доступ</a:t>
                      </a:r>
                      <a:r>
                        <a:rPr lang="en-US" sz="1000" ker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ru-RU" sz="1000" kern="15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Присутствует </a:t>
                      </a:r>
                      <a:r>
                        <a:rPr lang="ru-RU" sz="1000" kern="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демо</a:t>
                      </a:r>
                      <a:r>
                        <a:rPr lang="ru-RU" sz="1000" kern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-доступ</a:t>
                      </a:r>
                      <a:r>
                        <a:rPr lang="en-US" sz="1000" kern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ru-RU" sz="1000" kern="15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78700"/>
                  </a:ext>
                </a:extLst>
              </a:tr>
              <a:tr h="12294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Функционал платформы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Расширенный</a:t>
                      </a:r>
                      <a:r>
                        <a:rPr lang="en-US" sz="1000" ker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ru-RU" sz="1000" kern="15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Расширенный</a:t>
                      </a:r>
                      <a:r>
                        <a:rPr lang="en-US" sz="1000" kern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ru-RU" sz="1000" kern="15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Урезанный (отсутствие конструктора тестов, после загрузки тестов их нельзя изменять, тесты необходимо создавать в отдельной программе).</a:t>
                      </a:r>
                      <a:endParaRPr lang="ru-RU" sz="1000" kern="15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1466636"/>
                  </a:ext>
                </a:extLst>
              </a:tr>
              <a:tr h="4852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Формат платформы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Сервер/облако</a:t>
                      </a:r>
                      <a:r>
                        <a:rPr lang="en-US" sz="1000" ker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ru-RU" sz="1000" kern="15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Облачное решение с ежемесячной подпиской.</a:t>
                      </a:r>
                      <a:endParaRPr lang="ru-RU" sz="1000" kern="15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Сервер</a:t>
                      </a:r>
                      <a:r>
                        <a:rPr lang="en-US" sz="1000" ker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ru-RU" sz="1000" kern="15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1909123"/>
                  </a:ext>
                </a:extLst>
              </a:tr>
              <a:tr h="4852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Интерфейс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Простой</a:t>
                      </a:r>
                      <a:r>
                        <a:rPr lang="en-US" sz="1000" kern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ru-RU" sz="1000" kern="15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Простой</a:t>
                      </a:r>
                      <a:r>
                        <a:rPr lang="en-US" sz="1000" ker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ru-RU" sz="1000" kern="15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Сложный</a:t>
                      </a:r>
                      <a:r>
                        <a:rPr lang="en-US" sz="1000" kern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ru-RU" sz="1000" kern="15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4074885"/>
                  </a:ext>
                </a:extLst>
              </a:tr>
              <a:tr h="8101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Типы тестов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Три типа тестов (контроль знаний, опрос, обучающий).</a:t>
                      </a:r>
                      <a:endParaRPr lang="ru-RU" sz="1000" kern="15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Два вида тестов (опрос и задание).</a:t>
                      </a:r>
                      <a:endParaRPr lang="ru-RU" sz="1000" kern="15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Два типа(контрольный (верно/неверно) и психологический (баллы)).</a:t>
                      </a:r>
                    </a:p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ru-RU" sz="1000" kern="15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5845879"/>
                  </a:ext>
                </a:extLst>
              </a:tr>
              <a:tr h="10198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Статистика по результатам тестирования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По баллам, по шкалам, по делениям, по ответам.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Отчет.  29 полей, среди них: ФИО, баллы, время, дата начала, процентиль, ID, IP-адрес, оценка доверия, верификация.</a:t>
                      </a:r>
                    </a:p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ru-RU" sz="1000" kern="15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4 вида отчетов: групповые, отчеты по темам, результаты пользователей и матрица ответов. </a:t>
                      </a:r>
                    </a:p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ru-RU" sz="1000" kern="15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31681"/>
                  </a:ext>
                </a:extLst>
              </a:tr>
              <a:tr h="8101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Тарифы и цены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Цена зависит от количества пользователей.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Стоимость зависит от количества тестирований в месяц.</a:t>
                      </a:r>
                    </a:p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ru-RU" sz="1000" kern="15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SunRav</a:t>
                      </a:r>
                      <a:r>
                        <a:rPr lang="ru-RU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предлагает только бессрочные лицензии на свои продукты.</a:t>
                      </a:r>
                    </a:p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ru-RU" sz="1000" kern="15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4194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08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2" y="201601"/>
            <a:ext cx="8911687" cy="640444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Схема алгоритма тестирования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2" y="842045"/>
            <a:ext cx="7402285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4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494932"/>
            <a:ext cx="8911687" cy="10014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Таблица оценки тестирования экспертами по методу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Ангоффа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4368687"/>
                  </p:ext>
                </p:extLst>
              </p:nvPr>
            </p:nvGraphicFramePr>
            <p:xfrm>
              <a:off x="2592925" y="1894114"/>
              <a:ext cx="8386353" cy="443877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5504">
                      <a:extLst>
                        <a:ext uri="{9D8B030D-6E8A-4147-A177-3AD203B41FA5}">
                          <a16:colId xmlns:a16="http://schemas.microsoft.com/office/drawing/2014/main" val="2846001877"/>
                        </a:ext>
                      </a:extLst>
                    </a:gridCol>
                    <a:gridCol w="1169561">
                      <a:extLst>
                        <a:ext uri="{9D8B030D-6E8A-4147-A177-3AD203B41FA5}">
                          <a16:colId xmlns:a16="http://schemas.microsoft.com/office/drawing/2014/main" val="145486781"/>
                        </a:ext>
                      </a:extLst>
                    </a:gridCol>
                    <a:gridCol w="1169561">
                      <a:extLst>
                        <a:ext uri="{9D8B030D-6E8A-4147-A177-3AD203B41FA5}">
                          <a16:colId xmlns:a16="http://schemas.microsoft.com/office/drawing/2014/main" val="1119108108"/>
                        </a:ext>
                      </a:extLst>
                    </a:gridCol>
                    <a:gridCol w="1170432">
                      <a:extLst>
                        <a:ext uri="{9D8B030D-6E8A-4147-A177-3AD203B41FA5}">
                          <a16:colId xmlns:a16="http://schemas.microsoft.com/office/drawing/2014/main" val="3773077632"/>
                        </a:ext>
                      </a:extLst>
                    </a:gridCol>
                    <a:gridCol w="993834">
                      <a:extLst>
                        <a:ext uri="{9D8B030D-6E8A-4147-A177-3AD203B41FA5}">
                          <a16:colId xmlns:a16="http://schemas.microsoft.com/office/drawing/2014/main" val="293502021"/>
                        </a:ext>
                      </a:extLst>
                    </a:gridCol>
                    <a:gridCol w="1347029">
                      <a:extLst>
                        <a:ext uri="{9D8B030D-6E8A-4147-A177-3AD203B41FA5}">
                          <a16:colId xmlns:a16="http://schemas.microsoft.com/office/drawing/2014/main" val="2265068185"/>
                        </a:ext>
                      </a:extLst>
                    </a:gridCol>
                    <a:gridCol w="1170432">
                      <a:extLst>
                        <a:ext uri="{9D8B030D-6E8A-4147-A177-3AD203B41FA5}">
                          <a16:colId xmlns:a16="http://schemas.microsoft.com/office/drawing/2014/main" val="3461915837"/>
                        </a:ext>
                      </a:extLst>
                    </a:gridCol>
                  </a:tblGrid>
                  <a:tr h="555842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400"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Номер ТЗ</a:t>
                          </a:r>
                          <a:endParaRPr lang="ru-RU" sz="14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400" dirty="0"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Вероятность правильного ответа на ТЗ троечника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400" dirty="0"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Вероятность правильного ответа на ТЗ отличника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099333"/>
                      </a:ext>
                    </a:extLst>
                  </a:tr>
                  <a:tr h="692007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4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1-й эксперт</a:t>
                          </a:r>
                          <a:endParaRPr lang="ru-RU" sz="14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…</a:t>
                          </a:r>
                          <a:endParaRPr lang="ru-RU" sz="1400" dirty="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400" baseline="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 </a:t>
                          </a:r>
                          <a:r>
                            <a:rPr lang="en-US" sz="1400" baseline="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M</a:t>
                          </a:r>
                          <a:r>
                            <a:rPr lang="ru-RU" sz="14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-й эксперт</a:t>
                          </a:r>
                          <a:endParaRPr lang="ru-RU" sz="1400" dirty="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4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1-й эксперт</a:t>
                          </a:r>
                          <a:endParaRPr lang="ru-RU" sz="14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…</a:t>
                          </a:r>
                          <a:endParaRPr lang="ru-RU" sz="1400" dirty="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M</a:t>
                          </a:r>
                          <a:r>
                            <a:rPr lang="ru-RU" sz="14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-й эксперт</a:t>
                          </a:r>
                          <a:endParaRPr lang="ru-RU" sz="1400" dirty="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40685349"/>
                      </a:ext>
                    </a:extLst>
                  </a:tr>
                  <a:tr h="6766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400" i="1" kern="120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i="1" kern="1200" dirty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i="1" kern="1200" dirty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13520484"/>
                      </a:ext>
                    </a:extLst>
                  </a:tr>
                  <a:tr h="6766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400" i="1" kern="120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i="1" kern="1200" dirty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i="1" kern="1200" dirty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38467439"/>
                      </a:ext>
                    </a:extLst>
                  </a:tr>
                  <a:tr h="6766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400" i="1" kern="120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i="1" kern="1200" dirty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i="1" kern="1200" dirty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55365043"/>
                      </a:ext>
                    </a:extLst>
                  </a:tr>
                  <a:tr h="6766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i="1" kern="1200" dirty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….</m:t>
                                </m:r>
                              </m:oMath>
                            </m:oMathPara>
                          </a14:m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i="1" kern="1200" dirty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i="1" kern="1200" dirty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94997547"/>
                      </a:ext>
                    </a:extLst>
                  </a:tr>
                  <a:tr h="48440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400" i="1" kern="1200" dirty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1400" i="1" kern="1200" dirty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i="1" kern="1200" dirty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  <m:r>
                                    <a:rPr lang="en-US" sz="14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a14:m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i="1" kern="1200" dirty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… </a:t>
                          </a:r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  <m:r>
                                    <a:rPr lang="en-US" sz="14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i="1" kern="1200" dirty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i="1" kern="1200" dirty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4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  <m:r>
                                    <a:rPr lang="en-US" sz="14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a14:m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i="1" kern="1200" dirty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… </a:t>
                          </a:r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4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  <m:r>
                                    <a:rPr lang="en-US" sz="14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i="1" kern="1200" dirty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499538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4368687"/>
                  </p:ext>
                </p:extLst>
              </p:nvPr>
            </p:nvGraphicFramePr>
            <p:xfrm>
              <a:off x="2592925" y="1894114"/>
              <a:ext cx="8386353" cy="443877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5504">
                      <a:extLst>
                        <a:ext uri="{9D8B030D-6E8A-4147-A177-3AD203B41FA5}">
                          <a16:colId xmlns:a16="http://schemas.microsoft.com/office/drawing/2014/main" val="2846001877"/>
                        </a:ext>
                      </a:extLst>
                    </a:gridCol>
                    <a:gridCol w="1169561">
                      <a:extLst>
                        <a:ext uri="{9D8B030D-6E8A-4147-A177-3AD203B41FA5}">
                          <a16:colId xmlns:a16="http://schemas.microsoft.com/office/drawing/2014/main" val="145486781"/>
                        </a:ext>
                      </a:extLst>
                    </a:gridCol>
                    <a:gridCol w="1169561">
                      <a:extLst>
                        <a:ext uri="{9D8B030D-6E8A-4147-A177-3AD203B41FA5}">
                          <a16:colId xmlns:a16="http://schemas.microsoft.com/office/drawing/2014/main" val="1119108108"/>
                        </a:ext>
                      </a:extLst>
                    </a:gridCol>
                    <a:gridCol w="1170432">
                      <a:extLst>
                        <a:ext uri="{9D8B030D-6E8A-4147-A177-3AD203B41FA5}">
                          <a16:colId xmlns:a16="http://schemas.microsoft.com/office/drawing/2014/main" val="3773077632"/>
                        </a:ext>
                      </a:extLst>
                    </a:gridCol>
                    <a:gridCol w="993834">
                      <a:extLst>
                        <a:ext uri="{9D8B030D-6E8A-4147-A177-3AD203B41FA5}">
                          <a16:colId xmlns:a16="http://schemas.microsoft.com/office/drawing/2014/main" val="293502021"/>
                        </a:ext>
                      </a:extLst>
                    </a:gridCol>
                    <a:gridCol w="1347029">
                      <a:extLst>
                        <a:ext uri="{9D8B030D-6E8A-4147-A177-3AD203B41FA5}">
                          <a16:colId xmlns:a16="http://schemas.microsoft.com/office/drawing/2014/main" val="2265068185"/>
                        </a:ext>
                      </a:extLst>
                    </a:gridCol>
                    <a:gridCol w="1170432">
                      <a:extLst>
                        <a:ext uri="{9D8B030D-6E8A-4147-A177-3AD203B41FA5}">
                          <a16:colId xmlns:a16="http://schemas.microsoft.com/office/drawing/2014/main" val="3461915837"/>
                        </a:ext>
                      </a:extLst>
                    </a:gridCol>
                  </a:tblGrid>
                  <a:tr h="555842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400"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Номер ТЗ</a:t>
                          </a:r>
                          <a:endParaRPr lang="ru-RU" sz="140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400" dirty="0"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Вероятность правильного ответа на ТЗ троечника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400" dirty="0"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Вероятность правильного ответа на ТЗ отличника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099333"/>
                      </a:ext>
                    </a:extLst>
                  </a:tr>
                  <a:tr h="692007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4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1-й эксперт</a:t>
                          </a:r>
                          <a:endParaRPr lang="ru-RU" sz="14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…</a:t>
                          </a:r>
                          <a:endParaRPr lang="ru-RU" sz="1400" dirty="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400" baseline="0" dirty="0" smtClean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 </a:t>
                          </a:r>
                          <a:r>
                            <a:rPr lang="en-US" sz="1400" baseline="0" dirty="0" smtClean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M</a:t>
                          </a:r>
                          <a:r>
                            <a:rPr lang="ru-RU" sz="1400" dirty="0" smtClean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-й </a:t>
                          </a:r>
                          <a:r>
                            <a:rPr lang="ru-RU" sz="14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эксперт</a:t>
                          </a:r>
                          <a:endParaRPr lang="ru-RU" sz="1400" dirty="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4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1-й эксперт</a:t>
                          </a:r>
                          <a:endParaRPr lang="ru-RU" sz="14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…</a:t>
                          </a:r>
                          <a:endParaRPr lang="ru-RU" sz="1400" dirty="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M</a:t>
                          </a:r>
                          <a:r>
                            <a:rPr lang="ru-RU" sz="1400" dirty="0" smtClean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-й </a:t>
                          </a:r>
                          <a:r>
                            <a:rPr lang="ru-RU" sz="14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эксперт</a:t>
                          </a:r>
                          <a:endParaRPr lang="ru-RU" sz="1400" dirty="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40685349"/>
                      </a:ext>
                    </a:extLst>
                  </a:tr>
                  <a:tr h="6766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400" i="1" kern="120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17188" t="-186486" r="-502604" b="-3738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i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17188" t="-186486" r="-302604" b="-3738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88415" t="-186486" r="-254268" b="-3738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i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17708" t="-186486" r="-2083" b="-3738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3520484"/>
                      </a:ext>
                    </a:extLst>
                  </a:tr>
                  <a:tr h="6766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400" i="1" kern="120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17188" t="-286486" r="-502604" b="-2738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i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17188" t="-286486" r="-302604" b="-2738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88415" t="-286486" r="-254268" b="-2738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i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17708" t="-286486" r="-2083" b="-2738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8467439"/>
                      </a:ext>
                    </a:extLst>
                  </a:tr>
                  <a:tr h="6766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400" i="1" kern="120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17188" t="-386486" r="-502604" b="-1738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i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17188" t="-386486" r="-302604" b="-1738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88415" t="-386486" r="-254268" b="-1738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i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17708" t="-386486" r="-2083" b="-1738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5365043"/>
                      </a:ext>
                    </a:extLst>
                  </a:tr>
                  <a:tr h="6766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i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17188" t="-486486" r="-502604" b="-738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i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17188" t="-486486" r="-302604" b="-738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88415" t="-486486" r="-254268" b="-738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i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17708" t="-486486" r="-2083" b="-738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4997547"/>
                      </a:ext>
                    </a:extLst>
                  </a:tr>
                  <a:tr h="48440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400" i="1" kern="1200" dirty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1400" i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17188" t="-813750" r="-502604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i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r>
                            <a:rPr lang="en-US" sz="1400" i="1" kern="1200" dirty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17188" t="-813750" r="-302604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88415" t="-813750" r="-254268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i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r>
                            <a:rPr lang="en-US" sz="1400" i="1" kern="1200" dirty="0">
                              <a:solidFill>
                                <a:schemeClr val="dk1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400" i="1" kern="1200" dirty="0">
                            <a:solidFill>
                              <a:schemeClr val="dk1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17708" t="-813750" r="-2083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99538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58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149259"/>
            <a:ext cx="8911687" cy="754747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Расчет </a:t>
            </a:r>
            <a:r>
              <a:rPr lang="ru-RU" sz="3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критериального</a:t>
            </a:r>
            <a:r>
              <a:rPr lang="ru-RU" sz="3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балла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Объект 19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66448416"/>
                  </p:ext>
                </p:extLst>
              </p:nvPr>
            </p:nvGraphicFramePr>
            <p:xfrm>
              <a:off x="2592925" y="904007"/>
              <a:ext cx="8915400" cy="59221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>
                      <a:extLst>
                        <a:ext uri="{9D8B030D-6E8A-4147-A177-3AD203B41FA5}">
                          <a16:colId xmlns:a16="http://schemas.microsoft.com/office/drawing/2014/main" val="2594002011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val="525794473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val="2199631683"/>
                        </a:ext>
                      </a:extLst>
                    </a:gridCol>
                  </a:tblGrid>
                  <a:tr h="9511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Оценка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err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Критериальный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 балл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Критерии оценивания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79459"/>
                      </a:ext>
                    </a:extLst>
                  </a:tr>
                  <a:tr h="9250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50%</a:t>
                          </a:r>
                          <a:endParaRPr lang="ru-RU" dirty="0">
                            <a:latin typeface="Verdana" panose="020B0604030504040204" pitchFamily="34" charset="0"/>
                            <a:ea typeface="Verdana" panose="020B060403050404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50%</m:t>
                                    </m:r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ru-RU" sz="20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ru-RU" sz="200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ru-RU" sz="2000" i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  <m:t>𝑖𝑀</m:t>
                                        </m:r>
                                      </m:sub>
                                    </m:sSub>
                                    <m:r>
                                      <a:rPr lang="ru-RU" sz="20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2000" dirty="0">
                            <a:latin typeface="Verdana" panose="020B0604030504040204" pitchFamily="34" charset="0"/>
                            <a:ea typeface="Verdana" panose="020B060403050404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𝐾𝑂</m:t>
                                    </m:r>
                                  </m:e>
                                  <m:sub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50%</m:t>
                                    </m:r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50%</m:t>
                                        </m:r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>
                            <a:latin typeface="Verdana" panose="020B0604030504040204" pitchFamily="34" charset="0"/>
                            <a:ea typeface="Verdana" panose="020B060403050404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6099697"/>
                      </a:ext>
                    </a:extLst>
                  </a:tr>
                  <a:tr h="9250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80%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80%</m:t>
                                    </m:r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𝑖𝑀</m:t>
                                        </m:r>
                                      </m:sub>
                                    </m:sSub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2000" dirty="0">
                            <a:latin typeface="Verdana" panose="020B0604030504040204" pitchFamily="34" charset="0"/>
                            <a:ea typeface="Verdana" panose="020B060403050404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𝐾𝑂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80%</m:t>
                                    </m:r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ru-RU" sz="20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ru-RU" sz="2000" i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80%</m:t>
                                        </m:r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>
                            <a:latin typeface="Verdana" panose="020B0604030504040204" pitchFamily="34" charset="0"/>
                            <a:ea typeface="Verdana" panose="020B060403050404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863815"/>
                      </a:ext>
                    </a:extLst>
                  </a:tr>
                  <a:tr h="1009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60%</a:t>
                          </a:r>
                          <a:endParaRPr lang="ru-RU" dirty="0">
                            <a:latin typeface="Verdana" panose="020B0604030504040204" pitchFamily="34" charset="0"/>
                            <a:ea typeface="Verdana" panose="020B060403050404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0%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ru-RU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0" smtClean="0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6</m:t>
                                            </m:r>
                                            <m:r>
                                              <a:rPr lang="en-US" sz="2000" b="0" i="0" smtClean="0">
                                                <a:latin typeface="Cambria Math" panose="02040503050406030204" pitchFamily="18" charset="0"/>
                                              </a:rPr>
                                              <m:t>0%</m:t>
                                            </m:r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e>
                                    </m:nary>
                                  </m:num>
                                  <m:den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den>
                                </m:f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ru-RU" sz="2000" dirty="0">
                            <a:latin typeface="Verdana" panose="020B0604030504040204" pitchFamily="34" charset="0"/>
                            <a:ea typeface="Verdana" panose="020B0604030504040204" pitchFamily="34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dirty="0">
                            <a:latin typeface="Verdana" panose="020B0604030504040204" pitchFamily="34" charset="0"/>
                            <a:ea typeface="Verdana" panose="020B060403050404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𝐾𝑂</m:t>
                                    </m:r>
                                  </m:e>
                                  <m:sub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0%</m:t>
                                    </m:r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ru-RU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О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0" smtClean="0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6</m:t>
                                            </m:r>
                                            <m:r>
                                              <a:rPr lang="en-US" sz="2000" b="0" i="0" smtClean="0">
                                                <a:latin typeface="Cambria Math" panose="02040503050406030204" pitchFamily="18" charset="0"/>
                                              </a:rPr>
                                              <m:t>0%</m:t>
                                            </m:r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e>
                                    </m:nary>
                                  </m:num>
                                  <m:den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>
                            <a:latin typeface="Verdana" panose="020B0604030504040204" pitchFamily="34" charset="0"/>
                            <a:ea typeface="Verdana" panose="020B060403050404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0286308"/>
                      </a:ext>
                    </a:extLst>
                  </a:tr>
                  <a:tr h="11592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75%</a:t>
                          </a:r>
                          <a:endParaRPr lang="ru-RU" dirty="0">
                            <a:latin typeface="Verdana" panose="020B0604030504040204" pitchFamily="34" charset="0"/>
                            <a:ea typeface="Verdana" panose="020B0604030504040204" pitchFamily="34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5 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ru-RU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О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0" smtClean="0">
                                                <a:latin typeface="Cambria Math" panose="02040503050406030204" pitchFamily="18" charset="0"/>
                                              </a:rPr>
                                              <m:t>75%</m:t>
                                            </m:r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e>
                                    </m:nary>
                                  </m:num>
                                  <m:den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>
                            <a:latin typeface="Verdana" panose="020B0604030504040204" pitchFamily="34" charset="0"/>
                            <a:ea typeface="Verdana" panose="020B060403050404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𝐾𝑂</m:t>
                                    </m:r>
                                  </m:e>
                                  <m:sub>
                                    <m:r>
                                      <a:rPr lang="ru-RU" sz="20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ru-RU" sz="20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ru-RU" sz="2000" i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ru-RU" sz="2000" i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ru-RU" sz="2000" i="0">
                                                <a:latin typeface="Cambria Math" panose="02040503050406030204" pitchFamily="18" charset="0"/>
                                              </a:rPr>
                                              <m:t>О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0" smtClean="0">
                                                <a:latin typeface="Cambria Math" panose="02040503050406030204" pitchFamily="18" charset="0"/>
                                              </a:rPr>
                                              <m:t>75%</m:t>
                                            </m:r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ru-RU" sz="2000" i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nary>
                                  </m:num>
                                  <m:den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>
                            <a:latin typeface="Verdana" panose="020B0604030504040204" pitchFamily="34" charset="0"/>
                            <a:ea typeface="Verdana" panose="020B060403050404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6789731"/>
                      </a:ext>
                    </a:extLst>
                  </a:tr>
                  <a:tr h="87938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65%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65%</m:t>
                                    </m:r>
                                  </m:sub>
                                </m:sSub>
                                <m:r>
                                  <a:rPr lang="ru-RU" sz="2000" i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0%</m:t>
                                        </m:r>
                                      </m:sub>
                                    </m:sSub>
                                    <m:r>
                                      <a:rPr lang="ru-RU" sz="2000" i="0"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80%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ru-RU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>
                            <a:latin typeface="Verdana" panose="020B0604030504040204" pitchFamily="34" charset="0"/>
                            <a:ea typeface="Verdana" panose="020B060403050404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ru-RU" sz="2000" i="0">
                                        <a:latin typeface="Cambria Math" panose="02040503050406030204" pitchFamily="18" charset="0"/>
                                      </a:rPr>
                                      <m:t>О</m:t>
                                    </m:r>
                                  </m:e>
                                  <m:sub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65</m:t>
                                    </m:r>
                                  </m:sub>
                                </m:sSub>
                                <m:r>
                                  <a:rPr lang="ru-RU" sz="2000" i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0%</m:t>
                                        </m:r>
                                      </m:sub>
                                    </m:sSub>
                                    <m:r>
                                      <a:rPr lang="ru-RU" sz="2000" i="0"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ru-RU" sz="2000" i="0">
                                            <a:latin typeface="Cambria Math" panose="02040503050406030204" pitchFamily="18" charset="0"/>
                                          </a:rPr>
                                          <m:t>О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80%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ru-RU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>
                            <a:latin typeface="Verdana" panose="020B0604030504040204" pitchFamily="34" charset="0"/>
                            <a:ea typeface="Verdana" panose="020B060403050404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8193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Объект 19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66448416"/>
                  </p:ext>
                </p:extLst>
              </p:nvPr>
            </p:nvGraphicFramePr>
            <p:xfrm>
              <a:off x="2592925" y="904007"/>
              <a:ext cx="8915400" cy="59221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>
                      <a:extLst>
                        <a:ext uri="{9D8B030D-6E8A-4147-A177-3AD203B41FA5}">
                          <a16:colId xmlns:a16="http://schemas.microsoft.com/office/drawing/2014/main" val="2594002011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val="525794473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val="2199631683"/>
                        </a:ext>
                      </a:extLst>
                    </a:gridCol>
                  </a:tblGrid>
                  <a:tr h="9511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Оценка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err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Критериальный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 балл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Критерии оценивания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79459"/>
                      </a:ext>
                    </a:extLst>
                  </a:tr>
                  <a:tr h="9485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50%</a:t>
                          </a:r>
                          <a:endParaRPr lang="ru-RU" dirty="0">
                            <a:latin typeface="Verdana" panose="020B0604030504040204" pitchFamily="34" charset="0"/>
                            <a:ea typeface="Verdana" panose="020B060403050404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2667" r="-100000" b="-4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855" t="-102667" r="-427" b="-42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6099697"/>
                      </a:ext>
                    </a:extLst>
                  </a:tr>
                  <a:tr h="9485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80%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2667" r="-100000" b="-3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855" t="-202667" r="-427" b="-32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863815"/>
                      </a:ext>
                    </a:extLst>
                  </a:tr>
                  <a:tr h="1035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60%</a:t>
                          </a:r>
                          <a:endParaRPr lang="ru-RU" dirty="0">
                            <a:latin typeface="Verdana" panose="020B0604030504040204" pitchFamily="34" charset="0"/>
                            <a:ea typeface="Verdana" panose="020B060403050404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80247" r="-100000" b="-198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855" t="-280247" r="-427" b="-198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0286308"/>
                      </a:ext>
                    </a:extLst>
                  </a:tr>
                  <a:tr h="11592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27" t="-334783" r="-200855" b="-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34783" r="-100000" b="-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855" t="-334783" r="-427" b="-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6789731"/>
                      </a:ext>
                    </a:extLst>
                  </a:tr>
                  <a:tr h="87938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65%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7971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855" t="-579710" r="-4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8193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Прямоугольник 4"/>
          <p:cNvSpPr/>
          <p:nvPr/>
        </p:nvSpPr>
        <p:spPr>
          <a:xfrm>
            <a:off x="2592925" y="27404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3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4749" y="0"/>
            <a:ext cx="8911687" cy="66911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0414" y="669113"/>
            <a:ext cx="11771586" cy="53178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	Автоматизированное тестирование становиться  важной частью жизни человека, там, где раньше использовали традиционное тестирование во многих сферах начали использовать компьютерное тестирование.</a:t>
            </a:r>
          </a:p>
          <a:p>
            <a:pPr marL="0" indent="0">
              <a:buNone/>
            </a:pPr>
            <a:r>
              <a:rPr lang="ru-RU" sz="2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	Важным преимуществом  компьютерных систем тестирования, является удобство проведения теста, скорость получения результата, точность, количество участников тестирования и количество вопросов теперь не имеют границ. </a:t>
            </a:r>
            <a:br>
              <a:rPr lang="ru-RU" sz="2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</a:br>
            <a:r>
              <a:rPr lang="ru-RU" sz="2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	Следовательно, можно сделать вывод о том, что тесты – это одна из форм контроля и оценки знаний, умений и навыков, которая может и должна использоваться в сочетании с другими формами и методами контроля и оценки. Данная тема имеет большую актуальность в современном информационном обществе, как в сфере образования, так и в любой другой сфере жизни. </a:t>
            </a:r>
          </a:p>
        </p:txBody>
      </p:sp>
    </p:spTree>
    <p:extLst>
      <p:ext uri="{BB962C8B-B14F-4D97-AF65-F5344CB8AC3E}">
        <p14:creationId xmlns:p14="http://schemas.microsoft.com/office/powerpoint/2010/main" val="301913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Легкий дым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2728</TotalTime>
  <Words>692</Words>
  <Application>Microsoft Macintosh PowerPoint</Application>
  <PresentationFormat>Widescreen</PresentationFormat>
  <Paragraphs>133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Cambria Math</vt:lpstr>
      <vt:lpstr>Century Gothic</vt:lpstr>
      <vt:lpstr>Times New Roman</vt:lpstr>
      <vt:lpstr>Verdana</vt:lpstr>
      <vt:lpstr>Wingdings 3</vt:lpstr>
      <vt:lpstr>Легкий дым</vt:lpstr>
      <vt:lpstr> ДОНСКОЙ ГОСУДАРСТВЕННЫЙ ТЕХНИЧЕСКИЙ УНИВЕРСИТЕТ      Кафедра «Информационные технологии» </vt:lpstr>
      <vt:lpstr>Цель и задачи работы</vt:lpstr>
      <vt:lpstr>Актуальность работы</vt:lpstr>
      <vt:lpstr>Автоматизированная система тестирования</vt:lpstr>
      <vt:lpstr>Сравнительная характеристика аналогов</vt:lpstr>
      <vt:lpstr>Схема алгоритма тестирования</vt:lpstr>
      <vt:lpstr> Таблица оценки тестирования экспертами по методу Ангоффа</vt:lpstr>
      <vt:lpstr>Расчет критериального балла </vt:lpstr>
      <vt:lpstr>Заключение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ДОНСКОЙ ГОСУДАРСТВЕННЫЙ ТЕХНИЧЕСКИЙ УНИВЕРСИТЕТ Кафедра «Программное обеспечение вычислительной техники  и автоматизированных систем»</dc:title>
  <dc:creator>ДИМА Урывский</dc:creator>
  <cp:lastModifiedBy>ДИМА Урывский</cp:lastModifiedBy>
  <cp:revision>164</cp:revision>
  <dcterms:created xsi:type="dcterms:W3CDTF">2019-06-14T14:08:04Z</dcterms:created>
  <dcterms:modified xsi:type="dcterms:W3CDTF">2020-07-04T13:06:47Z</dcterms:modified>
</cp:coreProperties>
</file>