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7" r:id="rId11"/>
    <p:sldId id="273" r:id="rId12"/>
    <p:sldId id="266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FB8B1-CEA4-46B2-ADF8-0EAD36C9E3FA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DCA6982D-FE0F-4451-B7F9-2C70A5F1B4A9}">
      <dgm:prSet/>
      <dgm:spPr/>
      <dgm:t>
        <a:bodyPr/>
        <a:lstStyle/>
        <a:p>
          <a:pPr rtl="0"/>
          <a:r>
            <a:rPr lang="ru-RU" b="1" dirty="0" smtClean="0"/>
            <a:t>Сеть электросвязи (телекоммуникационная сеть)</a:t>
          </a:r>
          <a:r>
            <a:rPr lang="ru-RU" dirty="0" smtClean="0"/>
            <a:t> – </a:t>
          </a:r>
        </a:p>
        <a:p>
          <a:pPr rtl="0"/>
          <a:r>
            <a:rPr lang="ru-RU" dirty="0" smtClean="0"/>
            <a:t>это технологическая система, которая состоит из линий и каналов связи, узлов, оконечных станций и предназначена для обеспечения пользователей электрической связью с помощью абонентских терминалов, подключенных </a:t>
          </a:r>
          <a:r>
            <a:rPr lang="en-US" dirty="0" smtClean="0"/>
            <a:t> </a:t>
          </a:r>
          <a:r>
            <a:rPr lang="ru-RU" dirty="0" smtClean="0"/>
            <a:t>к </a:t>
          </a:r>
          <a:r>
            <a:rPr lang="en-US" dirty="0" smtClean="0"/>
            <a:t> </a:t>
          </a:r>
          <a:r>
            <a:rPr lang="ru-RU" dirty="0" smtClean="0"/>
            <a:t>оконечным станциям. </a:t>
          </a:r>
          <a:endParaRPr lang="ru-RU" dirty="0"/>
        </a:p>
      </dgm:t>
    </dgm:pt>
    <dgm:pt modelId="{0D776CCF-D041-4872-A7D7-42817BCD525A}" type="parTrans" cxnId="{B452F4A8-E300-4D3D-B006-24257847C873}">
      <dgm:prSet/>
      <dgm:spPr/>
      <dgm:t>
        <a:bodyPr/>
        <a:lstStyle/>
        <a:p>
          <a:endParaRPr lang="ru-RU"/>
        </a:p>
      </dgm:t>
    </dgm:pt>
    <dgm:pt modelId="{561AC70E-1A79-4EA3-910A-4FEA95A3A511}" type="sibTrans" cxnId="{B452F4A8-E300-4D3D-B006-24257847C873}">
      <dgm:prSet/>
      <dgm:spPr/>
      <dgm:t>
        <a:bodyPr/>
        <a:lstStyle/>
        <a:p>
          <a:endParaRPr lang="ru-RU"/>
        </a:p>
      </dgm:t>
    </dgm:pt>
    <dgm:pt modelId="{5C009DDF-B5F0-4EDF-B489-11DE44589B41}" type="pres">
      <dgm:prSet presAssocID="{CBAFB8B1-CEA4-46B2-ADF8-0EAD36C9E3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BA3508C-BC1D-4230-91A0-0B9B9A8FDB6A}" type="pres">
      <dgm:prSet presAssocID="{DCA6982D-FE0F-4451-B7F9-2C70A5F1B4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94B0D1-94FD-4850-908C-F5602B201533}" type="presOf" srcId="{DCA6982D-FE0F-4451-B7F9-2C70A5F1B4A9}" destId="{4BA3508C-BC1D-4230-91A0-0B9B9A8FDB6A}" srcOrd="0" destOrd="0" presId="urn:microsoft.com/office/officeart/2005/8/layout/vList2"/>
    <dgm:cxn modelId="{B452F4A8-E300-4D3D-B006-24257847C873}" srcId="{CBAFB8B1-CEA4-46B2-ADF8-0EAD36C9E3FA}" destId="{DCA6982D-FE0F-4451-B7F9-2C70A5F1B4A9}" srcOrd="0" destOrd="0" parTransId="{0D776CCF-D041-4872-A7D7-42817BCD525A}" sibTransId="{561AC70E-1A79-4EA3-910A-4FEA95A3A511}"/>
    <dgm:cxn modelId="{CFB03AC9-1276-4AA5-AD0F-684999ADEF91}" type="presOf" srcId="{CBAFB8B1-CEA4-46B2-ADF8-0EAD36C9E3FA}" destId="{5C009DDF-B5F0-4EDF-B489-11DE44589B41}" srcOrd="0" destOrd="0" presId="urn:microsoft.com/office/officeart/2005/8/layout/vList2"/>
    <dgm:cxn modelId="{DA464BCD-8687-4C9F-9F9C-7B5E1005A3FD}" type="presParOf" srcId="{5C009DDF-B5F0-4EDF-B489-11DE44589B41}" destId="{4BA3508C-BC1D-4230-91A0-0B9B9A8FDB6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F68EE-E58B-41F3-B2BA-67148D86D9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E84B07-811D-4326-8938-3DF5628FBFF1}">
      <dgm:prSet/>
      <dgm:spPr/>
      <dgm:t>
        <a:bodyPr/>
        <a:lstStyle/>
        <a:p>
          <a:pPr rtl="0"/>
          <a:r>
            <a:rPr lang="ru-RU" smtClean="0"/>
            <a:t>Основа электросвязи страны - </a:t>
          </a:r>
          <a:r>
            <a:rPr lang="ru-RU" b="1" smtClean="0"/>
            <a:t>Единая сеть электросвязи Российской Федерации (ЕСЭ РФ)</a:t>
          </a:r>
          <a:endParaRPr lang="ru-RU"/>
        </a:p>
      </dgm:t>
    </dgm:pt>
    <dgm:pt modelId="{CFA990C0-04AB-4298-9292-3F0C7BFFE1A1}" type="parTrans" cxnId="{5B215D5D-6AAD-44EC-AE69-71F2C458168E}">
      <dgm:prSet/>
      <dgm:spPr/>
      <dgm:t>
        <a:bodyPr/>
        <a:lstStyle/>
        <a:p>
          <a:endParaRPr lang="ru-RU"/>
        </a:p>
      </dgm:t>
    </dgm:pt>
    <dgm:pt modelId="{A760C4AB-F56E-4091-9782-24A1681781F6}" type="sibTrans" cxnId="{5B215D5D-6AAD-44EC-AE69-71F2C458168E}">
      <dgm:prSet/>
      <dgm:spPr/>
      <dgm:t>
        <a:bodyPr/>
        <a:lstStyle/>
        <a:p>
          <a:endParaRPr lang="ru-RU"/>
        </a:p>
      </dgm:t>
    </dgm:pt>
    <dgm:pt modelId="{8CB641A6-4FAA-4B4F-8980-9E1D614EF2BF}">
      <dgm:prSet/>
      <dgm:spPr/>
      <dgm:t>
        <a:bodyPr/>
        <a:lstStyle/>
        <a:p>
          <a:pPr rtl="0"/>
          <a:r>
            <a:rPr lang="ru-RU" dirty="0" smtClean="0"/>
            <a:t>ЕСЭ РФ обеспечивает предоставление услуг электросвязи, подавляющему числу абонентов на территории РФ.</a:t>
          </a:r>
          <a:endParaRPr lang="ru-RU" dirty="0"/>
        </a:p>
      </dgm:t>
    </dgm:pt>
    <dgm:pt modelId="{5545CB08-3DEC-4E5D-BDD0-9D893D254601}" type="parTrans" cxnId="{91312886-A651-46BC-AB36-E0E12C64EA66}">
      <dgm:prSet/>
      <dgm:spPr/>
      <dgm:t>
        <a:bodyPr/>
        <a:lstStyle/>
        <a:p>
          <a:endParaRPr lang="ru-RU"/>
        </a:p>
      </dgm:t>
    </dgm:pt>
    <dgm:pt modelId="{06D11E74-F142-4CA2-A02D-EEA55E2C9136}" type="sibTrans" cxnId="{91312886-A651-46BC-AB36-E0E12C64EA66}">
      <dgm:prSet/>
      <dgm:spPr/>
      <dgm:t>
        <a:bodyPr/>
        <a:lstStyle/>
        <a:p>
          <a:endParaRPr lang="ru-RU"/>
        </a:p>
      </dgm:t>
    </dgm:pt>
    <dgm:pt modelId="{1D56EEA0-3C9A-4501-88CD-BDD6E03FFFEC}" type="pres">
      <dgm:prSet presAssocID="{700F68EE-E58B-41F3-B2BA-67148D86D9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6FC0F5-721B-49BD-A954-618594FA74A2}" type="pres">
      <dgm:prSet presAssocID="{BFE84B07-811D-4326-8938-3DF5628FBFF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773248-62B6-4E50-A396-919BE1AFABA2}" type="pres">
      <dgm:prSet presAssocID="{A760C4AB-F56E-4091-9782-24A1681781F6}" presName="spacer" presStyleCnt="0"/>
      <dgm:spPr/>
    </dgm:pt>
    <dgm:pt modelId="{BAEAE417-1246-4627-A675-418E2DC51E3B}" type="pres">
      <dgm:prSet presAssocID="{8CB641A6-4FAA-4B4F-8980-9E1D614EF2B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CACE3B9-ADBE-43AE-AE47-98C4A667CF5B}" type="presOf" srcId="{8CB641A6-4FAA-4B4F-8980-9E1D614EF2BF}" destId="{BAEAE417-1246-4627-A675-418E2DC51E3B}" srcOrd="0" destOrd="0" presId="urn:microsoft.com/office/officeart/2005/8/layout/vList2"/>
    <dgm:cxn modelId="{91312886-A651-46BC-AB36-E0E12C64EA66}" srcId="{700F68EE-E58B-41F3-B2BA-67148D86D9BD}" destId="{8CB641A6-4FAA-4B4F-8980-9E1D614EF2BF}" srcOrd="1" destOrd="0" parTransId="{5545CB08-3DEC-4E5D-BDD0-9D893D254601}" sibTransId="{06D11E74-F142-4CA2-A02D-EEA55E2C9136}"/>
    <dgm:cxn modelId="{4F82CD4E-754E-4825-B1FE-890BBA76B0BC}" type="presOf" srcId="{700F68EE-E58B-41F3-B2BA-67148D86D9BD}" destId="{1D56EEA0-3C9A-4501-88CD-BDD6E03FFFEC}" srcOrd="0" destOrd="0" presId="urn:microsoft.com/office/officeart/2005/8/layout/vList2"/>
    <dgm:cxn modelId="{5B215D5D-6AAD-44EC-AE69-71F2C458168E}" srcId="{700F68EE-E58B-41F3-B2BA-67148D86D9BD}" destId="{BFE84B07-811D-4326-8938-3DF5628FBFF1}" srcOrd="0" destOrd="0" parTransId="{CFA990C0-04AB-4298-9292-3F0C7BFFE1A1}" sibTransId="{A760C4AB-F56E-4091-9782-24A1681781F6}"/>
    <dgm:cxn modelId="{4DB58467-A606-4DC2-9F97-77F5A888B361}" type="presOf" srcId="{BFE84B07-811D-4326-8938-3DF5628FBFF1}" destId="{446FC0F5-721B-49BD-A954-618594FA74A2}" srcOrd="0" destOrd="0" presId="urn:microsoft.com/office/officeart/2005/8/layout/vList2"/>
    <dgm:cxn modelId="{86608569-FD84-4BE5-AB75-3A6772AA2E21}" type="presParOf" srcId="{1D56EEA0-3C9A-4501-88CD-BDD6E03FFFEC}" destId="{446FC0F5-721B-49BD-A954-618594FA74A2}" srcOrd="0" destOrd="0" presId="urn:microsoft.com/office/officeart/2005/8/layout/vList2"/>
    <dgm:cxn modelId="{246E7B38-95BF-4B30-B7B3-E27F9664054D}" type="presParOf" srcId="{1D56EEA0-3C9A-4501-88CD-BDD6E03FFFEC}" destId="{45773248-62B6-4E50-A396-919BE1AFABA2}" srcOrd="1" destOrd="0" presId="urn:microsoft.com/office/officeart/2005/8/layout/vList2"/>
    <dgm:cxn modelId="{37AA21CB-13F3-44DB-A32A-62DAB2609E1C}" type="presParOf" srcId="{1D56EEA0-3C9A-4501-88CD-BDD6E03FFFEC}" destId="{BAEAE417-1246-4627-A675-418E2DC51E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D45FFC-51A5-48F4-B4C3-93005B34749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EBAECC-BD1E-4D1F-ADE2-68EE3E137392}">
      <dgm:prSet custT="1"/>
      <dgm:spPr/>
      <dgm:t>
        <a:bodyPr/>
        <a:lstStyle/>
        <a:p>
          <a:pPr rtl="0"/>
          <a:r>
            <a:rPr lang="ru-RU" sz="1600" b="1" dirty="0" smtClean="0"/>
            <a:t>Абонент</a:t>
          </a:r>
          <a:r>
            <a:rPr lang="ru-RU" sz="1600" dirty="0" smtClean="0"/>
            <a:t> – физическое или </a:t>
          </a:r>
          <a:r>
            <a:rPr lang="ru-RU" sz="1600" smtClean="0"/>
            <a:t>юридическое </a:t>
          </a:r>
          <a:r>
            <a:rPr lang="ru-RU" sz="1600" smtClean="0"/>
            <a:t>лицо, </a:t>
          </a:r>
          <a:r>
            <a:rPr lang="ru-RU" sz="1600" dirty="0" smtClean="0"/>
            <a:t>с которым заключен договор об оказании таких услуг при выделении для этих целей абонентского номера или уникального кода идентификации</a:t>
          </a:r>
          <a:endParaRPr lang="ru-RU" sz="1600" dirty="0"/>
        </a:p>
      </dgm:t>
    </dgm:pt>
    <dgm:pt modelId="{468D7FFE-E023-4EA6-9CB2-309E781ED8EE}" type="parTrans" cxnId="{2612A1EF-8939-4A65-BC88-E9BC9FADF0D8}">
      <dgm:prSet/>
      <dgm:spPr/>
      <dgm:t>
        <a:bodyPr/>
        <a:lstStyle/>
        <a:p>
          <a:endParaRPr lang="ru-RU"/>
        </a:p>
      </dgm:t>
    </dgm:pt>
    <dgm:pt modelId="{AA44EBB4-FA65-40A9-9C38-9177EE87C143}" type="sibTrans" cxnId="{2612A1EF-8939-4A65-BC88-E9BC9FADF0D8}">
      <dgm:prSet/>
      <dgm:spPr/>
      <dgm:t>
        <a:bodyPr/>
        <a:lstStyle/>
        <a:p>
          <a:endParaRPr lang="ru-RU"/>
        </a:p>
      </dgm:t>
    </dgm:pt>
    <dgm:pt modelId="{747C870B-E956-4F4C-80A3-CE609784F261}" type="pres">
      <dgm:prSet presAssocID="{27D45FFC-51A5-48F4-B4C3-93005B34749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A13830B-EDD6-4B08-AE00-1D7F6A90DA2D}" type="pres">
      <dgm:prSet presAssocID="{27D45FFC-51A5-48F4-B4C3-93005B34749E}" presName="arrow" presStyleLbl="bgShp" presStyleIdx="0" presStyleCnt="1"/>
      <dgm:spPr/>
    </dgm:pt>
    <dgm:pt modelId="{A87B0A67-F31E-4233-ABF3-EBEBDC2A69CD}" type="pres">
      <dgm:prSet presAssocID="{27D45FFC-51A5-48F4-B4C3-93005B34749E}" presName="linearProcess" presStyleCnt="0"/>
      <dgm:spPr/>
    </dgm:pt>
    <dgm:pt modelId="{A632A3AB-B034-47A0-82ED-5D8F3DDFCD8B}" type="pres">
      <dgm:prSet presAssocID="{4CEBAECC-BD1E-4D1F-ADE2-68EE3E137392}" presName="textNode" presStyleLbl="node1" presStyleIdx="0" presStyleCnt="1" custScaleX="213421" custScaleY="2373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27BC363-9B7B-4AF1-9E62-75601B8D0AFF}" type="presOf" srcId="{27D45FFC-51A5-48F4-B4C3-93005B34749E}" destId="{747C870B-E956-4F4C-80A3-CE609784F261}" srcOrd="0" destOrd="0" presId="urn:microsoft.com/office/officeart/2005/8/layout/hProcess9"/>
    <dgm:cxn modelId="{50E88470-68A5-40DD-B0EB-AC807ADBD296}" type="presOf" srcId="{4CEBAECC-BD1E-4D1F-ADE2-68EE3E137392}" destId="{A632A3AB-B034-47A0-82ED-5D8F3DDFCD8B}" srcOrd="0" destOrd="0" presId="urn:microsoft.com/office/officeart/2005/8/layout/hProcess9"/>
    <dgm:cxn modelId="{2612A1EF-8939-4A65-BC88-E9BC9FADF0D8}" srcId="{27D45FFC-51A5-48F4-B4C3-93005B34749E}" destId="{4CEBAECC-BD1E-4D1F-ADE2-68EE3E137392}" srcOrd="0" destOrd="0" parTransId="{468D7FFE-E023-4EA6-9CB2-309E781ED8EE}" sibTransId="{AA44EBB4-FA65-40A9-9C38-9177EE87C143}"/>
    <dgm:cxn modelId="{5B4901F0-13F0-4865-B1CF-F14B3D5543B0}" type="presParOf" srcId="{747C870B-E956-4F4C-80A3-CE609784F261}" destId="{3A13830B-EDD6-4B08-AE00-1D7F6A90DA2D}" srcOrd="0" destOrd="0" presId="urn:microsoft.com/office/officeart/2005/8/layout/hProcess9"/>
    <dgm:cxn modelId="{E81539D5-0539-4AD2-B486-538F3DD286A8}" type="presParOf" srcId="{747C870B-E956-4F4C-80A3-CE609784F261}" destId="{A87B0A67-F31E-4233-ABF3-EBEBDC2A69CD}" srcOrd="1" destOrd="0" presId="urn:microsoft.com/office/officeart/2005/8/layout/hProcess9"/>
    <dgm:cxn modelId="{DA984F48-0AB2-45D8-8415-67218A58B36C}" type="presParOf" srcId="{A87B0A67-F31E-4233-ABF3-EBEBDC2A69CD}" destId="{A632A3AB-B034-47A0-82ED-5D8F3DDFCD8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66CE44-BE68-4D00-BFE6-5A6E351DCBE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CEE44DD-11F7-45AD-91ED-19B2CCD279D6}">
      <dgm:prSet/>
      <dgm:spPr/>
      <dgm:t>
        <a:bodyPr/>
        <a:lstStyle/>
        <a:p>
          <a:pPr rtl="0"/>
          <a:r>
            <a:rPr lang="ru-RU" b="1" dirty="0" smtClean="0"/>
            <a:t>Оператор</a:t>
          </a:r>
          <a:r>
            <a:rPr lang="ru-RU" dirty="0" smtClean="0"/>
            <a:t> –юридическое лицо или индивидуальный предприниматель, оказывающие услуги связи на основании соответствующей лицензии.</a:t>
          </a:r>
          <a:endParaRPr lang="ru-RU" dirty="0"/>
        </a:p>
      </dgm:t>
    </dgm:pt>
    <dgm:pt modelId="{1A9F63B7-319A-4ACC-8710-4AF7AE9F19A3}" type="parTrans" cxnId="{4EAEE830-4A66-404B-A3C7-50FE3D4A228D}">
      <dgm:prSet/>
      <dgm:spPr/>
      <dgm:t>
        <a:bodyPr/>
        <a:lstStyle/>
        <a:p>
          <a:endParaRPr lang="ru-RU"/>
        </a:p>
      </dgm:t>
    </dgm:pt>
    <dgm:pt modelId="{342F47DF-2087-4210-9717-7E51451D2C59}" type="sibTrans" cxnId="{4EAEE830-4A66-404B-A3C7-50FE3D4A228D}">
      <dgm:prSet/>
      <dgm:spPr/>
      <dgm:t>
        <a:bodyPr/>
        <a:lstStyle/>
        <a:p>
          <a:endParaRPr lang="ru-RU"/>
        </a:p>
      </dgm:t>
    </dgm:pt>
    <dgm:pt modelId="{618AC28B-A8CD-4042-8F7C-ADB50DF779A8}" type="pres">
      <dgm:prSet presAssocID="{C166CE44-BE68-4D00-BFE6-5A6E351DCBE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101C53-36A7-4E2D-BB68-C703A759C55A}" type="pres">
      <dgm:prSet presAssocID="{C166CE44-BE68-4D00-BFE6-5A6E351DCBE7}" presName="arrow" presStyleLbl="bgShp" presStyleIdx="0" presStyleCnt="1"/>
      <dgm:spPr/>
    </dgm:pt>
    <dgm:pt modelId="{990918AD-8F31-4604-BB9E-F6C390090F90}" type="pres">
      <dgm:prSet presAssocID="{C166CE44-BE68-4D00-BFE6-5A6E351DCBE7}" presName="linearProcess" presStyleCnt="0"/>
      <dgm:spPr/>
    </dgm:pt>
    <dgm:pt modelId="{6590F921-3DCB-491F-BF9E-4784FA96B556}" type="pres">
      <dgm:prSet presAssocID="{DCEE44DD-11F7-45AD-91ED-19B2CCD279D6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3028B9-A7D6-4B1F-9C10-E77BF2D93A15}" type="presOf" srcId="{C166CE44-BE68-4D00-BFE6-5A6E351DCBE7}" destId="{618AC28B-A8CD-4042-8F7C-ADB50DF779A8}" srcOrd="0" destOrd="0" presId="urn:microsoft.com/office/officeart/2005/8/layout/hProcess9"/>
    <dgm:cxn modelId="{4EAEE830-4A66-404B-A3C7-50FE3D4A228D}" srcId="{C166CE44-BE68-4D00-BFE6-5A6E351DCBE7}" destId="{DCEE44DD-11F7-45AD-91ED-19B2CCD279D6}" srcOrd="0" destOrd="0" parTransId="{1A9F63B7-319A-4ACC-8710-4AF7AE9F19A3}" sibTransId="{342F47DF-2087-4210-9717-7E51451D2C59}"/>
    <dgm:cxn modelId="{1EAA77FA-4EFD-47C0-B05E-7565835DBA4F}" type="presOf" srcId="{DCEE44DD-11F7-45AD-91ED-19B2CCD279D6}" destId="{6590F921-3DCB-491F-BF9E-4784FA96B556}" srcOrd="0" destOrd="0" presId="urn:microsoft.com/office/officeart/2005/8/layout/hProcess9"/>
    <dgm:cxn modelId="{ABE8C769-815F-4017-ACAB-E4C2DA2F6556}" type="presParOf" srcId="{618AC28B-A8CD-4042-8F7C-ADB50DF779A8}" destId="{D6101C53-36A7-4E2D-BB68-C703A759C55A}" srcOrd="0" destOrd="0" presId="urn:microsoft.com/office/officeart/2005/8/layout/hProcess9"/>
    <dgm:cxn modelId="{27E2D478-E7E5-4B67-AADD-E42BC52B646A}" type="presParOf" srcId="{618AC28B-A8CD-4042-8F7C-ADB50DF779A8}" destId="{990918AD-8F31-4604-BB9E-F6C390090F90}" srcOrd="1" destOrd="0" presId="urn:microsoft.com/office/officeart/2005/8/layout/hProcess9"/>
    <dgm:cxn modelId="{724128C5-2111-486D-B68C-2E4C97D00C2D}" type="presParOf" srcId="{990918AD-8F31-4604-BB9E-F6C390090F90}" destId="{6590F921-3DCB-491F-BF9E-4784FA96B556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F2768D-3C6A-4838-9B59-5196DEACB9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87F1533-0B20-43C7-AEAC-4EF2E2EB26E2}">
      <dgm:prSet/>
      <dgm:spPr/>
      <dgm:t>
        <a:bodyPr/>
        <a:lstStyle/>
        <a:p>
          <a:pPr rtl="0"/>
          <a:r>
            <a:rPr lang="ru-RU" smtClean="0">
              <a:latin typeface="Times New Roman" panose="02020603050405020304" pitchFamily="18" charset="0"/>
              <a:cs typeface="Times New Roman" panose="02020603050405020304" pitchFamily="18" charset="0"/>
            </a:rPr>
            <a:t>ABC - для географически определяемой зоны нумерации</a:t>
          </a:r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766A92-D3E7-4A86-86FA-41990B2F310E}" type="parTrans" cxnId="{1F54841C-FB00-439E-9C79-EF359A2664E8}">
      <dgm:prSet/>
      <dgm:spPr/>
      <dgm:t>
        <a:bodyPr/>
        <a:lstStyle/>
        <a:p>
          <a:endParaRPr lang="ru-RU"/>
        </a:p>
      </dgm:t>
    </dgm:pt>
    <dgm:pt modelId="{5BF55DC1-07F6-493A-8A41-5970AEE62F3F}" type="sibTrans" cxnId="{1F54841C-FB00-439E-9C79-EF359A2664E8}">
      <dgm:prSet/>
      <dgm:spPr/>
      <dgm:t>
        <a:bodyPr/>
        <a:lstStyle/>
        <a:p>
          <a:endParaRPr lang="ru-RU"/>
        </a:p>
      </dgm:t>
    </dgm:pt>
    <dgm:pt modelId="{EE44C7D1-A88D-4AC6-B2CD-E3B168860656}">
      <dgm:prSet/>
      <dgm:spPr/>
      <dgm:t>
        <a:bodyPr/>
        <a:lstStyle/>
        <a:p>
          <a:pPr rtl="0"/>
          <a:r>
            <a:rPr lang="ru-RU" smtClean="0"/>
            <a:t>DEF - для географически не определяемой зоны нумерации</a:t>
          </a:r>
          <a:endParaRPr lang="ru-RU"/>
        </a:p>
      </dgm:t>
    </dgm:pt>
    <dgm:pt modelId="{EAD28BEB-7672-4EAC-BE1B-7407ECF0181F}" type="parTrans" cxnId="{D9A211C8-CC38-4DF0-A6FC-3CED43E012FD}">
      <dgm:prSet/>
      <dgm:spPr/>
      <dgm:t>
        <a:bodyPr/>
        <a:lstStyle/>
        <a:p>
          <a:endParaRPr lang="ru-RU"/>
        </a:p>
      </dgm:t>
    </dgm:pt>
    <dgm:pt modelId="{BC91CD54-C2FA-4D55-81D7-F30E91D1D7AE}" type="sibTrans" cxnId="{D9A211C8-CC38-4DF0-A6FC-3CED43E012FD}">
      <dgm:prSet/>
      <dgm:spPr/>
      <dgm:t>
        <a:bodyPr/>
        <a:lstStyle/>
        <a:p>
          <a:endParaRPr lang="ru-RU"/>
        </a:p>
      </dgm:t>
    </dgm:pt>
    <dgm:pt modelId="{A81FDE83-AE08-43A7-951D-7937FD11339F}">
      <dgm:prSet/>
      <dgm:spPr/>
      <dgm:t>
        <a:bodyPr/>
        <a:lstStyle/>
        <a:p>
          <a:pPr rtl="0"/>
          <a:r>
            <a:rPr lang="en-US" dirty="0" smtClean="0"/>
            <a:t>1UV</a:t>
          </a:r>
          <a:r>
            <a:rPr lang="ru-RU" dirty="0" smtClean="0"/>
            <a:t> - для доступа к службам информационно-справочной системы</a:t>
          </a:r>
          <a:endParaRPr lang="ru-RU" dirty="0"/>
        </a:p>
      </dgm:t>
    </dgm:pt>
    <dgm:pt modelId="{1173433A-36A7-4AC3-85C1-BC58EDD29C6A}" type="parTrans" cxnId="{8EB5A90B-BF6D-4912-8666-99BDE939750E}">
      <dgm:prSet/>
      <dgm:spPr/>
      <dgm:t>
        <a:bodyPr/>
        <a:lstStyle/>
        <a:p>
          <a:endParaRPr lang="ru-RU"/>
        </a:p>
      </dgm:t>
    </dgm:pt>
    <dgm:pt modelId="{6B5AF8C9-6D61-4E04-8B8B-EAE3E7C1805C}" type="sibTrans" cxnId="{8EB5A90B-BF6D-4912-8666-99BDE939750E}">
      <dgm:prSet/>
      <dgm:spPr/>
      <dgm:t>
        <a:bodyPr/>
        <a:lstStyle/>
        <a:p>
          <a:endParaRPr lang="ru-RU"/>
        </a:p>
      </dgm:t>
    </dgm:pt>
    <dgm:pt modelId="{7B63DCC7-94FB-45B9-B3C3-03D30D7169B6}" type="pres">
      <dgm:prSet presAssocID="{6AF2768D-3C6A-4838-9B59-5196DEACB9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6283E98-63F7-4C0C-93E4-E705A212432C}" type="pres">
      <dgm:prSet presAssocID="{B87F1533-0B20-43C7-AEAC-4EF2E2EB26E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408191-9B90-408C-9956-8E6A358F31F0}" type="pres">
      <dgm:prSet presAssocID="{5BF55DC1-07F6-493A-8A41-5970AEE62F3F}" presName="spacer" presStyleCnt="0"/>
      <dgm:spPr/>
    </dgm:pt>
    <dgm:pt modelId="{186DD820-0AD9-4291-B739-3CD81781215F}" type="pres">
      <dgm:prSet presAssocID="{EE44C7D1-A88D-4AC6-B2CD-E3B16886065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0A9448-86D5-406F-A26E-9DDF2C2C3747}" type="pres">
      <dgm:prSet presAssocID="{BC91CD54-C2FA-4D55-81D7-F30E91D1D7AE}" presName="spacer" presStyleCnt="0"/>
      <dgm:spPr/>
    </dgm:pt>
    <dgm:pt modelId="{2F1568E0-00B6-4CCC-AA6B-1E49DBE7E97E}" type="pres">
      <dgm:prSet presAssocID="{A81FDE83-AE08-43A7-951D-7937FD1133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F54841C-FB00-439E-9C79-EF359A2664E8}" srcId="{6AF2768D-3C6A-4838-9B59-5196DEACB9CA}" destId="{B87F1533-0B20-43C7-AEAC-4EF2E2EB26E2}" srcOrd="0" destOrd="0" parTransId="{6E766A92-D3E7-4A86-86FA-41990B2F310E}" sibTransId="{5BF55DC1-07F6-493A-8A41-5970AEE62F3F}"/>
    <dgm:cxn modelId="{8EB5A90B-BF6D-4912-8666-99BDE939750E}" srcId="{6AF2768D-3C6A-4838-9B59-5196DEACB9CA}" destId="{A81FDE83-AE08-43A7-951D-7937FD11339F}" srcOrd="2" destOrd="0" parTransId="{1173433A-36A7-4AC3-85C1-BC58EDD29C6A}" sibTransId="{6B5AF8C9-6D61-4E04-8B8B-EAE3E7C1805C}"/>
    <dgm:cxn modelId="{FA227652-70E1-4DF0-A6B9-FF2746BAA375}" type="presOf" srcId="{EE44C7D1-A88D-4AC6-B2CD-E3B168860656}" destId="{186DD820-0AD9-4291-B739-3CD81781215F}" srcOrd="0" destOrd="0" presId="urn:microsoft.com/office/officeart/2005/8/layout/vList2"/>
    <dgm:cxn modelId="{0C0AB68A-94AE-4B32-8956-FE34F40F57E8}" type="presOf" srcId="{6AF2768D-3C6A-4838-9B59-5196DEACB9CA}" destId="{7B63DCC7-94FB-45B9-B3C3-03D30D7169B6}" srcOrd="0" destOrd="0" presId="urn:microsoft.com/office/officeart/2005/8/layout/vList2"/>
    <dgm:cxn modelId="{D9A211C8-CC38-4DF0-A6FC-3CED43E012FD}" srcId="{6AF2768D-3C6A-4838-9B59-5196DEACB9CA}" destId="{EE44C7D1-A88D-4AC6-B2CD-E3B168860656}" srcOrd="1" destOrd="0" parTransId="{EAD28BEB-7672-4EAC-BE1B-7407ECF0181F}" sibTransId="{BC91CD54-C2FA-4D55-81D7-F30E91D1D7AE}"/>
    <dgm:cxn modelId="{CA666CE7-B606-40F7-8204-067D3ACC18EC}" type="presOf" srcId="{A81FDE83-AE08-43A7-951D-7937FD11339F}" destId="{2F1568E0-00B6-4CCC-AA6B-1E49DBE7E97E}" srcOrd="0" destOrd="0" presId="urn:microsoft.com/office/officeart/2005/8/layout/vList2"/>
    <dgm:cxn modelId="{0F740F77-0F7A-43E8-82A8-5CB792E70D99}" type="presOf" srcId="{B87F1533-0B20-43C7-AEAC-4EF2E2EB26E2}" destId="{C6283E98-63F7-4C0C-93E4-E705A212432C}" srcOrd="0" destOrd="0" presId="urn:microsoft.com/office/officeart/2005/8/layout/vList2"/>
    <dgm:cxn modelId="{DCBBCA9B-5664-4C59-AC1A-C601337B9B5D}" type="presParOf" srcId="{7B63DCC7-94FB-45B9-B3C3-03D30D7169B6}" destId="{C6283E98-63F7-4C0C-93E4-E705A212432C}" srcOrd="0" destOrd="0" presId="urn:microsoft.com/office/officeart/2005/8/layout/vList2"/>
    <dgm:cxn modelId="{0CED5325-FA6F-4835-B764-C0127D466E1C}" type="presParOf" srcId="{7B63DCC7-94FB-45B9-B3C3-03D30D7169B6}" destId="{4A408191-9B90-408C-9956-8E6A358F31F0}" srcOrd="1" destOrd="0" presId="urn:microsoft.com/office/officeart/2005/8/layout/vList2"/>
    <dgm:cxn modelId="{0110E52F-7A94-4C6E-876C-991238B43085}" type="presParOf" srcId="{7B63DCC7-94FB-45B9-B3C3-03D30D7169B6}" destId="{186DD820-0AD9-4291-B739-3CD81781215F}" srcOrd="2" destOrd="0" presId="urn:microsoft.com/office/officeart/2005/8/layout/vList2"/>
    <dgm:cxn modelId="{CB3CE2E3-362F-4305-B013-DF403B7AE4E4}" type="presParOf" srcId="{7B63DCC7-94FB-45B9-B3C3-03D30D7169B6}" destId="{EE0A9448-86D5-406F-A26E-9DDF2C2C3747}" srcOrd="3" destOrd="0" presId="urn:microsoft.com/office/officeart/2005/8/layout/vList2"/>
    <dgm:cxn modelId="{132C7558-3CD8-4920-B088-F84B8DC55533}" type="presParOf" srcId="{7B63DCC7-94FB-45B9-B3C3-03D30D7169B6}" destId="{2F1568E0-00B6-4CCC-AA6B-1E49DBE7E9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3508C-BC1D-4230-91A0-0B9B9A8FDB6A}">
      <dsp:nvSpPr>
        <dsp:cNvPr id="0" name=""/>
        <dsp:cNvSpPr/>
      </dsp:nvSpPr>
      <dsp:spPr>
        <a:xfrm>
          <a:off x="0" y="47283"/>
          <a:ext cx="4895055" cy="5382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 smtClean="0"/>
            <a:t>Сеть электросвязи (телекоммуникационная сеть)</a:t>
          </a:r>
          <a:r>
            <a:rPr lang="ru-RU" sz="2500" kern="1200" dirty="0" smtClean="0"/>
            <a:t> – </a:t>
          </a:r>
        </a:p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это технологическая система, которая состоит из линий и каналов связи, узлов, оконечных станций и предназначена для обеспечения пользователей электрической связью с помощью абонентских терминалов, подключенных </a:t>
          </a:r>
          <a:r>
            <a:rPr lang="en-US" sz="2500" kern="1200" dirty="0" smtClean="0"/>
            <a:t> </a:t>
          </a:r>
          <a:r>
            <a:rPr lang="ru-RU" sz="2500" kern="1200" dirty="0" smtClean="0"/>
            <a:t>к </a:t>
          </a:r>
          <a:r>
            <a:rPr lang="en-US" sz="2500" kern="1200" dirty="0" smtClean="0"/>
            <a:t> </a:t>
          </a:r>
          <a:r>
            <a:rPr lang="ru-RU" sz="2500" kern="1200" dirty="0" smtClean="0"/>
            <a:t>оконечным станциям. </a:t>
          </a:r>
          <a:endParaRPr lang="ru-RU" sz="2500" kern="1200" dirty="0"/>
        </a:p>
      </dsp:txBody>
      <dsp:txXfrm>
        <a:off x="238957" y="286240"/>
        <a:ext cx="4417141" cy="4904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FC0F5-721B-49BD-A954-618594FA74A2}">
      <dsp:nvSpPr>
        <dsp:cNvPr id="0" name=""/>
        <dsp:cNvSpPr/>
      </dsp:nvSpPr>
      <dsp:spPr>
        <a:xfrm>
          <a:off x="0" y="350884"/>
          <a:ext cx="4895056" cy="2348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Основа электросвязи страны - </a:t>
          </a:r>
          <a:r>
            <a:rPr lang="ru-RU" sz="2700" b="1" kern="1200" smtClean="0"/>
            <a:t>Единая сеть электросвязи Российской Федерации (ЕСЭ РФ)</a:t>
          </a:r>
          <a:endParaRPr lang="ru-RU" sz="2700" kern="1200"/>
        </a:p>
      </dsp:txBody>
      <dsp:txXfrm>
        <a:off x="114645" y="465529"/>
        <a:ext cx="4665766" cy="2119229"/>
      </dsp:txXfrm>
    </dsp:sp>
    <dsp:sp modelId="{BAEAE417-1246-4627-A675-418E2DC51E3B}">
      <dsp:nvSpPr>
        <dsp:cNvPr id="0" name=""/>
        <dsp:cNvSpPr/>
      </dsp:nvSpPr>
      <dsp:spPr>
        <a:xfrm>
          <a:off x="0" y="2777163"/>
          <a:ext cx="4895056" cy="2348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ЕСЭ РФ обеспечивает предоставление услуг электросвязи, подавляющему числу абонентов на территории РФ.</a:t>
          </a:r>
          <a:endParaRPr lang="ru-RU" sz="2700" kern="1200" dirty="0"/>
        </a:p>
      </dsp:txBody>
      <dsp:txXfrm>
        <a:off x="114645" y="2891808"/>
        <a:ext cx="4665766" cy="2119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3830B-EDD6-4B08-AE00-1D7F6A90DA2D}">
      <dsp:nvSpPr>
        <dsp:cNvPr id="0" name=""/>
        <dsp:cNvSpPr/>
      </dsp:nvSpPr>
      <dsp:spPr>
        <a:xfrm>
          <a:off x="367129" y="0"/>
          <a:ext cx="4160796" cy="170098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2A3AB-B034-47A0-82ED-5D8F3DDFCD8B}">
      <dsp:nvSpPr>
        <dsp:cNvPr id="0" name=""/>
        <dsp:cNvSpPr/>
      </dsp:nvSpPr>
      <dsp:spPr>
        <a:xfrm>
          <a:off x="1720" y="43062"/>
          <a:ext cx="4891614" cy="1614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Абонент</a:t>
          </a:r>
          <a:r>
            <a:rPr lang="ru-RU" sz="1600" kern="1200" dirty="0" smtClean="0"/>
            <a:t> – физическое или </a:t>
          </a:r>
          <a:r>
            <a:rPr lang="ru-RU" sz="1600" kern="1200" smtClean="0"/>
            <a:t>юридическое </a:t>
          </a:r>
          <a:r>
            <a:rPr lang="ru-RU" sz="1600" kern="1200" smtClean="0"/>
            <a:t>лицо, </a:t>
          </a:r>
          <a:r>
            <a:rPr lang="ru-RU" sz="1600" kern="1200" dirty="0" smtClean="0"/>
            <a:t>с которым заключен договор об оказании таких услуг при выделении для этих целей абонентского номера или уникального кода идентификации</a:t>
          </a:r>
          <a:endParaRPr lang="ru-RU" sz="1600" kern="1200" dirty="0"/>
        </a:p>
      </dsp:txBody>
      <dsp:txXfrm>
        <a:off x="80551" y="121893"/>
        <a:ext cx="4733952" cy="1457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01C53-36A7-4E2D-BB68-C703A759C55A}">
      <dsp:nvSpPr>
        <dsp:cNvPr id="0" name=""/>
        <dsp:cNvSpPr/>
      </dsp:nvSpPr>
      <dsp:spPr>
        <a:xfrm>
          <a:off x="367129" y="0"/>
          <a:ext cx="4160797" cy="371659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0F921-3DCB-491F-BF9E-4784FA96B556}">
      <dsp:nvSpPr>
        <dsp:cNvPr id="0" name=""/>
        <dsp:cNvSpPr/>
      </dsp:nvSpPr>
      <dsp:spPr>
        <a:xfrm>
          <a:off x="0" y="1114978"/>
          <a:ext cx="4895056" cy="1486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/>
            <a:t>Оператор</a:t>
          </a:r>
          <a:r>
            <a:rPr lang="ru-RU" sz="2100" kern="1200" dirty="0" smtClean="0"/>
            <a:t> –юридическое лицо или индивидуальный предприниматель, оказывающие услуги связи на основании соответствующей лицензии.</a:t>
          </a:r>
          <a:endParaRPr lang="ru-RU" sz="2100" kern="1200" dirty="0"/>
        </a:p>
      </dsp:txBody>
      <dsp:txXfrm>
        <a:off x="72572" y="1187550"/>
        <a:ext cx="4749912" cy="13414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83E98-63F7-4C0C-93E4-E705A212432C}">
      <dsp:nvSpPr>
        <dsp:cNvPr id="0" name=""/>
        <dsp:cNvSpPr/>
      </dsp:nvSpPr>
      <dsp:spPr>
        <a:xfrm>
          <a:off x="0" y="46974"/>
          <a:ext cx="10018712" cy="1433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ABC - для географически определяемой зоны нумерации</a:t>
          </a:r>
          <a:endParaRPr lang="ru-RU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73" y="116947"/>
        <a:ext cx="9878766" cy="1293450"/>
      </dsp:txXfrm>
    </dsp:sp>
    <dsp:sp modelId="{186DD820-0AD9-4291-B739-3CD81781215F}">
      <dsp:nvSpPr>
        <dsp:cNvPr id="0" name=""/>
        <dsp:cNvSpPr/>
      </dsp:nvSpPr>
      <dsp:spPr>
        <a:xfrm>
          <a:off x="0" y="1584050"/>
          <a:ext cx="10018712" cy="1433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smtClean="0"/>
            <a:t>DEF - для географически не определяемой зоны нумерации</a:t>
          </a:r>
          <a:endParaRPr lang="ru-RU" sz="3600" kern="1200"/>
        </a:p>
      </dsp:txBody>
      <dsp:txXfrm>
        <a:off x="69973" y="1654023"/>
        <a:ext cx="9878766" cy="1293450"/>
      </dsp:txXfrm>
    </dsp:sp>
    <dsp:sp modelId="{2F1568E0-00B6-4CCC-AA6B-1E49DBE7E97E}">
      <dsp:nvSpPr>
        <dsp:cNvPr id="0" name=""/>
        <dsp:cNvSpPr/>
      </dsp:nvSpPr>
      <dsp:spPr>
        <a:xfrm>
          <a:off x="0" y="3121126"/>
          <a:ext cx="10018712" cy="1433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1UV</a:t>
          </a:r>
          <a:r>
            <a:rPr lang="ru-RU" sz="3600" kern="1200" dirty="0" smtClean="0"/>
            <a:t> - для доступа к службам информационно-справочной системы</a:t>
          </a:r>
          <a:endParaRPr lang="ru-RU" sz="3600" kern="1200" dirty="0"/>
        </a:p>
      </dsp:txBody>
      <dsp:txXfrm>
        <a:off x="69973" y="3191099"/>
        <a:ext cx="9878766" cy="129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31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65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48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32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50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95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63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38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01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3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1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6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1F0A7C-9EB6-405A-B770-15AA31992155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2A39C-05FF-436C-99E3-4EEB636B8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b="1" dirty="0"/>
              <a:t>Единая сеть электросвязи Российской Федерации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383459"/>
            <a:ext cx="10018713" cy="540774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Для идентификации оконечных элементов телефонных сетей связи используются комбинации цифровых обозначений:</a:t>
            </a:r>
          </a:p>
          <a:p>
            <a:endParaRPr lang="ru-RU" dirty="0"/>
          </a:p>
          <a:p>
            <a:r>
              <a:rPr lang="ru-RU" dirty="0"/>
              <a:t>код страны (Кс) состоит из комбинации от одной до трех цифр (Российская Федерация, Кс=7);</a:t>
            </a:r>
          </a:p>
          <a:p>
            <a:endParaRPr lang="ru-RU" dirty="0"/>
          </a:p>
          <a:p>
            <a:r>
              <a:rPr lang="ru-RU" dirty="0"/>
              <a:t>коды зоны нумерации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ABC - для географически определяемой зоны нумерации, </a:t>
            </a:r>
            <a:endParaRPr lang="ru-RU" dirty="0" smtClean="0"/>
          </a:p>
          <a:p>
            <a:r>
              <a:rPr lang="ru-RU" dirty="0" smtClean="0"/>
              <a:t>DEF </a:t>
            </a:r>
            <a:r>
              <a:rPr lang="ru-RU" dirty="0"/>
              <a:t>- для географически не определяемой зоны нумерации, состоят из комбинации трех цифр.</a:t>
            </a:r>
          </a:p>
          <a:p>
            <a:endParaRPr lang="ru-RU" dirty="0"/>
          </a:p>
          <a:p>
            <a:r>
              <a:rPr lang="ru-RU" dirty="0" err="1"/>
              <a:t>Зоновый</a:t>
            </a:r>
            <a:r>
              <a:rPr lang="ru-RU" dirty="0"/>
              <a:t> телефонный номер  - 7 цифр.</a:t>
            </a:r>
          </a:p>
          <a:p>
            <a:endParaRPr lang="ru-RU" dirty="0"/>
          </a:p>
          <a:p>
            <a:r>
              <a:rPr lang="ru-RU" dirty="0" smtClean="0"/>
              <a:t>Национальный </a:t>
            </a:r>
            <a:r>
              <a:rPr lang="ru-RU" dirty="0"/>
              <a:t>(значащий) телефонный номер </a:t>
            </a:r>
            <a:r>
              <a:rPr lang="ru-RU" dirty="0" err="1"/>
              <a:t>Nнац</a:t>
            </a:r>
            <a:r>
              <a:rPr lang="ru-RU" dirty="0"/>
              <a:t> последовательно образуется из кода зоны нумерации и </a:t>
            </a:r>
            <a:r>
              <a:rPr lang="ru-RU" dirty="0" err="1"/>
              <a:t>зонового</a:t>
            </a:r>
            <a:r>
              <a:rPr lang="ru-RU" dirty="0"/>
              <a:t> номера</a:t>
            </a:r>
            <a:r>
              <a:rPr lang="ru-RU" dirty="0" smtClean="0"/>
              <a:t>.</a:t>
            </a:r>
          </a:p>
          <a:p>
            <a:r>
              <a:rPr lang="ru-RU" dirty="0"/>
              <a:t>Национальный (значащий) </a:t>
            </a:r>
            <a:r>
              <a:rPr lang="ru-RU" dirty="0" smtClean="0"/>
              <a:t>-телефонный </a:t>
            </a:r>
            <a:r>
              <a:rPr lang="ru-RU" dirty="0"/>
              <a:t>номер однозначно определяет оконечный элемент сети местной телефонной связи или сети подвижной связи в пределах территории Российской Федерации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Число </a:t>
            </a:r>
            <a:r>
              <a:rPr lang="ru-RU" dirty="0"/>
              <a:t>цифр в национальном (значащем) номере равно 10.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5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35974"/>
            <a:ext cx="10018713" cy="2202425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 номера при установлении внутризонового телефонного соединения абонентов сетей фиксированной телефонной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1400" dirty="0"/>
              <a:t>Формат номера при установлении внутризонового телефонного соединения абонентов сетей фиксированной телефонной связи</a:t>
            </a:r>
            <a:r>
              <a:rPr lang="ru-RU" sz="1400" dirty="0" smtClean="0"/>
              <a:t>:</a:t>
            </a:r>
            <a:endParaRPr lang="ru-RU" sz="1400" dirty="0"/>
          </a:p>
          <a:p>
            <a:r>
              <a:rPr lang="ru-RU" sz="1400" dirty="0" err="1"/>
              <a:t>Пн</a:t>
            </a:r>
            <a:r>
              <a:rPr lang="ru-RU" sz="1400" dirty="0"/>
              <a:t> ABC </a:t>
            </a:r>
          </a:p>
          <a:p>
            <a:r>
              <a:rPr lang="ru-RU" sz="1400" dirty="0"/>
              <a:t>где</a:t>
            </a:r>
            <a:r>
              <a:rPr lang="ru-RU" sz="1400" dirty="0" smtClean="0"/>
              <a:t>:</a:t>
            </a:r>
            <a:endParaRPr lang="ru-RU" sz="1400" dirty="0"/>
          </a:p>
          <a:p>
            <a:r>
              <a:rPr lang="ru-RU" sz="1400" dirty="0" err="1"/>
              <a:t>Пн</a:t>
            </a:r>
            <a:r>
              <a:rPr lang="ru-RU" sz="1400" dirty="0"/>
              <a:t> - национальный префикс</a:t>
            </a:r>
            <a:r>
              <a:rPr lang="ru-RU" sz="1400" dirty="0" smtClean="0"/>
              <a:t>;</a:t>
            </a:r>
            <a:endParaRPr lang="ru-RU" sz="1400" dirty="0"/>
          </a:p>
          <a:p>
            <a:r>
              <a:rPr lang="ru-RU" sz="1400" dirty="0"/>
              <a:t>ABC - код географически определяемой зоны </a:t>
            </a:r>
            <a:r>
              <a:rPr lang="ru-RU" sz="1400"/>
              <a:t>нумерации</a:t>
            </a:r>
            <a:r>
              <a:rPr lang="ru-RU" sz="1400" smtClean="0"/>
              <a:t>; А≠ 1, 0</a:t>
            </a:r>
            <a:endParaRPr lang="ru-RU" sz="1400" dirty="0"/>
          </a:p>
          <a:p>
            <a:r>
              <a:rPr lang="ru-RU" sz="1400" dirty="0"/>
              <a:t> - </a:t>
            </a:r>
            <a:r>
              <a:rPr lang="ru-RU" sz="1400" dirty="0" smtClean="0"/>
              <a:t>                              </a:t>
            </a:r>
            <a:r>
              <a:rPr lang="ru-RU" sz="1400" dirty="0" err="1" smtClean="0"/>
              <a:t>зоновый</a:t>
            </a:r>
            <a:r>
              <a:rPr lang="ru-RU" sz="1400" dirty="0" smtClean="0"/>
              <a:t> </a:t>
            </a:r>
            <a:r>
              <a:rPr lang="ru-RU" sz="1400" dirty="0"/>
              <a:t>телефонный номер.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07966" y="2667000"/>
            <a:ext cx="5131749" cy="3124200"/>
          </a:xfrm>
        </p:spPr>
        <p:txBody>
          <a:bodyPr>
            <a:normAutofit fontScale="85000" lnSpcReduction="10000"/>
          </a:bodyPr>
          <a:lstStyle/>
          <a:p>
            <a:r>
              <a:rPr lang="ru-RU" sz="2600" dirty="0"/>
              <a:t>Х≠</a:t>
            </a:r>
            <a:r>
              <a:rPr lang="ru-RU" sz="2600" dirty="0" smtClean="0"/>
              <a:t>8,О</a:t>
            </a:r>
            <a:endParaRPr lang="en-US" sz="2600" dirty="0"/>
          </a:p>
          <a:p>
            <a:r>
              <a:rPr lang="ru-RU" sz="2600" dirty="0"/>
              <a:t>-</a:t>
            </a:r>
          </a:p>
          <a:p>
            <a:r>
              <a:rPr lang="ru-RU" sz="2600" dirty="0" smtClean="0"/>
              <a:t>- </a:t>
            </a:r>
            <a:endParaRPr lang="ru-RU" sz="2600" dirty="0"/>
          </a:p>
          <a:p>
            <a:r>
              <a:rPr lang="ru-RU" sz="2600" dirty="0" smtClean="0"/>
              <a:t>-                   </a:t>
            </a:r>
            <a:r>
              <a:rPr lang="ru-RU" sz="2100" dirty="0" smtClean="0"/>
              <a:t>максимально </a:t>
            </a:r>
            <a:r>
              <a:rPr lang="ru-RU" sz="2100" dirty="0"/>
              <a:t>80 000 </a:t>
            </a:r>
            <a:r>
              <a:rPr lang="ru-RU" sz="2100" dirty="0" smtClean="0"/>
              <a:t>абонентов</a:t>
            </a:r>
            <a:endParaRPr lang="ru-RU" sz="2100" dirty="0"/>
          </a:p>
          <a:p>
            <a:r>
              <a:rPr lang="ru-RU" sz="2600" dirty="0"/>
              <a:t>-                   </a:t>
            </a:r>
            <a:r>
              <a:rPr lang="ru-RU" sz="2100" dirty="0" smtClean="0"/>
              <a:t>максимально </a:t>
            </a:r>
            <a:r>
              <a:rPr lang="ru-RU" sz="2100" dirty="0"/>
              <a:t>800 000  абонентов</a:t>
            </a:r>
          </a:p>
          <a:p>
            <a:r>
              <a:rPr lang="ru-RU" sz="2600" dirty="0" smtClean="0"/>
              <a:t>-                     </a:t>
            </a:r>
            <a:r>
              <a:rPr lang="ru-RU" sz="2100" dirty="0" smtClean="0"/>
              <a:t>максимально </a:t>
            </a:r>
            <a:r>
              <a:rPr lang="ru-RU" sz="2100" dirty="0"/>
              <a:t>8 000 </a:t>
            </a:r>
            <a:r>
              <a:rPr lang="ru-RU" sz="2100" dirty="0" smtClean="0"/>
              <a:t>000 абонентов</a:t>
            </a:r>
            <a:endParaRPr lang="ru-RU" sz="2100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72" y="5276390"/>
            <a:ext cx="981075" cy="238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25" y="3727811"/>
            <a:ext cx="981075" cy="2381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17" y="3300108"/>
            <a:ext cx="447675" cy="2381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39" y="3752381"/>
            <a:ext cx="581025" cy="238125"/>
          </a:xfrm>
          <a:prstGeom prst="rect">
            <a:avLst/>
          </a:prstGeom>
        </p:spPr>
      </p:pic>
      <p:pic>
        <p:nvPicPr>
          <p:cNvPr id="7177" name="Picture 9" descr="https://base.garant.ru/files/base/71719630/37017330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143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339" y="4174789"/>
            <a:ext cx="714375" cy="2381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5663" y="4594738"/>
            <a:ext cx="847725" cy="2381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54" y="5053398"/>
            <a:ext cx="9810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223685"/>
            <a:ext cx="10018713" cy="848032"/>
          </a:xfrm>
        </p:spPr>
        <p:txBody>
          <a:bodyPr/>
          <a:lstStyle/>
          <a:p>
            <a:r>
              <a:rPr lang="ru-RU" b="1" dirty="0"/>
              <a:t>Перечень назначенных кодов </a:t>
            </a:r>
            <a:r>
              <a:rPr lang="en-US" b="1" dirty="0"/>
              <a:t>ABC</a:t>
            </a:r>
            <a:endParaRPr lang="ru-RU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7043" t="16542" r="1674" b="7090"/>
          <a:stretch/>
        </p:blipFill>
        <p:spPr bwMode="auto">
          <a:xfrm>
            <a:off x="1484312" y="1776305"/>
            <a:ext cx="9931455" cy="467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764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45806"/>
            <a:ext cx="10018713" cy="219259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Перечень назначенных кодов DEF сетей подвижной радиотелефонной связи, сетей радиосвязи и сетей спутниковой подвижной радиосвязи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Формат номера при установлении телефонного соединения между абонентами сетей подвижной радиотелефонной связи, подвижной радиосвязи, подвижной спутниковой радиосвязи:</a:t>
            </a:r>
          </a:p>
          <a:p>
            <a:endParaRPr lang="ru-RU" dirty="0"/>
          </a:p>
          <a:p>
            <a:r>
              <a:rPr lang="ru-RU" dirty="0" err="1"/>
              <a:t>ПнDEF</a:t>
            </a:r>
            <a:r>
              <a:rPr lang="ru-RU" dirty="0"/>
              <a:t> ,</a:t>
            </a:r>
          </a:p>
          <a:p>
            <a:endParaRPr lang="ru-RU" dirty="0"/>
          </a:p>
          <a:p>
            <a:r>
              <a:rPr lang="ru-RU" dirty="0"/>
              <a:t>где:</a:t>
            </a:r>
          </a:p>
          <a:p>
            <a:endParaRPr lang="ru-RU" dirty="0"/>
          </a:p>
          <a:p>
            <a:r>
              <a:rPr lang="ru-RU" dirty="0" err="1"/>
              <a:t>Пн</a:t>
            </a:r>
            <a:r>
              <a:rPr lang="ru-RU" dirty="0"/>
              <a:t> - национальный префикс;</a:t>
            </a:r>
          </a:p>
          <a:p>
            <a:endParaRPr lang="ru-RU" dirty="0"/>
          </a:p>
          <a:p>
            <a:r>
              <a:rPr lang="ru-RU" dirty="0"/>
              <a:t>DEF - код географически не определяемой зоны нумерации;</a:t>
            </a:r>
          </a:p>
          <a:p>
            <a:endParaRPr lang="ru-RU" dirty="0"/>
          </a:p>
          <a:p>
            <a:r>
              <a:rPr lang="ru-RU" dirty="0"/>
              <a:t> - </a:t>
            </a:r>
            <a:r>
              <a:rPr lang="ru-RU" dirty="0" smtClean="0"/>
              <a:t>                                </a:t>
            </a:r>
            <a:r>
              <a:rPr lang="ru-RU" dirty="0"/>
              <a:t>телефонный номер.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663" t="38530" r="44569" b="23982"/>
          <a:stretch/>
        </p:blipFill>
        <p:spPr>
          <a:xfrm>
            <a:off x="6704286" y="2666999"/>
            <a:ext cx="5094425" cy="35666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00" y="5443537"/>
            <a:ext cx="981075" cy="2381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38" y="3501665"/>
            <a:ext cx="9810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0" y="282677"/>
            <a:ext cx="10018713" cy="113562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Специальные служба </a:t>
            </a:r>
            <a:r>
              <a:rPr lang="ru-RU" b="1" dirty="0"/>
              <a:t>сетей местной телефонной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0011" y="1418301"/>
            <a:ext cx="4381860" cy="5336265"/>
          </a:xfrm>
        </p:spPr>
        <p:txBody>
          <a:bodyPr/>
          <a:lstStyle/>
          <a:p>
            <a:pPr algn="just"/>
            <a:r>
              <a:rPr lang="ru-RU" dirty="0"/>
              <a:t>Для доступа к </a:t>
            </a:r>
            <a:r>
              <a:rPr lang="ru-RU" b="1" dirty="0"/>
              <a:t>специальным службам сетей местной телефонной </a:t>
            </a:r>
            <a:r>
              <a:rPr lang="ru-RU" b="1" dirty="0" smtClean="0"/>
              <a:t>связи, </a:t>
            </a:r>
            <a:r>
              <a:rPr lang="ru-RU" dirty="0" smtClean="0"/>
              <a:t>для </a:t>
            </a:r>
            <a:r>
              <a:rPr lang="ru-RU" dirty="0"/>
              <a:t>доступа к службам информационно-справочной системы операторов местной телефонной связи, для доступа к услугам передачи данных и к </a:t>
            </a:r>
            <a:r>
              <a:rPr lang="ru-RU" dirty="0" err="1"/>
              <a:t>телематическим</a:t>
            </a:r>
            <a:r>
              <a:rPr lang="ru-RU" dirty="0"/>
              <a:t> услугам связи используются номера из ресурса нумерации первой миллионной группы географически определяемой зоны нумерации, в том числе объединенные в группы (серийные номера), вида "1UV ", где "1UV" номер службы.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663" t="14966" r="43966" b="9344"/>
          <a:stretch/>
        </p:blipFill>
        <p:spPr>
          <a:xfrm>
            <a:off x="6096000" y="1573161"/>
            <a:ext cx="5292723" cy="51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1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3031598"/>
              </p:ext>
            </p:extLst>
          </p:nvPr>
        </p:nvGraphicFramePr>
        <p:xfrm>
          <a:off x="1484312" y="314633"/>
          <a:ext cx="4895055" cy="547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0669794"/>
              </p:ext>
            </p:extLst>
          </p:nvPr>
        </p:nvGraphicFramePr>
        <p:xfrm>
          <a:off x="6607967" y="314633"/>
          <a:ext cx="4895056" cy="547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266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5181"/>
          </a:xfrm>
        </p:spPr>
        <p:txBody>
          <a:bodyPr/>
          <a:lstStyle/>
          <a:p>
            <a:r>
              <a:rPr lang="ru-RU" dirty="0" smtClean="0"/>
              <a:t>Основные определения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3158127"/>
              </p:ext>
            </p:extLst>
          </p:nvPr>
        </p:nvGraphicFramePr>
        <p:xfrm>
          <a:off x="1484311" y="3082413"/>
          <a:ext cx="4895055" cy="170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5800335"/>
              </p:ext>
            </p:extLst>
          </p:nvPr>
        </p:nvGraphicFramePr>
        <p:xfrm>
          <a:off x="6607967" y="2074607"/>
          <a:ext cx="4895056" cy="3716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072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63013"/>
            <a:ext cx="10018713" cy="631723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Структура ЕСЭ РФ</a:t>
            </a:r>
            <a:endParaRPr lang="ru-RU" dirty="0"/>
          </a:p>
        </p:txBody>
      </p:sp>
      <p:graphicFrame>
        <p:nvGraphicFramePr>
          <p:cNvPr id="4" name="Объект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652831"/>
              </p:ext>
            </p:extLst>
          </p:nvPr>
        </p:nvGraphicFramePr>
        <p:xfrm>
          <a:off x="2965708" y="1142973"/>
          <a:ext cx="7055918" cy="538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10213970" imgH="7796052" progId="Visio.Drawing.11">
                  <p:embed/>
                </p:oleObj>
              </mc:Choice>
              <mc:Fallback>
                <p:oleObj name="Visio" r:id="rId3" imgW="10213970" imgH="7796052" progId="Visio.Drawing.11">
                  <p:embed/>
                  <p:pic>
                    <p:nvPicPr>
                      <p:cNvPr id="8195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708" y="1142973"/>
                        <a:ext cx="7055918" cy="538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52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4783" r="19019" b="7037"/>
          <a:stretch>
            <a:fillRect/>
          </a:stretch>
        </p:blipFill>
        <p:spPr>
          <a:xfrm>
            <a:off x="1897625" y="394336"/>
            <a:ext cx="10117393" cy="62621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59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t="14580" r="17944" b="6131"/>
          <a:stretch>
            <a:fillRect/>
          </a:stretch>
        </p:blipFill>
        <p:spPr>
          <a:xfrm>
            <a:off x="2330246" y="137653"/>
            <a:ext cx="8929544" cy="6426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77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charset="0"/>
              </a:rPr>
              <a:t>Система  и план нумерации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84312" y="1995949"/>
            <a:ext cx="4895055" cy="3795252"/>
          </a:xfrm>
        </p:spPr>
        <p:txBody>
          <a:bodyPr/>
          <a:lstStyle/>
          <a:p>
            <a:r>
              <a:rPr lang="ru-RU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Система нумерации-</a:t>
            </a:r>
          </a:p>
          <a:p>
            <a:r>
              <a:rPr lang="ru-RU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-это совокупность правил, позволяющих идентифицировать сети, их фрагменты, а также вызывающих и вызываемых пользователей.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07967" y="1995949"/>
            <a:ext cx="4895056" cy="3795251"/>
          </a:xfrm>
        </p:spPr>
        <p:txBody>
          <a:bodyPr/>
          <a:lstStyle/>
          <a:p>
            <a:r>
              <a:rPr lang="ru-RU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План нумерации-</a:t>
            </a:r>
          </a:p>
          <a:p>
            <a:r>
              <a:rPr lang="ru-RU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 определяет формат и структуру номера, который должен набрать вызывающий абонент для установления требуемого соединения.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69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нумерации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84312" y="1907459"/>
            <a:ext cx="4895055" cy="3883742"/>
          </a:xfrm>
        </p:spPr>
        <p:txBody>
          <a:bodyPr/>
          <a:lstStyle/>
          <a:p>
            <a:pPr algn="just"/>
            <a:r>
              <a:rPr lang="ru-RU" sz="2400" b="1" dirty="0"/>
              <a:t>Закрытая система </a:t>
            </a:r>
            <a:r>
              <a:rPr lang="ru-RU" sz="2400" dirty="0" smtClean="0"/>
              <a:t>–</a:t>
            </a:r>
          </a:p>
          <a:p>
            <a:pPr algn="just"/>
            <a:r>
              <a:rPr lang="ru-RU" sz="2400" dirty="0" smtClean="0"/>
              <a:t>  </a:t>
            </a:r>
            <a:r>
              <a:rPr lang="ru-RU" sz="2400" dirty="0"/>
              <a:t>для организации связи применяется фиксированное число знаков в номере в независимости от местоположения вызываемого абонента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07967" y="1907459"/>
            <a:ext cx="4895056" cy="3883741"/>
          </a:xfrm>
        </p:spPr>
        <p:txBody>
          <a:bodyPr/>
          <a:lstStyle/>
          <a:p>
            <a:pPr algn="just"/>
            <a:r>
              <a:rPr lang="ru-RU" sz="2800" b="1" dirty="0"/>
              <a:t>Открытая система </a:t>
            </a:r>
            <a:r>
              <a:rPr lang="ru-RU" sz="2800" dirty="0" smtClean="0"/>
              <a:t>–</a:t>
            </a:r>
          </a:p>
          <a:p>
            <a:pPr algn="just"/>
            <a:r>
              <a:rPr lang="ru-RU" sz="2800" dirty="0" smtClean="0"/>
              <a:t>  </a:t>
            </a:r>
            <a:r>
              <a:rPr lang="ru-RU" sz="2800" dirty="0"/>
              <a:t>для организации связи число знаков в номере изменяется в зависимости от местоположения вызываемого абонента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5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322008"/>
            <a:ext cx="10018713" cy="789038"/>
          </a:xfrm>
        </p:spPr>
        <p:txBody>
          <a:bodyPr/>
          <a:lstStyle/>
          <a:p>
            <a:r>
              <a:rPr lang="ru-RU" dirty="0" smtClean="0"/>
              <a:t>Виды нумерации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133152"/>
              </p:ext>
            </p:extLst>
          </p:nvPr>
        </p:nvGraphicFramePr>
        <p:xfrm>
          <a:off x="1484310" y="1189703"/>
          <a:ext cx="10018713" cy="460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231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152</TotalTime>
  <Words>556</Words>
  <Application>Microsoft Office PowerPoint</Application>
  <PresentationFormat>Широкоэкранный</PresentationFormat>
  <Paragraphs>65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Corbel</vt:lpstr>
      <vt:lpstr>Times New Roman</vt:lpstr>
      <vt:lpstr>Параллакс</vt:lpstr>
      <vt:lpstr>Visio</vt:lpstr>
      <vt:lpstr>Единая сеть электросвязи Российской Федерации</vt:lpstr>
      <vt:lpstr>Презентация PowerPoint</vt:lpstr>
      <vt:lpstr>Основные определения</vt:lpstr>
      <vt:lpstr>Структура ЕСЭ РФ</vt:lpstr>
      <vt:lpstr>Презентация PowerPoint</vt:lpstr>
      <vt:lpstr>Презентация PowerPoint</vt:lpstr>
      <vt:lpstr>Система  и план нумерации</vt:lpstr>
      <vt:lpstr>Системы нумерации</vt:lpstr>
      <vt:lpstr>Виды нумерации</vt:lpstr>
      <vt:lpstr>Презентация PowerPoint</vt:lpstr>
      <vt:lpstr>Формат номера при установлении внутризонового телефонного соединения абонентов сетей фиксированной телефонной связи</vt:lpstr>
      <vt:lpstr>Перечень назначенных кодов ABC</vt:lpstr>
      <vt:lpstr>Перечень назначенных кодов DEF сетей подвижной радиотелефонной связи, сетей радиосвязи и сетей спутниковой подвижной радиосвязи</vt:lpstr>
      <vt:lpstr>Специальные служба сетей местной телефонной связи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Единая сеть электросвязи Российской Федерации</dc:title>
  <dc:creator>Irina</dc:creator>
  <cp:lastModifiedBy>Irina</cp:lastModifiedBy>
  <cp:revision>18</cp:revision>
  <dcterms:created xsi:type="dcterms:W3CDTF">2022-04-03T09:02:30Z</dcterms:created>
  <dcterms:modified xsi:type="dcterms:W3CDTF">2022-04-08T06:02:52Z</dcterms:modified>
</cp:coreProperties>
</file>