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7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69800" y="1827360"/>
            <a:ext cx="7313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369800" y="3976920"/>
            <a:ext cx="7313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369800" y="1827360"/>
            <a:ext cx="356868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17400" y="1827360"/>
            <a:ext cx="356868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369800" y="3976920"/>
            <a:ext cx="356868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117400" y="3976920"/>
            <a:ext cx="356868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69800" y="1827360"/>
            <a:ext cx="23547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842640" y="1827360"/>
            <a:ext cx="23547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315480" y="1827360"/>
            <a:ext cx="23547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369800" y="3976920"/>
            <a:ext cx="23547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842640" y="3976920"/>
            <a:ext cx="23547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315480" y="3976920"/>
            <a:ext cx="23547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369800" y="1827360"/>
            <a:ext cx="7313400" cy="41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369800" y="1827360"/>
            <a:ext cx="7313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369800" y="1827360"/>
            <a:ext cx="356868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17400" y="1827360"/>
            <a:ext cx="356868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369800" y="301320"/>
            <a:ext cx="7313400" cy="5299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369800" y="1827360"/>
            <a:ext cx="356868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17400" y="1827360"/>
            <a:ext cx="356868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369800" y="3976920"/>
            <a:ext cx="356868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369800" y="1827360"/>
            <a:ext cx="7313400" cy="41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369800" y="1827360"/>
            <a:ext cx="356868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17400" y="1827360"/>
            <a:ext cx="356868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17400" y="3976920"/>
            <a:ext cx="356868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369800" y="1827360"/>
            <a:ext cx="356868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17400" y="1827360"/>
            <a:ext cx="356868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369800" y="3976920"/>
            <a:ext cx="7313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69800" y="1827360"/>
            <a:ext cx="7313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369800" y="3976920"/>
            <a:ext cx="7313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369800" y="1827360"/>
            <a:ext cx="356868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17400" y="1827360"/>
            <a:ext cx="356868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369800" y="3976920"/>
            <a:ext cx="356868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117400" y="3976920"/>
            <a:ext cx="356868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69800" y="1827360"/>
            <a:ext cx="23547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842640" y="1827360"/>
            <a:ext cx="23547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315480" y="1827360"/>
            <a:ext cx="23547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369800" y="3976920"/>
            <a:ext cx="23547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842640" y="3976920"/>
            <a:ext cx="23547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315480" y="3976920"/>
            <a:ext cx="23547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69800" y="1827360"/>
            <a:ext cx="7313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369800" y="1827360"/>
            <a:ext cx="356868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17400" y="1827360"/>
            <a:ext cx="356868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69800" y="301320"/>
            <a:ext cx="7313400" cy="5299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69800" y="1827360"/>
            <a:ext cx="356868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17400" y="1827360"/>
            <a:ext cx="356868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369800" y="3976920"/>
            <a:ext cx="356868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69800" y="1827360"/>
            <a:ext cx="356868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17400" y="1827360"/>
            <a:ext cx="356868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17400" y="3976920"/>
            <a:ext cx="356868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69800" y="1827360"/>
            <a:ext cx="356868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17400" y="1827360"/>
            <a:ext cx="356868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369800" y="3976920"/>
            <a:ext cx="7313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"/>
          <p:cNvGrpSpPr/>
          <p:nvPr/>
        </p:nvGrpSpPr>
        <p:grpSpPr>
          <a:xfrm>
            <a:off x="-3238560" y="0"/>
            <a:ext cx="11925360" cy="3809880"/>
            <a:chOff x="-3238560" y="0"/>
            <a:chExt cx="11925360" cy="3809880"/>
          </a:xfrm>
        </p:grpSpPr>
        <p:sp>
          <p:nvSpPr>
            <p:cNvPr id="10" name="CustomShape 2"/>
            <p:cNvSpPr/>
            <p:nvPr/>
          </p:nvSpPr>
          <p:spPr>
            <a:xfrm>
              <a:off x="-3238560" y="685800"/>
              <a:ext cx="4114800" cy="3124080"/>
            </a:xfrm>
            <a:custGeom>
              <a:avLst/>
              <a:gdLst/>
              <a:ahLst/>
              <a:cxnLst/>
              <a:rect l="l" t="t" r="r" b="b"/>
              <a:pathLst>
                <a:path w="13705" h="55071">
                  <a:moveTo>
                    <a:pt x="-15240" y="5746"/>
                  </a:moveTo>
                  <a:cubicBezTo>
                    <a:pt x="-6654" y="11730"/>
                    <a:pt x="-1536" y="21534"/>
                    <a:pt x="-1536" y="32000"/>
                  </a:cubicBezTo>
                  <a:cubicBezTo>
                    <a:pt x="-1536" y="-23071"/>
                    <a:pt x="-6654" y="-13267"/>
                    <a:pt x="-15240" y="-7283"/>
                  </a:cubicBezTo>
                  <a:cubicBezTo>
                    <a:pt x="-15240" y="-7283"/>
                    <a:pt x="-15240" y="-7283"/>
                    <a:pt x="-15241" y="-7283"/>
                  </a:cubicBezTo>
                  <a:lnTo>
                    <a:pt x="-15240" y="-7282"/>
                  </a:lnTo>
                  <a:lnTo>
                    <a:pt x="-15240" y="5746"/>
                  </a:lnTo>
                  <a:lnTo>
                    <a:pt x="-15241" y="5746"/>
                  </a:lnTo>
                  <a:cubicBezTo>
                    <a:pt x="-15240" y="5746"/>
                    <a:pt x="-15240" y="5746"/>
                    <a:pt x="-15240" y="5746"/>
                  </a:cubicBezTo>
                  <a:close/>
                </a:path>
              </a:pathLst>
            </a:custGeom>
            <a:solidFill>
              <a:srgbClr val="99CC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-2425680" y="0"/>
              <a:ext cx="3093840" cy="3154320"/>
            </a:xfrm>
            <a:custGeom>
              <a:avLst/>
              <a:gdLst/>
              <a:ahLst/>
              <a:cxnLst/>
              <a:rect l="l" t="t" r="r" b="b"/>
              <a:pathLst>
                <a:path w="13924" h="54977">
                  <a:moveTo>
                    <a:pt x="-15459" y="5595"/>
                  </a:moveTo>
                  <a:cubicBezTo>
                    <a:pt x="-6746" y="11560"/>
                    <a:pt x="-1536" y="21440"/>
                    <a:pt x="-1536" y="32000"/>
                  </a:cubicBezTo>
                  <a:cubicBezTo>
                    <a:pt x="-1536" y="-22977"/>
                    <a:pt x="-6746" y="-13097"/>
                    <a:pt x="-15459" y="-7132"/>
                  </a:cubicBezTo>
                  <a:cubicBezTo>
                    <a:pt x="-15459" y="-7132"/>
                    <a:pt x="-15459" y="-7132"/>
                    <a:pt x="-15460" y="-7132"/>
                  </a:cubicBezTo>
                  <a:lnTo>
                    <a:pt x="-15459" y="-7131"/>
                  </a:lnTo>
                  <a:lnTo>
                    <a:pt x="-15459" y="5595"/>
                  </a:lnTo>
                  <a:lnTo>
                    <a:pt x="-15460" y="5595"/>
                  </a:lnTo>
                  <a:cubicBezTo>
                    <a:pt x="-15459" y="5595"/>
                    <a:pt x="-15459" y="5595"/>
                    <a:pt x="-15459" y="5595"/>
                  </a:cubicBezTo>
                  <a:close/>
                </a:path>
              </a:pathLst>
            </a:custGeom>
            <a:solidFill>
              <a:srgbClr val="00666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1371600" y="1523880"/>
              <a:ext cx="7315200" cy="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r>
              <a:rPr lang="en-US" sz="3600" b="0" strike="noStrike" spc="-1">
                <a:solidFill>
                  <a:srgbClr val="006666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1369800" y="1827360"/>
            <a:ext cx="7313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23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Verdana"/>
              </a:rPr>
              <a:t>Click to edit the outline text format</a:t>
            </a:r>
          </a:p>
          <a:p>
            <a:pPr marL="742680" lvl="1" indent="-285480">
              <a:spcBef>
                <a:spcPts val="723"/>
              </a:spcBef>
              <a:buClr>
                <a:srgbClr val="99CCCC"/>
              </a:buClr>
              <a:buSzPct val="70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Verdana"/>
              </a:rPr>
              <a:t>Second Outline Level</a:t>
            </a:r>
          </a:p>
          <a:p>
            <a:pPr marL="1143000" lvl="2" indent="-228600">
              <a:spcBef>
                <a:spcPts val="723"/>
              </a:spcBef>
              <a:buClr>
                <a:srgbClr val="006666"/>
              </a:buClr>
              <a:buSzPct val="65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Verdana"/>
              </a:rPr>
              <a:t>Third Outline Level</a:t>
            </a:r>
          </a:p>
          <a:p>
            <a:pPr marL="1600200" lvl="3" indent="-228600">
              <a:spcBef>
                <a:spcPts val="723"/>
              </a:spcBef>
              <a:buClr>
                <a:srgbClr val="99CCCC"/>
              </a:buClr>
              <a:buSzPct val="70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Verdana"/>
              </a:rPr>
              <a:t>Fourth Outline Level</a:t>
            </a:r>
          </a:p>
          <a:p>
            <a:pPr marL="2057400" lvl="4" indent="-228600">
              <a:spcBef>
                <a:spcPts val="723"/>
              </a:spcBef>
              <a:buClr>
                <a:srgbClr val="006666"/>
              </a:buClr>
              <a:buSzPct val="6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Verdana"/>
              </a:rPr>
              <a:t>Fifth Outline Level</a:t>
            </a:r>
          </a:p>
          <a:p>
            <a:pPr marL="2057400" lvl="5" indent="-228600">
              <a:spcBef>
                <a:spcPts val="723"/>
              </a:spcBef>
              <a:buClr>
                <a:srgbClr val="000000"/>
              </a:buClr>
              <a:buSzPct val="6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Verdana"/>
              </a:rPr>
              <a:t>Sixth Outline Level</a:t>
            </a:r>
          </a:p>
          <a:p>
            <a:pPr marL="2057400" lvl="6" indent="-228600">
              <a:spcBef>
                <a:spcPts val="723"/>
              </a:spcBef>
              <a:buClr>
                <a:srgbClr val="000000"/>
              </a:buClr>
              <a:buSzPct val="6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Verdana"/>
              </a:rPr>
              <a:t>Seventh Outline Level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6840" y="6248520"/>
            <a:ext cx="213372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6552720" y="6248520"/>
            <a:ext cx="213372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954BEA5-23E1-46BB-A3B0-7DDA78BC6520}" type="slidenum">
              <a:rPr lang="ru-RU" sz="1200" b="0" strike="noStrike" spc="-1"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-3222720" y="304920"/>
            <a:ext cx="11909520" cy="4724280"/>
            <a:chOff x="-3222720" y="304920"/>
            <a:chExt cx="11909520" cy="4724280"/>
          </a:xfrm>
        </p:grpSpPr>
        <p:sp>
          <p:nvSpPr>
            <p:cNvPr id="46" name="Line 2"/>
            <p:cNvSpPr/>
            <p:nvPr/>
          </p:nvSpPr>
          <p:spPr>
            <a:xfrm>
              <a:off x="1447920" y="2514600"/>
              <a:ext cx="7238880" cy="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3"/>
            <p:cNvSpPr/>
            <p:nvPr/>
          </p:nvSpPr>
          <p:spPr>
            <a:xfrm>
              <a:off x="-2514600" y="1371600"/>
              <a:ext cx="3657600" cy="3657600"/>
            </a:xfrm>
            <a:custGeom>
              <a:avLst/>
              <a:gdLst/>
              <a:ahLst/>
              <a:cxnLst/>
              <a:rect l="l" t="t" r="r" b="b"/>
              <a:pathLst>
                <a:path w="19918" h="52530">
                  <a:moveTo>
                    <a:pt x="-21453" y="2368"/>
                  </a:moveTo>
                  <a:cubicBezTo>
                    <a:pt x="-9409" y="7280"/>
                    <a:pt x="-1536" y="18993"/>
                    <a:pt x="-1536" y="32000"/>
                  </a:cubicBezTo>
                  <a:cubicBezTo>
                    <a:pt x="-1536" y="-20530"/>
                    <a:pt x="-9409" y="-8817"/>
                    <a:pt x="-21453" y="-3905"/>
                  </a:cubicBezTo>
                  <a:cubicBezTo>
                    <a:pt x="-21454" y="-3905"/>
                    <a:pt x="-21454" y="-3905"/>
                    <a:pt x="-21454" y="-3905"/>
                  </a:cubicBezTo>
                  <a:lnTo>
                    <a:pt x="-21453" y="-3904"/>
                  </a:lnTo>
                  <a:lnTo>
                    <a:pt x="-21453" y="2368"/>
                  </a:lnTo>
                  <a:lnTo>
                    <a:pt x="-21454" y="2368"/>
                  </a:lnTo>
                  <a:cubicBezTo>
                    <a:pt x="-21454" y="2368"/>
                    <a:pt x="-21454" y="2368"/>
                    <a:pt x="-21453" y="2368"/>
                  </a:cubicBezTo>
                  <a:close/>
                </a:path>
              </a:pathLst>
            </a:custGeom>
            <a:solidFill>
              <a:srgbClr val="99CC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"/>
            <p:cNvSpPr/>
            <p:nvPr/>
          </p:nvSpPr>
          <p:spPr>
            <a:xfrm>
              <a:off x="-3222720" y="304920"/>
              <a:ext cx="4038840" cy="4038480"/>
            </a:xfrm>
            <a:custGeom>
              <a:avLst/>
              <a:gdLst/>
              <a:ahLst/>
              <a:cxnLst/>
              <a:rect l="l" t="t" r="r" b="b"/>
              <a:pathLst>
                <a:path w="13007" h="55374">
                  <a:moveTo>
                    <a:pt x="-14542" y="6246"/>
                  </a:moveTo>
                  <a:cubicBezTo>
                    <a:pt x="-6364" y="12279"/>
                    <a:pt x="-1536" y="21837"/>
                    <a:pt x="-1536" y="32000"/>
                  </a:cubicBezTo>
                  <a:cubicBezTo>
                    <a:pt x="-1536" y="-23374"/>
                    <a:pt x="-6364" y="-13816"/>
                    <a:pt x="-14542" y="-7783"/>
                  </a:cubicBezTo>
                  <a:cubicBezTo>
                    <a:pt x="-14543" y="-7783"/>
                    <a:pt x="-14543" y="-7783"/>
                    <a:pt x="-14543" y="-7783"/>
                  </a:cubicBezTo>
                  <a:lnTo>
                    <a:pt x="-14542" y="-7782"/>
                  </a:lnTo>
                  <a:lnTo>
                    <a:pt x="-14542" y="6246"/>
                  </a:lnTo>
                  <a:lnTo>
                    <a:pt x="-14543" y="6246"/>
                  </a:lnTo>
                  <a:cubicBezTo>
                    <a:pt x="-14543" y="6246"/>
                    <a:pt x="-14543" y="6246"/>
                    <a:pt x="-14542" y="6246"/>
                  </a:cubicBezTo>
                  <a:close/>
                </a:path>
              </a:pathLst>
            </a:custGeom>
            <a:solidFill>
              <a:srgbClr val="00666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1369800" y="301320"/>
            <a:ext cx="731340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r>
              <a:rPr lang="en-US" sz="3600" b="0" strike="noStrike" spc="-1">
                <a:solidFill>
                  <a:srgbClr val="006666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1369800" y="1827360"/>
            <a:ext cx="7313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23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Verdana"/>
              </a:rPr>
              <a:t>Click to edit the outline text format</a:t>
            </a:r>
          </a:p>
          <a:p>
            <a:pPr marL="742680" lvl="1" indent="-285480">
              <a:spcBef>
                <a:spcPts val="723"/>
              </a:spcBef>
              <a:buClr>
                <a:srgbClr val="99CCCC"/>
              </a:buClr>
              <a:buSzPct val="70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Verdana"/>
              </a:rPr>
              <a:t>Second Outline Level</a:t>
            </a:r>
          </a:p>
          <a:p>
            <a:pPr marL="1143000" lvl="2" indent="-228600">
              <a:spcBef>
                <a:spcPts val="723"/>
              </a:spcBef>
              <a:buClr>
                <a:srgbClr val="006666"/>
              </a:buClr>
              <a:buSzPct val="65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Verdana"/>
              </a:rPr>
              <a:t>Third Outline Level</a:t>
            </a:r>
          </a:p>
          <a:p>
            <a:pPr marL="1600200" lvl="3" indent="-228600">
              <a:spcBef>
                <a:spcPts val="723"/>
              </a:spcBef>
              <a:buClr>
                <a:srgbClr val="99CCCC"/>
              </a:buClr>
              <a:buSzPct val="70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Verdana"/>
              </a:rPr>
              <a:t>Fourth Outline Level</a:t>
            </a:r>
          </a:p>
          <a:p>
            <a:pPr marL="2057400" lvl="4" indent="-228600">
              <a:spcBef>
                <a:spcPts val="723"/>
              </a:spcBef>
              <a:buClr>
                <a:srgbClr val="006666"/>
              </a:buClr>
              <a:buSzPct val="6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Verdana"/>
              </a:rPr>
              <a:t>Fifth Outline Level</a:t>
            </a:r>
          </a:p>
          <a:p>
            <a:pPr marL="2057400" lvl="5" indent="-228600">
              <a:spcBef>
                <a:spcPts val="723"/>
              </a:spcBef>
              <a:buClr>
                <a:srgbClr val="000000"/>
              </a:buClr>
              <a:buSzPct val="6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Verdana"/>
              </a:rPr>
              <a:t>Sixth Outline Level</a:t>
            </a:r>
          </a:p>
          <a:p>
            <a:pPr marL="2057400" lvl="6" indent="-228600">
              <a:spcBef>
                <a:spcPts val="723"/>
              </a:spcBef>
              <a:buClr>
                <a:srgbClr val="000000"/>
              </a:buClr>
              <a:buSzPct val="6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Verdana"/>
              </a:rPr>
              <a:t>Seventh Outline Level</a:t>
            </a:r>
          </a:p>
        </p:txBody>
      </p:sp>
      <p:sp>
        <p:nvSpPr>
          <p:cNvPr id="51" name="PlaceHolder 7"/>
          <p:cNvSpPr>
            <a:spLocks noGrp="1"/>
          </p:cNvSpPr>
          <p:nvPr>
            <p:ph type="dt"/>
          </p:nvPr>
        </p:nvSpPr>
        <p:spPr>
          <a:xfrm>
            <a:off x="456840" y="6248520"/>
            <a:ext cx="213372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6552720" y="6248520"/>
            <a:ext cx="213372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B73DE66-34D3-41E6-B53C-45DC30CB4CA3}" type="slidenum">
              <a:rPr lang="ru-RU" sz="1200" b="0" strike="noStrike" spc="-1"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Microsoft_PowerPoint.ppt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28400" y="1700280"/>
            <a:ext cx="8715240" cy="722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 b="1" strike="noStrike" spc="-1">
                <a:solidFill>
                  <a:srgbClr val="006666"/>
                </a:solidFill>
                <a:latin typeface="Times New Roman"/>
              </a:rPr>
              <a:t>   Сети следующего поколения NGN</a:t>
            </a:r>
            <a:endParaRPr lang="en-US" sz="4000" b="0" strike="noStrike" spc="-1">
              <a:solidFill>
                <a:srgbClr val="006666"/>
              </a:solidFill>
              <a:latin typeface="Arial"/>
            </a:endParaRPr>
          </a:p>
        </p:txBody>
      </p:sp>
      <p:graphicFrame>
        <p:nvGraphicFramePr>
          <p:cNvPr id="91" name="Object 2"/>
          <p:cNvGraphicFramePr/>
          <p:nvPr/>
        </p:nvGraphicFramePr>
        <p:xfrm>
          <a:off x="2050920" y="3068640"/>
          <a:ext cx="6093000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0" imgH="0" progId="PowerPoint.Show.12">
                  <p:embed/>
                </p:oleObj>
              </mc:Choice>
              <mc:Fallback>
                <p:oleObj r:id="rId3" imgW="0" imgH="0" progId="PowerPoint.Show.12">
                  <p:embed/>
                  <p:pic>
                    <p:nvPicPr>
                      <p:cNvPr id="92" name="Object 7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2050920" y="3068640"/>
                        <a:ext cx="6093000" cy="32400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187280" y="333000"/>
            <a:ext cx="7313760" cy="1143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 b="0" strike="noStrike" spc="-1">
                <a:solidFill>
                  <a:srgbClr val="006666"/>
                </a:solidFill>
                <a:latin typeface="Times New Roman"/>
              </a:rPr>
              <a:t>Что характеризует </a:t>
            </a:r>
            <a:r>
              <a:rPr lang="en-US" sz="3600" b="0" strike="noStrike" spc="-1">
                <a:solidFill>
                  <a:srgbClr val="006666"/>
                </a:solidFill>
                <a:latin typeface="Times New Roman"/>
              </a:rPr>
              <a:t>NGN</a:t>
            </a:r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369800" y="1628640"/>
            <a:ext cx="7313400" cy="4680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2720" indent="-342720">
              <a:lnSpc>
                <a:spcPct val="80000"/>
              </a:lnSpc>
              <a:spcBef>
                <a:spcPts val="499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Для абонента: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742680" lvl="1" indent="-285480">
              <a:lnSpc>
                <a:spcPct val="80000"/>
              </a:lnSpc>
              <a:spcBef>
                <a:spcPts val="499"/>
              </a:spcBef>
              <a:buClr>
                <a:srgbClr val="99CCCC"/>
              </a:buClr>
              <a:buSzPct val="70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Номенклатура услуг «из одной розетки»;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742680" lvl="1" indent="-285480">
              <a:lnSpc>
                <a:spcPct val="80000"/>
              </a:lnSpc>
              <a:spcBef>
                <a:spcPts val="499"/>
              </a:spcBef>
              <a:buClr>
                <a:srgbClr val="99CCCC"/>
              </a:buClr>
              <a:buSzPct val="70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Стоимость услуг;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742680" lvl="1" indent="-285480">
              <a:lnSpc>
                <a:spcPct val="80000"/>
              </a:lnSpc>
              <a:spcBef>
                <a:spcPts val="499"/>
              </a:spcBef>
              <a:buClr>
                <a:srgbClr val="99CCCC"/>
              </a:buClr>
              <a:buSzPct val="70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Качество услуг.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Для оператора: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742680" lvl="1" indent="-285480">
              <a:lnSpc>
                <a:spcPct val="80000"/>
              </a:lnSpc>
              <a:spcBef>
                <a:spcPts val="499"/>
              </a:spcBef>
              <a:buClr>
                <a:srgbClr val="99CCCC"/>
              </a:buClr>
              <a:buSzPct val="70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Архитектура сети, ее открытость и универсальность;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742680" lvl="1" indent="-285480">
              <a:lnSpc>
                <a:spcPct val="80000"/>
              </a:lnSpc>
              <a:spcBef>
                <a:spcPts val="499"/>
              </a:spcBef>
              <a:buClr>
                <a:srgbClr val="99CCCC"/>
              </a:buClr>
              <a:buSzPct val="70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Виды информации и скорость информационных потоков;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742680" lvl="1" indent="-285480">
              <a:lnSpc>
                <a:spcPct val="80000"/>
              </a:lnSpc>
              <a:spcBef>
                <a:spcPts val="499"/>
              </a:spcBef>
              <a:buClr>
                <a:srgbClr val="99CCCC"/>
              </a:buClr>
              <a:buSzPct val="70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Клиентская база и возможности аутсорсинга контента;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742680" lvl="1" indent="-285480">
              <a:lnSpc>
                <a:spcPct val="80000"/>
              </a:lnSpc>
              <a:spcBef>
                <a:spcPts val="499"/>
              </a:spcBef>
              <a:buClr>
                <a:srgbClr val="99CCCC"/>
              </a:buClr>
              <a:buSzPct val="70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Интеграция и централизация сетевого управления.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Для производителя: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742680" lvl="1" indent="-285480">
              <a:lnSpc>
                <a:spcPct val="80000"/>
              </a:lnSpc>
              <a:spcBef>
                <a:spcPts val="499"/>
              </a:spcBef>
              <a:buClr>
                <a:srgbClr val="99CCCC"/>
              </a:buClr>
              <a:buSzPct val="70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Тип коммутации;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742680" lvl="1" indent="-285480">
              <a:lnSpc>
                <a:spcPct val="80000"/>
              </a:lnSpc>
              <a:spcBef>
                <a:spcPts val="499"/>
              </a:spcBef>
              <a:buClr>
                <a:srgbClr val="99CCCC"/>
              </a:buClr>
              <a:buSzPct val="70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Открытость архитектуры функциональных элементов;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742680" lvl="1" indent="-285480">
              <a:lnSpc>
                <a:spcPct val="80000"/>
              </a:lnSpc>
              <a:spcBef>
                <a:spcPts val="499"/>
              </a:spcBef>
              <a:buClr>
                <a:srgbClr val="99CCCC"/>
              </a:buClr>
              <a:buSzPct val="70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Баланс инвестиций при разработке и внедрении;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742680" lvl="1" indent="-285480">
              <a:lnSpc>
                <a:spcPct val="80000"/>
              </a:lnSpc>
              <a:spcBef>
                <a:spcPts val="499"/>
              </a:spcBef>
              <a:buClr>
                <a:srgbClr val="99CCCC"/>
              </a:buClr>
              <a:buSzPct val="70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Поколение элементной базы, ПО и средств разработки.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Effect">
                      <p:stCondLst>
                        <p:cond delay="indefinite"/>
                      </p:stCondLst>
                      <p:childTnLst>
                        <p:par>
                          <p:cTn id="4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369800" y="301320"/>
            <a:ext cx="7313400" cy="1143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 b="1" strike="noStrike" spc="-1">
                <a:solidFill>
                  <a:srgbClr val="006666"/>
                </a:solidFill>
                <a:latin typeface="Arial"/>
              </a:rPr>
              <a:t>Предпосылки появления NGN</a:t>
            </a:r>
            <a:r>
              <a:t/>
            </a:r>
            <a:br/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610920" y="1557000"/>
            <a:ext cx="8072280" cy="5111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2720" indent="-342720">
              <a:spcBef>
                <a:spcPts val="400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Verdana"/>
              </a:rPr>
              <a:t>большинство инфокоммуникационных услуг предполагает наличие клиентской и серверной частей; клиентская часть реализуется в оборудовании пользователя, а серверная – на специальном выделенном узле сети, называемом узлом служб;</a:t>
            </a:r>
            <a:endParaRPr lang="en-US" sz="16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400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Verdana"/>
              </a:rPr>
              <a:t>инфокоммуникационные услуги, как правило, предполагают передачу информации мультимедиа, которая характеризуется высокими скоростями передачи и несимметричностью входящего и исходящего информационных потоков;</a:t>
            </a:r>
            <a:endParaRPr lang="en-US" sz="16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400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Verdana"/>
              </a:rPr>
              <a:t>для предоставления инфокоммуникационных услуг зачастую необходимы сложные многоточечные конфигурации соединений;</a:t>
            </a:r>
            <a:endParaRPr lang="en-US" sz="16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400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Verdana"/>
              </a:rPr>
              <a:t>для инфокоммуникационных услуг характерно разнообразие прикладных протоколов и возможностей по управлению услугами со стороны пользователя;</a:t>
            </a:r>
            <a:endParaRPr lang="en-US" sz="16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400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Verdana"/>
              </a:rPr>
              <a:t>для идентификации абонентов инфокоммуникационных услуг может использоваться дополнительная адресация в рамках данной инфокоммуникационной услуги.</a:t>
            </a:r>
            <a:endParaRPr lang="en-US" sz="16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400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000680" y="928800"/>
            <a:ext cx="4373280" cy="45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Verdana"/>
              </a:rPr>
              <a:t>Структура </a:t>
            </a:r>
            <a:r>
              <a:rPr lang="en-US" sz="2400" b="0" strike="noStrike" spc="-1">
                <a:solidFill>
                  <a:srgbClr val="000000"/>
                </a:solidFill>
                <a:latin typeface="Verdana"/>
              </a:rPr>
              <a:t>NGN</a:t>
            </a:r>
          </a:p>
        </p:txBody>
      </p:sp>
      <p:pic>
        <p:nvPicPr>
          <p:cNvPr id="114" name="Picture 3"/>
          <p:cNvPicPr/>
          <p:nvPr/>
        </p:nvPicPr>
        <p:blipFill>
          <a:blip r:embed="rId2"/>
          <a:stretch/>
        </p:blipFill>
        <p:spPr>
          <a:xfrm>
            <a:off x="566640" y="1752480"/>
            <a:ext cx="8001000" cy="4267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369800" y="301320"/>
            <a:ext cx="7313400" cy="1143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 b="0" strike="noStrike" spc="-1">
                <a:solidFill>
                  <a:srgbClr val="006666"/>
                </a:solidFill>
                <a:latin typeface="Arial"/>
              </a:rPr>
              <a:t>Архитектура сети следующего поколения</a:t>
            </a:r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369800" y="1827360"/>
            <a:ext cx="7313400" cy="4114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2720" indent="-342720">
              <a:spcBef>
                <a:spcPts val="723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 b="1" strike="noStrike" spc="-1">
                <a:solidFill>
                  <a:srgbClr val="000000"/>
                </a:solidFill>
                <a:latin typeface="Verdana"/>
              </a:rPr>
              <a:t> </a:t>
            </a:r>
            <a:r>
              <a:rPr lang="ru-RU" sz="2900" b="0" strike="noStrike" spc="-1">
                <a:solidFill>
                  <a:srgbClr val="000000"/>
                </a:solidFill>
                <a:latin typeface="Verdana"/>
              </a:rPr>
              <a:t>уровень управления услугами;</a:t>
            </a:r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723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 b="0" strike="noStrike" spc="-1">
                <a:solidFill>
                  <a:srgbClr val="000000"/>
                </a:solidFill>
                <a:latin typeface="Verdana"/>
              </a:rPr>
              <a:t>уровень управления;</a:t>
            </a:r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723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 b="0" strike="noStrike" spc="-1">
                <a:solidFill>
                  <a:srgbClr val="000000"/>
                </a:solidFill>
                <a:latin typeface="Verdana"/>
              </a:rPr>
              <a:t>транспортный уровень;</a:t>
            </a:r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723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 b="0" strike="noStrike" spc="-1">
                <a:solidFill>
                  <a:srgbClr val="000000"/>
                </a:solidFill>
                <a:latin typeface="Verdana"/>
              </a:rPr>
              <a:t>уровень доступа.</a:t>
            </a:r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723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55640" y="333000"/>
            <a:ext cx="7926480" cy="63356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4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1" strike="noStrike" spc="-1">
                <a:solidFill>
                  <a:srgbClr val="000000"/>
                </a:solidFill>
                <a:latin typeface="Verdana"/>
              </a:rPr>
              <a:t>Уровень управления услугами</a:t>
            </a: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 содержит функции управления логикой услуг и приложений и представляет собой распределенную вычислительную среду, обеспечивающую: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spcBef>
                <a:spcPts val="4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spcBef>
                <a:spcPts val="499"/>
              </a:spcBef>
              <a:buClr>
                <a:srgbClr val="006666"/>
              </a:buClr>
              <a:buSzPct val="70000"/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предоставление инфокоммуникационных услуг;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spcBef>
                <a:spcPts val="499"/>
              </a:spcBef>
              <a:buClr>
                <a:srgbClr val="006666"/>
              </a:buClr>
              <a:buSzPct val="70000"/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управление услугами;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spcBef>
                <a:spcPts val="499"/>
              </a:spcBef>
              <a:buClr>
                <a:srgbClr val="006666"/>
              </a:buClr>
              <a:buSzPct val="70000"/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создание и внедрение новых услуг;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spcBef>
                <a:spcPts val="499"/>
              </a:spcBef>
              <a:buClr>
                <a:srgbClr val="006666"/>
              </a:buClr>
              <a:buSzPct val="70000"/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взаимодействие различных услуг.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spcBef>
                <a:spcPts val="4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spcBef>
                <a:spcPts val="4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Данный уровень позволяет реализовать специфику услуг и применять одну и ту же программу логики услуг вне зависимости от типа транспортной сети и способа доступа. Наличие этого </a:t>
            </a:r>
            <a:r>
              <a:rPr lang="ru-RU" sz="2000" b="0" i="1" strike="noStrike" spc="-1">
                <a:solidFill>
                  <a:srgbClr val="000000"/>
                </a:solidFill>
                <a:latin typeface="Verdana"/>
              </a:rPr>
              <a:t>уровня</a:t>
            </a: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 позволяет также вводить на сети электросвязи любые новые услуги без вмешательства в функционирование других </a:t>
            </a:r>
            <a:r>
              <a:rPr lang="ru-RU" sz="2000" b="0" i="1" strike="noStrike" spc="-1">
                <a:solidFill>
                  <a:srgbClr val="000000"/>
                </a:solidFill>
                <a:latin typeface="Verdana"/>
              </a:rPr>
              <a:t>уровней</a:t>
            </a: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.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spcBef>
                <a:spcPts val="4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39280" y="576000"/>
            <a:ext cx="8496360" cy="5365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2720" indent="-342720">
              <a:spcBef>
                <a:spcPts val="723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 b="1" strike="noStrike" spc="-1">
                <a:solidFill>
                  <a:srgbClr val="000000"/>
                </a:solidFill>
                <a:latin typeface="Verdana"/>
              </a:rPr>
              <a:t>Задача </a:t>
            </a:r>
            <a:r>
              <a:rPr lang="ru-RU" sz="2900" b="0" i="1" strike="noStrike" spc="-1">
                <a:solidFill>
                  <a:srgbClr val="000000"/>
                </a:solidFill>
                <a:latin typeface="Verdana"/>
              </a:rPr>
              <a:t>уровня</a:t>
            </a:r>
            <a:r>
              <a:rPr lang="ru-RU" sz="2900" b="0" strike="noStrike" spc="-1">
                <a:solidFill>
                  <a:srgbClr val="000000"/>
                </a:solidFill>
                <a:latin typeface="Verdana"/>
              </a:rPr>
              <a:t> </a:t>
            </a:r>
            <a:r>
              <a:rPr lang="ru-RU" sz="2900" b="1" strike="noStrike" spc="-1">
                <a:solidFill>
                  <a:srgbClr val="000000"/>
                </a:solidFill>
                <a:latin typeface="Verdana"/>
              </a:rPr>
              <a:t>управления коммутацией</a:t>
            </a:r>
            <a:r>
              <a:rPr lang="ru-RU" sz="2900" b="0" strike="noStrike" spc="-1">
                <a:solidFill>
                  <a:srgbClr val="000000"/>
                </a:solidFill>
                <a:latin typeface="Verdana"/>
              </a:rPr>
              <a:t> — </a:t>
            </a:r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723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 b="0" strike="noStrike" spc="-1">
                <a:solidFill>
                  <a:srgbClr val="000000"/>
                </a:solidFill>
                <a:latin typeface="Verdana"/>
              </a:rPr>
              <a:t>обработка информации сигнализации, </a:t>
            </a:r>
            <a:r>
              <a:rPr lang="ru-RU" sz="2900" b="0" i="1" strike="noStrike" spc="-1">
                <a:solidFill>
                  <a:srgbClr val="000000"/>
                </a:solidFill>
                <a:latin typeface="Verdana"/>
              </a:rPr>
              <a:t>маршрутизация</a:t>
            </a:r>
            <a:r>
              <a:rPr lang="ru-RU" sz="2900" b="0" strike="noStrike" spc="-1">
                <a:solidFill>
                  <a:srgbClr val="000000"/>
                </a:solidFill>
                <a:latin typeface="Verdana"/>
              </a:rPr>
              <a:t> вызовов и управление потоками.</a:t>
            </a:r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723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499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 b="0" strike="noStrike" spc="-1">
                <a:solidFill>
                  <a:srgbClr val="000000"/>
                </a:solidFill>
                <a:latin typeface="Verdana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Данный уровень поддерживает логику управления, которая необходима для обработки и маршрутизации трафика.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10920" y="475920"/>
            <a:ext cx="8072280" cy="54658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2720" indent="-342720">
              <a:spcBef>
                <a:spcPts val="499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Задача </a:t>
            </a:r>
            <a:r>
              <a:rPr lang="ru-RU" sz="2000" b="1" strike="noStrike" spc="-1">
                <a:solidFill>
                  <a:srgbClr val="000000"/>
                </a:solidFill>
                <a:latin typeface="Verdana"/>
              </a:rPr>
              <a:t>транспортного</a:t>
            </a: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 </a:t>
            </a:r>
            <a:r>
              <a:rPr lang="ru-RU" sz="2000" b="0" i="1" strike="noStrike" spc="-1">
                <a:solidFill>
                  <a:srgbClr val="000000"/>
                </a:solidFill>
                <a:latin typeface="Verdana"/>
              </a:rPr>
              <a:t>уровня</a:t>
            </a: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 — </a:t>
            </a:r>
            <a:r>
              <a:rPr lang="ru-RU" sz="2000" b="0" i="1" strike="noStrike" spc="-1">
                <a:solidFill>
                  <a:srgbClr val="000000"/>
                </a:solidFill>
                <a:latin typeface="Verdana"/>
              </a:rPr>
              <a:t>коммутация</a:t>
            </a: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 и прозрачная передача информации пользователя.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499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499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О</a:t>
            </a:r>
            <a:r>
              <a:rPr lang="ru-RU" sz="2000" b="0" i="1" strike="noStrike" spc="-1">
                <a:solidFill>
                  <a:srgbClr val="000000"/>
                </a:solidFill>
                <a:latin typeface="Verdana"/>
              </a:rPr>
              <a:t>ператоры</a:t>
            </a: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 получат возможность наращивать объемы услуг, что в свою </a:t>
            </a:r>
            <a:r>
              <a:rPr lang="ru-RU" sz="2000" b="0" i="1" strike="noStrike" spc="-1">
                <a:solidFill>
                  <a:srgbClr val="000000"/>
                </a:solidFill>
                <a:latin typeface="Verdana"/>
              </a:rPr>
              <a:t>очередь</a:t>
            </a: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 приведет к росту требований к производительности и емкости сетей транспортного </a:t>
            </a:r>
            <a:r>
              <a:rPr lang="ru-RU" sz="2000" b="0" i="1" strike="noStrike" spc="-1">
                <a:solidFill>
                  <a:srgbClr val="000000"/>
                </a:solidFill>
                <a:latin typeface="Verdana"/>
              </a:rPr>
              <a:t>уровня</a:t>
            </a: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.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4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 Основными требованиями к таким сетям являются: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499"/>
              </a:spcBef>
              <a:buClr>
                <a:srgbClr val="006666"/>
              </a:buClr>
              <a:buSzPct val="70000"/>
              <a:buFont typeface="Wingdings" charset="2"/>
              <a:buChar char="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высокая надежность оборудования узлов;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499"/>
              </a:spcBef>
              <a:buClr>
                <a:srgbClr val="006666"/>
              </a:buClr>
              <a:buSzPct val="70000"/>
              <a:buFont typeface="Wingdings" charset="2"/>
              <a:buChar char="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поддержка функций управления трафиком;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499"/>
              </a:spcBef>
              <a:buClr>
                <a:srgbClr val="006666"/>
              </a:buClr>
              <a:buSzPct val="70000"/>
              <a:buFont typeface="Wingdings" charset="2"/>
              <a:buChar char="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хорошая масштабируемость.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4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68360" y="549360"/>
            <a:ext cx="8215200" cy="5688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2720" indent="-342720">
              <a:spcBef>
                <a:spcPts val="598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Verdana"/>
              </a:rPr>
              <a:t>Под </a:t>
            </a:r>
            <a:r>
              <a:rPr lang="ru-RU" sz="2400" b="1" i="1" strike="noStrike" spc="-1">
                <a:solidFill>
                  <a:srgbClr val="000000"/>
                </a:solidFill>
                <a:latin typeface="Verdana"/>
              </a:rPr>
              <a:t>сетью доступа</a:t>
            </a:r>
            <a:r>
              <a:rPr lang="ru-RU" sz="2400" b="0" i="1" strike="noStrike" spc="-1">
                <a:solidFill>
                  <a:srgbClr val="000000"/>
                </a:solidFill>
                <a:latin typeface="Verdana"/>
              </a:rPr>
              <a:t> </a:t>
            </a:r>
            <a:r>
              <a:rPr lang="ru-RU" sz="2400" b="0" strike="noStrike" spc="-1">
                <a:solidFill>
                  <a:srgbClr val="000000"/>
                </a:solidFill>
                <a:latin typeface="Verdana"/>
              </a:rPr>
              <a:t>понимается системно-сетевая </a:t>
            </a:r>
            <a:r>
              <a:rPr lang="ru-RU" sz="2400" b="0" i="1" strike="noStrike" spc="-1">
                <a:solidFill>
                  <a:srgbClr val="000000"/>
                </a:solidFill>
                <a:latin typeface="Verdana"/>
              </a:rPr>
              <a:t>инфраструктура</a:t>
            </a:r>
            <a:r>
              <a:rPr lang="ru-RU" sz="2400" b="0" strike="noStrike" spc="-1">
                <a:solidFill>
                  <a:srgbClr val="000000"/>
                </a:solidFill>
                <a:latin typeface="Verdana"/>
              </a:rPr>
              <a:t>, которая состоит из абонентских линий, узлов доступа и систем передачи, обеспечивающих подключение пользователей к точке агрегации трафика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Verdana"/>
              </a:rPr>
              <a:t> или сетям электросвязи.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598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Verdana"/>
              </a:rPr>
              <a:t>Для организации </a:t>
            </a:r>
            <a:r>
              <a:rPr lang="ru-RU" sz="2400" b="0" i="1" strike="noStrike" spc="-1">
                <a:solidFill>
                  <a:srgbClr val="000000"/>
                </a:solidFill>
                <a:latin typeface="Verdana"/>
              </a:rPr>
              <a:t>уровня</a:t>
            </a:r>
            <a:r>
              <a:rPr lang="ru-RU" sz="2400" b="0" strike="noStrike" spc="-1">
                <a:solidFill>
                  <a:srgbClr val="000000"/>
                </a:solidFill>
                <a:latin typeface="Verdana"/>
              </a:rPr>
              <a:t> доступа могут использоваться различные среды передачи. Это может быть медная пара, коаксиальный </a:t>
            </a:r>
            <a:r>
              <a:rPr lang="ru-RU" sz="2400" b="0" i="1" strike="noStrike" spc="-1">
                <a:solidFill>
                  <a:srgbClr val="000000"/>
                </a:solidFill>
                <a:latin typeface="Verdana"/>
              </a:rPr>
              <a:t>кабель</a:t>
            </a:r>
            <a:r>
              <a:rPr lang="ru-RU" sz="2400" b="0" strike="noStrike" spc="-1">
                <a:solidFill>
                  <a:srgbClr val="000000"/>
                </a:solidFill>
                <a:latin typeface="Verdana"/>
              </a:rPr>
              <a:t>, волоконно-оптический </a:t>
            </a:r>
            <a:r>
              <a:rPr lang="ru-RU" sz="2400" b="0" i="1" strike="noStrike" spc="-1">
                <a:solidFill>
                  <a:srgbClr val="000000"/>
                </a:solidFill>
                <a:latin typeface="Verdana"/>
              </a:rPr>
              <a:t>кабель</a:t>
            </a:r>
            <a:r>
              <a:rPr lang="ru-RU" sz="2400" b="0" strike="noStrike" spc="-1">
                <a:solidFill>
                  <a:srgbClr val="000000"/>
                </a:solidFill>
                <a:latin typeface="Verdana"/>
              </a:rPr>
              <a:t>, </a:t>
            </a:r>
            <a:r>
              <a:rPr lang="ru-RU" sz="2400" b="0" i="1" strike="noStrike" spc="-1">
                <a:solidFill>
                  <a:srgbClr val="000000"/>
                </a:solidFill>
                <a:latin typeface="Verdana"/>
              </a:rPr>
              <a:t>радиоканал</a:t>
            </a:r>
            <a:r>
              <a:rPr lang="ru-RU" sz="2400" b="0" strike="noStrike" spc="-1">
                <a:solidFill>
                  <a:srgbClr val="000000"/>
                </a:solidFill>
                <a:latin typeface="Verdana"/>
              </a:rPr>
              <a:t>, спутниковые каналы либо любая их комбинация.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598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09480" y="981000"/>
            <a:ext cx="8534520" cy="477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90000" lnSpcReduction="10000"/>
          </a:bodyPr>
          <a:lstStyle/>
          <a:p>
            <a:pPr marL="342720" indent="-342720">
              <a:lnSpc>
                <a:spcPct val="100000"/>
              </a:lnSpc>
              <a:spcBef>
                <a:spcPts val="8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 b="0" strike="noStrike" spc="-1">
                <a:solidFill>
                  <a:srgbClr val="000066"/>
                </a:solidFill>
                <a:latin typeface="Arial"/>
              </a:rPr>
              <a:t>Основополагающие идеи:</a:t>
            </a:r>
            <a:endParaRPr lang="en-US" sz="36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0000"/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IP-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пакет, как «общий знаменатель» однородной транспортной сети. Не важна технология передачи (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PDH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SDH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,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DWDM…).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 Не важен метод низкоуровневой доставки (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Ethernet, ATM, MPLS…). 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Важны только пропускная способность между двумя точками сети, вероятность потери пакета между ними, а также время доставки (задержка и ее дисперсия).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0000"/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Потоки информации реального времени организуются непосредственно между источником и потребителем. Прозрачная транспортная сеть может использовать статическую или динамическую маршрутизацию. Управление коммутацией сводится к изменению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IP-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адресации пакетов реального времени в точке пакетизации трафика под управлением сетевых устройств. 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0000"/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Поставщик услуг (и/или контента) может менять не только наполнение информационного канала, но и собственно алгоритм обслуживания и базовые параметры соединения. Уровень поставщиков услуг и контента жестко выделен.</a:t>
            </a:r>
            <a:r>
              <a:rPr lang="ru-RU" sz="2000" b="0" strike="noStrike" spc="-1">
                <a:solidFill>
                  <a:srgbClr val="000066"/>
                </a:solidFill>
                <a:latin typeface="Arial"/>
              </a:rPr>
              <a:t>  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057400" y="228600"/>
            <a:ext cx="7086600" cy="35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1" strike="noStrike" spc="-1">
                <a:solidFill>
                  <a:srgbClr val="FFFFFF"/>
                </a:solidFill>
                <a:latin typeface="Arial"/>
              </a:rPr>
              <a:t>Архитектура </a:t>
            </a:r>
            <a:r>
              <a:rPr lang="en-US" sz="2000" b="1" strike="noStrike" spc="-1">
                <a:solidFill>
                  <a:srgbClr val="FFFFFF"/>
                </a:solidFill>
                <a:latin typeface="Arial"/>
              </a:rPr>
              <a:t>NGN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09480" y="981000"/>
            <a:ext cx="8534520" cy="55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97000"/>
          </a:bodyPr>
          <a:lstStyle/>
          <a:p>
            <a:pPr marL="342720" indent="-342720">
              <a:lnSpc>
                <a:spcPct val="100000"/>
              </a:lnSpc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200" b="0" strike="noStrike" spc="-1">
                <a:solidFill>
                  <a:srgbClr val="000066"/>
                </a:solidFill>
                <a:latin typeface="Arial"/>
              </a:rPr>
              <a:t>Конкурентные преимущества:</a:t>
            </a:r>
            <a:endParaRPr lang="en-US" sz="32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lnSpc>
                <a:spcPct val="100000"/>
              </a:lnSpc>
              <a:spcBef>
                <a:spcPts val="550"/>
              </a:spcBef>
              <a:buClr>
                <a:srgbClr val="000066"/>
              </a:buClr>
              <a:buSzPct val="70000"/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200" b="0" strike="noStrike" spc="-1">
                <a:solidFill>
                  <a:srgbClr val="000066"/>
                </a:solidFill>
                <a:latin typeface="Arial"/>
              </a:rPr>
              <a:t>Независимость эволюции услуг от эволюции транспортной сети; </a:t>
            </a:r>
            <a:endParaRPr lang="en-US" sz="22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lnSpc>
                <a:spcPct val="100000"/>
              </a:lnSpc>
              <a:spcBef>
                <a:spcPts val="550"/>
              </a:spcBef>
              <a:buClr>
                <a:srgbClr val="000066"/>
              </a:buClr>
              <a:buSzPct val="70000"/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200" b="0" strike="noStrike" spc="-1">
                <a:solidFill>
                  <a:srgbClr val="000066"/>
                </a:solidFill>
                <a:latin typeface="Arial"/>
              </a:rPr>
              <a:t>Удешевление существующих услуг за счет использования современных методов кодирования и простой эволюции сети от одного метода к другому, а также за счет агрегации информации;</a:t>
            </a:r>
            <a:endParaRPr lang="en-US" sz="22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lnSpc>
                <a:spcPct val="100000"/>
              </a:lnSpc>
              <a:spcBef>
                <a:spcPts val="550"/>
              </a:spcBef>
              <a:buClr>
                <a:srgbClr val="000066"/>
              </a:buClr>
              <a:buSzPct val="70000"/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200" b="0" strike="noStrike" spc="-1">
                <a:solidFill>
                  <a:srgbClr val="000066"/>
                </a:solidFill>
                <a:latin typeface="Arial"/>
              </a:rPr>
              <a:t>Открытие рынка приложений и контента – наполнение сети трафиком;</a:t>
            </a:r>
            <a:endParaRPr lang="en-US" sz="22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lnSpc>
                <a:spcPct val="100000"/>
              </a:lnSpc>
              <a:spcBef>
                <a:spcPts val="550"/>
              </a:spcBef>
              <a:buClr>
                <a:srgbClr val="000066"/>
              </a:buClr>
              <a:buSzPct val="70000"/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200" b="0" strike="noStrike" spc="-1">
                <a:solidFill>
                  <a:srgbClr val="000066"/>
                </a:solidFill>
                <a:latin typeface="Arial"/>
              </a:rPr>
              <a:t>Удешевление и снижение необходимых сроков разработки за счет использования стандартизированных интерфейсов приложений;</a:t>
            </a:r>
            <a:endParaRPr lang="en-US" sz="22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lnSpc>
                <a:spcPct val="100000"/>
              </a:lnSpc>
              <a:spcBef>
                <a:spcPts val="550"/>
              </a:spcBef>
              <a:buClr>
                <a:srgbClr val="000066"/>
              </a:buClr>
              <a:buSzPct val="70000"/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200" b="0" strike="noStrike" spc="-1">
                <a:solidFill>
                  <a:srgbClr val="000066"/>
                </a:solidFill>
                <a:latin typeface="Arial"/>
              </a:rPr>
              <a:t>Удешевление модернизации сети в будущем за счет узкой специализации функциональных компонент аппаратного и программного обеспечения. </a:t>
            </a:r>
            <a:endParaRPr lang="en-US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057400" y="228600"/>
            <a:ext cx="7086600" cy="35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1" strike="noStrike" spc="-1">
                <a:solidFill>
                  <a:srgbClr val="FFFFFF"/>
                </a:solidFill>
                <a:latin typeface="Arial"/>
              </a:rPr>
              <a:t>Архитектура </a:t>
            </a:r>
            <a:r>
              <a:rPr lang="en-US" sz="2000" b="1" strike="noStrike" spc="-1">
                <a:solidFill>
                  <a:srgbClr val="FFFFFF"/>
                </a:solidFill>
                <a:latin typeface="Arial"/>
              </a:rPr>
              <a:t>NGN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57160" y="301320"/>
            <a:ext cx="7826400" cy="1143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 b="0" i="1" strike="noStrike" spc="-1">
                <a:solidFill>
                  <a:srgbClr val="006666"/>
                </a:solidFill>
                <a:latin typeface="Arial"/>
              </a:rPr>
              <a:t>Структура системы электросвязи</a:t>
            </a:r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pic>
        <p:nvPicPr>
          <p:cNvPr id="94" name="Picture 9"/>
          <p:cNvPicPr/>
          <p:nvPr/>
        </p:nvPicPr>
        <p:blipFill>
          <a:blip r:embed="rId2"/>
          <a:srcRect b="4661"/>
          <a:stretch/>
        </p:blipFill>
        <p:spPr>
          <a:xfrm>
            <a:off x="1143000" y="1827360"/>
            <a:ext cx="7715160" cy="4114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0" y="1827000"/>
            <a:ext cx="9036000" cy="477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2720" indent="-342720">
              <a:spcBef>
                <a:spcPts val="598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400" b="1" strike="noStrike" spc="-1">
                <a:solidFill>
                  <a:srgbClr val="000000"/>
                </a:solidFill>
                <a:latin typeface="Verdana"/>
              </a:rPr>
              <a:t>Система электросвязи,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598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Verdana"/>
              </a:rPr>
              <a:t> представляющая собой комп­лекс взаимодействующих технических средств связи, которые образуют первичную сеть каналов передачи и групповых трактов, и построенные на ее базе вторичные сети, предназначенные для  передачи любой информации, преоб­разованной в сигналы электросвязи.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598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598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349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Verdana"/>
              </a:rPr>
              <a:t>Традиционная система электросвязи строится с учетом особенностей среды распространения</a:t>
            </a:r>
            <a:endParaRPr lang="en-US" sz="14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6"/>
          <p:cNvPicPr/>
          <p:nvPr/>
        </p:nvPicPr>
        <p:blipFill>
          <a:blip r:embed="rId2"/>
          <a:stretch/>
        </p:blipFill>
        <p:spPr>
          <a:xfrm>
            <a:off x="1357200" y="2214720"/>
            <a:ext cx="7313760" cy="158256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0" y="4214880"/>
            <a:ext cx="8786880" cy="146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Основным принципом работы традиционных систем связи был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 принцип </a:t>
            </a:r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коммутации каналов. 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Для традиционной системы электросвязи наиболее важным трафиком является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 речевой трафик. 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Для такого трафика принцип коммутации каналов представляется самым эффективным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369800" y="301320"/>
            <a:ext cx="7313400" cy="1832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 b="0" strike="noStrike" spc="-1">
                <a:solidFill>
                  <a:srgbClr val="006666"/>
                </a:solidFill>
                <a:latin typeface="Arial"/>
              </a:rPr>
              <a:t>К инфокоммуникационным услугам предъявляются такие требования, как:</a:t>
            </a:r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369800" y="2781360"/>
            <a:ext cx="7313400" cy="316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2720" indent="-342720">
              <a:spcBef>
                <a:spcPts val="723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 b="0" strike="noStrike" spc="-1">
                <a:solidFill>
                  <a:srgbClr val="000000"/>
                </a:solidFill>
                <a:latin typeface="Verdana"/>
              </a:rPr>
              <a:t>мобильность услуг;</a:t>
            </a:r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723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 b="0" strike="noStrike" spc="-1">
                <a:solidFill>
                  <a:srgbClr val="000000"/>
                </a:solidFill>
                <a:latin typeface="Verdana"/>
              </a:rPr>
              <a:t>возможность гибкого и быстрого создания новых услуг;</a:t>
            </a:r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723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 b="0" strike="noStrike" spc="-1">
                <a:solidFill>
                  <a:srgbClr val="000000"/>
                </a:solidFill>
                <a:latin typeface="Verdana"/>
              </a:rPr>
              <a:t>гарантированное качество услуг.</a:t>
            </a:r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723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369800" y="301320"/>
            <a:ext cx="7313400" cy="1143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 b="0" strike="noStrike" spc="-1">
                <a:solidFill>
                  <a:srgbClr val="006666"/>
                </a:solidFill>
                <a:latin typeface="Arial"/>
              </a:rPr>
              <a:t>Требования к </a:t>
            </a:r>
            <a:r>
              <a:rPr lang="ru-RU" sz="3600" b="0" i="1" strike="noStrike" spc="-1">
                <a:solidFill>
                  <a:srgbClr val="006666"/>
                </a:solidFill>
                <a:latin typeface="Arial"/>
              </a:rPr>
              <a:t>перспективным сетям связи</a:t>
            </a:r>
            <a:r>
              <a:rPr lang="ru-RU" sz="3600" b="0" strike="noStrike" spc="-1">
                <a:solidFill>
                  <a:srgbClr val="006666"/>
                </a:solidFill>
                <a:latin typeface="Arial"/>
              </a:rPr>
              <a:t>:</a:t>
            </a:r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23640" y="1557360"/>
            <a:ext cx="8569080" cy="4384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4000"/>
          </a:bodyPr>
          <a:lstStyle/>
          <a:p>
            <a:pPr marL="342720" indent="-342720">
              <a:spcBef>
                <a:spcPts val="400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Verdana"/>
              </a:rPr>
              <a:t>мультисервисность, под которой понимается независимость технологий предоставления услуг от транспортных технологий;</a:t>
            </a:r>
            <a:endParaRPr lang="en-US" sz="16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400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Verdana"/>
              </a:rPr>
              <a:t>широкополосность, под которой понимается возможность гибкого и динамического изменения скорости передачи информации в широком диапазоне в зависимости от текущих потребностей пользователя;</a:t>
            </a:r>
            <a:endParaRPr lang="en-US" sz="16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400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Verdana"/>
              </a:rPr>
              <a:t>мультимедийность, под которой понимается способность сети передавать многокомпонентную информацию (речь, данные, видео, аудио) с необходимой синхронизацией этих компонент в реальном времени и использованием сложных конфигураций соединений;</a:t>
            </a:r>
            <a:endParaRPr lang="en-US" sz="16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400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Verdana"/>
              </a:rPr>
              <a:t>интеллектуальность, под которой понимается возможность управления услугой, вызовом и соединением со стороны пользователя или поставщика услуг;</a:t>
            </a:r>
            <a:endParaRPr lang="en-US" sz="16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400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Verdana"/>
              </a:rPr>
              <a:t>инвариантность доступа, под которой понимается возможность организации доступа к услугам независимо от используемой технологии;</a:t>
            </a:r>
            <a:endParaRPr lang="en-US" sz="16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400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Verdana"/>
              </a:rPr>
              <a:t>многооператорность, под которой понимается возможность участия нескольких операторов в процессе предоставления услуги и разделение их ответственности в соответствии с областью деятельности.</a:t>
            </a:r>
            <a:endParaRPr lang="en-US" sz="16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spcBef>
                <a:spcPts val="400"/>
              </a:spcBef>
              <a:buClr>
                <a:srgbClr val="006666"/>
              </a:buClr>
              <a:buSzPct val="70000"/>
              <a:buFont typeface="Wingdings" charset="2"/>
              <a:buChar char="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369800" y="301320"/>
            <a:ext cx="7313400" cy="1143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 b="1" strike="noStrike" spc="-1">
                <a:solidFill>
                  <a:srgbClr val="006666"/>
                </a:solidFill>
                <a:latin typeface="Arial"/>
              </a:rPr>
              <a:t>Структура современной системы </a:t>
            </a:r>
            <a:r>
              <a:rPr lang="en-US" sz="3600" b="1" strike="noStrike" spc="-1">
                <a:solidFill>
                  <a:srgbClr val="006666"/>
                </a:solidFill>
                <a:latin typeface="Arial"/>
              </a:rPr>
              <a:t>NGN</a:t>
            </a:r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pic>
        <p:nvPicPr>
          <p:cNvPr id="103" name="Picture 3" descr="201F4773"/>
          <p:cNvPicPr/>
          <p:nvPr/>
        </p:nvPicPr>
        <p:blipFill>
          <a:blip r:embed="rId2"/>
          <a:srcRect l="26109" t="6975" r="10472" b="62149"/>
          <a:stretch/>
        </p:blipFill>
        <p:spPr>
          <a:xfrm>
            <a:off x="1785960" y="2143080"/>
            <a:ext cx="6643800" cy="4332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369800" y="301320"/>
            <a:ext cx="7313400" cy="1143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 b="0" strike="noStrike" spc="-1">
                <a:solidFill>
                  <a:srgbClr val="006666"/>
                </a:solidFill>
                <a:latin typeface="Arial"/>
              </a:rPr>
              <a:t>Принципы построения сети связи </a:t>
            </a:r>
            <a:r>
              <a:rPr lang="en-US" sz="3600" b="0" strike="noStrike" spc="-1">
                <a:solidFill>
                  <a:srgbClr val="006666"/>
                </a:solidFill>
                <a:latin typeface="Arial"/>
              </a:rPr>
              <a:t>NGN</a:t>
            </a:r>
          </a:p>
        </p:txBody>
      </p:sp>
      <p:pic>
        <p:nvPicPr>
          <p:cNvPr id="105" name="Picture 3" descr="6894E4F9"/>
          <p:cNvPicPr/>
          <p:nvPr/>
        </p:nvPicPr>
        <p:blipFill>
          <a:blip r:embed="rId2"/>
          <a:srcRect l="30783" t="6957" r="3696" b="74249"/>
          <a:stretch/>
        </p:blipFill>
        <p:spPr>
          <a:xfrm>
            <a:off x="1214280" y="1500120"/>
            <a:ext cx="7635960" cy="293364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500040" y="4572000"/>
            <a:ext cx="8177400" cy="2000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2720" indent="-34272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200" b="0" strike="noStrike" spc="-1">
                <a:solidFill>
                  <a:srgbClr val="000000"/>
                </a:solidFill>
                <a:latin typeface="Verdana"/>
              </a:rPr>
              <a:t>	Для  сети </a:t>
            </a:r>
            <a:r>
              <a:rPr lang="en-US" sz="2200" b="0" strike="noStrike" spc="-1">
                <a:solidFill>
                  <a:srgbClr val="000000"/>
                </a:solidFill>
                <a:latin typeface="Verdana"/>
              </a:rPr>
              <a:t>NGN</a:t>
            </a:r>
            <a:r>
              <a:rPr lang="ru-RU" sz="2200" b="0" strike="noStrike" spc="-1">
                <a:solidFill>
                  <a:srgbClr val="000000"/>
                </a:solidFill>
                <a:latin typeface="Verdana"/>
              </a:rPr>
              <a:t> характерны не симметричные связи «клиент- клиент», а сугубо асимметричные связи «клиент сервер», что привело к появлению целого класса ассиметричных решений в современных сетях </a:t>
            </a:r>
            <a:r>
              <a:rPr lang="en-US" sz="2200" b="0" strike="noStrike" spc="-1">
                <a:solidFill>
                  <a:srgbClr val="000000"/>
                </a:solidFill>
                <a:latin typeface="Verdana"/>
              </a:rPr>
              <a:t>NGN</a:t>
            </a:r>
            <a:r>
              <a:rPr lang="ru-RU" sz="2200" b="0" strike="noStrike" spc="-1">
                <a:solidFill>
                  <a:srgbClr val="000000"/>
                </a:solidFill>
                <a:latin typeface="Verdana"/>
              </a:rPr>
              <a:t>.</a:t>
            </a:r>
            <a:endParaRPr lang="en-US" sz="22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369800" y="301320"/>
            <a:ext cx="7313400" cy="1143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 b="1" strike="noStrike" spc="-1">
                <a:solidFill>
                  <a:srgbClr val="006666"/>
                </a:solidFill>
                <a:latin typeface="Times New Roman"/>
              </a:rPr>
              <a:t>Сети связи</a:t>
            </a:r>
            <a:r>
              <a:t/>
            </a:r>
            <a:br/>
            <a:r>
              <a:rPr lang="ru-RU" sz="3600" b="1" strike="noStrike" spc="-1">
                <a:solidFill>
                  <a:srgbClr val="006666"/>
                </a:solidFill>
                <a:latin typeface="Times New Roman"/>
              </a:rPr>
              <a:t> следующего поколения</a:t>
            </a:r>
            <a:r>
              <a:rPr lang="ru-RU" sz="3600" b="0" strike="noStrike" spc="-1">
                <a:solidFill>
                  <a:srgbClr val="006666"/>
                </a:solidFill>
                <a:latin typeface="Arial"/>
              </a:rPr>
              <a:t> </a:t>
            </a:r>
            <a:endParaRPr lang="en-US" sz="3600" b="0" strike="noStrike" spc="-1">
              <a:solidFill>
                <a:srgbClr val="006666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476360" y="2492280"/>
            <a:ext cx="7313760" cy="4114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2720" indent="-342720">
              <a:lnSpc>
                <a:spcPct val="13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900" b="0" strike="noStrike" spc="-1">
              <a:solidFill>
                <a:srgbClr val="000000"/>
              </a:solidFill>
              <a:latin typeface="Verdana"/>
            </a:endParaRPr>
          </a:p>
          <a:p>
            <a:pPr marL="342720" indent="-342720">
              <a:lnSpc>
                <a:spcPct val="13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NGN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является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общей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структурированной и адаптивной</a:t>
            </a:r>
            <a:r>
              <a:rPr lang="sl-SI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архитектурой</a:t>
            </a:r>
            <a:r>
              <a:rPr lang="sl-SI" sz="20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которая может быть использована для доступа  мультимедиа услугам на основе различных видов сетей, в основе которых лежит </a:t>
            </a:r>
            <a:r>
              <a:rPr lang="ru-RU" sz="2000" b="0" strike="noStrike" spc="-1">
                <a:solidFill>
                  <a:srgbClr val="FF3300"/>
                </a:solidFill>
                <a:latin typeface="Times New Roman"/>
              </a:rPr>
              <a:t>пакетная коммутация.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Effect">
                      <p:stCondLst>
                        <p:cond delay="indefinite"/>
                      </p:stCondLst>
                      <p:childTnLst>
                        <p:par>
                          <p:cTn id="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993</Words>
  <Application>Microsoft Office PowerPoint</Application>
  <PresentationFormat>Экран (4:3)</PresentationFormat>
  <Paragraphs>90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DejaVu Sans</vt:lpstr>
      <vt:lpstr>Times New Roman</vt:lpstr>
      <vt:lpstr>Verdana</vt:lpstr>
      <vt:lpstr>Wingdings</vt:lpstr>
      <vt:lpstr>Office Theme</vt:lpstr>
      <vt:lpstr>Office Theme</vt:lpstr>
      <vt:lpstr>Презентация Microsoft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Сети следующего поколения NGN</dc:title>
  <dc:subject/>
  <dc:creator>Uragan</dc:creator>
  <dc:description/>
  <cp:lastModifiedBy>Irina</cp:lastModifiedBy>
  <cp:revision>30</cp:revision>
  <dcterms:created xsi:type="dcterms:W3CDTF">2007-03-06T19:54:21Z</dcterms:created>
  <dcterms:modified xsi:type="dcterms:W3CDTF">2022-04-20T07:34:06Z</dcterms:modified>
  <dc:language>en-US</dc:language>
</cp:coreProperties>
</file>