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9" r:id="rId3"/>
    <p:sldId id="272" r:id="rId4"/>
    <p:sldId id="269" r:id="rId5"/>
    <p:sldId id="271" r:id="rId6"/>
    <p:sldId id="26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7" r:id="rId17"/>
    <p:sldId id="283" r:id="rId18"/>
    <p:sldId id="284" r:id="rId19"/>
    <p:sldId id="286" r:id="rId20"/>
    <p:sldId id="282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E5F93A14-EA31-48D1-8015-4657A64782B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559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5D166-7297-4A17-A3BA-6DFEEB78696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95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5D166-7297-4A17-A3BA-6DFEEB78696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8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5D166-7297-4A17-A3BA-6DFEEB78696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0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5D166-7297-4A17-A3BA-6DFEEB78696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4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5D166-7297-4A17-A3BA-6DFEEB78696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69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5D166-7297-4A17-A3BA-6DFEEB78696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3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901CD-7554-4B22-9162-CB10AD2D59A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01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0EAD3-3C7B-4E88-BD35-856223F3E47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8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08E0AAD0-5E77-4246-AD91-484EDD55738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96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4DE0C5EE-E599-42BD-AED6-5754EBEA26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08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93419-E25B-4C61-B9C7-3F50B5F4970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482DC-8E0D-4C7E-80C4-3A48499E88A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4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B1BDC-66D0-415A-9BC5-259E8DFF791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7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C3DD4-5CC2-42CE-9B33-395A2867B28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0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374E0-804A-4974-A7A6-5503510AE2E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1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DE7A6-DD31-4A52-97B7-B3AE9FBD3B0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0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CF5D166-7297-4A17-A3BA-6DFEEB78696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2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720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br>
              <a:rPr lang="ru-RU" sz="720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ru-RU" sz="7200" smtClean="0">
                <a:solidFill>
                  <a:schemeClr val="tx2">
                    <a:satMod val="130000"/>
                  </a:schemeClr>
                </a:solidFill>
              </a:rPr>
              <a:t>Сети </a:t>
            </a:r>
            <a:r>
              <a:rPr lang="ru-RU" sz="7200" dirty="0">
                <a:solidFill>
                  <a:schemeClr val="tx2">
                    <a:satMod val="130000"/>
                  </a:schemeClr>
                </a:solidFill>
              </a:rPr>
              <a:t>доступа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Лекция </a:t>
            </a:r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43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Технология FTTB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 descr="Технология FTTB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12" y="1143000"/>
            <a:ext cx="5995838" cy="4856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968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52400"/>
            <a:ext cx="7704667" cy="584741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При использовании варианта FTTB оптическое волокно заводится в дом, как правило, на цокольный этаж или на чердак (что более экономически эффективно) и подключается к устройству ONU (</a:t>
            </a:r>
            <a:r>
              <a:rPr lang="ru-RU" dirty="0" err="1"/>
              <a:t>Optical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). На стороне оператора связи устанавливается терминал оптической линии OLT (</a:t>
            </a:r>
            <a:r>
              <a:rPr lang="ru-RU" dirty="0" err="1"/>
              <a:t>Optical</a:t>
            </a:r>
            <a:r>
              <a:rPr lang="ru-RU" dirty="0"/>
              <a:t> </a:t>
            </a:r>
            <a:r>
              <a:rPr lang="ru-RU" dirty="0" err="1"/>
              <a:t>Line</a:t>
            </a:r>
            <a:r>
              <a:rPr lang="ru-RU" dirty="0"/>
              <a:t> </a:t>
            </a:r>
            <a:r>
              <a:rPr lang="ru-RU" dirty="0" err="1"/>
              <a:t>Terminal</a:t>
            </a:r>
            <a:r>
              <a:rPr lang="ru-RU" dirty="0"/>
              <a:t>). OLT является </a:t>
            </a:r>
            <a:r>
              <a:rPr lang="ru-RU" dirty="0" err="1"/>
              <a:t>primary</a:t>
            </a:r>
            <a:r>
              <a:rPr lang="ru-RU" dirty="0"/>
              <a:t> устройством и определяет параметры обмена трафика (например, интервалы времени приема/передачи сигнала) с абонентскими устройствами ONU (или ONT, в случае FTTH).  Дальнейшее распределение сети по дому происходит по «витой паре», максимальная длина «витой пары»100 м.</a:t>
            </a:r>
          </a:p>
        </p:txBody>
      </p:sp>
    </p:spTree>
    <p:extLst>
      <p:ext uri="{BB962C8B-B14F-4D97-AF65-F5344CB8AC3E}">
        <p14:creationId xmlns:p14="http://schemas.microsoft.com/office/powerpoint/2010/main" val="158653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Технология FTTH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 descr="Технология FTTH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78" y="1752600"/>
            <a:ext cx="7933267" cy="4703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31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FTTH подразумевает доведение оптического волокна до квартиры или частного дома пользователя. Существует два типа организации FTTH сетей: на базе </a:t>
            </a:r>
            <a:r>
              <a:rPr lang="ru-RU" dirty="0" err="1"/>
              <a:t>Ethernet</a:t>
            </a:r>
            <a:r>
              <a:rPr lang="ru-RU" dirty="0"/>
              <a:t> и на базе PON.</a:t>
            </a:r>
          </a:p>
        </p:txBody>
      </p:sp>
    </p:spTree>
    <p:extLst>
      <p:ext uri="{BB962C8B-B14F-4D97-AF65-F5344CB8AC3E}">
        <p14:creationId xmlns:p14="http://schemas.microsoft.com/office/powerpoint/2010/main" val="24235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пассивные оптические </a:t>
            </a:r>
            <a:r>
              <a:rPr lang="ru-RU" dirty="0" smtClean="0"/>
              <a:t>сети </a:t>
            </a:r>
            <a:r>
              <a:rPr lang="ru-RU" dirty="0" err="1" smtClean="0"/>
              <a:t>Passive</a:t>
            </a:r>
            <a:r>
              <a:rPr lang="ru-RU" dirty="0" smtClean="0"/>
              <a:t> </a:t>
            </a:r>
            <a:r>
              <a:rPr lang="ru-RU" dirty="0" err="1"/>
              <a:t>optical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(PON).</a:t>
            </a:r>
          </a:p>
        </p:txBody>
      </p:sp>
      <p:pic>
        <p:nvPicPr>
          <p:cNvPr id="1026" name="Picture 2" descr="https://shalaginov.files.wordpress.com/2021/01/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84" y="2590800"/>
            <a:ext cx="7370763" cy="37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000" dirty="0"/>
              <a:t>Существуют различные виды технологии </a:t>
            </a:r>
            <a:r>
              <a:rPr lang="en-US" sz="2000" dirty="0"/>
              <a:t>PON:</a:t>
            </a:r>
            <a:br>
              <a:rPr lang="en-US" sz="2000" dirty="0"/>
            </a:br>
            <a:r>
              <a:rPr lang="en-US" sz="2000" dirty="0"/>
              <a:t>APON: ATM Passive Optical Networks</a:t>
            </a:r>
            <a:br>
              <a:rPr lang="en-US" sz="2000" dirty="0"/>
            </a:br>
            <a:r>
              <a:rPr lang="en-US" sz="2000" dirty="0"/>
              <a:t>EPON: Ethernet Passive Optical Networks</a:t>
            </a:r>
            <a:br>
              <a:rPr lang="en-US" sz="2000" dirty="0"/>
            </a:br>
            <a:r>
              <a:rPr lang="en-US" sz="2000" dirty="0"/>
              <a:t>GE-PON: Giga-bit Ethernet Passive Optical Networks</a:t>
            </a:r>
            <a:br>
              <a:rPr lang="en-US" sz="2000" dirty="0"/>
            </a:br>
            <a:r>
              <a:rPr lang="en-US" sz="2000" dirty="0"/>
              <a:t>GPON: Gigabit-capable Passive Optical Networks</a:t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1" y="2667000"/>
            <a:ext cx="8305800" cy="4114800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В </a:t>
            </a:r>
            <a:r>
              <a:rPr lang="ru-RU" dirty="0"/>
              <a:t>настоящее время наиболее перспективной является технология гигабитной пассивной оптической сети </a:t>
            </a:r>
            <a:r>
              <a:rPr lang="en-US" dirty="0"/>
              <a:t>GPON: Gigabit-capable Passive Optical </a:t>
            </a:r>
            <a:r>
              <a:rPr lang="en-US" dirty="0" smtClean="0"/>
              <a:t>Networks.</a:t>
            </a:r>
            <a:endParaRPr lang="ru-RU" dirty="0" smtClean="0"/>
          </a:p>
          <a:p>
            <a:pPr fontAlgn="base"/>
            <a:r>
              <a:rPr lang="en-US" dirty="0" smtClean="0"/>
              <a:t> </a:t>
            </a:r>
            <a:r>
              <a:rPr lang="ru-RU" dirty="0"/>
              <a:t>Эта технология описана в стандарте </a:t>
            </a:r>
            <a:r>
              <a:rPr lang="en-US" dirty="0"/>
              <a:t>ITU-T G.984 </a:t>
            </a:r>
            <a:r>
              <a:rPr lang="ru-RU" dirty="0"/>
              <a:t>и способна обеспечивать скорость до 2,488 Гбит/с их сети и 1,244 Гбит/с в сеть. </a:t>
            </a:r>
            <a:endParaRPr lang="ru-RU" dirty="0" smtClean="0"/>
          </a:p>
          <a:p>
            <a:pPr fontAlgn="base"/>
            <a:r>
              <a:rPr lang="ru-RU" dirty="0"/>
              <a:t> </a:t>
            </a:r>
            <a:r>
              <a:rPr lang="ru-RU" dirty="0" smtClean="0"/>
              <a:t>Для </a:t>
            </a:r>
            <a:r>
              <a:rPr lang="ru-RU" dirty="0"/>
              <a:t>загрузки данных их сети используется длина волны 1550 </a:t>
            </a:r>
            <a:r>
              <a:rPr lang="ru-RU" dirty="0" err="1"/>
              <a:t>нм</a:t>
            </a:r>
            <a:r>
              <a:rPr lang="ru-RU" dirty="0"/>
              <a:t>, </a:t>
            </a:r>
            <a:r>
              <a:rPr lang="ru-RU" dirty="0" smtClean="0"/>
              <a:t>для </a:t>
            </a:r>
            <a:r>
              <a:rPr lang="ru-RU" dirty="0"/>
              <a:t>оправки данных в сеть – 1310 </a:t>
            </a:r>
            <a:r>
              <a:rPr lang="ru-RU" dirty="0" err="1"/>
              <a:t>нм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68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28600"/>
            <a:ext cx="7704667" cy="577121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Суть технологии PON заключается в том, что между приемопередающим модулем центрального узла OLT </a:t>
            </a:r>
            <a:r>
              <a:rPr lang="ru-RU" i="1" dirty="0"/>
              <a:t>(</a:t>
            </a:r>
            <a:r>
              <a:rPr lang="ru-RU" i="1" dirty="0" err="1"/>
              <a:t>optical</a:t>
            </a:r>
            <a:r>
              <a:rPr lang="ru-RU" i="1" dirty="0"/>
              <a:t> </a:t>
            </a:r>
            <a:r>
              <a:rPr lang="ru-RU" i="1" dirty="0" err="1"/>
              <a:t>line</a:t>
            </a:r>
            <a:r>
              <a:rPr lang="ru-RU" i="1" dirty="0"/>
              <a:t> </a:t>
            </a:r>
            <a:r>
              <a:rPr lang="ru-RU" i="1" dirty="0" err="1"/>
              <a:t>terminal</a:t>
            </a:r>
            <a:r>
              <a:rPr lang="ru-RU" i="1" dirty="0"/>
              <a:t>)</a:t>
            </a:r>
            <a:r>
              <a:rPr lang="ru-RU" dirty="0"/>
              <a:t> и удаленными абонентскими узлами ONT </a:t>
            </a:r>
            <a:r>
              <a:rPr lang="ru-RU" i="1" dirty="0"/>
              <a:t>(</a:t>
            </a:r>
            <a:r>
              <a:rPr lang="ru-RU" i="1" dirty="0" err="1"/>
              <a:t>optical</a:t>
            </a:r>
            <a:r>
              <a:rPr lang="ru-RU" i="1" dirty="0"/>
              <a:t> </a:t>
            </a:r>
            <a:r>
              <a:rPr lang="ru-RU" i="1" dirty="0" err="1"/>
              <a:t>network</a:t>
            </a:r>
            <a:r>
              <a:rPr lang="ru-RU" i="1" dirty="0"/>
              <a:t> </a:t>
            </a:r>
            <a:r>
              <a:rPr lang="ru-RU" i="1" dirty="0" err="1"/>
              <a:t>terminal</a:t>
            </a:r>
            <a:r>
              <a:rPr lang="ru-RU" i="1" dirty="0"/>
              <a:t>)</a:t>
            </a:r>
            <a:r>
              <a:rPr lang="ru-RU" dirty="0"/>
              <a:t> создается полностью пассивная оптическая сеть, имеющая топологию дерева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 </a:t>
            </a:r>
            <a:r>
              <a:rPr lang="ru-RU" dirty="0"/>
              <a:t>В промежуточных узлах дерева размещаются пассивные оптические разветвители (</a:t>
            </a:r>
            <a:r>
              <a:rPr lang="ru-RU" dirty="0" err="1"/>
              <a:t>сплиттеры</a:t>
            </a:r>
            <a:r>
              <a:rPr lang="ru-RU" dirty="0"/>
              <a:t>) – компактные устройства, не требующие питания и обслуживания. Один приемопередающий модуль OLT позволяет передавать информацию множеству абонентских устройств ONT.</a:t>
            </a:r>
          </a:p>
        </p:txBody>
      </p:sp>
    </p:spTree>
    <p:extLst>
      <p:ext uri="{BB962C8B-B14F-4D97-AF65-F5344CB8AC3E}">
        <p14:creationId xmlns:p14="http://schemas.microsoft.com/office/powerpoint/2010/main" val="289980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OLT и ONT</a:t>
            </a:r>
          </a:p>
        </p:txBody>
      </p:sp>
      <p:pic>
        <p:nvPicPr>
          <p:cNvPr id="4" name="Объект 3" descr="https://fibertop.ru/image/%D1%82%D1%80%D0%B0%D1%81%D1%81%D0%BE%D0%B8%D1%81%D0%BA%D0%B0%D1%82%D0%B5%D0%BB%D0%B8/fibertop_articles/ON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453780" cy="333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fibertop.ru/image/%D1%82%D1%80%D0%B0%D1%81%D1%81%D0%BE%D0%B8%D1%81%D0%BA%D0%B0%D1%82%D0%B5%D0%BB%D0%B8/fibertop_articles/ol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10" y="3124200"/>
            <a:ext cx="3507740" cy="282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77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381000"/>
            <a:ext cx="7704667" cy="561881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OLT (optical line terminal) </a:t>
            </a:r>
            <a:r>
              <a:rPr lang="en-US" dirty="0"/>
              <a:t>– </a:t>
            </a:r>
            <a:r>
              <a:rPr lang="ru-RU" dirty="0"/>
              <a:t>оптический линейный терминал</a:t>
            </a:r>
            <a:r>
              <a:rPr lang="en-US" dirty="0"/>
              <a:t>. </a:t>
            </a:r>
            <a:r>
              <a:rPr lang="ru-RU" dirty="0"/>
              <a:t>Это оборудование, которое устанавливается на стороне оператора и может иметь несколько PON портов ( от 4-х и более). К каждому из PON портов, посредством оптического делителя, может быть подключено дерево, включающее до 64 абонентов (для GPON).</a:t>
            </a:r>
          </a:p>
          <a:p>
            <a:pPr algn="just"/>
            <a:r>
              <a:rPr lang="en-US" b="1" dirty="0"/>
              <a:t>ONT (optical network terminal) </a:t>
            </a:r>
            <a:r>
              <a:rPr lang="en-US" dirty="0"/>
              <a:t>– </a:t>
            </a:r>
            <a:r>
              <a:rPr lang="ru-RU" dirty="0"/>
              <a:t>оптический сетевой терминал</a:t>
            </a:r>
            <a:r>
              <a:rPr lang="en-US" dirty="0"/>
              <a:t>. </a:t>
            </a:r>
            <a:r>
              <a:rPr lang="ru-RU" dirty="0"/>
              <a:t>Это индивидуальное оборудование абонента в пассивной оптической сети. Оно устанавливается непосредственно в помещении абонента и к нему может быть подключен ПК, телевизор и IP телефон.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54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Оптический </a:t>
            </a:r>
            <a:r>
              <a:rPr lang="ru-RU" sz="2800" dirty="0" err="1"/>
              <a:t>сплиттер</a:t>
            </a:r>
            <a:r>
              <a:rPr lang="ru-RU" sz="2800" dirty="0"/>
              <a:t> – это устройство, способное разделить распространяющийся по оптическому волокну сигнал между абонентами.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964843"/>
            <a:ext cx="3482453" cy="275113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3034059"/>
            <a:ext cx="4348129" cy="26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6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07377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ru-RU" sz="3600" b="1" i="1" dirty="0" smtClean="0"/>
              <a:t>Сеть абонентского доступа </a:t>
            </a:r>
          </a:p>
          <a:p>
            <a:pPr algn="ctr"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sz="3600" u="sng" dirty="0" smtClean="0"/>
          </a:p>
          <a:p>
            <a:pPr algn="ct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sz="3600" u="sng" dirty="0" smtClean="0"/>
              <a:t>- </a:t>
            </a:r>
            <a:r>
              <a:rPr lang="ru-RU" sz="3600" dirty="0" smtClean="0"/>
              <a:t>это совокупность технических средств между оконечными абонентскими устройствами, установленными в помещении пользователя, и тем коммутационным оборудованием, в план нумерации (или адресации) которого входят подключаемые к телекоммуникационной системе терминалы.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длины волн в PON</a:t>
            </a:r>
          </a:p>
        </p:txBody>
      </p:sp>
      <p:pic>
        <p:nvPicPr>
          <p:cNvPr id="4" name="Объект 3" descr="https://fibertop.ru/image/%D1%82%D1%80%D0%B0%D1%81%D1%81%D0%BE%D0%B8%D1%81%D0%BA%D0%B0%D1%82%D0%B5%D0%BB%D0%B8/fibertop_articles/wavelengh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7704137" cy="387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69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381000"/>
            <a:ext cx="7704667" cy="5618816"/>
          </a:xfrm>
        </p:spPr>
        <p:txBody>
          <a:bodyPr>
            <a:normAutofit/>
          </a:bodyPr>
          <a:lstStyle/>
          <a:p>
            <a:r>
              <a:rPr lang="ru-RU" dirty="0"/>
              <a:t>Пассивная оптическая сеть, в которой передаются видео, данные и голос, использует три рабочих длины волны: 1310 </a:t>
            </a:r>
            <a:r>
              <a:rPr lang="ru-RU" dirty="0" err="1"/>
              <a:t>нм</a:t>
            </a:r>
            <a:r>
              <a:rPr lang="ru-RU" dirty="0"/>
              <a:t>, 1490 </a:t>
            </a:r>
            <a:r>
              <a:rPr lang="ru-RU" dirty="0" err="1"/>
              <a:t>нм</a:t>
            </a:r>
            <a:r>
              <a:rPr lang="ru-RU" dirty="0"/>
              <a:t>, 1550 </a:t>
            </a:r>
            <a:r>
              <a:rPr lang="ru-RU" dirty="0" err="1"/>
              <a:t>нм</a:t>
            </a:r>
            <a:r>
              <a:rPr lang="ru-RU" dirty="0"/>
              <a:t>. Причем: </a:t>
            </a:r>
          </a:p>
          <a:p>
            <a:r>
              <a:rPr lang="ru-RU" dirty="0"/>
              <a:t> 1490 </a:t>
            </a:r>
            <a:r>
              <a:rPr lang="ru-RU" dirty="0" err="1"/>
              <a:t>нм</a:t>
            </a:r>
            <a:r>
              <a:rPr lang="ru-RU" dirty="0"/>
              <a:t> – используется для передачи голоса и данных со стороны оператора до абонента </a:t>
            </a:r>
          </a:p>
          <a:p>
            <a:r>
              <a:rPr lang="ru-RU" dirty="0"/>
              <a:t> 1550 </a:t>
            </a:r>
            <a:r>
              <a:rPr lang="ru-RU" dirty="0" err="1"/>
              <a:t>нм</a:t>
            </a:r>
            <a:r>
              <a:rPr lang="ru-RU" dirty="0"/>
              <a:t> – используется для передачи видео сигнала от оператора до абонента </a:t>
            </a:r>
          </a:p>
          <a:p>
            <a:r>
              <a:rPr lang="ru-RU" dirty="0"/>
              <a:t> 1310 </a:t>
            </a:r>
            <a:r>
              <a:rPr lang="ru-RU" dirty="0" err="1"/>
              <a:t>нм</a:t>
            </a:r>
            <a:r>
              <a:rPr lang="ru-RU" dirty="0"/>
              <a:t> – используется для передачи голоса и данных от абонента к оператору.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62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809274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7" t="30147" r="19406" b="17911"/>
          <a:stretch/>
        </p:blipFill>
        <p:spPr bwMode="auto">
          <a:xfrm>
            <a:off x="1143000" y="838200"/>
            <a:ext cx="7728402" cy="479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44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457201"/>
            <a:ext cx="7704667" cy="990599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Технологии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xDSL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593" y="1474839"/>
            <a:ext cx="7517746" cy="48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Технологии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xDSL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828800"/>
            <a:ext cx="8161867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85800"/>
            <a:ext cx="7704667" cy="531401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600" dirty="0" smtClean="0"/>
              <a:t>Технология </a:t>
            </a:r>
            <a:r>
              <a:rPr lang="ru-RU" sz="3600" b="1" dirty="0" err="1" smtClean="0"/>
              <a:t>FTTx</a:t>
            </a:r>
            <a:r>
              <a:rPr lang="ru-RU" sz="3600" b="1" dirty="0"/>
              <a:t> </a:t>
            </a:r>
            <a:r>
              <a:rPr lang="ru-RU" sz="3600" dirty="0"/>
              <a:t>(</a:t>
            </a:r>
            <a:r>
              <a:rPr lang="ru-RU" sz="3600" dirty="0" err="1"/>
              <a:t>Fiber</a:t>
            </a:r>
            <a:r>
              <a:rPr lang="ru-RU" sz="3600" dirty="0"/>
              <a:t> </a:t>
            </a:r>
            <a:r>
              <a:rPr lang="ru-RU" sz="3600" dirty="0" err="1"/>
              <a:t>To</a:t>
            </a:r>
            <a:r>
              <a:rPr lang="ru-RU" sz="3600" dirty="0"/>
              <a:t> </a:t>
            </a:r>
            <a:r>
              <a:rPr lang="ru-RU" sz="3600" dirty="0" err="1"/>
              <a:t>The</a:t>
            </a:r>
            <a:r>
              <a:rPr lang="ru-RU" sz="3600" dirty="0"/>
              <a:t>... — «волокно до...») — технология организации сетей доступа с доведением оптического волокна до определенной точки. </a:t>
            </a:r>
            <a:endParaRPr lang="ru-RU" sz="3600" dirty="0" smtClean="0"/>
          </a:p>
          <a:p>
            <a:pPr algn="just"/>
            <a:endParaRPr lang="ru-RU" sz="3600" dirty="0"/>
          </a:p>
          <a:p>
            <a:pPr algn="just"/>
            <a:r>
              <a:rPr lang="ru-RU" sz="3600" dirty="0" err="1" smtClean="0"/>
              <a:t>FTTx</a:t>
            </a:r>
            <a:r>
              <a:rPr lang="ru-RU" sz="3600" dirty="0" smtClean="0"/>
              <a:t>-технология </a:t>
            </a:r>
            <a:r>
              <a:rPr lang="ru-RU" sz="3600" dirty="0"/>
              <a:t>не является новой, однако широкое распространение получает именно сейчас.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3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ВОЛС на абонентском участке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7093" t="6349" r="7192" b="12698"/>
          <a:stretch>
            <a:fillRect/>
          </a:stretch>
        </p:blipFill>
        <p:spPr bwMode="auto">
          <a:xfrm>
            <a:off x="1143000" y="1317625"/>
            <a:ext cx="739140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11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828800"/>
            <a:ext cx="7704667" cy="4171016"/>
          </a:xfrm>
        </p:spPr>
        <p:txBody>
          <a:bodyPr/>
          <a:lstStyle/>
          <a:p>
            <a:r>
              <a:rPr lang="ru-RU" b="1" dirty="0"/>
              <a:t>Существует несколько вариантов реализации </a:t>
            </a:r>
            <a:r>
              <a:rPr lang="ru-RU" b="1" dirty="0" err="1"/>
              <a:t>FTTx</a:t>
            </a:r>
            <a:r>
              <a:rPr lang="ru-RU" b="1" dirty="0"/>
              <a:t>, из которых можно выделить:</a:t>
            </a:r>
            <a:endParaRPr lang="ru-RU" dirty="0"/>
          </a:p>
          <a:p>
            <a:pPr lvl="0"/>
            <a:r>
              <a:rPr lang="ru-RU" dirty="0"/>
              <a:t>FTTB - </a:t>
            </a:r>
            <a:r>
              <a:rPr lang="ru-RU" dirty="0" err="1"/>
              <a:t>Fiber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Building</a:t>
            </a:r>
            <a:r>
              <a:rPr lang="ru-RU" dirty="0"/>
              <a:t> (доведение волокна до здания)</a:t>
            </a:r>
          </a:p>
          <a:p>
            <a:pPr lvl="0"/>
            <a:r>
              <a:rPr lang="ru-RU" dirty="0"/>
              <a:t>FTTH - </a:t>
            </a:r>
            <a:r>
              <a:rPr lang="ru-RU" dirty="0" err="1"/>
              <a:t>Fiber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Home</a:t>
            </a:r>
            <a:r>
              <a:rPr lang="ru-RU" dirty="0"/>
              <a:t> (доведение волокна до квартиры)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71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343</TotalTime>
  <Words>633</Words>
  <Application>Microsoft Office PowerPoint</Application>
  <PresentationFormat>Экран (4:3)</PresentationFormat>
  <Paragraphs>34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Corbel</vt:lpstr>
      <vt:lpstr>Wingdings 2</vt:lpstr>
      <vt:lpstr>Параллакс</vt:lpstr>
      <vt:lpstr>  Сети доступа</vt:lpstr>
      <vt:lpstr>Презентация PowerPoint</vt:lpstr>
      <vt:lpstr>Презентация PowerPoint</vt:lpstr>
      <vt:lpstr>Презентация PowerPoint</vt:lpstr>
      <vt:lpstr>Технологии xDSL</vt:lpstr>
      <vt:lpstr>Технологии xDSL</vt:lpstr>
      <vt:lpstr>Презентация PowerPoint</vt:lpstr>
      <vt:lpstr>ВОЛС на абонентском участке</vt:lpstr>
      <vt:lpstr>Презентация PowerPoint</vt:lpstr>
      <vt:lpstr>Технология FTTB </vt:lpstr>
      <vt:lpstr>Презентация PowerPoint</vt:lpstr>
      <vt:lpstr>Технология FTTH </vt:lpstr>
      <vt:lpstr>Презентация PowerPoint</vt:lpstr>
      <vt:lpstr>пассивные оптические сети Passive optical network (PON).</vt:lpstr>
      <vt:lpstr>Существуют различные виды технологии PON: APON: ATM Passive Optical Networks EPON: Ethernet Passive Optical Networks GE-PON: Giga-bit Ethernet Passive Optical Networks GPON: Gigabit-capable Passive Optical Networks </vt:lpstr>
      <vt:lpstr>Презентация PowerPoint</vt:lpstr>
      <vt:lpstr>OLT и ONT</vt:lpstr>
      <vt:lpstr>Презентация PowerPoint</vt:lpstr>
      <vt:lpstr>Оптический сплиттер – это устройство, способное разделить распространяющийся по оптическому волокну сигнал между абонентами. </vt:lpstr>
      <vt:lpstr>рабочие длины волн в PON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Irina</cp:lastModifiedBy>
  <cp:revision>38</cp:revision>
  <cp:lastPrinted>1601-01-01T00:00:00Z</cp:lastPrinted>
  <dcterms:created xsi:type="dcterms:W3CDTF">1601-01-01T00:00:00Z</dcterms:created>
  <dcterms:modified xsi:type="dcterms:W3CDTF">2023-04-12T11:30:09Z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