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49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0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2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728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34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831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853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430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283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20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6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53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9856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271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67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97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641A-9C40-4A23-8D8B-39A3FD1D249B}" type="datetimeFigureOut">
              <a:rPr lang="sr-Latn-RS" smtClean="0"/>
              <a:t>8.10.2025.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844DCC-AE2F-4FDE-94F8-9798F9838DE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5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65B-7CB5-9749-9A96-C626F444B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 изворног C кода до извршне бинарне слике - компилација и распоред у меморији микроконтролера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A1398-2C7E-A048-19CC-9168F531B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Димитрије Ћук ЕЕ3-2016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29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BA16-CA77-4965-E361-2957BEA8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⚙️ </a:t>
            </a:r>
            <a:r>
              <a:rPr lang="ru-RU" b="1" dirty="0"/>
              <a:t>main.c — улазна тачка програма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8EDC-A975-C07F-9791-A5307103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Главна изворна датотека која садржи функцију </a:t>
            </a:r>
            <a:r>
              <a:rPr lang="sr-Latn-RS" b="1" dirty="0"/>
              <a:t>main()</a:t>
            </a:r>
            <a:r>
              <a:rPr lang="sr-Latn-RS" dirty="0"/>
              <a:t>,</a:t>
            </a:r>
            <a:r>
              <a:rPr lang="sr-Cyrl-RS" dirty="0"/>
              <a:t> односно почетак извршавања програма.</a:t>
            </a:r>
          </a:p>
          <a:p>
            <a:r>
              <a:rPr lang="ru-RU" dirty="0"/>
              <a:t>По ресету микроконтролера врши се </a:t>
            </a:r>
            <a:r>
              <a:rPr lang="ru-RU" b="1" dirty="0"/>
              <a:t>иницијализација хардвера и система</a:t>
            </a:r>
            <a:r>
              <a:rPr lang="ru-RU" dirty="0"/>
              <a:t>, омогућавање прекида и покретање периферија.</a:t>
            </a:r>
          </a:p>
          <a:p>
            <a:r>
              <a:rPr lang="ru-RU" dirty="0"/>
              <a:t>Након иницијализације, програм улази у </a:t>
            </a:r>
            <a:r>
              <a:rPr lang="ru-RU" b="1" dirty="0"/>
              <a:t>главну бесконачну петљу (super loop)</a:t>
            </a:r>
            <a:r>
              <a:rPr lang="ru-RU" dirty="0"/>
              <a:t> у којој се обрађују догађаји, сензорски подаци и управља актуаторима.</a:t>
            </a:r>
          </a:p>
          <a:p>
            <a:r>
              <a:rPr lang="ru-RU" dirty="0"/>
              <a:t>Пример кода илуструје типичан редослед корака: </a:t>
            </a:r>
            <a:r>
              <a:rPr lang="ru-RU" i="1" dirty="0"/>
              <a:t>иницијализација → омогућавање прекида → рад у петљи</a:t>
            </a:r>
            <a:r>
              <a:rPr lang="ru-RU" dirty="0"/>
              <a:t>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481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2AB-B178-63D2-1B1C-455DBA15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🧩 </a:t>
            </a:r>
            <a:r>
              <a:rPr lang="ru-RU" b="1" dirty="0"/>
              <a:t>Модули и драјвери (.c / .h парови)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938A-EFDA-EA0F-C5B0-5C9D3B76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Већи </a:t>
            </a:r>
            <a:r>
              <a:rPr lang="sr-Latn-RS" b="1" dirty="0"/>
              <a:t>embedded </a:t>
            </a:r>
            <a:r>
              <a:rPr lang="sr-Cyrl-RS" b="1" dirty="0"/>
              <a:t>пројекти</a:t>
            </a:r>
            <a:r>
              <a:rPr lang="sr-Cyrl-RS" dirty="0"/>
              <a:t> се организују у </a:t>
            </a:r>
            <a:r>
              <a:rPr lang="sr-Cyrl-RS" b="1" dirty="0"/>
              <a:t>модуларне целине</a:t>
            </a:r>
            <a:r>
              <a:rPr lang="sr-Cyrl-RS" dirty="0"/>
              <a:t> — свака функционалност се реализује као посебан модул (</a:t>
            </a:r>
            <a:r>
              <a:rPr lang="sr-Latn-RS" i="1" dirty="0"/>
              <a:t>gpio.c, uart.c, sensor.c</a:t>
            </a:r>
            <a:r>
              <a:rPr lang="sr-Latn-RS" dirty="0"/>
              <a:t>...).</a:t>
            </a:r>
            <a:endParaRPr lang="sr-Cyrl-RS" dirty="0"/>
          </a:p>
          <a:p>
            <a:r>
              <a:rPr lang="ru-RU" dirty="0"/>
              <a:t>Сваки модул има </a:t>
            </a:r>
            <a:r>
              <a:rPr lang="ru-RU" b="1" dirty="0"/>
              <a:t>.c датотеку</a:t>
            </a:r>
            <a:r>
              <a:rPr lang="ru-RU" dirty="0"/>
              <a:t> са имплементацијом и </a:t>
            </a:r>
            <a:r>
              <a:rPr lang="ru-RU" b="1" dirty="0"/>
              <a:t>.h датотеку</a:t>
            </a:r>
            <a:r>
              <a:rPr lang="ru-RU" dirty="0"/>
              <a:t> са јавним интерфејсом (функције, структуре, енум типови, глобалне променљиве).</a:t>
            </a:r>
          </a:p>
          <a:p>
            <a:r>
              <a:rPr lang="ru-RU" dirty="0"/>
              <a:t>Оваква организација обезбеђује </a:t>
            </a:r>
            <a:r>
              <a:rPr lang="ru-RU" b="1" dirty="0"/>
              <a:t>јасну поделу кода</a:t>
            </a:r>
            <a:r>
              <a:rPr lang="ru-RU" dirty="0"/>
              <a:t>, </a:t>
            </a:r>
            <a:r>
              <a:rPr lang="ru-RU" b="1" dirty="0"/>
              <a:t>поновну употребу</a:t>
            </a:r>
            <a:r>
              <a:rPr lang="ru-RU" dirty="0"/>
              <a:t> и лакше </a:t>
            </a:r>
            <a:r>
              <a:rPr lang="ru-RU" b="1" dirty="0"/>
              <a:t>тестирање</a:t>
            </a:r>
            <a:r>
              <a:rPr lang="ru-RU" dirty="0"/>
              <a:t>.</a:t>
            </a:r>
          </a:p>
          <a:p>
            <a:r>
              <a:rPr lang="ru-RU" dirty="0"/>
              <a:t>Виши нивои програма користе функције из модула преко </a:t>
            </a:r>
            <a:r>
              <a:rPr lang="ru-RU" b="1" dirty="0"/>
              <a:t>дефинисаних интерфејса</a:t>
            </a:r>
            <a:r>
              <a:rPr lang="ru-RU" dirty="0"/>
              <a:t>, без директног приступа хардверу.</a:t>
            </a:r>
          </a:p>
          <a:p>
            <a:r>
              <a:rPr lang="sr-Cyrl-RS" dirty="0"/>
              <a:t>Пример: функција </a:t>
            </a:r>
            <a:r>
              <a:rPr lang="sr-Latn-RS" b="1" dirty="0"/>
              <a:t>cyhal_timer_start() </a:t>
            </a:r>
            <a:r>
              <a:rPr lang="sr-Cyrl-RS" dirty="0"/>
              <a:t>у тајмер драјверу апстракује сложене </a:t>
            </a:r>
            <a:r>
              <a:rPr lang="sr-Latn-RS" dirty="0"/>
              <a:t>PDL </a:t>
            </a:r>
            <a:r>
              <a:rPr lang="sr-Cyrl-RS" dirty="0"/>
              <a:t>рутине за конфигурацију и покретање хардверског тајмера.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2950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D3A-187B-BD83-D527-AB91B86C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🚀 </a:t>
            </a:r>
            <a:r>
              <a:rPr lang="ru-RU" b="1" dirty="0"/>
              <a:t>startup.s — векторска табела и Reset рутина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2812-0403-E12F-FD19-AFAC3894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0467"/>
            <a:ext cx="8596668" cy="4097866"/>
          </a:xfrm>
        </p:spPr>
        <p:txBody>
          <a:bodyPr>
            <a:normAutofit fontScale="92500" lnSpcReduction="20000"/>
          </a:bodyPr>
          <a:lstStyle/>
          <a:p>
            <a:r>
              <a:rPr lang="sr-Latn-RS" b="1" dirty="0"/>
              <a:t>Startup </a:t>
            </a:r>
            <a:r>
              <a:rPr lang="sr-Cyrl-RS" b="1" dirty="0"/>
              <a:t>датотека</a:t>
            </a:r>
            <a:r>
              <a:rPr lang="sr-Cyrl-RS" dirty="0"/>
              <a:t> (</a:t>
            </a:r>
            <a:r>
              <a:rPr lang="sr-Latn-RS" i="1" dirty="0"/>
              <a:t>startup.s</a:t>
            </a:r>
            <a:r>
              <a:rPr lang="sr-Latn-RS" dirty="0"/>
              <a:t> </a:t>
            </a:r>
            <a:r>
              <a:rPr lang="sr-Cyrl-RS" dirty="0"/>
              <a:t>или </a:t>
            </a:r>
            <a:r>
              <a:rPr lang="sr-Latn-RS" i="1" dirty="0"/>
              <a:t>startup.c</a:t>
            </a:r>
            <a:r>
              <a:rPr lang="sr-Latn-RS" dirty="0"/>
              <a:t>) </a:t>
            </a:r>
            <a:r>
              <a:rPr lang="sr-Cyrl-RS" dirty="0"/>
              <a:t>садржи код који се извршава </a:t>
            </a:r>
            <a:r>
              <a:rPr lang="sr-Cyrl-RS" b="1" dirty="0"/>
              <a:t>одмах по укључењу или ресету микроконтролера</a:t>
            </a:r>
            <a:r>
              <a:rPr lang="sr-Cyrl-RS" dirty="0"/>
              <a:t>.</a:t>
            </a:r>
          </a:p>
          <a:p>
            <a:r>
              <a:rPr lang="sr-Cyrl-RS" dirty="0"/>
              <a:t>Њене главне улоге су:</a:t>
            </a:r>
          </a:p>
          <a:p>
            <a:pPr lvl="1"/>
            <a:r>
              <a:rPr lang="ru-RU" b="1" dirty="0"/>
              <a:t>Дефинисање векторске табеле прекида</a:t>
            </a:r>
            <a:r>
              <a:rPr lang="ru-RU" dirty="0"/>
              <a:t>, која садржи почетне адресе свих обрадних рутина и иницијални стек показивач.</a:t>
            </a:r>
          </a:p>
          <a:p>
            <a:pPr lvl="1"/>
            <a:r>
              <a:rPr lang="ru-RU" b="1" dirty="0"/>
              <a:t>Имплементација Reset_Handler-а</a:t>
            </a:r>
            <a:r>
              <a:rPr lang="ru-RU" dirty="0"/>
              <a:t>, који припрема окружење за рад C програма.</a:t>
            </a:r>
          </a:p>
          <a:p>
            <a:r>
              <a:rPr lang="sr-Latn-RS" dirty="0"/>
              <a:t>Reset_Handler </a:t>
            </a:r>
            <a:r>
              <a:rPr lang="sr-Cyrl-RS" dirty="0"/>
              <a:t>обично:</a:t>
            </a:r>
          </a:p>
          <a:p>
            <a:pPr lvl="1"/>
            <a:r>
              <a:rPr lang="ru-RU" dirty="0"/>
              <a:t>Иницијализује </a:t>
            </a:r>
            <a:r>
              <a:rPr lang="ru-RU" b="1" dirty="0"/>
              <a:t>.data</a:t>
            </a:r>
            <a:r>
              <a:rPr lang="ru-RU" dirty="0"/>
              <a:t> и </a:t>
            </a:r>
            <a:r>
              <a:rPr lang="ru-RU" b="1" dirty="0"/>
              <a:t>.bss</a:t>
            </a:r>
            <a:r>
              <a:rPr lang="ru-RU" dirty="0"/>
              <a:t> секције у RAM-у,</a:t>
            </a:r>
          </a:p>
          <a:p>
            <a:pPr lvl="1"/>
            <a:r>
              <a:rPr lang="sr-Cyrl-RS" dirty="0"/>
              <a:t>Омогућава </a:t>
            </a:r>
            <a:r>
              <a:rPr lang="sr-Latn-RS" b="1" dirty="0"/>
              <a:t>FPU </a:t>
            </a:r>
            <a:r>
              <a:rPr lang="sr-Cyrl-RS" b="1" dirty="0"/>
              <a:t>и прекиде</a:t>
            </a:r>
            <a:r>
              <a:rPr lang="sr-Cyrl-RS" dirty="0"/>
              <a:t>,</a:t>
            </a:r>
          </a:p>
          <a:p>
            <a:pPr lvl="1"/>
            <a:r>
              <a:rPr lang="ru-RU" dirty="0"/>
              <a:t>Позива </a:t>
            </a:r>
            <a:r>
              <a:rPr lang="ru-RU" b="1" dirty="0"/>
              <a:t>SystemInit()</a:t>
            </a:r>
            <a:r>
              <a:rPr lang="ru-RU" dirty="0"/>
              <a:t>, </a:t>
            </a:r>
            <a:r>
              <a:rPr lang="ru-RU" b="1" dirty="0"/>
              <a:t>конструкторе</a:t>
            </a:r>
            <a:r>
              <a:rPr lang="ru-RU" dirty="0"/>
              <a:t>, а затим </a:t>
            </a:r>
            <a:r>
              <a:rPr lang="ru-RU" b="1" dirty="0"/>
              <a:t>main()</a:t>
            </a:r>
            <a:r>
              <a:rPr lang="ru-RU" dirty="0"/>
              <a:t>.</a:t>
            </a:r>
          </a:p>
          <a:p>
            <a:r>
              <a:rPr lang="ru-RU" dirty="0"/>
              <a:t>Након повратка из main (што се у правилу не дешава), програм остаје у </a:t>
            </a:r>
            <a:r>
              <a:rPr lang="ru-RU" b="1" dirty="0"/>
              <a:t>бесконачној заштитној петљи</a:t>
            </a:r>
            <a:r>
              <a:rPr lang="ru-RU" dirty="0"/>
              <a:t>.</a:t>
            </a:r>
          </a:p>
          <a:p>
            <a:r>
              <a:rPr lang="ru-RU" dirty="0"/>
              <a:t>Овај код представља </a:t>
            </a:r>
            <a:r>
              <a:rPr lang="ru-RU" b="1" dirty="0"/>
              <a:t>везу између хардвера и софтвера</a:t>
            </a:r>
            <a:r>
              <a:rPr lang="ru-RU" dirty="0"/>
              <a:t>, омогућавајући да микроконтролер започне рад у предвидљивом стању.</a:t>
            </a:r>
          </a:p>
        </p:txBody>
      </p:sp>
    </p:spTree>
    <p:extLst>
      <p:ext uri="{BB962C8B-B14F-4D97-AF65-F5344CB8AC3E}">
        <p14:creationId xmlns:p14="http://schemas.microsoft.com/office/powerpoint/2010/main" val="182016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E6E-3002-1CDB-467F-14CA4ED0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🗺️ </a:t>
            </a:r>
            <a:r>
              <a:rPr lang="sr-Latn-RS" b="1" dirty="0"/>
              <a:t>linker.ld — </a:t>
            </a:r>
            <a:r>
              <a:rPr lang="sr-Cyrl-RS" b="1" dirty="0"/>
              <a:t>меморијско мапирање програма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EBC6-7BAF-56BF-8F92-2AA082DE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6600"/>
            <a:ext cx="8596668" cy="4241801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Линкерска скрипта</a:t>
            </a:r>
            <a:r>
              <a:rPr lang="ru-RU" dirty="0"/>
              <a:t> (</a:t>
            </a:r>
            <a:r>
              <a:rPr lang="ru-RU" i="1" dirty="0"/>
              <a:t>linker.ld</a:t>
            </a:r>
            <a:r>
              <a:rPr lang="ru-RU" dirty="0"/>
              <a:t>) дефинише како ће се </a:t>
            </a:r>
            <a:r>
              <a:rPr lang="ru-RU" b="1" dirty="0"/>
              <a:t>код и подаци распоредити у физичку меморију</a:t>
            </a:r>
            <a:r>
              <a:rPr lang="ru-RU" dirty="0"/>
              <a:t> микроконтролера током линковања.</a:t>
            </a:r>
          </a:p>
          <a:p>
            <a:r>
              <a:rPr lang="sr-Cyrl-RS" dirty="0"/>
              <a:t>Описује </a:t>
            </a:r>
            <a:r>
              <a:rPr lang="sr-Cyrl-RS" b="1" dirty="0"/>
              <a:t>меморијске регионе</a:t>
            </a:r>
            <a:r>
              <a:rPr lang="sr-Cyrl-RS" dirty="0"/>
              <a:t> (нпр. </a:t>
            </a:r>
            <a:r>
              <a:rPr lang="sr-Latn-RS" i="1" dirty="0"/>
              <a:t>FLASH</a:t>
            </a:r>
            <a:r>
              <a:rPr lang="sr-Latn-RS" dirty="0"/>
              <a:t>, </a:t>
            </a:r>
            <a:r>
              <a:rPr lang="sr-Latn-RS" i="1" dirty="0"/>
              <a:t>RAM</a:t>
            </a:r>
            <a:r>
              <a:rPr lang="sr-Latn-RS" dirty="0"/>
              <a:t>) </a:t>
            </a:r>
            <a:r>
              <a:rPr lang="sr-Cyrl-RS" dirty="0"/>
              <a:t>и правила смештања секција (.</a:t>
            </a:r>
            <a:r>
              <a:rPr lang="sr-Latn-RS" dirty="0"/>
              <a:t>text, .data, .bss, stack, </a:t>
            </a:r>
            <a:r>
              <a:rPr lang="sr-Cyrl-RS" dirty="0"/>
              <a:t>итд.).</a:t>
            </a:r>
          </a:p>
          <a:p>
            <a:r>
              <a:rPr lang="sr-Cyrl-RS" dirty="0"/>
              <a:t>Пример:</a:t>
            </a:r>
          </a:p>
          <a:p>
            <a:pPr lvl="1"/>
            <a:r>
              <a:rPr lang="sr-Latn-RS" i="1" dirty="0"/>
              <a:t>FLASH (rx)</a:t>
            </a:r>
            <a:r>
              <a:rPr lang="sr-Latn-RS" dirty="0"/>
              <a:t> — </a:t>
            </a:r>
            <a:r>
              <a:rPr lang="sr-Cyrl-RS" dirty="0"/>
              <a:t>извршни код (нпр. </a:t>
            </a:r>
            <a:r>
              <a:rPr lang="sr-Latn-RS" dirty="0"/>
              <a:t>ORIGIN = 0x10000000)</a:t>
            </a:r>
            <a:endParaRPr lang="sr-Cyrl-RS" dirty="0"/>
          </a:p>
          <a:p>
            <a:pPr lvl="1"/>
            <a:r>
              <a:rPr lang="ru-RU" i="1" dirty="0"/>
              <a:t>RAM (rwx)</a:t>
            </a:r>
            <a:r>
              <a:rPr lang="ru-RU" dirty="0"/>
              <a:t> — радна меморија (нпр. ORIGIN = 0x08020000)</a:t>
            </a:r>
          </a:p>
          <a:p>
            <a:r>
              <a:rPr lang="ru-RU" b="1" dirty="0"/>
              <a:t>.data секција</a:t>
            </a:r>
            <a:r>
              <a:rPr lang="ru-RU" dirty="0"/>
              <a:t> се налази у RAM-у, али се њене почетне вредности чувају у Flash-у </a:t>
            </a:r>
            <a:r>
              <a:rPr lang="ru-RU" i="1" dirty="0"/>
              <a:t>(AT &gt; flash)</a:t>
            </a:r>
            <a:r>
              <a:rPr lang="ru-RU" dirty="0"/>
              <a:t>, одакле их </a:t>
            </a:r>
            <a:r>
              <a:rPr lang="ru-RU" b="1" dirty="0"/>
              <a:t>startup код копира при покретању</a:t>
            </a:r>
            <a:r>
              <a:rPr lang="ru-RU" dirty="0"/>
              <a:t>.</a:t>
            </a:r>
          </a:p>
          <a:p>
            <a:r>
              <a:rPr lang="ru-RU" b="1" dirty="0"/>
              <a:t>.bss секција</a:t>
            </a:r>
            <a:r>
              <a:rPr lang="ru-RU" dirty="0"/>
              <a:t> садржи неиницијализоване променљиве и означава се као </a:t>
            </a:r>
            <a:r>
              <a:rPr lang="ru-RU" i="1" dirty="0"/>
              <a:t>NOLOAD</a:t>
            </a:r>
            <a:r>
              <a:rPr lang="ru-RU" dirty="0"/>
              <a:t>.</a:t>
            </a:r>
          </a:p>
          <a:p>
            <a:r>
              <a:rPr lang="sr-Cyrl-RS" dirty="0"/>
              <a:t>Скрипта такође дефинише симболе као </a:t>
            </a:r>
            <a:r>
              <a:rPr lang="sr-Cyrl-RS" b="1" dirty="0"/>
              <a:t>__</a:t>
            </a:r>
            <a:r>
              <a:rPr lang="sr-Latn-RS" b="1" dirty="0"/>
              <a:t>StackTop</a:t>
            </a:r>
            <a:r>
              <a:rPr lang="sr-Latn-RS" dirty="0"/>
              <a:t> </a:t>
            </a:r>
            <a:r>
              <a:rPr lang="sr-Cyrl-RS" dirty="0"/>
              <a:t>и </a:t>
            </a:r>
            <a:r>
              <a:rPr lang="sr-Cyrl-RS" b="1" dirty="0"/>
              <a:t>__</a:t>
            </a:r>
            <a:r>
              <a:rPr lang="sr-Latn-RS" b="1" dirty="0"/>
              <a:t>StackLimit</a:t>
            </a:r>
            <a:r>
              <a:rPr lang="sr-Latn-RS" dirty="0"/>
              <a:t>, </a:t>
            </a:r>
            <a:r>
              <a:rPr lang="sr-Cyrl-RS" dirty="0"/>
              <a:t>који одређују положај стека.</a:t>
            </a:r>
          </a:p>
          <a:p>
            <a:r>
              <a:rPr lang="ru-RU" dirty="0"/>
              <a:t>Тачно мапирање меморије је </a:t>
            </a:r>
            <a:r>
              <a:rPr lang="ru-RU" b="1" dirty="0"/>
              <a:t>критично за исправан рад bare-metal система</a:t>
            </a:r>
            <a:r>
              <a:rPr lang="ru-RU" dirty="0"/>
              <a:t>, па се скрипта мора прилагодити конкретном микроконтролеру и његовом </a:t>
            </a:r>
            <a:r>
              <a:rPr lang="ru-RU" i="1" dirty="0"/>
              <a:t>datasheet-у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5734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483F-A890-8347-FC9E-E4491655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🔧 </a:t>
            </a:r>
            <a:r>
              <a:rPr lang="ru-RU" b="1" dirty="0"/>
              <a:t>system_*.c — иницијализација такта и система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40C0-5BE4-A77B-76F5-81273C2D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087811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Датотека облика </a:t>
            </a:r>
            <a:r>
              <a:rPr lang="sr-Latn-RS" b="1" dirty="0"/>
              <a:t>system_&lt;device&gt;.c</a:t>
            </a:r>
            <a:r>
              <a:rPr lang="sr-Latn-RS" dirty="0"/>
              <a:t> </a:t>
            </a:r>
            <a:r>
              <a:rPr lang="sr-Cyrl-RS" dirty="0"/>
              <a:t>садржи функцију </a:t>
            </a:r>
            <a:r>
              <a:rPr lang="sr-Latn-RS" b="1" dirty="0"/>
              <a:t>SystemInit()</a:t>
            </a:r>
            <a:r>
              <a:rPr lang="sr-Latn-RS" dirty="0"/>
              <a:t>, </a:t>
            </a:r>
            <a:r>
              <a:rPr lang="sr-Cyrl-RS" dirty="0"/>
              <a:t>коју </a:t>
            </a:r>
            <a:r>
              <a:rPr lang="sr-Latn-RS" b="1" dirty="0"/>
              <a:t>startup </a:t>
            </a:r>
            <a:r>
              <a:rPr lang="sr-Cyrl-RS" b="1" dirty="0"/>
              <a:t>код позива пре </a:t>
            </a:r>
            <a:r>
              <a:rPr lang="sr-Latn-RS" b="1" dirty="0"/>
              <a:t>main()</a:t>
            </a:r>
            <a:r>
              <a:rPr lang="sr-Latn-RS" dirty="0"/>
              <a:t>.</a:t>
            </a:r>
            <a:endParaRPr lang="sr-Cyrl-RS" dirty="0"/>
          </a:p>
          <a:p>
            <a:r>
              <a:rPr lang="sr-Cyrl-RS" dirty="0"/>
              <a:t>Њена улога је да подеси </a:t>
            </a:r>
            <a:r>
              <a:rPr lang="sr-Cyrl-RS" b="1" dirty="0"/>
              <a:t>такт микроконтролера (</a:t>
            </a:r>
            <a:r>
              <a:rPr lang="sr-Latn-RS" b="1" dirty="0"/>
              <a:t>PLL, </a:t>
            </a:r>
            <a:r>
              <a:rPr lang="sr-Cyrl-RS" b="1" dirty="0"/>
              <a:t>делитеље, осцилаторе)</a:t>
            </a:r>
            <a:r>
              <a:rPr lang="sr-Cyrl-RS" dirty="0"/>
              <a:t>, брзину рада </a:t>
            </a:r>
            <a:r>
              <a:rPr lang="sr-Latn-RS" b="1" dirty="0"/>
              <a:t>Flash </a:t>
            </a:r>
            <a:r>
              <a:rPr lang="sr-Cyrl-RS" b="1" dirty="0"/>
              <a:t>меморије (</a:t>
            </a:r>
            <a:r>
              <a:rPr lang="sr-Latn-RS" b="1" dirty="0"/>
              <a:t>wait-states)</a:t>
            </a:r>
            <a:r>
              <a:rPr lang="sr-Latn-RS" dirty="0"/>
              <a:t> </a:t>
            </a:r>
            <a:r>
              <a:rPr lang="sr-Cyrl-RS" dirty="0"/>
              <a:t>и омогући </a:t>
            </a:r>
            <a:r>
              <a:rPr lang="sr-Latn-RS" b="1" dirty="0"/>
              <a:t>FPU </a:t>
            </a:r>
            <a:r>
              <a:rPr lang="sr-Cyrl-RS" b="1" dirty="0"/>
              <a:t>јединицу</a:t>
            </a:r>
            <a:r>
              <a:rPr lang="sr-Cyrl-RS" dirty="0"/>
              <a:t> ако постоји.</a:t>
            </a:r>
          </a:p>
          <a:p>
            <a:r>
              <a:rPr lang="sr-Cyrl-RS" dirty="0"/>
              <a:t>Функција ажурира глобалну променљиву </a:t>
            </a:r>
            <a:r>
              <a:rPr lang="sr-Latn-RS" b="1" dirty="0"/>
              <a:t>SystemCoreClock</a:t>
            </a:r>
            <a:r>
              <a:rPr lang="sr-Latn-RS" dirty="0"/>
              <a:t>, </a:t>
            </a:r>
            <a:r>
              <a:rPr lang="sr-Cyrl-RS" dirty="0"/>
              <a:t>која садржи фреквенцију језгра.</a:t>
            </a:r>
          </a:p>
          <a:p>
            <a:r>
              <a:rPr lang="ru-RU" dirty="0"/>
              <a:t>Ове датотеке су </a:t>
            </a:r>
            <a:r>
              <a:rPr lang="ru-RU" b="1" dirty="0"/>
              <a:t>специфичне за сваки уређај</a:t>
            </a:r>
            <a:r>
              <a:rPr lang="ru-RU" dirty="0"/>
              <a:t> и најчешће их испоручује произвођач.</a:t>
            </a:r>
          </a:p>
          <a:p>
            <a:r>
              <a:rPr lang="sr-Cyrl-RS" dirty="0"/>
              <a:t>У </a:t>
            </a:r>
            <a:r>
              <a:rPr lang="sr-Latn-RS" dirty="0"/>
              <a:t>HAL </a:t>
            </a:r>
            <a:r>
              <a:rPr lang="sr-Cyrl-RS" dirty="0"/>
              <a:t>окружењу (нпр. </a:t>
            </a:r>
            <a:r>
              <a:rPr lang="sr-Latn-RS" dirty="0"/>
              <a:t>Infineon), </a:t>
            </a:r>
            <a:r>
              <a:rPr lang="sr-Cyrl-RS" dirty="0"/>
              <a:t>системска иницијализација се често изводи преко функције </a:t>
            </a:r>
            <a:r>
              <a:rPr lang="sr-Latn-RS" b="1" dirty="0"/>
              <a:t>cybsp_init()</a:t>
            </a:r>
            <a:r>
              <a:rPr lang="sr-Latn-RS" dirty="0"/>
              <a:t>, </a:t>
            </a:r>
            <a:r>
              <a:rPr lang="sr-Cyrl-RS" dirty="0"/>
              <a:t>која интерно позива потпроцедуре као што су </a:t>
            </a:r>
            <a:r>
              <a:rPr lang="sr-Latn-RS" b="1" dirty="0"/>
              <a:t>cyhal_hwmgr_init()</a:t>
            </a:r>
            <a:r>
              <a:rPr lang="sr-Latn-RS" dirty="0"/>
              <a:t> (</a:t>
            </a:r>
            <a:r>
              <a:rPr lang="sr-Cyrl-RS" dirty="0"/>
              <a:t>менаџер ресурса) и </a:t>
            </a:r>
            <a:r>
              <a:rPr lang="sr-Latn-RS" b="1" dirty="0"/>
              <a:t>cyhal_syspm_init()</a:t>
            </a:r>
            <a:r>
              <a:rPr lang="sr-Latn-RS" dirty="0"/>
              <a:t> (</a:t>
            </a:r>
            <a:r>
              <a:rPr lang="sr-Cyrl-RS" dirty="0"/>
              <a:t>систем напајања/такта).</a:t>
            </a:r>
          </a:p>
          <a:p>
            <a:r>
              <a:rPr lang="ru-RU" dirty="0"/>
              <a:t>Без обзира на конкретну реализацију, суштина system_*.c јесте </a:t>
            </a:r>
            <a:r>
              <a:rPr lang="ru-RU" b="1" dirty="0"/>
              <a:t>припрема микроконтролера за рад у стабилном и предвидљивом окружењу пре извршавања апликационог кода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3353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9416-EC97-5D03-9727-F66C82B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🧱 </a:t>
            </a:r>
            <a:r>
              <a:rPr lang="ru-RU" b="1" dirty="0"/>
              <a:t>Makefile — компилација и линковање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C728-4D41-2787-415E-518360C4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85000" lnSpcReduction="20000"/>
          </a:bodyPr>
          <a:lstStyle/>
          <a:p>
            <a:r>
              <a:rPr lang="sr-Latn-RS" b="1" dirty="0"/>
              <a:t>Makefile</a:t>
            </a:r>
            <a:r>
              <a:rPr lang="sr-Latn-RS" dirty="0"/>
              <a:t> </a:t>
            </a:r>
            <a:r>
              <a:rPr lang="sr-Cyrl-RS" dirty="0"/>
              <a:t>је скрипт који </a:t>
            </a:r>
            <a:r>
              <a:rPr lang="sr-Cyrl-RS" b="1" dirty="0"/>
              <a:t>аутоматизује компилацију и линковање</a:t>
            </a:r>
            <a:r>
              <a:rPr lang="sr-Cyrl-RS" dirty="0"/>
              <a:t> у извршну бинарну слику.</a:t>
            </a:r>
          </a:p>
          <a:p>
            <a:r>
              <a:rPr lang="sr-Cyrl-RS" dirty="0"/>
              <a:t>У </a:t>
            </a:r>
            <a:r>
              <a:rPr lang="sr-Latn-RS" dirty="0"/>
              <a:t>GCC </a:t>
            </a:r>
            <a:r>
              <a:rPr lang="sr-Cyrl-RS" dirty="0"/>
              <a:t>окружењу дефинише:</a:t>
            </a:r>
          </a:p>
          <a:p>
            <a:pPr lvl="1"/>
            <a:r>
              <a:rPr lang="ru-RU" dirty="0"/>
              <a:t>које се </a:t>
            </a:r>
            <a:r>
              <a:rPr lang="ru-RU" b="1" dirty="0"/>
              <a:t>.c / .s датотеке</a:t>
            </a:r>
            <a:r>
              <a:rPr lang="ru-RU" dirty="0"/>
              <a:t> компајлирају,</a:t>
            </a:r>
          </a:p>
          <a:p>
            <a:pPr lvl="1"/>
            <a:r>
              <a:rPr lang="ru-RU" dirty="0"/>
              <a:t>које се </a:t>
            </a:r>
            <a:r>
              <a:rPr lang="ru-RU" b="1" dirty="0"/>
              <a:t>опције и библиотеке</a:t>
            </a:r>
            <a:r>
              <a:rPr lang="ru-RU" dirty="0"/>
              <a:t> користе,</a:t>
            </a:r>
          </a:p>
          <a:p>
            <a:pPr lvl="1"/>
            <a:r>
              <a:rPr lang="ru-RU" dirty="0"/>
              <a:t>и како се све повезује линкером (</a:t>
            </a:r>
            <a:r>
              <a:rPr lang="ru-RU" i="1" dirty="0"/>
              <a:t>-T linker.ld</a:t>
            </a:r>
            <a:r>
              <a:rPr lang="ru-RU" dirty="0"/>
              <a:t>).</a:t>
            </a:r>
          </a:p>
          <a:p>
            <a:r>
              <a:rPr lang="sr-Cyrl-RS" dirty="0"/>
              <a:t>Пример команде која једним кораком врши </a:t>
            </a:r>
            <a:r>
              <a:rPr lang="sr-Cyrl-RS" b="1" dirty="0"/>
              <a:t>превођење и линковање</a:t>
            </a:r>
            <a:r>
              <a:rPr lang="sr-Cyrl-RS" dirty="0"/>
              <a:t> у </a:t>
            </a:r>
            <a:r>
              <a:rPr lang="sr-Latn-RS" dirty="0"/>
              <a:t>ELF </a:t>
            </a:r>
            <a:r>
              <a:rPr lang="sr-Cyrl-RS" dirty="0"/>
              <a:t>извршни фајл.</a:t>
            </a:r>
          </a:p>
          <a:p>
            <a:pPr lvl="1"/>
            <a:r>
              <a:rPr lang="sr-Latn-RS" dirty="0"/>
              <a:t>arm-none-eabi-gcc -O2 -mcpu=cortex-m7 -o program.elf main.c uart.c startup.s -T linker.ld</a:t>
            </a:r>
            <a:endParaRPr lang="sr-Cyrl-RS" dirty="0"/>
          </a:p>
          <a:p>
            <a:r>
              <a:rPr lang="sr-Latn-RS" dirty="0"/>
              <a:t>Makefile </a:t>
            </a:r>
            <a:r>
              <a:rPr lang="sr-Cyrl-RS" dirty="0"/>
              <a:t>обезбеђује </a:t>
            </a:r>
            <a:r>
              <a:rPr lang="sr-Cyrl-RS" b="1" dirty="0"/>
              <a:t>редослед корака</a:t>
            </a:r>
            <a:r>
              <a:rPr lang="sr-Cyrl-RS" dirty="0"/>
              <a:t> — компилацију сваког .</a:t>
            </a:r>
            <a:r>
              <a:rPr lang="sr-Latn-RS" dirty="0"/>
              <a:t>c </a:t>
            </a:r>
            <a:r>
              <a:rPr lang="sr-Cyrl-RS" dirty="0"/>
              <a:t>у .</a:t>
            </a:r>
            <a:r>
              <a:rPr lang="sr-Latn-RS" dirty="0"/>
              <a:t>o, </a:t>
            </a:r>
            <a:r>
              <a:rPr lang="sr-Cyrl-RS" dirty="0"/>
              <a:t>затим линковање свих објеката.</a:t>
            </a:r>
          </a:p>
          <a:p>
            <a:r>
              <a:rPr lang="ru-RU" dirty="0"/>
              <a:t>У </a:t>
            </a:r>
            <a:r>
              <a:rPr lang="ru-RU" b="1" dirty="0"/>
              <a:t>IDE окружењима</a:t>
            </a:r>
            <a:r>
              <a:rPr lang="ru-RU" dirty="0"/>
              <a:t> (Keil, IAR) исти процес се одвија аутоматски, без експлицитног Makefile-а.</a:t>
            </a:r>
          </a:p>
          <a:p>
            <a:r>
              <a:rPr lang="ru-RU" dirty="0"/>
              <a:t>Без обзира на алат (Make, CMake, IDE), сврха је иста: </a:t>
            </a:r>
            <a:r>
              <a:rPr lang="ru-RU" b="1" dirty="0"/>
              <a:t>централизована контрола и репродуктивност процеса грађења embedded софтвера.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251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9E2A-AFB0-B24C-9760-4FA178FF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🧠 </a:t>
            </a:r>
            <a:r>
              <a:rPr lang="sr-Latn-RS" b="1" dirty="0"/>
              <a:t>CMSIS — Cortex Microcontroller Software Interface Standard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A29B-326D-33BE-8254-3A9CA223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60811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CMSIS</a:t>
            </a:r>
            <a:r>
              <a:rPr lang="ru-RU" dirty="0"/>
              <a:t> је ARM-ов стандард који </a:t>
            </a:r>
            <a:r>
              <a:rPr lang="ru-RU" b="1" dirty="0"/>
              <a:t>уједначава софтверски интерфејс за Cortex-M микроконтролере</a:t>
            </a:r>
            <a:r>
              <a:rPr lang="ru-RU" dirty="0"/>
              <a:t>, без обзира на произвођача.</a:t>
            </a:r>
          </a:p>
          <a:p>
            <a:r>
              <a:rPr lang="ru-RU" dirty="0"/>
              <a:t>Обезбеђује </a:t>
            </a:r>
            <a:r>
              <a:rPr lang="ru-RU" b="1" dirty="0"/>
              <a:t>дефиниције регистара, структура и функција блиских хардверу</a:t>
            </a:r>
            <a:r>
              <a:rPr lang="ru-RU" dirty="0"/>
              <a:t> — омогућавајући програмеру да ради са симболичким именима (нпр. SCB-&gt;VTOR, NVIC-&gt;ISER) уместо са „магичним“ адресама.</a:t>
            </a:r>
          </a:p>
          <a:p>
            <a:r>
              <a:rPr lang="sr-Cyrl-RS" dirty="0"/>
              <a:t>Кључне компоненте:</a:t>
            </a:r>
          </a:p>
          <a:p>
            <a:pPr lvl="1"/>
            <a:r>
              <a:rPr lang="ru-RU" b="1" dirty="0"/>
              <a:t>CMSIS-Core</a:t>
            </a:r>
            <a:r>
              <a:rPr lang="ru-RU" dirty="0"/>
              <a:t> — дефинише регистре процесорског језгра и основних периферија.</a:t>
            </a:r>
          </a:p>
          <a:p>
            <a:pPr lvl="1"/>
            <a:r>
              <a:rPr lang="sr-Latn-RS" b="1" dirty="0"/>
              <a:t>Startup </a:t>
            </a:r>
            <a:r>
              <a:rPr lang="sr-Cyrl-RS" b="1" dirty="0"/>
              <a:t>шаблон</a:t>
            </a:r>
            <a:r>
              <a:rPr lang="sr-Cyrl-RS" dirty="0"/>
              <a:t> — обезбеђује стандардизован </a:t>
            </a:r>
            <a:r>
              <a:rPr lang="sr-Latn-RS" dirty="0"/>
              <a:t>Reset_Handler </a:t>
            </a:r>
            <a:r>
              <a:rPr lang="sr-Cyrl-RS" dirty="0"/>
              <a:t>и векторску табелу прекида.</a:t>
            </a:r>
          </a:p>
          <a:p>
            <a:pPr lvl="1"/>
            <a:r>
              <a:rPr lang="ru-RU" b="1" dirty="0"/>
              <a:t>SystemInit() функција</a:t>
            </a:r>
            <a:r>
              <a:rPr lang="ru-RU" dirty="0"/>
              <a:t> — подешава системски такт, меморију и окружење пре main().</a:t>
            </a:r>
          </a:p>
          <a:p>
            <a:r>
              <a:rPr lang="sr-Cyrl-RS" dirty="0"/>
              <a:t>Примери типичних операција:</a:t>
            </a:r>
          </a:p>
          <a:p>
            <a:pPr lvl="1"/>
            <a:r>
              <a:rPr lang="ru-RU" dirty="0"/>
              <a:t>Померање векторске табеле: SCB-&gt;VTOR = &lt;нова адреса&gt;;</a:t>
            </a:r>
          </a:p>
          <a:p>
            <a:pPr lvl="1"/>
            <a:r>
              <a:rPr lang="sr-Cyrl-RS" dirty="0"/>
              <a:t>Омогућавање прекида: __</a:t>
            </a:r>
            <a:r>
              <a:rPr lang="sr-Latn-RS" dirty="0"/>
              <a:t>enable_irq();</a:t>
            </a:r>
            <a:endParaRPr lang="sr-Cyrl-RS" dirty="0"/>
          </a:p>
          <a:p>
            <a:r>
              <a:rPr lang="ru-RU" b="1" dirty="0"/>
              <a:t>CMSIS повећава преносивост, читљивост и поузданост кода</a:t>
            </a:r>
            <a:r>
              <a:rPr lang="ru-RU" dirty="0"/>
              <a:t>, уз </a:t>
            </a:r>
            <a:r>
              <a:rPr lang="ru-RU" b="1" dirty="0"/>
              <a:t>нулти оверхед у перформансама</a:t>
            </a:r>
            <a:r>
              <a:rPr lang="ru-RU" dirty="0"/>
              <a:t>, јер се све операције своде на директан приступ меморијским регистрима.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3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658-79A0-1BA1-9C09-87023A84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267"/>
          </a:xfrm>
        </p:spPr>
        <p:txBody>
          <a:bodyPr/>
          <a:lstStyle/>
          <a:p>
            <a:r>
              <a:rPr lang="sr-Latn-RS" dirty="0"/>
              <a:t>⚙️ </a:t>
            </a:r>
            <a:r>
              <a:rPr lang="sr-Latn-RS" b="1" dirty="0"/>
              <a:t>HAL — Hardware Abstraction Layer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1A5E-AB7E-9C4F-DEBE-A1D3FD66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667"/>
            <a:ext cx="8596668" cy="4766732"/>
          </a:xfrm>
        </p:spPr>
        <p:txBody>
          <a:bodyPr>
            <a:normAutofit fontScale="77500" lnSpcReduction="20000"/>
          </a:bodyPr>
          <a:lstStyle/>
          <a:p>
            <a:r>
              <a:rPr lang="sr-Latn-RS" b="1" dirty="0"/>
              <a:t>HAL</a:t>
            </a:r>
            <a:r>
              <a:rPr lang="sr-Latn-RS" dirty="0"/>
              <a:t> </a:t>
            </a:r>
            <a:r>
              <a:rPr lang="sr-Cyrl-RS" dirty="0"/>
              <a:t>је </a:t>
            </a:r>
            <a:r>
              <a:rPr lang="sr-Cyrl-RS" b="1" dirty="0"/>
              <a:t>слој апстракције хардвера</a:t>
            </a:r>
            <a:r>
              <a:rPr lang="sr-Cyrl-RS" dirty="0"/>
              <a:t> који обезбеђује произвођач микроконтролера као библиотеку са </a:t>
            </a:r>
            <a:r>
              <a:rPr lang="sr-Cyrl-RS" b="1" dirty="0"/>
              <a:t>готовим функцијама за рад са периферијама</a:t>
            </a:r>
            <a:r>
              <a:rPr lang="sr-Cyrl-RS" dirty="0"/>
              <a:t> (</a:t>
            </a:r>
            <a:r>
              <a:rPr lang="sr-Latn-RS" dirty="0"/>
              <a:t>GPIO, UART, </a:t>
            </a:r>
            <a:r>
              <a:rPr lang="sr-Cyrl-RS" dirty="0"/>
              <a:t>тајмери, А/</a:t>
            </a:r>
            <a:r>
              <a:rPr lang="sr-Latn-RS" dirty="0"/>
              <a:t>D </a:t>
            </a:r>
            <a:r>
              <a:rPr lang="sr-Cyrl-RS" dirty="0"/>
              <a:t>конвертори...).</a:t>
            </a:r>
          </a:p>
          <a:p>
            <a:r>
              <a:rPr lang="ru-RU" dirty="0"/>
              <a:t>Док </a:t>
            </a:r>
            <a:r>
              <a:rPr lang="ru-RU" b="1" dirty="0"/>
              <a:t>CMSIS</a:t>
            </a:r>
            <a:r>
              <a:rPr lang="ru-RU" dirty="0"/>
              <a:t> дефинише приступ регистрима и језгру, HAL омогућава </a:t>
            </a:r>
            <a:r>
              <a:rPr lang="ru-RU" b="1" dirty="0"/>
              <a:t>рад на вишем нивоу</a:t>
            </a:r>
            <a:r>
              <a:rPr lang="ru-RU" dirty="0"/>
              <a:t> – преко униформног API-ја, без мануелног подешавања бита у регистрима.</a:t>
            </a:r>
          </a:p>
          <a:p>
            <a:r>
              <a:rPr lang="sr-Cyrl-RS" dirty="0"/>
              <a:t>Примери функција:</a:t>
            </a:r>
          </a:p>
          <a:p>
            <a:pPr lvl="1"/>
            <a:r>
              <a:rPr lang="sr-Latn-RS" dirty="0"/>
              <a:t>HAL_UART_Transmit() – STM32 HAL </a:t>
            </a:r>
            <a:r>
              <a:rPr lang="sr-Cyrl-RS" dirty="0"/>
              <a:t>за слање преко </a:t>
            </a:r>
            <a:r>
              <a:rPr lang="sr-Latn-RS" dirty="0"/>
              <a:t>UART-</a:t>
            </a:r>
            <a:r>
              <a:rPr lang="sr-Cyrl-RS" dirty="0"/>
              <a:t>а</a:t>
            </a:r>
          </a:p>
          <a:p>
            <a:pPr lvl="1"/>
            <a:r>
              <a:rPr lang="sr-Latn-RS" dirty="0"/>
              <a:t>cyhal_gpio_init() </a:t>
            </a:r>
            <a:r>
              <a:rPr lang="sr-Cyrl-RS" dirty="0"/>
              <a:t>и </a:t>
            </a:r>
            <a:r>
              <a:rPr lang="sr-Latn-RS" dirty="0"/>
              <a:t>cyhal_timer_start() – Infineon HAL </a:t>
            </a:r>
            <a:r>
              <a:rPr lang="sr-Cyrl-RS" dirty="0"/>
              <a:t>за управљање пиновима и тајмерима</a:t>
            </a:r>
          </a:p>
          <a:p>
            <a:r>
              <a:rPr lang="ru-RU" b="1" dirty="0"/>
              <a:t>Предности:</a:t>
            </a:r>
            <a:r>
              <a:rPr lang="ru-RU" dirty="0"/>
              <a:t> бржи развој, читљивији код, преносивост унутар исте породице чипова.</a:t>
            </a:r>
          </a:p>
          <a:p>
            <a:r>
              <a:rPr lang="ru-RU" b="1" dirty="0"/>
              <a:t>Недостатак:</a:t>
            </a:r>
            <a:r>
              <a:rPr lang="ru-RU" dirty="0"/>
              <a:t> мали оверхед у меморији и брзини због општијег кода и провера.</a:t>
            </a:r>
          </a:p>
          <a:p>
            <a:r>
              <a:rPr lang="ru-RU" b="1" dirty="0"/>
              <a:t>Препорука:</a:t>
            </a:r>
            <a:r>
              <a:rPr lang="ru-RU" dirty="0"/>
              <a:t> HAL користити за већину система, а </a:t>
            </a:r>
            <a:r>
              <a:rPr lang="ru-RU" b="1" dirty="0"/>
              <a:t>CMSIS</a:t>
            </a:r>
            <a:r>
              <a:rPr lang="ru-RU" dirty="0"/>
              <a:t> или </a:t>
            </a:r>
            <a:r>
              <a:rPr lang="ru-RU" i="1" dirty="0"/>
              <a:t>Low Level</a:t>
            </a:r>
            <a:r>
              <a:rPr lang="ru-RU" dirty="0"/>
              <a:t> приступ за критичне делове где је битна максимална ефикасност.</a:t>
            </a:r>
          </a:p>
          <a:p>
            <a:r>
              <a:rPr lang="sr-Cyrl-RS" dirty="0"/>
              <a:t>Пример сарадње </a:t>
            </a:r>
            <a:r>
              <a:rPr lang="sr-Latn-RS" dirty="0"/>
              <a:t>CMSIS + HAL:</a:t>
            </a:r>
            <a:endParaRPr lang="sr-Cyrl-RS" dirty="0"/>
          </a:p>
          <a:p>
            <a:pPr lvl="1"/>
            <a:r>
              <a:rPr lang="sr-Latn-RS" dirty="0"/>
              <a:t>cybsp_init() → </a:t>
            </a:r>
            <a:r>
              <a:rPr lang="sr-Cyrl-RS" dirty="0"/>
              <a:t>подешава такт, напајање и периферије (</a:t>
            </a:r>
            <a:r>
              <a:rPr lang="sr-Latn-RS" dirty="0"/>
              <a:t>HAL </a:t>
            </a:r>
            <a:r>
              <a:rPr lang="sr-Cyrl-RS" dirty="0"/>
              <a:t>ниво)</a:t>
            </a:r>
          </a:p>
          <a:p>
            <a:pPr lvl="1"/>
            <a:r>
              <a:rPr lang="sr-Latn-RS" dirty="0"/>
              <a:t>__enable_irq() → </a:t>
            </a:r>
            <a:r>
              <a:rPr lang="sr-Cyrl-RS" dirty="0"/>
              <a:t>омогућава глобалне прекиде (</a:t>
            </a:r>
            <a:r>
              <a:rPr lang="sr-Latn-RS" dirty="0"/>
              <a:t>CMSIS </a:t>
            </a:r>
            <a:r>
              <a:rPr lang="sr-Cyrl-RS" dirty="0"/>
              <a:t>ниво)</a:t>
            </a:r>
          </a:p>
          <a:p>
            <a:r>
              <a:rPr lang="sr-Cyrl-RS" dirty="0"/>
              <a:t>Тајмер и </a:t>
            </a:r>
            <a:r>
              <a:rPr lang="sr-Latn-RS" dirty="0"/>
              <a:t>LED </a:t>
            </a:r>
            <a:r>
              <a:rPr lang="sr-Cyrl-RS" dirty="0"/>
              <a:t>трепћу помоћу </a:t>
            </a:r>
            <a:r>
              <a:rPr lang="sr-Latn-RS" dirty="0"/>
              <a:t>HAL </a:t>
            </a:r>
            <a:r>
              <a:rPr lang="sr-Cyrl-RS" dirty="0"/>
              <a:t>функција, док </a:t>
            </a:r>
            <a:r>
              <a:rPr lang="sr-Latn-RS" dirty="0"/>
              <a:t>CMSIS </a:t>
            </a:r>
            <a:r>
              <a:rPr lang="sr-Cyrl-RS" dirty="0"/>
              <a:t>управља </a:t>
            </a:r>
            <a:r>
              <a:rPr lang="sr-Latn-RS" dirty="0"/>
              <a:t>NVIC-</a:t>
            </a:r>
            <a:r>
              <a:rPr lang="sr-Cyrl-RS" dirty="0"/>
              <a:t>ом и регистрима.</a:t>
            </a:r>
          </a:p>
          <a:p>
            <a:r>
              <a:rPr lang="sr-Cyrl-RS" b="1" dirty="0"/>
              <a:t>Закључак:</a:t>
            </a:r>
            <a:r>
              <a:rPr lang="sr-Cyrl-RS" dirty="0"/>
              <a:t> </a:t>
            </a:r>
            <a:r>
              <a:rPr lang="sr-Latn-RS" dirty="0"/>
              <a:t>CMSIS </a:t>
            </a:r>
            <a:r>
              <a:rPr lang="sr-Cyrl-RS" dirty="0"/>
              <a:t>обезбеђује стабилну основу и стандардизован интерфејс језгра, а </a:t>
            </a:r>
            <a:r>
              <a:rPr lang="sr-Latn-RS" dirty="0"/>
              <a:t>HAL </a:t>
            </a:r>
            <a:r>
              <a:rPr lang="sr-Cyrl-RS" dirty="0"/>
              <a:t>додаје функционални слој за брзу и поуздану изградњу апликација. Заједно чине ефикасан и модуларни приступ развоју </a:t>
            </a:r>
            <a:r>
              <a:rPr lang="sr-Latn-RS" dirty="0"/>
              <a:t>embedded </a:t>
            </a:r>
            <a:r>
              <a:rPr lang="sr-Cyrl-RS" dirty="0"/>
              <a:t>система.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622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F153-C5BC-B052-F3A4-5D6333B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🧩 </a:t>
            </a:r>
            <a:r>
              <a:rPr lang="ru-RU" b="1" dirty="0"/>
              <a:t>Стил програмирања и стандардизација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B112-DF00-3F23-ED39-CFDA4B34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4333"/>
            <a:ext cx="8596668" cy="410633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Развој </a:t>
            </a:r>
            <a:r>
              <a:rPr lang="ru-RU" b="1" dirty="0"/>
              <a:t>C кода за embedded системе</a:t>
            </a:r>
            <a:r>
              <a:rPr lang="ru-RU" dirty="0"/>
              <a:t> захтева </a:t>
            </a:r>
            <a:r>
              <a:rPr lang="ru-RU" b="1" dirty="0"/>
              <a:t>дисциплинован стил и јасне стандарде</a:t>
            </a:r>
            <a:r>
              <a:rPr lang="ru-RU" dirty="0"/>
              <a:t> због потребе за </a:t>
            </a:r>
            <a:r>
              <a:rPr lang="ru-RU" b="1" dirty="0"/>
              <a:t>поузданошћу и дугим животним циклусом</a:t>
            </a:r>
            <a:r>
              <a:rPr lang="ru-RU" dirty="0"/>
              <a:t>.</a:t>
            </a:r>
          </a:p>
          <a:p>
            <a:r>
              <a:rPr lang="ru-RU" b="1" dirty="0"/>
              <a:t>MISRA C</a:t>
            </a:r>
            <a:r>
              <a:rPr lang="ru-RU" dirty="0"/>
              <a:t> — индустријски стандард који дефинише правила за безбедно и предвидљиво програмирање у критичним системима (забрана malloc, goto, неодређених конверзија итд.).</a:t>
            </a:r>
          </a:p>
          <a:p>
            <a:r>
              <a:rPr lang="ru-RU" b="1" dirty="0"/>
              <a:t>CERT C</a:t>
            </a:r>
            <a:r>
              <a:rPr lang="ru-RU" dirty="0"/>
              <a:t> — фокус на </a:t>
            </a:r>
            <a:r>
              <a:rPr lang="ru-RU" b="1" dirty="0"/>
              <a:t>сигурност кода</a:t>
            </a:r>
            <a:r>
              <a:rPr lang="ru-RU" dirty="0"/>
              <a:t> (заштита од бафер overflow-а, неконтролисаног руковања меморијом и сајбер-напада).</a:t>
            </a:r>
          </a:p>
          <a:p>
            <a:r>
              <a:rPr lang="sr-Cyrl-RS" b="1" dirty="0"/>
              <a:t>Комбинована примена </a:t>
            </a:r>
            <a:r>
              <a:rPr lang="sr-Latn-RS" b="1" dirty="0"/>
              <a:t>MISRA + CERT C</a:t>
            </a:r>
            <a:r>
              <a:rPr lang="sr-Latn-RS" dirty="0"/>
              <a:t> </a:t>
            </a:r>
            <a:r>
              <a:rPr lang="sr-Cyrl-RS" dirty="0"/>
              <a:t>обезбеђује и </a:t>
            </a:r>
            <a:r>
              <a:rPr lang="sr-Latn-RS" i="1" dirty="0"/>
              <a:t>safety</a:t>
            </a:r>
            <a:r>
              <a:rPr lang="sr-Latn-RS" dirty="0"/>
              <a:t> </a:t>
            </a:r>
            <a:r>
              <a:rPr lang="sr-Cyrl-RS" dirty="0"/>
              <a:t>и </a:t>
            </a:r>
            <a:r>
              <a:rPr lang="sr-Latn-RS" i="1" dirty="0"/>
              <a:t>security</a:t>
            </a:r>
            <a:r>
              <a:rPr lang="sr-Latn-RS" dirty="0"/>
              <a:t> </a:t>
            </a:r>
            <a:r>
              <a:rPr lang="sr-Cyrl-RS" dirty="0"/>
              <a:t>ниво софтвера; често је неопходна за стандарде као </a:t>
            </a:r>
            <a:r>
              <a:rPr lang="sr-Latn-RS" b="1" dirty="0"/>
              <a:t>ISO 26262</a:t>
            </a:r>
            <a:r>
              <a:rPr lang="sr-Latn-RS" dirty="0"/>
              <a:t> </a:t>
            </a:r>
            <a:r>
              <a:rPr lang="sr-Cyrl-RS" dirty="0"/>
              <a:t>у аутомобилској индустрији.</a:t>
            </a:r>
          </a:p>
          <a:p>
            <a:r>
              <a:rPr lang="ru-RU" dirty="0"/>
              <a:t>Поред њих, могу се користити и </a:t>
            </a:r>
            <a:r>
              <a:rPr lang="ru-RU" b="1" dirty="0"/>
              <a:t>интерни водичи</a:t>
            </a:r>
            <a:r>
              <a:rPr lang="ru-RU" dirty="0"/>
              <a:t> као што су </a:t>
            </a:r>
            <a:r>
              <a:rPr lang="ru-RU" i="1" dirty="0"/>
              <a:t>Barr-C</a:t>
            </a:r>
            <a:r>
              <a:rPr lang="ru-RU" dirty="0"/>
              <a:t> или специфичне смернице организације.</a:t>
            </a:r>
          </a:p>
          <a:p>
            <a:r>
              <a:rPr lang="ru-RU" b="1" dirty="0"/>
              <a:t>Конзистентан стил кодирања</a:t>
            </a:r>
            <a:r>
              <a:rPr lang="ru-RU" dirty="0"/>
              <a:t> (именовање, форматирање, коментари) побољшава </a:t>
            </a:r>
            <a:r>
              <a:rPr lang="ru-RU" b="1" dirty="0"/>
              <a:t>читљивост, тимску сарадњу и одрживост кода</a:t>
            </a:r>
            <a:r>
              <a:rPr lang="ru-RU" dirty="0"/>
              <a:t>.</a:t>
            </a:r>
          </a:p>
          <a:p>
            <a:r>
              <a:rPr lang="ru-RU" b="1" dirty="0"/>
              <a:t>Алатке за статичку анализу</a:t>
            </a:r>
            <a:r>
              <a:rPr lang="ru-RU" dirty="0"/>
              <a:t> (нпр. </a:t>
            </a:r>
            <a:r>
              <a:rPr lang="ru-RU" i="1" dirty="0"/>
              <a:t>PC-lint</a:t>
            </a:r>
            <a:r>
              <a:rPr lang="ru-RU" dirty="0"/>
              <a:t>, </a:t>
            </a:r>
            <a:r>
              <a:rPr lang="ru-RU" i="1" dirty="0"/>
              <a:t>Coverity</a:t>
            </a:r>
            <a:r>
              <a:rPr lang="ru-RU" dirty="0"/>
              <a:t>) откривају одступања и повећавају квалитет кода.</a:t>
            </a:r>
          </a:p>
          <a:p>
            <a:r>
              <a:rPr lang="ru-RU" dirty="0"/>
              <a:t>Циљ: </a:t>
            </a:r>
            <a:r>
              <a:rPr lang="ru-RU" b="1" dirty="0"/>
              <a:t>читљив, проверљив и поуздан код</a:t>
            </a:r>
            <a:r>
              <a:rPr lang="ru-RU" dirty="0"/>
              <a:t> који је отпоран на грешке и усклађен са стандардима функционалне и сајбер безбедности.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867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6F2D-3457-93EB-1B91-9509FF10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💾 </a:t>
            </a:r>
            <a:r>
              <a:rPr lang="ru-RU" b="1" dirty="0"/>
              <a:t>Приступ меморијски мапираним регистрима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C350-05EB-7082-6C1C-E8F97B5F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2733"/>
            <a:ext cx="8830733" cy="431800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 </a:t>
            </a:r>
            <a:r>
              <a:rPr lang="ru-RU" b="1" dirty="0"/>
              <a:t>embedded системима</a:t>
            </a:r>
            <a:r>
              <a:rPr lang="ru-RU" dirty="0"/>
              <a:t>, периферни уређаји се контролишу преко </a:t>
            </a:r>
            <a:r>
              <a:rPr lang="ru-RU" b="1" dirty="0"/>
              <a:t>меморијски мапираних регистара</a:t>
            </a:r>
            <a:r>
              <a:rPr lang="ru-RU" dirty="0"/>
              <a:t> – специјалних хардверских адреса које CPU види као обичну меморију.</a:t>
            </a:r>
          </a:p>
          <a:p>
            <a:r>
              <a:rPr lang="ru-RU" b="1" dirty="0"/>
              <a:t>Упис у адресу</a:t>
            </a:r>
            <a:r>
              <a:rPr lang="ru-RU" dirty="0"/>
              <a:t> шаље податак у периферни уређај, а </a:t>
            </a:r>
            <a:r>
              <a:rPr lang="ru-RU" b="1" dirty="0"/>
              <a:t>читање са те адресе</a:t>
            </a:r>
            <a:r>
              <a:rPr lang="ru-RU" dirty="0"/>
              <a:t> очитава стање уређаја.</a:t>
            </a:r>
          </a:p>
          <a:p>
            <a:r>
              <a:rPr lang="sr-Cyrl-RS" dirty="0"/>
              <a:t>Овај механизам омогућава да се </a:t>
            </a:r>
            <a:r>
              <a:rPr lang="sr-Cyrl-RS" b="1" dirty="0"/>
              <a:t>стандардне </a:t>
            </a:r>
            <a:r>
              <a:rPr lang="sr-Latn-RS" b="1" dirty="0"/>
              <a:t>load/store </a:t>
            </a:r>
            <a:r>
              <a:rPr lang="sr-Cyrl-RS" b="1" dirty="0"/>
              <a:t>инструкције</a:t>
            </a:r>
            <a:r>
              <a:rPr lang="sr-Cyrl-RS" dirty="0"/>
              <a:t> користе и за рад са меморијом и са периферијама — без посебних </a:t>
            </a:r>
            <a:r>
              <a:rPr lang="sr-Latn-RS" dirty="0"/>
              <a:t>I/O </a:t>
            </a:r>
            <a:r>
              <a:rPr lang="sr-Cyrl-RS" dirty="0"/>
              <a:t>инструкција (као код </a:t>
            </a:r>
            <a:r>
              <a:rPr lang="sr-Latn-RS" dirty="0"/>
              <a:t>port-mapped </a:t>
            </a:r>
            <a:r>
              <a:rPr lang="sr-Cyrl-RS" dirty="0"/>
              <a:t>система).</a:t>
            </a:r>
          </a:p>
          <a:p>
            <a:r>
              <a:rPr lang="ru-RU" b="1" dirty="0"/>
              <a:t>Хардверски декодер адреса</a:t>
            </a:r>
            <a:r>
              <a:rPr lang="ru-RU" dirty="0"/>
              <a:t> одлучује да ли дата адреса припада RAM-у, Flash-у или периферији и прослеђује сигнале одговарајућем модулу.</a:t>
            </a:r>
            <a:endParaRPr lang="en-US" dirty="0"/>
          </a:p>
          <a:p>
            <a:r>
              <a:rPr lang="ru-RU" dirty="0"/>
              <a:t>ARM Cortex-M архитектура користи </a:t>
            </a:r>
            <a:r>
              <a:rPr lang="ru-RU" b="1" dirty="0"/>
              <a:t>јединствен 4 GB адресни простор</a:t>
            </a:r>
            <a:r>
              <a:rPr lang="ru-RU" dirty="0"/>
              <a:t>, типично подељен на:</a:t>
            </a:r>
            <a:endParaRPr lang="en-US" dirty="0"/>
          </a:p>
          <a:p>
            <a:pPr lvl="1"/>
            <a:r>
              <a:rPr lang="sr-Latn-RS" dirty="0"/>
              <a:t>Flash (</a:t>
            </a:r>
            <a:r>
              <a:rPr lang="sr-Cyrl-RS" dirty="0"/>
              <a:t>код)</a:t>
            </a:r>
            <a:endParaRPr lang="en-US" dirty="0"/>
          </a:p>
          <a:p>
            <a:pPr lvl="1"/>
            <a:r>
              <a:rPr lang="sr-Latn-RS" dirty="0"/>
              <a:t>SRAM (</a:t>
            </a:r>
            <a:r>
              <a:rPr lang="sr-Cyrl-RS" dirty="0"/>
              <a:t>подаци)</a:t>
            </a:r>
            <a:endParaRPr lang="en-US" dirty="0"/>
          </a:p>
          <a:p>
            <a:pPr lvl="1"/>
            <a:r>
              <a:rPr lang="sr-Latn-RS" b="1" dirty="0"/>
              <a:t>Peripheral </a:t>
            </a:r>
            <a:r>
              <a:rPr lang="sr-Cyrl-RS" b="1" dirty="0"/>
              <a:t>регион (0</a:t>
            </a:r>
            <a:r>
              <a:rPr lang="sr-Latn-RS" b="1" dirty="0"/>
              <a:t>x4000_0000 – 0x5FFF_FFFF)</a:t>
            </a:r>
            <a:r>
              <a:rPr lang="sr-Latn-RS" dirty="0"/>
              <a:t> — </a:t>
            </a:r>
            <a:r>
              <a:rPr lang="sr-Cyrl-RS" dirty="0"/>
              <a:t>регистри </a:t>
            </a:r>
            <a:r>
              <a:rPr lang="sr-Latn-RS" dirty="0"/>
              <a:t>GPIO, UART, </a:t>
            </a:r>
            <a:r>
              <a:rPr lang="sr-Cyrl-RS" dirty="0"/>
              <a:t>тајмера, </a:t>
            </a:r>
            <a:r>
              <a:rPr lang="sr-Latn-RS" dirty="0"/>
              <a:t>ADC </a:t>
            </a:r>
            <a:r>
              <a:rPr lang="sr-Cyrl-RS" dirty="0"/>
              <a:t>итд.</a:t>
            </a:r>
            <a:endParaRPr lang="en-US" dirty="0"/>
          </a:p>
          <a:p>
            <a:pPr lvl="1"/>
            <a:r>
              <a:rPr lang="sr-Latn-RS" b="1" dirty="0"/>
              <a:t>Private Peripheral Bus (</a:t>
            </a:r>
            <a:r>
              <a:rPr lang="sr-Cyrl-RS" b="1" dirty="0"/>
              <a:t>око 0</a:t>
            </a:r>
            <a:r>
              <a:rPr lang="sr-Latn-RS" b="1" dirty="0"/>
              <a:t>xE000_0000)</a:t>
            </a:r>
            <a:r>
              <a:rPr lang="sr-Latn-RS" dirty="0"/>
              <a:t> — </a:t>
            </a:r>
            <a:r>
              <a:rPr lang="sr-Cyrl-RS" dirty="0"/>
              <a:t>системски регистри </a:t>
            </a:r>
            <a:r>
              <a:rPr lang="sr-Latn-RS" dirty="0"/>
              <a:t>NVIC-</a:t>
            </a:r>
            <a:r>
              <a:rPr lang="sr-Cyrl-RS" dirty="0"/>
              <a:t>а, </a:t>
            </a:r>
            <a:r>
              <a:rPr lang="sr-Latn-RS" dirty="0"/>
              <a:t>SysTick-</a:t>
            </a:r>
            <a:r>
              <a:rPr lang="sr-Cyrl-RS" dirty="0"/>
              <a:t>а и </a:t>
            </a:r>
            <a:r>
              <a:rPr lang="sr-Latn-RS" dirty="0"/>
              <a:t>SCB-</a:t>
            </a:r>
            <a:r>
              <a:rPr lang="sr-Cyrl-RS" dirty="0"/>
              <a:t>а.</a:t>
            </a:r>
            <a:endParaRPr lang="en-US" dirty="0"/>
          </a:p>
          <a:p>
            <a:r>
              <a:rPr lang="sr-Cyrl-RS" dirty="0"/>
              <a:t>Оваква </a:t>
            </a:r>
            <a:r>
              <a:rPr lang="sr-Cyrl-RS" b="1" dirty="0"/>
              <a:t>јединствена меморијска мапа</a:t>
            </a:r>
            <a:r>
              <a:rPr lang="sr-Cyrl-RS" dirty="0"/>
              <a:t> поједностављује управљање периферијама и обезбеђује </a:t>
            </a:r>
            <a:r>
              <a:rPr lang="sr-Cyrl-RS" b="1" dirty="0"/>
              <a:t>компатибилност свих </a:t>
            </a:r>
            <a:r>
              <a:rPr lang="sr-Latn-RS" b="1" dirty="0"/>
              <a:t>Cortex-M </a:t>
            </a:r>
            <a:r>
              <a:rPr lang="sr-Cyrl-RS" b="1" dirty="0"/>
              <a:t>језгара</a:t>
            </a:r>
            <a:r>
              <a:rPr lang="sr-Cyrl-RS" dirty="0"/>
              <a:t>, што олакшава развој, портовање и дебаговање </a:t>
            </a:r>
            <a:r>
              <a:rPr lang="sr-Latn-RS" dirty="0"/>
              <a:t>embedded </a:t>
            </a:r>
            <a:r>
              <a:rPr lang="sr-Cyrl-RS" dirty="0"/>
              <a:t>система.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7915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DFB6-2CF0-6855-C551-8327C53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🧩 </a:t>
            </a:r>
            <a:r>
              <a:rPr lang="ru-RU" b="1" dirty="0"/>
              <a:t>Увод и значај теме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2078-93FE-CD92-39D1-0D949C0B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Микроконтролери </a:t>
            </a:r>
            <a:r>
              <a:rPr lang="ru-RU" dirty="0"/>
              <a:t>су основа савремених </a:t>
            </a:r>
            <a:r>
              <a:rPr lang="ru-RU" b="1" dirty="0"/>
              <a:t>аутомобилских, индустријских и IoT система</a:t>
            </a:r>
            <a:r>
              <a:rPr lang="ru-RU" dirty="0"/>
              <a:t>.</a:t>
            </a:r>
          </a:p>
          <a:p>
            <a:r>
              <a:rPr lang="ru-RU" dirty="0"/>
              <a:t>Рад се бави </a:t>
            </a:r>
            <a:r>
              <a:rPr lang="ru-RU" b="1" dirty="0"/>
              <a:t>bare-metal програмирањем</a:t>
            </a:r>
            <a:r>
              <a:rPr lang="ru-RU" dirty="0"/>
              <a:t>, односно развојем софтвера </a:t>
            </a:r>
            <a:r>
              <a:rPr lang="ru-RU" b="1" dirty="0"/>
              <a:t>без оперативног система</a:t>
            </a:r>
            <a:r>
              <a:rPr lang="ru-RU" dirty="0"/>
              <a:t>, директно над хардвером.</a:t>
            </a:r>
          </a:p>
          <a:p>
            <a:r>
              <a:rPr lang="ru-RU" dirty="0"/>
              <a:t>Овакво програмирање омогућава </a:t>
            </a:r>
            <a:r>
              <a:rPr lang="ru-RU" b="1" dirty="0"/>
              <a:t>пуну контролу над ресурсима</a:t>
            </a:r>
            <a:r>
              <a:rPr lang="ru-RU" dirty="0"/>
              <a:t>, већу ефикасност и поузданост.</a:t>
            </a:r>
          </a:p>
          <a:p>
            <a:r>
              <a:rPr lang="ru-RU" b="1" dirty="0"/>
              <a:t>C језик</a:t>
            </a:r>
            <a:r>
              <a:rPr lang="ru-RU" dirty="0"/>
              <a:t> је доминантан у embedded систему:</a:t>
            </a:r>
          </a:p>
          <a:p>
            <a:pPr lvl="1"/>
            <a:r>
              <a:rPr lang="ru-RU" dirty="0"/>
              <a:t>генерише брз и ефикасан машински код,</a:t>
            </a:r>
          </a:p>
          <a:p>
            <a:pPr lvl="1"/>
            <a:r>
              <a:rPr lang="sr-Cyrl-RS" dirty="0"/>
              <a:t>стандардизован је (</a:t>
            </a:r>
            <a:r>
              <a:rPr lang="sr-Latn-RS" dirty="0"/>
              <a:t>ISO/IEC, CMSIS),</a:t>
            </a:r>
            <a:endParaRPr lang="sr-Cyrl-RS" dirty="0"/>
          </a:p>
          <a:p>
            <a:pPr lvl="1"/>
            <a:r>
              <a:rPr lang="ru-RU" dirty="0"/>
              <a:t>користи се у око </a:t>
            </a:r>
            <a:r>
              <a:rPr lang="ru-RU" b="1" dirty="0"/>
              <a:t>80% свих уграђених уређаја</a:t>
            </a:r>
            <a:r>
              <a:rPr lang="ru-RU" dirty="0"/>
              <a:t>.</a:t>
            </a:r>
          </a:p>
          <a:p>
            <a:r>
              <a:rPr lang="ru-RU" dirty="0"/>
              <a:t>Разумевање процеса </a:t>
            </a:r>
            <a:r>
              <a:rPr lang="ru-RU" b="1" dirty="0"/>
              <a:t>од изворног кода до бинарне слике</a:t>
            </a:r>
            <a:r>
              <a:rPr lang="ru-RU" dirty="0"/>
              <a:t> је кључно за поуздан и безбедан firmware.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3379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793F-0A7C-A77F-B057-E05B825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🔍 </a:t>
            </a:r>
            <a:r>
              <a:rPr lang="ru-RU" b="1" dirty="0"/>
              <a:t>Приступ и моделирање меморијски мапираних регистара у C језику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D24-7CA6-667E-20D1-DDCB5E76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Меморијски мапирани регистри</a:t>
            </a:r>
            <a:r>
              <a:rPr lang="ru-RU" dirty="0"/>
              <a:t> се у C програму користе као </a:t>
            </a:r>
            <a:r>
              <a:rPr lang="ru-RU" b="1" dirty="0"/>
              <a:t>променљиве на фиксним адресама</a:t>
            </a:r>
            <a:r>
              <a:rPr lang="ru-RU" dirty="0"/>
              <a:t> – CPU чита и уписује податке у периферије истим инструкцијама као у меморију.</a:t>
            </a:r>
            <a:endParaRPr lang="en-US" dirty="0"/>
          </a:p>
          <a:p>
            <a:r>
              <a:rPr lang="ru-RU" dirty="0"/>
              <a:t>За исправно понашање, променљиве које представљају хардверске регистре морају бити означене као </a:t>
            </a:r>
            <a:r>
              <a:rPr lang="ru-RU" b="1" dirty="0"/>
              <a:t>volatile</a:t>
            </a:r>
            <a:r>
              <a:rPr lang="ru-RU" dirty="0"/>
              <a:t>, како би се сваки приступ заиста превео у машинску инструкцију (без оптимизација компајлера).</a:t>
            </a:r>
            <a:endParaRPr lang="en-US" dirty="0"/>
          </a:p>
          <a:p>
            <a:r>
              <a:rPr lang="sr-Cyrl-RS" dirty="0"/>
              <a:t>Пример:</a:t>
            </a:r>
            <a:endParaRPr lang="en-US" dirty="0"/>
          </a:p>
          <a:p>
            <a:pPr lvl="1"/>
            <a:r>
              <a:rPr lang="ru-RU" dirty="0"/>
              <a:t>*(volatile uint32_t*)0x50000004 = 0x1;  // директан упис у хардверски регистар</a:t>
            </a:r>
          </a:p>
        </p:txBody>
      </p:sp>
    </p:spTree>
    <p:extLst>
      <p:ext uri="{BB962C8B-B14F-4D97-AF65-F5344CB8AC3E}">
        <p14:creationId xmlns:p14="http://schemas.microsoft.com/office/powerpoint/2010/main" val="161501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05ED-5E44-1E74-1D93-AC15D2B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🔍 </a:t>
            </a:r>
            <a:r>
              <a:rPr lang="ru-RU" b="1" dirty="0"/>
              <a:t>Приступ и моделирање меморијски мапираних регистара у C језику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7875-1F25-30C9-1084-9AE253D7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9667"/>
            <a:ext cx="8596668" cy="42587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Уместо директних адреса, у пракси се користи </a:t>
            </a:r>
            <a:r>
              <a:rPr lang="ru-RU" b="1" dirty="0"/>
              <a:t>структурални модел регистра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sr-Latn-RS" dirty="0"/>
              <a:t>typedef struct {</a:t>
            </a:r>
            <a:br>
              <a:rPr lang="en-US" dirty="0"/>
            </a:br>
            <a:r>
              <a:rPr lang="sr-Latn-RS" dirty="0"/>
              <a:t>    volatile uint32_t IN;   // </a:t>
            </a:r>
            <a:r>
              <a:rPr lang="sr-Cyrl-RS" dirty="0"/>
              <a:t>улазни регистар</a:t>
            </a:r>
            <a:br>
              <a:rPr lang="en-US" dirty="0"/>
            </a:br>
            <a:r>
              <a:rPr lang="sr-Cyrl-RS" dirty="0"/>
              <a:t>    </a:t>
            </a:r>
            <a:r>
              <a:rPr lang="sr-Latn-RS" dirty="0"/>
              <a:t>volatile uint32_t OUT;  // </a:t>
            </a:r>
            <a:r>
              <a:rPr lang="sr-Cyrl-RS" dirty="0"/>
              <a:t>излазни регистар</a:t>
            </a:r>
            <a:br>
              <a:rPr lang="en-US" dirty="0"/>
            </a:br>
            <a:r>
              <a:rPr lang="sr-Cyrl-RS" dirty="0"/>
              <a:t>    </a:t>
            </a:r>
            <a:r>
              <a:rPr lang="sr-Latn-RS" dirty="0"/>
              <a:t>volatile uint32_t DIR;  // </a:t>
            </a:r>
            <a:r>
              <a:rPr lang="sr-Cyrl-RS" dirty="0"/>
              <a:t>правац пинова</a:t>
            </a:r>
            <a:br>
              <a:rPr lang="en-US" dirty="0"/>
            </a:br>
            <a:r>
              <a:rPr lang="sr-Cyrl-RS" dirty="0"/>
              <a:t>} </a:t>
            </a:r>
            <a:r>
              <a:rPr lang="sr-Latn-RS" dirty="0"/>
              <a:t>GPIO_TypeDef;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#define GPIO ((GPIO_TypeDef*)0x50000000UL)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GPIO-&gt;DIR |= 0x1;  // </a:t>
            </a:r>
            <a:r>
              <a:rPr lang="sr-Cyrl-RS" dirty="0"/>
              <a:t>пин 0 као излаз</a:t>
            </a:r>
            <a:br>
              <a:rPr lang="en-US" dirty="0"/>
            </a:br>
            <a:r>
              <a:rPr lang="sr-Latn-RS" dirty="0"/>
              <a:t>GPIO-&gt;OUT = 0x1;   // </a:t>
            </a:r>
            <a:r>
              <a:rPr lang="sr-Cyrl-RS" dirty="0"/>
              <a:t>постави логичку ‘1’ на пину 0</a:t>
            </a:r>
          </a:p>
          <a:p>
            <a:r>
              <a:rPr lang="ru-RU" dirty="0"/>
              <a:t>Овакав приступ користи </a:t>
            </a:r>
            <a:r>
              <a:rPr lang="ru-RU" b="1" dirty="0"/>
              <a:t>симболичке структуре</a:t>
            </a:r>
            <a:r>
              <a:rPr lang="ru-RU" dirty="0"/>
              <a:t> које одговарају стварним хардверским регистрима — </a:t>
            </a:r>
            <a:r>
              <a:rPr lang="ru-RU" b="1" dirty="0"/>
              <a:t>читљивије, типски безбедно и подједнако ефикасно</a:t>
            </a:r>
            <a:r>
              <a:rPr lang="ru-RU" dirty="0"/>
              <a:t> као директно адресирање.</a:t>
            </a:r>
            <a:endParaRPr lang="en-US" dirty="0"/>
          </a:p>
          <a:p>
            <a:r>
              <a:rPr lang="sr-Latn-RS" b="1" dirty="0"/>
              <a:t>CMSIS </a:t>
            </a:r>
            <a:r>
              <a:rPr lang="sr-Cyrl-RS" b="1" dirty="0"/>
              <a:t>стандард</a:t>
            </a:r>
            <a:r>
              <a:rPr lang="sr-Cyrl-RS" dirty="0"/>
              <a:t> је формализовао овај приступ — сви </a:t>
            </a:r>
            <a:r>
              <a:rPr lang="sr-Latn-RS" dirty="0"/>
              <a:t>ARM </a:t>
            </a:r>
            <a:r>
              <a:rPr lang="sr-Cyrl-RS" dirty="0"/>
              <a:t>уређаји долазе са </a:t>
            </a:r>
            <a:r>
              <a:rPr lang="sr-Latn-RS" dirty="0"/>
              <a:t>header-</a:t>
            </a:r>
            <a:r>
              <a:rPr lang="sr-Cyrl-RS" dirty="0"/>
              <a:t>има који садрже такве </a:t>
            </a:r>
            <a:r>
              <a:rPr lang="sr-Latn-RS" dirty="0"/>
              <a:t>typedef </a:t>
            </a:r>
            <a:r>
              <a:rPr lang="sr-Cyrl-RS" dirty="0"/>
              <a:t>структуре и базне адресе периферија (нпр. </a:t>
            </a:r>
            <a:r>
              <a:rPr lang="sr-Latn-RS" dirty="0"/>
              <a:t>GPIO_TypeDef, UART_TypeDef, SCB_Type </a:t>
            </a:r>
            <a:r>
              <a:rPr lang="sr-Cyrl-RS" dirty="0"/>
              <a:t>итд.).</a:t>
            </a:r>
            <a:endParaRPr lang="en-US" dirty="0"/>
          </a:p>
          <a:p>
            <a:r>
              <a:rPr lang="ru-RU" dirty="0"/>
              <a:t>Резултат: </a:t>
            </a:r>
            <a:r>
              <a:rPr lang="ru-RU" b="1" dirty="0"/>
              <a:t>потпуна прегледност и преносивост кода</a:t>
            </a:r>
            <a:r>
              <a:rPr lang="ru-RU" dirty="0"/>
              <a:t>, без губитка перформанси при компилацији.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718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D3B7-2D94-609C-F473-38DC1E8D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🧠 </a:t>
            </a:r>
            <a:r>
              <a:rPr lang="ru-RU" b="1" dirty="0"/>
              <a:t>Предности и значај апстракције регистра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7FA0-75FB-04DA-AC13-38241ADC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CMSIS</a:t>
            </a:r>
            <a:r>
              <a:rPr lang="ru-RU" dirty="0"/>
              <a:t> и </a:t>
            </a:r>
            <a:r>
              <a:rPr lang="ru-RU" b="1" dirty="0"/>
              <a:t>званични header-и произвођача</a:t>
            </a:r>
            <a:r>
              <a:rPr lang="ru-RU" dirty="0"/>
              <a:t> пружају унапред дефинисане структуре и адресе регистара, елиминишући потребу за ручним дефинисањем и смањујући ризик од грешака.</a:t>
            </a:r>
            <a:endParaRPr lang="en-US" dirty="0"/>
          </a:p>
          <a:p>
            <a:r>
              <a:rPr lang="sr-Cyrl-RS" dirty="0"/>
              <a:t>Коришћење </a:t>
            </a:r>
            <a:r>
              <a:rPr lang="sr-Cyrl-RS" b="1" dirty="0"/>
              <a:t>симболичких имена</a:t>
            </a:r>
            <a:r>
              <a:rPr lang="sr-Cyrl-RS" dirty="0"/>
              <a:t> (нпр. </a:t>
            </a:r>
            <a:r>
              <a:rPr lang="sr-Latn-RS" dirty="0"/>
              <a:t>RCC-&gt;AHB1ENR, GPIOD-&gt;ODR) </a:t>
            </a:r>
            <a:r>
              <a:rPr lang="sr-Cyrl-RS" dirty="0"/>
              <a:t>уместо „магичних“ хексадецималних адреса чини код </a:t>
            </a:r>
            <a:r>
              <a:rPr lang="sr-Cyrl-RS" b="1" dirty="0"/>
              <a:t>читљивијим, безбеднијим и лакшим за одржавање</a:t>
            </a:r>
            <a:r>
              <a:rPr lang="sr-Cyrl-RS" dirty="0"/>
              <a:t>.</a:t>
            </a:r>
            <a:endParaRPr lang="en-US" dirty="0"/>
          </a:p>
          <a:p>
            <a:r>
              <a:rPr lang="ru-RU" dirty="0"/>
              <a:t>Апстракција регистра унапређује </a:t>
            </a:r>
            <a:r>
              <a:rPr lang="ru-RU" b="1" dirty="0"/>
              <a:t>преносивост и кохезију</a:t>
            </a:r>
            <a:r>
              <a:rPr lang="ru-RU" dirty="0"/>
              <a:t> — исти код се лакше прилагођава различитим микроконтролерима и архитектурама.</a:t>
            </a:r>
            <a:endParaRPr lang="en-US" dirty="0"/>
          </a:p>
          <a:p>
            <a:r>
              <a:rPr lang="ru-RU" dirty="0"/>
              <a:t>Омогућава јасно </a:t>
            </a:r>
            <a:r>
              <a:rPr lang="ru-RU" b="1" dirty="0"/>
              <a:t>раздвајање слојева</a:t>
            </a:r>
            <a:r>
              <a:rPr lang="ru-RU" dirty="0"/>
              <a:t>: апликациони код користи симболичке структуре, док хардверске детаље управљања скрива CMSIS или HAL.</a:t>
            </a:r>
            <a:endParaRPr lang="en-US" dirty="0"/>
          </a:p>
          <a:p>
            <a:r>
              <a:rPr lang="ru-RU" dirty="0"/>
              <a:t>У реалновременским системима, овакав приступ обезбеђује </a:t>
            </a:r>
            <a:r>
              <a:rPr lang="ru-RU" b="1" dirty="0"/>
              <a:t>детерминистичко и поуздано извршавање</a:t>
            </a:r>
            <a:r>
              <a:rPr lang="ru-RU" dirty="0"/>
              <a:t>, што је кључно за стабилност и контролу embedded фирмвера.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111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CB62-94B7-0E3E-720A-AD28FE78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Фазе компилације у </a:t>
            </a:r>
            <a:r>
              <a:rPr lang="sr-Latn-RS" b="1" dirty="0"/>
              <a:t>GCC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B4D7-8BFB-53A7-5B45-0F0649CB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GCC преводи C програм у машински код кроз </a:t>
            </a:r>
            <a:r>
              <a:rPr lang="ru-RU" b="1" dirty="0"/>
              <a:t>четири фазе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b="1" dirty="0"/>
              <a:t>Препроцесирање</a:t>
            </a:r>
            <a:r>
              <a:rPr lang="ru-RU" dirty="0"/>
              <a:t> – обрада #include и #define директива.</a:t>
            </a:r>
            <a:endParaRPr lang="en-US" dirty="0"/>
          </a:p>
          <a:p>
            <a:pPr lvl="1"/>
            <a:r>
              <a:rPr lang="ru-RU" b="1" dirty="0"/>
              <a:t>Компилација</a:t>
            </a:r>
            <a:r>
              <a:rPr lang="ru-RU" dirty="0"/>
              <a:t> – превођење C кода у асемблер.</a:t>
            </a:r>
            <a:endParaRPr lang="en-US" dirty="0"/>
          </a:p>
          <a:p>
            <a:pPr lvl="1"/>
            <a:r>
              <a:rPr lang="sr-Cyrl-RS" b="1" dirty="0"/>
              <a:t>Асемблирање</a:t>
            </a:r>
            <a:r>
              <a:rPr lang="sr-Cyrl-RS" dirty="0"/>
              <a:t> – стварање објектних фајлова (.</a:t>
            </a:r>
            <a:r>
              <a:rPr lang="sr-Latn-RS" dirty="0"/>
              <a:t>o).</a:t>
            </a:r>
            <a:endParaRPr lang="en-US" dirty="0"/>
          </a:p>
          <a:p>
            <a:pPr lvl="1"/>
            <a:r>
              <a:rPr lang="ru-RU" b="1" dirty="0"/>
              <a:t>Линковање</a:t>
            </a:r>
            <a:r>
              <a:rPr lang="ru-RU" dirty="0"/>
              <a:t> – спајање свих модула у извршну слику (.elf).</a:t>
            </a:r>
            <a:endParaRPr lang="en-US" dirty="0"/>
          </a:p>
          <a:p>
            <a:r>
              <a:rPr lang="sr-Cyrl-RS" dirty="0"/>
              <a:t>У </a:t>
            </a:r>
            <a:r>
              <a:rPr lang="sr-Latn-RS" b="1" dirty="0"/>
              <a:t>host </a:t>
            </a:r>
            <a:r>
              <a:rPr lang="sr-Cyrl-RS" b="1" dirty="0"/>
              <a:t>окружењу</a:t>
            </a:r>
            <a:r>
              <a:rPr lang="sr-Cyrl-RS" dirty="0"/>
              <a:t>, све фазе се аутоматски обављају једном командом:</a:t>
            </a:r>
            <a:br>
              <a:rPr lang="sr-Cyrl-RS" dirty="0"/>
            </a:br>
            <a:r>
              <a:rPr lang="sr-Latn-RS" dirty="0"/>
              <a:t>gcc main.c -o main</a:t>
            </a:r>
            <a:endParaRPr lang="en-US" dirty="0"/>
          </a:p>
          <a:p>
            <a:r>
              <a:rPr lang="sr-Cyrl-RS" dirty="0"/>
              <a:t>У </a:t>
            </a:r>
            <a:r>
              <a:rPr lang="sr-Latn-RS" b="1" dirty="0"/>
              <a:t>embedded </a:t>
            </a:r>
            <a:r>
              <a:rPr lang="sr-Cyrl-RS" b="1" dirty="0"/>
              <a:t>окружењу</a:t>
            </a:r>
            <a:r>
              <a:rPr lang="sr-Cyrl-RS" dirty="0"/>
              <a:t>, користи се </a:t>
            </a:r>
            <a:r>
              <a:rPr lang="sr-Latn-RS" b="1" dirty="0"/>
              <a:t>arm-none-eabi-gcc</a:t>
            </a:r>
            <a:r>
              <a:rPr lang="sr-Latn-RS" dirty="0"/>
              <a:t>, </a:t>
            </a:r>
            <a:r>
              <a:rPr lang="sr-Cyrl-RS" dirty="0"/>
              <a:t>који захтева</a:t>
            </a:r>
            <a:br>
              <a:rPr lang="sr-Cyrl-RS" dirty="0"/>
            </a:br>
            <a:r>
              <a:rPr lang="sr-Cyrl-RS" dirty="0"/>
              <a:t>прецизно дефинисање процесора, </a:t>
            </a:r>
            <a:r>
              <a:rPr lang="sr-Latn-RS" dirty="0"/>
              <a:t>FPU </a:t>
            </a:r>
            <a:r>
              <a:rPr lang="sr-Cyrl-RS" dirty="0"/>
              <a:t>опција и </a:t>
            </a:r>
            <a:r>
              <a:rPr lang="sr-Cyrl-RS" b="1" dirty="0"/>
              <a:t>линкерске скрипте (-</a:t>
            </a:r>
            <a:r>
              <a:rPr lang="sr-Latn-RS" b="1" dirty="0"/>
              <a:t>T linker.ld)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6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B5C7-631C-C852-F68E-A1773D01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🧩 </a:t>
            </a:r>
            <a:r>
              <a:rPr lang="sr-Cyrl-RS" b="1" dirty="0"/>
              <a:t>Препроцесирање (</a:t>
            </a:r>
            <a:r>
              <a:rPr lang="sr-Latn-RS" b="1" dirty="0"/>
              <a:t>Preprocessing)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4CCB-87EF-8155-6699-6B92F0B2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b="1" dirty="0"/>
              <a:t>Прва фаза компилације:</a:t>
            </a:r>
            <a:r>
              <a:rPr lang="sr-Cyrl-RS" dirty="0"/>
              <a:t> обрађује све директиве које почињу са # – као што су #</a:t>
            </a:r>
            <a:r>
              <a:rPr lang="sr-Latn-RS" dirty="0"/>
              <a:t>include, #define, #ifdef.</a:t>
            </a:r>
            <a:endParaRPr lang="en-US" dirty="0"/>
          </a:p>
          <a:p>
            <a:r>
              <a:rPr lang="ru-RU" dirty="0"/>
              <a:t>Резултат је </a:t>
            </a:r>
            <a:r>
              <a:rPr lang="ru-RU" b="1" dirty="0"/>
              <a:t>"очишћен" C код</a:t>
            </a:r>
            <a:r>
              <a:rPr lang="ru-RU" dirty="0"/>
              <a:t> без директива, али са уметнутим заглављима и проширеним макроима → датотека .i.</a:t>
            </a:r>
            <a:endParaRPr lang="en-US" dirty="0"/>
          </a:p>
          <a:p>
            <a:r>
              <a:rPr lang="sr-Cyrl-RS" b="1" dirty="0"/>
              <a:t>Пример:</a:t>
            </a:r>
            <a:endParaRPr lang="en-US" b="1" dirty="0"/>
          </a:p>
          <a:p>
            <a:pPr lvl="1"/>
            <a:r>
              <a:rPr lang="it-IT" dirty="0"/>
              <a:t>arm-none-eabi-gcc -E main.c -o main.i</a:t>
            </a:r>
          </a:p>
          <a:p>
            <a:pPr lvl="1"/>
            <a:r>
              <a:rPr lang="ru-RU" dirty="0"/>
              <a:t>→ извршава само препроцесирање и чува резултат у </a:t>
            </a:r>
            <a:r>
              <a:rPr lang="ru-RU" i="1" dirty="0"/>
              <a:t>main.i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У сложеним embedded пројектима</a:t>
            </a:r>
            <a:r>
              <a:rPr lang="ru-RU" dirty="0"/>
              <a:t>, препроцесор спаја:</a:t>
            </a:r>
            <a:endParaRPr lang="en-US" dirty="0"/>
          </a:p>
          <a:p>
            <a:pPr lvl="1"/>
            <a:r>
              <a:rPr lang="ru-RU" b="1" dirty="0"/>
              <a:t>CMSIS дефиниције</a:t>
            </a:r>
            <a:r>
              <a:rPr lang="ru-RU" dirty="0"/>
              <a:t> (регистри и функције Cortex-M језгра),</a:t>
            </a:r>
            <a:endParaRPr lang="en-US" dirty="0"/>
          </a:p>
          <a:p>
            <a:pPr lvl="1"/>
            <a:r>
              <a:rPr lang="sr-Latn-RS" b="1" dirty="0"/>
              <a:t>HAL </a:t>
            </a:r>
            <a:r>
              <a:rPr lang="sr-Cyrl-RS" b="1" dirty="0"/>
              <a:t>библиотеке</a:t>
            </a:r>
            <a:r>
              <a:rPr lang="sr-Cyrl-RS" dirty="0"/>
              <a:t> (апстракције периферија),</a:t>
            </a:r>
            <a:endParaRPr lang="en-US" dirty="0"/>
          </a:p>
          <a:p>
            <a:pPr lvl="1"/>
            <a:r>
              <a:rPr lang="ru-RU" b="1" dirty="0"/>
              <a:t>BSP слој</a:t>
            </a:r>
            <a:r>
              <a:rPr lang="ru-RU" dirty="0"/>
              <a:t> (иницијализација плоче и такта).</a:t>
            </a:r>
            <a:endParaRPr lang="en-US" dirty="0"/>
          </a:p>
          <a:p>
            <a:r>
              <a:rPr lang="ru-RU" b="1" dirty="0"/>
              <a:t>Значај:</a:t>
            </a:r>
            <a:r>
              <a:rPr lang="ru-RU" dirty="0"/>
              <a:t> обезбеђује конзистентан и потпун изворни код за наредне фазе компилације (C → ASM → бинарна слика).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253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B028-669B-D0BD-FB24-8583C7F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Компилација (</a:t>
            </a:r>
            <a:r>
              <a:rPr lang="sr-Latn-RS" b="1" dirty="0"/>
              <a:t>C → ASM)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577F-CBFD-6676-37F3-8807AF80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24400"/>
          </a:xfrm>
        </p:spPr>
        <p:txBody>
          <a:bodyPr>
            <a:normAutofit fontScale="92500" lnSpcReduction="20000"/>
          </a:bodyPr>
          <a:lstStyle/>
          <a:p>
            <a:r>
              <a:rPr lang="sr-Cyrl-RS" b="1" dirty="0"/>
              <a:t>Улога:</a:t>
            </a:r>
            <a:r>
              <a:rPr lang="sr-Cyrl-RS" dirty="0"/>
              <a:t> </a:t>
            </a:r>
            <a:r>
              <a:rPr lang="sr-Latn-RS" dirty="0"/>
              <a:t>GCC </a:t>
            </a:r>
            <a:r>
              <a:rPr lang="sr-Cyrl-RS" dirty="0"/>
              <a:t>преводи </a:t>
            </a:r>
            <a:r>
              <a:rPr lang="sr-Latn-RS" dirty="0"/>
              <a:t>C </a:t>
            </a:r>
            <a:r>
              <a:rPr lang="sr-Cyrl-RS" dirty="0"/>
              <a:t>код у </a:t>
            </a:r>
            <a:r>
              <a:rPr lang="sr-Cyrl-RS" b="1" dirty="0"/>
              <a:t>асемблерске инструкције</a:t>
            </a:r>
            <a:r>
              <a:rPr lang="sr-Cyrl-RS" dirty="0"/>
              <a:t> за циљну архитектуру (нпр. </a:t>
            </a:r>
            <a:r>
              <a:rPr lang="sr-Latn-RS" dirty="0"/>
              <a:t>ARM Cortex-M4).</a:t>
            </a:r>
            <a:br>
              <a:rPr lang="sr-Latn-RS" dirty="0"/>
            </a:br>
            <a:r>
              <a:rPr lang="sr-Cyrl-RS" dirty="0"/>
              <a:t>Излаз је .</a:t>
            </a:r>
            <a:r>
              <a:rPr lang="sr-Latn-RS" dirty="0"/>
              <a:t>s </a:t>
            </a:r>
            <a:r>
              <a:rPr lang="sr-Cyrl-RS" dirty="0"/>
              <a:t>датотека са читљивим асемблерским кодом.</a:t>
            </a:r>
            <a:endParaRPr lang="en-US" dirty="0"/>
          </a:p>
          <a:p>
            <a:r>
              <a:rPr lang="sr-Cyrl-RS" dirty="0"/>
              <a:t>Пример основне команде: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r>
              <a:rPr lang="en-US" dirty="0"/>
              <a:t> -S </a:t>
            </a:r>
            <a:r>
              <a:rPr lang="en-US" dirty="0" err="1"/>
              <a:t>main.c</a:t>
            </a:r>
            <a:r>
              <a:rPr lang="en-US" dirty="0"/>
              <a:t> -o </a:t>
            </a:r>
            <a:r>
              <a:rPr lang="en-US" dirty="0" err="1"/>
              <a:t>main.s</a:t>
            </a:r>
            <a:endParaRPr lang="en-US" dirty="0"/>
          </a:p>
          <a:p>
            <a:pPr lvl="1"/>
            <a:r>
              <a:rPr lang="ru-RU" dirty="0"/>
              <a:t>→ генерише </a:t>
            </a:r>
            <a:r>
              <a:rPr lang="ru-RU" i="1" dirty="0"/>
              <a:t>main.s</a:t>
            </a:r>
            <a:r>
              <a:rPr lang="ru-RU" dirty="0"/>
              <a:t> без наставка на машински код.</a:t>
            </a:r>
            <a:endParaRPr lang="en-US" dirty="0"/>
          </a:p>
          <a:p>
            <a:r>
              <a:rPr lang="ru-RU" dirty="0"/>
              <a:t>Кључне опције за embedded систем:</a:t>
            </a:r>
            <a:endParaRPr lang="en-US" dirty="0"/>
          </a:p>
          <a:p>
            <a:pPr lvl="1"/>
            <a:r>
              <a:rPr lang="sr-Latn-RS" dirty="0"/>
              <a:t>-mcpu=cortex-m4 -mthumb → </a:t>
            </a:r>
            <a:r>
              <a:rPr lang="sr-Cyrl-RS" dirty="0"/>
              <a:t>циљање </a:t>
            </a:r>
            <a:r>
              <a:rPr lang="sr-Latn-RS" dirty="0"/>
              <a:t>Cortex-M4 </a:t>
            </a:r>
            <a:r>
              <a:rPr lang="sr-Cyrl-RS" dirty="0"/>
              <a:t>архитектуре (</a:t>
            </a:r>
            <a:r>
              <a:rPr lang="sr-Latn-RS" dirty="0"/>
              <a:t>Thumb-2 </a:t>
            </a:r>
            <a:r>
              <a:rPr lang="sr-Cyrl-RS" dirty="0"/>
              <a:t>инструкције).</a:t>
            </a:r>
            <a:endParaRPr lang="en-US" dirty="0"/>
          </a:p>
          <a:p>
            <a:pPr lvl="1"/>
            <a:r>
              <a:rPr lang="sr-Latn-RS" dirty="0"/>
              <a:t>-mfloat-abi=softfp -mfpu=fpv4-sp-d16 → </a:t>
            </a:r>
            <a:r>
              <a:rPr lang="sr-Cyrl-RS" dirty="0"/>
              <a:t>подешавање </a:t>
            </a:r>
            <a:r>
              <a:rPr lang="sr-Latn-RS" dirty="0"/>
              <a:t>FPU </a:t>
            </a:r>
            <a:r>
              <a:rPr lang="sr-Cyrl-RS" dirty="0"/>
              <a:t>режима.</a:t>
            </a:r>
            <a:endParaRPr lang="en-US" dirty="0"/>
          </a:p>
          <a:p>
            <a:pPr lvl="1"/>
            <a:r>
              <a:rPr lang="ru-RU" dirty="0"/>
              <a:t>-Og -g → оптимизација погодна за дебаг.</a:t>
            </a:r>
            <a:endParaRPr lang="en-US" dirty="0"/>
          </a:p>
          <a:p>
            <a:pPr lvl="1"/>
            <a:r>
              <a:rPr lang="sr-Latn-RS" dirty="0"/>
              <a:t>-ffunction-sections -fdata-sections → </a:t>
            </a:r>
            <a:r>
              <a:rPr lang="sr-Cyrl-RS" dirty="0"/>
              <a:t>раздвајање функција и података у секције (омогућава уклањање „мртвог кода“).</a:t>
            </a:r>
            <a:endParaRPr lang="en-US" dirty="0"/>
          </a:p>
          <a:p>
            <a:pPr lvl="1"/>
            <a:r>
              <a:rPr lang="ru-RU" dirty="0"/>
              <a:t>-I … и -D … → додавање путања до хедера и макроа (CMSIS, HAL, BSP).</a:t>
            </a:r>
            <a:endParaRPr lang="en-US" dirty="0"/>
          </a:p>
          <a:p>
            <a:r>
              <a:rPr lang="ru-RU" b="1" dirty="0"/>
              <a:t>Резултат:</a:t>
            </a:r>
            <a:br>
              <a:rPr lang="ru-RU" dirty="0"/>
            </a:br>
            <a:r>
              <a:rPr lang="ru-RU" dirty="0"/>
              <a:t>Читљив ARM асемблерски код оптимизован за циљни микроконтролер – спреман за фазу </a:t>
            </a:r>
            <a:r>
              <a:rPr lang="ru-RU" b="1" dirty="0"/>
              <a:t>асемблирања (.s → .o)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43051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45C-4345-F645-49B3-3A724A5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Асемблирање (</a:t>
            </a:r>
            <a:r>
              <a:rPr lang="sr-Latn-RS" b="1" dirty="0"/>
              <a:t>ASM → OBJ)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9B98-791C-2A84-6078-1A8FFFBD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733"/>
            <a:ext cx="8596668" cy="4724400"/>
          </a:xfrm>
        </p:spPr>
        <p:txBody>
          <a:bodyPr>
            <a:normAutofit fontScale="92500" lnSpcReduction="20000"/>
          </a:bodyPr>
          <a:lstStyle/>
          <a:p>
            <a:r>
              <a:rPr lang="sr-Cyrl-RS" b="1" dirty="0"/>
              <a:t>Улога:</a:t>
            </a:r>
            <a:r>
              <a:rPr lang="sr-Cyrl-RS" dirty="0"/>
              <a:t> Асемблер претвара .</a:t>
            </a:r>
            <a:r>
              <a:rPr lang="sr-Latn-RS" dirty="0"/>
              <a:t>s (</a:t>
            </a:r>
            <a:r>
              <a:rPr lang="sr-Cyrl-RS" dirty="0"/>
              <a:t>асемблерски код) у </a:t>
            </a:r>
            <a:r>
              <a:rPr lang="sr-Cyrl-RS" b="1" dirty="0"/>
              <a:t>релокативни објектни фајл (.</a:t>
            </a:r>
            <a:r>
              <a:rPr lang="sr-Latn-RS" b="1" dirty="0"/>
              <a:t>o)</a:t>
            </a:r>
            <a:r>
              <a:rPr lang="sr-Latn-RS" dirty="0"/>
              <a:t> </a:t>
            </a:r>
            <a:r>
              <a:rPr lang="sr-Cyrl-RS" dirty="0"/>
              <a:t>који садржи машинске инструкције, табеле симбола и релокација.</a:t>
            </a:r>
            <a:br>
              <a:rPr lang="sr-Cyrl-RS" dirty="0"/>
            </a:br>
            <a:r>
              <a:rPr lang="sr-Cyrl-RS" dirty="0"/>
              <a:t>.</a:t>
            </a:r>
            <a:r>
              <a:rPr lang="sr-Latn-RS" dirty="0"/>
              <a:t>o </a:t>
            </a:r>
            <a:r>
              <a:rPr lang="sr-Cyrl-RS" dirty="0"/>
              <a:t>фајл још није извршна датотека — линкер ће касније повезати све модуле и решити симболе.</a:t>
            </a:r>
            <a:endParaRPr lang="en-US" dirty="0"/>
          </a:p>
          <a:p>
            <a:r>
              <a:rPr lang="sr-Cyrl-RS" dirty="0"/>
              <a:t>Пример основне команде:</a:t>
            </a:r>
            <a:endParaRPr lang="en-US" dirty="0"/>
          </a:p>
          <a:p>
            <a:pPr lvl="1"/>
            <a:r>
              <a:rPr lang="sr-Latn-RS" dirty="0"/>
              <a:t>arm-none-eabi-gcc -c main.s -o main.o</a:t>
            </a:r>
            <a:endParaRPr lang="en-US" dirty="0"/>
          </a:p>
          <a:p>
            <a:pPr lvl="1"/>
            <a:r>
              <a:rPr lang="ru-RU" dirty="0"/>
              <a:t>→ генерише објектни фајл из асемблерског извора.</a:t>
            </a:r>
            <a:endParaRPr lang="en-US" dirty="0"/>
          </a:p>
          <a:p>
            <a:r>
              <a:rPr lang="sr-Cyrl-RS" dirty="0"/>
              <a:t>Кључне опције:</a:t>
            </a:r>
            <a:endParaRPr lang="en-US" dirty="0"/>
          </a:p>
          <a:p>
            <a:pPr lvl="1"/>
            <a:r>
              <a:rPr lang="sr-Latn-RS" dirty="0"/>
              <a:t>-mcpu=cortex-m4 -mthumb -mfloat-abi=softfp -mfpu=fpv4-sp-d16 – </a:t>
            </a:r>
            <a:r>
              <a:rPr lang="sr-Cyrl-RS" dirty="0"/>
              <a:t>циљање </a:t>
            </a:r>
            <a:r>
              <a:rPr lang="sr-Latn-RS" dirty="0"/>
              <a:t>ARM Cortex-M4 </a:t>
            </a:r>
            <a:r>
              <a:rPr lang="sr-Cyrl-RS" dirty="0"/>
              <a:t>архитектуре.</a:t>
            </a:r>
            <a:endParaRPr lang="en-US" dirty="0"/>
          </a:p>
          <a:p>
            <a:pPr lvl="1"/>
            <a:r>
              <a:rPr lang="sr-Latn-RS" dirty="0"/>
              <a:t>-Og -g – </a:t>
            </a:r>
            <a:r>
              <a:rPr lang="sr-Cyrl-RS" dirty="0"/>
              <a:t>задржавање дебаг симбола.</a:t>
            </a:r>
            <a:endParaRPr lang="en-US" dirty="0"/>
          </a:p>
          <a:p>
            <a:pPr lvl="1"/>
            <a:r>
              <a:rPr lang="sr-Latn-RS" dirty="0"/>
              <a:t>-ffunction-sections -fdata-sections – </a:t>
            </a:r>
            <a:r>
              <a:rPr lang="sr-Cyrl-RS" dirty="0"/>
              <a:t>раздвајање кода и података у секције.</a:t>
            </a:r>
            <a:endParaRPr lang="en-US" dirty="0"/>
          </a:p>
          <a:p>
            <a:pPr lvl="1"/>
            <a:r>
              <a:rPr lang="sr-Latn-RS" dirty="0"/>
              <a:t>-I … </a:t>
            </a:r>
            <a:r>
              <a:rPr lang="sr-Cyrl-RS" dirty="0"/>
              <a:t>и -</a:t>
            </a:r>
            <a:r>
              <a:rPr lang="sr-Latn-RS" dirty="0"/>
              <a:t>D … – </a:t>
            </a:r>
            <a:r>
              <a:rPr lang="sr-Cyrl-RS" dirty="0"/>
              <a:t>укључивање </a:t>
            </a:r>
            <a:r>
              <a:rPr lang="sr-Latn-RS" dirty="0"/>
              <a:t>CMSIS/BSP </a:t>
            </a:r>
            <a:r>
              <a:rPr lang="sr-Cyrl-RS" dirty="0"/>
              <a:t>заглавља и дефиниција ако .</a:t>
            </a:r>
            <a:r>
              <a:rPr lang="sr-Latn-RS" dirty="0"/>
              <a:t>s </a:t>
            </a:r>
            <a:r>
              <a:rPr lang="sr-Cyrl-RS" dirty="0"/>
              <a:t>користи .</a:t>
            </a:r>
            <a:r>
              <a:rPr lang="sr-Latn-RS" dirty="0"/>
              <a:t>include </a:t>
            </a:r>
            <a:r>
              <a:rPr lang="sr-Cyrl-RS" dirty="0"/>
              <a:t>или условне макрое.</a:t>
            </a:r>
            <a:endParaRPr lang="en-US" dirty="0"/>
          </a:p>
          <a:p>
            <a:r>
              <a:rPr lang="sr-Cyrl-RS" dirty="0"/>
              <a:t>Резултат: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Објектни фајл main.o са машинским кодом и симболима, спреман за </a:t>
            </a:r>
            <a:r>
              <a:rPr lang="ru-RU" b="1" dirty="0"/>
              <a:t>линковање (OBJ → ELF)</a:t>
            </a:r>
            <a:r>
              <a:rPr lang="ru-RU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3819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71C-2B62-532D-CD9C-420EBDA9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Линковање (</a:t>
            </a:r>
            <a:r>
              <a:rPr lang="sr-Latn-RS" b="1" dirty="0"/>
              <a:t>OBJ → ELF)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DCF9-CFEE-9F22-56DD-EF42D201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b="1" dirty="0"/>
              <a:t>Улога:</a:t>
            </a:r>
            <a:r>
              <a:rPr lang="sr-Cyrl-RS" dirty="0"/>
              <a:t> Линкер (</a:t>
            </a:r>
            <a:r>
              <a:rPr lang="sr-Latn-RS" dirty="0"/>
              <a:t>arm-none-eabi-ld, </a:t>
            </a:r>
            <a:r>
              <a:rPr lang="sr-Cyrl-RS" dirty="0"/>
              <a:t>преко </a:t>
            </a:r>
            <a:r>
              <a:rPr lang="sr-Latn-RS" dirty="0"/>
              <a:t>gcc) </a:t>
            </a:r>
            <a:r>
              <a:rPr lang="sr-Cyrl-RS" dirty="0"/>
              <a:t>спаја више .</a:t>
            </a:r>
            <a:r>
              <a:rPr lang="sr-Latn-RS" dirty="0"/>
              <a:t>o </a:t>
            </a:r>
            <a:r>
              <a:rPr lang="sr-Cyrl-RS" dirty="0"/>
              <a:t>модула у један </a:t>
            </a:r>
            <a:r>
              <a:rPr lang="sr-Cyrl-RS" b="1" dirty="0"/>
              <a:t>извршни </a:t>
            </a:r>
            <a:r>
              <a:rPr lang="sr-Latn-RS" b="1" dirty="0"/>
              <a:t>ELF </a:t>
            </a:r>
            <a:r>
              <a:rPr lang="sr-Cyrl-RS" b="1" dirty="0"/>
              <a:t>фајл</a:t>
            </a:r>
            <a:r>
              <a:rPr lang="sr-Cyrl-RS" dirty="0"/>
              <a:t>, решава симболе и распоређује код и податке у меморији.</a:t>
            </a:r>
            <a:br>
              <a:rPr lang="sr-Cyrl-RS" dirty="0"/>
            </a:br>
            <a:r>
              <a:rPr lang="sr-Cyrl-RS" dirty="0"/>
              <a:t>Резултат је програм спреман за </a:t>
            </a:r>
            <a:r>
              <a:rPr lang="sr-Latn-RS" dirty="0"/>
              <a:t>Flash </a:t>
            </a:r>
            <a:r>
              <a:rPr lang="sr-Cyrl-RS" dirty="0"/>
              <a:t>микроконтролера.</a:t>
            </a:r>
            <a:endParaRPr lang="en-US" dirty="0"/>
          </a:p>
          <a:p>
            <a:r>
              <a:rPr lang="sr-Cyrl-RS" dirty="0"/>
              <a:t>Основна команда:</a:t>
            </a:r>
            <a:endParaRPr lang="en-US" dirty="0"/>
          </a:p>
          <a:p>
            <a:pPr lvl="1"/>
            <a:r>
              <a:rPr lang="sr-Latn-RS" dirty="0"/>
              <a:t>arm-none-eabi-gcc main.o -T linker.ld -o program.elf</a:t>
            </a:r>
            <a:endParaRPr lang="en-US" dirty="0"/>
          </a:p>
          <a:p>
            <a:r>
              <a:rPr lang="sr-Cyrl-RS" dirty="0"/>
              <a:t>Кључне функције линкера:</a:t>
            </a:r>
            <a:endParaRPr lang="en-US" dirty="0"/>
          </a:p>
          <a:p>
            <a:pPr lvl="1"/>
            <a:r>
              <a:rPr lang="ru-RU" b="1" dirty="0"/>
              <a:t>Решавање симбола:</a:t>
            </a:r>
            <a:r>
              <a:rPr lang="ru-RU" dirty="0"/>
              <a:t> повезује функције и променљиве из различитих .o модула.</a:t>
            </a:r>
            <a:endParaRPr lang="en-US" dirty="0"/>
          </a:p>
          <a:p>
            <a:pPr lvl="1"/>
            <a:r>
              <a:rPr lang="sr-Cyrl-RS" b="1" dirty="0"/>
              <a:t>Комбинација секција:</a:t>
            </a:r>
            <a:r>
              <a:rPr lang="sr-Cyrl-RS" dirty="0"/>
              <a:t> спаја .</a:t>
            </a:r>
            <a:r>
              <a:rPr lang="sr-Latn-RS" dirty="0"/>
              <a:t>text, .data, .bss </a:t>
            </a:r>
            <a:r>
              <a:rPr lang="sr-Cyrl-RS" dirty="0"/>
              <a:t>итд. у заједничке меморијске блокове.</a:t>
            </a:r>
            <a:endParaRPr lang="en-US" dirty="0"/>
          </a:p>
          <a:p>
            <a:pPr lvl="1"/>
            <a:r>
              <a:rPr lang="sr-Cyrl-RS" b="1" dirty="0"/>
              <a:t>Примена линкерске скрипте (-</a:t>
            </a:r>
            <a:r>
              <a:rPr lang="sr-Latn-RS" b="1" dirty="0"/>
              <a:t>T linker.ld):</a:t>
            </a:r>
            <a:r>
              <a:rPr lang="sr-Latn-RS" dirty="0"/>
              <a:t> </a:t>
            </a:r>
            <a:r>
              <a:rPr lang="sr-Cyrl-RS" dirty="0"/>
              <a:t>одређује тачне адресе у </a:t>
            </a:r>
            <a:r>
              <a:rPr lang="sr-Latn-RS" dirty="0"/>
              <a:t>Flash/RAM </a:t>
            </a:r>
            <a:r>
              <a:rPr lang="sr-Cyrl-RS" dirty="0"/>
              <a:t>меморији.</a:t>
            </a:r>
            <a:endParaRPr lang="en-US" dirty="0"/>
          </a:p>
          <a:p>
            <a:pPr lvl="1"/>
            <a:r>
              <a:rPr lang="ru-RU" b="1" dirty="0"/>
              <a:t>ENTRY(Reset_Handler):</a:t>
            </a:r>
            <a:r>
              <a:rPr lang="ru-RU" dirty="0"/>
              <a:t> поставља почетну тачку програма.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4453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4B90-1D04-BBB7-C5D5-96903B0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Линковање (</a:t>
            </a:r>
            <a:r>
              <a:rPr lang="sr-Latn-RS" b="1" dirty="0"/>
              <a:t>OBJ → ELF)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3978-1808-3D7C-3677-162B7C06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733"/>
            <a:ext cx="8596668" cy="4195630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Пример минималне линкерске скрипте:</a:t>
            </a:r>
            <a:endParaRPr lang="en-US" dirty="0"/>
          </a:p>
          <a:p>
            <a:pPr lvl="1"/>
            <a:r>
              <a:rPr lang="sr-Latn-RS" dirty="0"/>
              <a:t>ENTRY(Reset_Handler)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MEMORY {</a:t>
            </a:r>
            <a:br>
              <a:rPr lang="en-US" dirty="0"/>
            </a:br>
            <a:r>
              <a:rPr lang="sr-Latn-RS" dirty="0"/>
              <a:t>  FLASH (rx) : ORIGIN = 0x08000000, LENGTH = 512K</a:t>
            </a:r>
            <a:br>
              <a:rPr lang="en-US" dirty="0"/>
            </a:br>
            <a:r>
              <a:rPr lang="sr-Latn-RS" dirty="0"/>
              <a:t>  RAM   (rwx): ORIGIN = 0x20000000, LENGTH = 128K</a:t>
            </a:r>
            <a:br>
              <a:rPr lang="en-US" dirty="0"/>
            </a:br>
            <a:r>
              <a:rPr lang="sr-Latn-RS" dirty="0"/>
              <a:t>}</a:t>
            </a:r>
            <a:br>
              <a:rPr lang="en-US" dirty="0"/>
            </a:br>
            <a:br>
              <a:rPr lang="en-US" dirty="0"/>
            </a:br>
            <a:r>
              <a:rPr lang="sr-Latn-RS" dirty="0"/>
              <a:t>SECTIONS {</a:t>
            </a:r>
            <a:br>
              <a:rPr lang="en-US" dirty="0"/>
            </a:br>
            <a:r>
              <a:rPr lang="sr-Latn-RS" dirty="0"/>
              <a:t>  .text : { KEEP(*(.isr_vector)) *(.text*) *(.rodata*) _etext = .; } &gt; FLASH</a:t>
            </a:r>
            <a:br>
              <a:rPr lang="en-US" dirty="0"/>
            </a:br>
            <a:r>
              <a:rPr lang="sr-Latn-RS" dirty="0"/>
              <a:t>  .data : AT(_etext) { _sdata = .; *(.data*) _edata = .; } &gt; RAM</a:t>
            </a:r>
            <a:br>
              <a:rPr lang="en-US" dirty="0"/>
            </a:br>
            <a:r>
              <a:rPr lang="sr-Latn-RS" dirty="0"/>
              <a:t>  .bss  : { _sbss = .; *(.bss*) *(COMMON) _ebss = .; } &gt; RAM</a:t>
            </a:r>
            <a:br>
              <a:rPr lang="en-US" dirty="0"/>
            </a:br>
            <a:r>
              <a:rPr lang="sr-Latn-RS" dirty="0"/>
              <a:t>  ._user_stack : { . = ALIGN(8); _estack = ORIGIN(RAM) + LENGTH(RAM); } &gt; RAM</a:t>
            </a:r>
            <a:br>
              <a:rPr lang="en-US" dirty="0"/>
            </a:br>
            <a:r>
              <a:rPr lang="sr-Latn-RS" dirty="0"/>
              <a:t>}</a:t>
            </a:r>
            <a:endParaRPr lang="en-US" dirty="0"/>
          </a:p>
          <a:p>
            <a:r>
              <a:rPr lang="ru-RU" b="1" dirty="0"/>
              <a:t>Резултат:</a:t>
            </a:r>
            <a:br>
              <a:rPr lang="ru-RU" dirty="0"/>
            </a:br>
            <a:r>
              <a:rPr lang="ru-RU" dirty="0"/>
              <a:t>Излазна датотека program.elf садржи све секције правилно распоређене у меморијским регионима микроконтролера, спремна за конверзију у HEX/BIN формат и флешовање у уређај.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2703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804A-80E3-6182-F222-E3AD93B5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🔁 </a:t>
            </a:r>
            <a:r>
              <a:rPr lang="ru-RU" b="1" dirty="0"/>
              <a:t>Интеграција фаза компилације у GCC алатку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9C74-0BC2-A026-EB9B-FCCD03A9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4200"/>
            <a:ext cx="8830733" cy="471593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GCC аутоматски спаја све фазе — </a:t>
            </a:r>
            <a:r>
              <a:rPr lang="ru-RU" b="1" dirty="0"/>
              <a:t>препроцесирање, компилацију, асемблирање и линковање</a:t>
            </a:r>
            <a:r>
              <a:rPr lang="ru-RU" dirty="0"/>
              <a:t> — у један интегрисани процес. То омогућава да се целокупан пројекат изгради једном једноставном командом.</a:t>
            </a:r>
            <a:endParaRPr lang="en-US" dirty="0"/>
          </a:p>
          <a:p>
            <a:r>
              <a:rPr lang="sr-Cyrl-RS" dirty="0"/>
              <a:t>Пример интегрисаног позива:</a:t>
            </a:r>
            <a:endParaRPr lang="en-US" dirty="0"/>
          </a:p>
          <a:p>
            <a:pPr lvl="1"/>
            <a:r>
              <a:rPr lang="sr-Latn-RS" dirty="0"/>
              <a:t>arm-none-eabi-gcc -O2 -mcpu=cortex-m7 -T linker.ld \</a:t>
            </a:r>
            <a:br>
              <a:rPr lang="en-US" dirty="0"/>
            </a:br>
            <a:r>
              <a:rPr lang="sr-Latn-RS" dirty="0"/>
              <a:t>-o program.elf main.c uart.c startup.s</a:t>
            </a:r>
            <a:endParaRPr lang="en-US" dirty="0"/>
          </a:p>
          <a:p>
            <a:r>
              <a:rPr lang="ru-RU" dirty="0"/>
              <a:t>Овим једним позивом GCC ће:</a:t>
            </a:r>
          </a:p>
          <a:p>
            <a:pPr lvl="1"/>
            <a:r>
              <a:rPr lang="ru-RU" dirty="0"/>
              <a:t>Препроцесирати .c фајлове,</a:t>
            </a:r>
          </a:p>
          <a:p>
            <a:pPr lvl="1"/>
            <a:r>
              <a:rPr lang="ru-RU" dirty="0"/>
              <a:t>Превести их у .s (асемблер),</a:t>
            </a:r>
          </a:p>
          <a:p>
            <a:pPr lvl="1"/>
            <a:r>
              <a:rPr lang="ru-RU" dirty="0"/>
              <a:t>Асембловати у .o,</a:t>
            </a:r>
          </a:p>
          <a:p>
            <a:pPr lvl="1"/>
            <a:r>
              <a:rPr lang="ru-RU" dirty="0"/>
              <a:t>Линк</a:t>
            </a:r>
            <a:r>
              <a:rPr lang="en-US" dirty="0"/>
              <a:t>o</a:t>
            </a:r>
            <a:r>
              <a:rPr lang="ru-RU" dirty="0"/>
              <a:t>вати све модуле и стартап код у program.elf.</a:t>
            </a:r>
            <a:endParaRPr lang="en-US" dirty="0"/>
          </a:p>
          <a:p>
            <a:r>
              <a:rPr lang="sr-Cyrl-RS" b="1" dirty="0"/>
              <a:t>Корисне опције:</a:t>
            </a:r>
            <a:endParaRPr lang="sr-Cyrl-RS" dirty="0"/>
          </a:p>
          <a:p>
            <a:pPr lvl="1"/>
            <a:r>
              <a:rPr lang="sr-Cyrl-RS" dirty="0"/>
              <a:t>-</a:t>
            </a:r>
            <a:r>
              <a:rPr lang="sr-Latn-RS" dirty="0"/>
              <a:t>sa </a:t>
            </a:r>
            <a:r>
              <a:rPr lang="sr-Cyrl-RS" dirty="0"/>
              <a:t>прослеђује опције директно линкеру.</a:t>
            </a:r>
            <a:r>
              <a:rPr lang="sr-Latn-RS" dirty="0"/>
              <a:t> ve-temps → </a:t>
            </a:r>
            <a:r>
              <a:rPr lang="sr-Cyrl-RS" dirty="0"/>
              <a:t>чува привремене .</a:t>
            </a:r>
            <a:r>
              <a:rPr lang="sr-Latn-RS" dirty="0"/>
              <a:t>i </a:t>
            </a:r>
            <a:r>
              <a:rPr lang="sr-Cyrl-RS" dirty="0"/>
              <a:t>и .</a:t>
            </a:r>
            <a:r>
              <a:rPr lang="sr-Latn-RS" dirty="0"/>
              <a:t>s </a:t>
            </a:r>
            <a:r>
              <a:rPr lang="sr-Cyrl-RS" dirty="0"/>
              <a:t>фајлове ради анализе.</a:t>
            </a:r>
          </a:p>
          <a:p>
            <a:pPr lvl="1"/>
            <a:r>
              <a:rPr lang="sr-Cyrl-RS" dirty="0"/>
              <a:t>-</a:t>
            </a:r>
            <a:r>
              <a:rPr lang="sr-Latn-RS" dirty="0"/>
              <a:t>Wa,-adhln → </a:t>
            </a:r>
            <a:r>
              <a:rPr lang="sr-Cyrl-RS" dirty="0"/>
              <a:t>прави </a:t>
            </a:r>
            <a:r>
              <a:rPr lang="sr-Latn-RS" dirty="0"/>
              <a:t>listing </a:t>
            </a:r>
            <a:r>
              <a:rPr lang="sr-Cyrl-RS" dirty="0"/>
              <a:t>фајл са мешовитим </a:t>
            </a:r>
            <a:r>
              <a:rPr lang="sr-Latn-RS" dirty="0"/>
              <a:t>C </a:t>
            </a:r>
            <a:r>
              <a:rPr lang="sr-Cyrl-RS" dirty="0"/>
              <a:t>и </a:t>
            </a:r>
            <a:r>
              <a:rPr lang="sr-Latn-RS" dirty="0"/>
              <a:t>ASM </a:t>
            </a:r>
            <a:r>
              <a:rPr lang="sr-Cyrl-RS" dirty="0"/>
              <a:t>кодом.</a:t>
            </a:r>
          </a:p>
          <a:p>
            <a:pPr lvl="1"/>
            <a:r>
              <a:rPr lang="sr-Cyrl-RS" dirty="0"/>
              <a:t>-</a:t>
            </a:r>
            <a:r>
              <a:rPr lang="sr-Latn-RS" dirty="0"/>
              <a:t>T linker.ld → </a:t>
            </a:r>
            <a:r>
              <a:rPr lang="sr-Cyrl-RS" dirty="0"/>
              <a:t>дефинише распоред меморије микроконтролера.</a:t>
            </a:r>
          </a:p>
          <a:p>
            <a:pPr lvl="1"/>
            <a:r>
              <a:rPr lang="sr-Cyrl-RS" dirty="0"/>
              <a:t>-</a:t>
            </a:r>
            <a:r>
              <a:rPr lang="sr-Latn-RS" dirty="0"/>
              <a:t>Wl,... →</a:t>
            </a:r>
            <a:r>
              <a:rPr lang="en-US" dirty="0"/>
              <a:t> </a:t>
            </a:r>
            <a:r>
              <a:rPr lang="sr-Cyrl-RS" dirty="0"/>
              <a:t>прослеђује опције директно линкеру.</a:t>
            </a:r>
          </a:p>
          <a:p>
            <a:endParaRPr lang="ru-RU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931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9E29-B1A5-47B9-708E-49EF2C18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5962"/>
          </a:xfrm>
        </p:spPr>
        <p:txBody>
          <a:bodyPr/>
          <a:lstStyle/>
          <a:p>
            <a:r>
              <a:rPr lang="ru-RU" dirty="0"/>
              <a:t>🎯 </a:t>
            </a:r>
            <a:r>
              <a:rPr lang="ru-RU" b="1" dirty="0"/>
              <a:t>Циљ и методологија рада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39D9-A90E-0CAB-0D8C-E279BA13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368"/>
            <a:ext cx="8596668" cy="471267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Приказати </a:t>
            </a:r>
            <a:r>
              <a:rPr lang="sr-Cyrl-RS" b="1" dirty="0"/>
              <a:t>цео процес развоја </a:t>
            </a:r>
            <a:r>
              <a:rPr lang="sr-Latn-RS" b="1" dirty="0"/>
              <a:t>embedded </a:t>
            </a:r>
            <a:r>
              <a:rPr lang="sr-Cyrl-RS" b="1" dirty="0"/>
              <a:t>софтвера</a:t>
            </a:r>
            <a:r>
              <a:rPr lang="sr-Cyrl-RS" dirty="0"/>
              <a:t>:</a:t>
            </a:r>
            <a:br>
              <a:rPr lang="sr-Cyrl-RS" dirty="0"/>
            </a:br>
            <a:r>
              <a:rPr lang="sr-Cyrl-RS" dirty="0"/>
              <a:t>од </a:t>
            </a:r>
            <a:r>
              <a:rPr lang="sr-Latn-RS" dirty="0"/>
              <a:t>C </a:t>
            </a:r>
            <a:r>
              <a:rPr lang="sr-Cyrl-RS" dirty="0"/>
              <a:t>кода → </a:t>
            </a:r>
            <a:r>
              <a:rPr lang="sr-Latn-RS" dirty="0"/>
              <a:t>ELF → HEX/BIN </a:t>
            </a:r>
            <a:r>
              <a:rPr lang="sr-Cyrl-RS" dirty="0"/>
              <a:t>датотеке → меморија микроконтролера.</a:t>
            </a:r>
          </a:p>
          <a:p>
            <a:r>
              <a:rPr lang="sr-Cyrl-RS" dirty="0"/>
              <a:t>Фокус:</a:t>
            </a:r>
          </a:p>
          <a:p>
            <a:pPr lvl="1"/>
            <a:r>
              <a:rPr lang="sr-Latn-RS" dirty="0"/>
              <a:t>GCC </a:t>
            </a:r>
            <a:r>
              <a:rPr lang="sr-Cyrl-RS" dirty="0"/>
              <a:t>компилациони ланац (</a:t>
            </a:r>
            <a:r>
              <a:rPr lang="sr-Latn-RS" dirty="0"/>
              <a:t>preprocessing → compilation → assembly → linking)</a:t>
            </a:r>
          </a:p>
          <a:p>
            <a:pPr lvl="1"/>
            <a:r>
              <a:rPr lang="sr-Cyrl-RS" dirty="0"/>
              <a:t>структура и улога </a:t>
            </a:r>
            <a:r>
              <a:rPr lang="sr-Cyrl-RS" b="1" dirty="0"/>
              <a:t>линкерске скрипте</a:t>
            </a:r>
            <a:endParaRPr lang="sr-Cyrl-RS" dirty="0"/>
          </a:p>
          <a:p>
            <a:pPr lvl="1"/>
            <a:r>
              <a:rPr lang="sr-Cyrl-RS" dirty="0"/>
              <a:t>распоред секција у </a:t>
            </a:r>
            <a:r>
              <a:rPr lang="sr-Latn-RS" b="1" dirty="0"/>
              <a:t>Flash</a:t>
            </a:r>
            <a:r>
              <a:rPr lang="sr-Latn-RS" dirty="0"/>
              <a:t> </a:t>
            </a:r>
            <a:r>
              <a:rPr lang="sr-Cyrl-RS" dirty="0"/>
              <a:t>и </a:t>
            </a:r>
            <a:r>
              <a:rPr lang="sr-Latn-RS" b="1" dirty="0"/>
              <a:t>RAM</a:t>
            </a:r>
            <a:r>
              <a:rPr lang="sr-Latn-RS" dirty="0"/>
              <a:t> </a:t>
            </a:r>
            <a:r>
              <a:rPr lang="sr-Cyrl-RS" dirty="0"/>
              <a:t>меморији.</a:t>
            </a:r>
          </a:p>
          <a:p>
            <a:r>
              <a:rPr lang="sr-Cyrl-RS" dirty="0"/>
              <a:t>Рад је заснован на:</a:t>
            </a:r>
          </a:p>
          <a:p>
            <a:pPr lvl="1"/>
            <a:r>
              <a:rPr lang="sr-Latn-RS" dirty="0"/>
              <a:t>ARM </a:t>
            </a:r>
            <a:r>
              <a:rPr lang="sr-Cyrl-RS" dirty="0"/>
              <a:t>документацији (</a:t>
            </a:r>
            <a:r>
              <a:rPr lang="sr-Latn-RS" dirty="0"/>
              <a:t>Cortex-M </a:t>
            </a:r>
            <a:r>
              <a:rPr lang="sr-Cyrl-RS" dirty="0"/>
              <a:t>архитектура)</a:t>
            </a:r>
          </a:p>
          <a:p>
            <a:pPr lvl="1"/>
            <a:r>
              <a:rPr lang="sr-Latn-RS" dirty="0"/>
              <a:t>GCC/GNU </a:t>
            </a:r>
            <a:r>
              <a:rPr lang="sr-Cyrl-RS" dirty="0"/>
              <a:t>алатима (</a:t>
            </a:r>
            <a:r>
              <a:rPr lang="sr-Latn-RS" dirty="0"/>
              <a:t>arm-none-eabi toolchain)</a:t>
            </a:r>
          </a:p>
          <a:p>
            <a:pPr lvl="1"/>
            <a:r>
              <a:rPr lang="sr-Latn-RS" b="1" dirty="0"/>
              <a:t>Infineon TRAVEO™ T2G</a:t>
            </a:r>
            <a:r>
              <a:rPr lang="sr-Latn-RS" dirty="0"/>
              <a:t> </a:t>
            </a:r>
            <a:r>
              <a:rPr lang="sr-Cyrl-RS" dirty="0"/>
              <a:t>микроконтролеру (</a:t>
            </a:r>
            <a:r>
              <a:rPr lang="sr-Latn-RS" b="1" dirty="0"/>
              <a:t>CYT2BL5CAS</a:t>
            </a:r>
            <a:r>
              <a:rPr lang="sr-Latn-RS" dirty="0"/>
              <a:t>, dual-core M4/M0+).</a:t>
            </a:r>
            <a:endParaRPr lang="sr-Cyrl-RS" dirty="0"/>
          </a:p>
          <a:p>
            <a:r>
              <a:rPr lang="sr-Cyrl-RS" dirty="0"/>
              <a:t>Практични пример:</a:t>
            </a:r>
          </a:p>
          <a:p>
            <a:pPr lvl="1"/>
            <a:r>
              <a:rPr lang="sr-Cyrl-RS" dirty="0"/>
              <a:t>„</a:t>
            </a:r>
            <a:r>
              <a:rPr lang="sr-Latn-RS" dirty="0"/>
              <a:t>Hello World“ </a:t>
            </a:r>
            <a:r>
              <a:rPr lang="sr-Cyrl-RS" dirty="0"/>
              <a:t>пројекат у </a:t>
            </a:r>
            <a:r>
              <a:rPr lang="sr-Latn-RS" b="1" dirty="0"/>
              <a:t>ModusToolbox™</a:t>
            </a:r>
            <a:r>
              <a:rPr lang="sr-Latn-RS" dirty="0"/>
              <a:t> </a:t>
            </a:r>
            <a:r>
              <a:rPr lang="sr-Cyrl-RS" dirty="0"/>
              <a:t>окружењу,</a:t>
            </a:r>
          </a:p>
          <a:p>
            <a:pPr lvl="1"/>
            <a:r>
              <a:rPr lang="sr-Cyrl-RS" dirty="0"/>
              <a:t>плоча </a:t>
            </a:r>
            <a:r>
              <a:rPr lang="sr-Latn-RS" b="1" dirty="0"/>
              <a:t>KIT_T2G-B-E_LITE (BSP)</a:t>
            </a:r>
            <a:r>
              <a:rPr lang="sr-Latn-RS" dirty="0"/>
              <a:t>.</a:t>
            </a:r>
          </a:p>
          <a:p>
            <a:pPr lvl="1"/>
            <a:endParaRPr lang="sr-Latn-RS" dirty="0"/>
          </a:p>
          <a:p>
            <a:endParaRPr lang="sr-Cyrl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5571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DAC3-D910-FF39-C518-0CD893BC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🔁 </a:t>
            </a:r>
            <a:r>
              <a:rPr lang="ru-RU" b="1" dirty="0"/>
              <a:t>Интеграција фаза компилације у GCC алатку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52C0-8E58-62BF-AC05-6E2A83CF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💡 </a:t>
            </a:r>
            <a:r>
              <a:rPr lang="sr-Cyrl-RS" b="1" dirty="0"/>
              <a:t>Зашто је важно разумети међуфазе:</a:t>
            </a:r>
            <a:br>
              <a:rPr lang="sr-Cyrl-RS" dirty="0"/>
            </a:br>
            <a:r>
              <a:rPr lang="sr-Cyrl-RS" dirty="0"/>
              <a:t>Иако </a:t>
            </a:r>
            <a:r>
              <a:rPr lang="sr-Latn-RS" dirty="0"/>
              <a:t>GCC </a:t>
            </a:r>
            <a:r>
              <a:rPr lang="sr-Cyrl-RS" dirty="0"/>
              <a:t>све ради аутоматски, </a:t>
            </a:r>
            <a:r>
              <a:rPr lang="sr-Cyrl-RS" b="1" dirty="0"/>
              <a:t>увид у сваки корак</a:t>
            </a:r>
            <a:r>
              <a:rPr lang="sr-Cyrl-RS" dirty="0"/>
              <a:t> (нпр. да ли је препроцесор укључио све, или да ли је компајлер генерисао очекиване инструкције) омогућава ефикасно дебаговање и прецизно прилагођавање </a:t>
            </a:r>
            <a:r>
              <a:rPr lang="sr-Latn-RS" dirty="0"/>
              <a:t>embedded build-</a:t>
            </a:r>
            <a:r>
              <a:rPr lang="sr-Cyrl-RS" dirty="0"/>
              <a:t>а.</a:t>
            </a:r>
            <a:br>
              <a:rPr lang="en-US" dirty="0"/>
            </a:br>
            <a:endParaRPr lang="en-US" dirty="0"/>
          </a:p>
          <a:p>
            <a:r>
              <a:rPr lang="sr-Latn-RS" dirty="0"/>
              <a:t>✅ </a:t>
            </a:r>
            <a:r>
              <a:rPr lang="sr-Cyrl-RS" b="1" dirty="0"/>
              <a:t>Закључак:</a:t>
            </a:r>
            <a:br>
              <a:rPr lang="sr-Cyrl-RS" dirty="0"/>
            </a:br>
            <a:r>
              <a:rPr lang="sr-Latn-RS" dirty="0"/>
              <a:t>GCC </a:t>
            </a:r>
            <a:r>
              <a:rPr lang="sr-Cyrl-RS" dirty="0"/>
              <a:t>пружа једноставан интерфејс за компилацију целог програма, али </a:t>
            </a:r>
            <a:r>
              <a:rPr lang="sr-Cyrl-RS" b="1" dirty="0"/>
              <a:t>линеарно разумевање фаза</a:t>
            </a:r>
            <a:r>
              <a:rPr lang="sr-Cyrl-RS" dirty="0"/>
              <a:t> (од .</a:t>
            </a:r>
            <a:r>
              <a:rPr lang="sr-Latn-RS" dirty="0"/>
              <a:t>c </a:t>
            </a:r>
            <a:r>
              <a:rPr lang="sr-Cyrl-RS" dirty="0"/>
              <a:t>до .</a:t>
            </a:r>
            <a:r>
              <a:rPr lang="sr-Latn-RS" dirty="0"/>
              <a:t>elf) </a:t>
            </a:r>
            <a:r>
              <a:rPr lang="sr-Cyrl-RS" dirty="0"/>
              <a:t>и правилно коришћење </a:t>
            </a:r>
            <a:r>
              <a:rPr lang="sr-Cyrl-RS" b="1" dirty="0"/>
              <a:t>линкерске скрипте</a:t>
            </a:r>
            <a:r>
              <a:rPr lang="sr-Cyrl-RS" dirty="0"/>
              <a:t> кључни су за добијање исправне и меморијски оптимизоване бинарне слике за микроконтролер.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4609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256A-CD9F-D08C-4563-A4A52275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DB2D-0EE5-960D-BEE7-9C35D72B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0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5C4E-DFC5-33D9-42A1-815EB305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⚙️ </a:t>
            </a:r>
            <a:r>
              <a:rPr lang="sr-Cyrl-RS" b="1" dirty="0"/>
              <a:t>Релевантност теме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14A-7914-A6BD-75FC-86A969AA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Знање о компилационом процесу и меморијском мапирању је основа за:</a:t>
            </a:r>
          </a:p>
          <a:p>
            <a:pPr lvl="1"/>
            <a:r>
              <a:rPr lang="sr-Cyrl-RS" dirty="0"/>
              <a:t>развој </a:t>
            </a:r>
            <a:r>
              <a:rPr lang="sr-Latn-RS" b="1" dirty="0"/>
              <a:t>bootloader-</a:t>
            </a:r>
            <a:r>
              <a:rPr lang="sr-Cyrl-RS" b="1" dirty="0"/>
              <a:t>а</a:t>
            </a:r>
            <a:r>
              <a:rPr lang="sr-Cyrl-RS" dirty="0"/>
              <a:t>,</a:t>
            </a:r>
          </a:p>
          <a:p>
            <a:pPr lvl="1"/>
            <a:r>
              <a:rPr lang="sr-Cyrl-RS" dirty="0"/>
              <a:t>имплементацију </a:t>
            </a:r>
            <a:r>
              <a:rPr lang="sr-Latn-RS" b="1" dirty="0"/>
              <a:t>secure boot</a:t>
            </a:r>
            <a:r>
              <a:rPr lang="sr-Latn-RS" dirty="0"/>
              <a:t> </a:t>
            </a:r>
            <a:r>
              <a:rPr lang="sr-Cyrl-RS" dirty="0"/>
              <a:t>механизама (дигитални потпис, валидација кода),</a:t>
            </a:r>
          </a:p>
          <a:p>
            <a:pPr lvl="1"/>
            <a:r>
              <a:rPr lang="sr-Cyrl-RS" b="1" dirty="0"/>
              <a:t>оптимизацију ресурса</a:t>
            </a:r>
            <a:r>
              <a:rPr lang="sr-Cyrl-RS" dirty="0"/>
              <a:t> и поузданост система.</a:t>
            </a:r>
          </a:p>
          <a:p>
            <a:r>
              <a:rPr lang="sr-Cyrl-RS" dirty="0"/>
              <a:t>Тема има </a:t>
            </a:r>
            <a:r>
              <a:rPr lang="sr-Cyrl-RS" b="1" dirty="0"/>
              <a:t>директну примену у индустрији</a:t>
            </a:r>
            <a:r>
              <a:rPr lang="sr-Cyrl-RS" dirty="0"/>
              <a:t> (аутомобилски системи, индустријска аутоматика, </a:t>
            </a:r>
            <a:r>
              <a:rPr lang="sr-Latn-RS" dirty="0"/>
              <a:t>IoT).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472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4C1-FC68-BF28-0B90-CD333BA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🧩</a:t>
            </a:r>
            <a:r>
              <a:rPr lang="sr-Cyrl-RS" dirty="0"/>
              <a:t> </a:t>
            </a:r>
            <a:r>
              <a:rPr lang="ru-RU" dirty="0"/>
              <a:t>Улога C језика у програмирању микроконтролера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4C8A-2858-C9F4-92E1-B5CE01F1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4115"/>
            <a:ext cx="8596668" cy="3887247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C језик</a:t>
            </a:r>
            <a:r>
              <a:rPr lang="ru-RU" dirty="0"/>
              <a:t> је стандард у развоју фирмвера за микроконтролере.</a:t>
            </a:r>
            <a:endParaRPr lang="sr-Cyrl-RS" dirty="0"/>
          </a:p>
          <a:p>
            <a:r>
              <a:rPr lang="sr-Cyrl-RS" dirty="0"/>
              <a:t>Главне предности:</a:t>
            </a:r>
          </a:p>
          <a:p>
            <a:pPr lvl="1"/>
            <a:r>
              <a:rPr lang="ru-RU" b="1" dirty="0"/>
              <a:t>Флексибилност</a:t>
            </a:r>
            <a:r>
              <a:rPr lang="ru-RU" dirty="0"/>
              <a:t> — директан приступ меморијским адресама, регистрима и периферијама.</a:t>
            </a:r>
          </a:p>
          <a:p>
            <a:pPr lvl="1"/>
            <a:r>
              <a:rPr lang="ru-RU" b="1" dirty="0"/>
              <a:t>Мали оверхед</a:t>
            </a:r>
            <a:r>
              <a:rPr lang="ru-RU" dirty="0"/>
              <a:t> — минимално заузеће меморије и брзо извршавање кода.</a:t>
            </a:r>
          </a:p>
          <a:p>
            <a:pPr lvl="1"/>
            <a:r>
              <a:rPr lang="ru-RU" b="1" dirty="0"/>
              <a:t>Преносивост</a:t>
            </a:r>
            <a:r>
              <a:rPr lang="ru-RU" dirty="0"/>
              <a:t> — код се лако прилагођава различитим архитектурама.</a:t>
            </a:r>
          </a:p>
          <a:p>
            <a:pPr lvl="1"/>
            <a:r>
              <a:rPr lang="ru-RU" b="1" dirty="0"/>
              <a:t>Ефикасност</a:t>
            </a:r>
            <a:r>
              <a:rPr lang="ru-RU" dirty="0"/>
              <a:t> — машински код који се извршава скоро једнако брзо као асемблер.</a:t>
            </a:r>
          </a:p>
          <a:p>
            <a:r>
              <a:rPr lang="ru-RU" dirty="0"/>
              <a:t>C обезбеђује </a:t>
            </a:r>
            <a:r>
              <a:rPr lang="ru-RU" b="1" dirty="0"/>
              <a:t>ниски ниво апстракције</a:t>
            </a:r>
            <a:r>
              <a:rPr lang="ru-RU" dirty="0"/>
              <a:t> уз задржавање </a:t>
            </a:r>
            <a:r>
              <a:rPr lang="ru-RU" b="1" dirty="0"/>
              <a:t>читљивости и одрживости</a:t>
            </a:r>
            <a:r>
              <a:rPr lang="ru-RU" dirty="0"/>
              <a:t>.</a:t>
            </a:r>
          </a:p>
          <a:p>
            <a:r>
              <a:rPr lang="ru-RU" dirty="0"/>
              <a:t>Захваљујући овим својствима, C и C++ се користе у око </a:t>
            </a:r>
            <a:r>
              <a:rPr lang="ru-RU" b="1" dirty="0"/>
              <a:t>80% embedded пројеката</a:t>
            </a:r>
            <a:r>
              <a:rPr lang="ru-RU" dirty="0"/>
              <a:t>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5742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D5F-482A-0CFF-E9C5-5D2CEFAF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⚙️ </a:t>
            </a:r>
            <a:r>
              <a:rPr lang="ru-RU" b="1" dirty="0"/>
              <a:t>Кључне техничке предности C језика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ED20-AF60-53CA-1269-8428EE5C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Директан рад са меморијом</a:t>
            </a:r>
            <a:r>
              <a:rPr lang="ru-RU" dirty="0"/>
              <a:t> – манипулација бајтовима и регистрима преко показивача и volatile променљивих.</a:t>
            </a:r>
          </a:p>
          <a:p>
            <a:r>
              <a:rPr lang="ru-RU" b="1" dirty="0"/>
              <a:t>Контрола распореда у меморији</a:t>
            </a:r>
            <a:r>
              <a:rPr lang="ru-RU" dirty="0"/>
              <a:t> – __attribute__((section())) омогућава прецизно позиционирање кода и података.</a:t>
            </a:r>
          </a:p>
          <a:p>
            <a:r>
              <a:rPr lang="ru-RU" b="1" dirty="0"/>
              <a:t>Интеграција са асемблером</a:t>
            </a:r>
            <a:r>
              <a:rPr lang="ru-RU" dirty="0"/>
              <a:t> – могућност уметања инструкција (__asm__) за критичне делове кода.</a:t>
            </a:r>
          </a:p>
          <a:p>
            <a:r>
              <a:rPr lang="sr-Cyrl-RS" b="1" dirty="0"/>
              <a:t>Детерминистичко извршавање</a:t>
            </a:r>
            <a:r>
              <a:rPr lang="sr-Cyrl-RS" dirty="0"/>
              <a:t> – без </a:t>
            </a:r>
            <a:r>
              <a:rPr lang="sr-Latn-RS" dirty="0"/>
              <a:t>runtime </a:t>
            </a:r>
            <a:r>
              <a:rPr lang="sr-Cyrl-RS" dirty="0"/>
              <a:t>механизама као што је </a:t>
            </a:r>
            <a:r>
              <a:rPr lang="sr-Latn-RS" dirty="0"/>
              <a:t>garbage collector.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14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CB26-969E-CB62-62D3-42C3562A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📘 </a:t>
            </a:r>
            <a:r>
              <a:rPr lang="sr-Cyrl-RS" dirty="0"/>
              <a:t>Историјски и стандардизациони контекст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4B15-339C-CECF-7686-6963A9F2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Развијен 1970-их у </a:t>
            </a:r>
            <a:r>
              <a:rPr lang="sr-Latn-RS" b="1" dirty="0"/>
              <a:t>Bell Labs</a:t>
            </a:r>
            <a:r>
              <a:rPr lang="sr-Latn-RS" dirty="0"/>
              <a:t> </a:t>
            </a:r>
            <a:r>
              <a:rPr lang="sr-Cyrl-RS" dirty="0"/>
              <a:t>за </a:t>
            </a:r>
            <a:r>
              <a:rPr lang="sr-Latn-RS" dirty="0"/>
              <a:t>UNIX → </a:t>
            </a:r>
            <a:r>
              <a:rPr lang="sr-Cyrl-RS" dirty="0"/>
              <a:t>убрзо прихваћен у </a:t>
            </a:r>
            <a:r>
              <a:rPr lang="sr-Latn-RS" dirty="0"/>
              <a:t>embedded </a:t>
            </a:r>
            <a:r>
              <a:rPr lang="sr-Cyrl-RS" dirty="0"/>
              <a:t>системима.</a:t>
            </a:r>
          </a:p>
          <a:p>
            <a:r>
              <a:rPr lang="ru-RU" dirty="0"/>
              <a:t>Потиснуо асемблер због боље читљивости и преносивости.</a:t>
            </a:r>
          </a:p>
          <a:p>
            <a:r>
              <a:rPr lang="ru-RU" dirty="0"/>
              <a:t>Савремени стандард: </a:t>
            </a:r>
            <a:r>
              <a:rPr lang="ru-RU" b="1" dirty="0"/>
              <a:t>ISO/IEC 9899:2018 (C18)</a:t>
            </a:r>
            <a:r>
              <a:rPr lang="ru-RU" dirty="0"/>
              <a:t> – стабилна и широко усвојена верзија.</a:t>
            </a:r>
          </a:p>
          <a:p>
            <a:r>
              <a:rPr lang="sr-Latn-RS" dirty="0"/>
              <a:t>ARM </a:t>
            </a:r>
            <a:r>
              <a:rPr lang="sr-Cyrl-RS" dirty="0"/>
              <a:t>је </a:t>
            </a:r>
            <a:r>
              <a:rPr lang="sr-Latn-RS" dirty="0"/>
              <a:t>C </a:t>
            </a:r>
            <a:r>
              <a:rPr lang="sr-Cyrl-RS" dirty="0"/>
              <a:t>интегрисао кроз </a:t>
            </a:r>
            <a:r>
              <a:rPr lang="sr-Latn-RS" b="1" dirty="0"/>
              <a:t>CMSIS</a:t>
            </a:r>
            <a:r>
              <a:rPr lang="sr-Latn-RS" dirty="0"/>
              <a:t> (Cortex Microcontroller Software Interface Standard).</a:t>
            </a:r>
          </a:p>
        </p:txBody>
      </p:sp>
    </p:spTree>
    <p:extLst>
      <p:ext uri="{BB962C8B-B14F-4D97-AF65-F5344CB8AC3E}">
        <p14:creationId xmlns:p14="http://schemas.microsoft.com/office/powerpoint/2010/main" val="235523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345-DC21-7792-82D1-770119FC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⚖️ </a:t>
            </a:r>
            <a:r>
              <a:rPr lang="sr-Latn-RS" b="1" dirty="0"/>
              <a:t>C </a:t>
            </a:r>
            <a:r>
              <a:rPr lang="sr-Cyrl-RS" b="1" dirty="0"/>
              <a:t>и алтернативни језици</a:t>
            </a:r>
            <a:endParaRPr lang="sr-Latn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F4FC1-5C6C-9A6F-5490-45A9A7127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317869"/>
              </p:ext>
            </p:extLst>
          </p:nvPr>
        </p:nvGraphicFramePr>
        <p:xfrm>
          <a:off x="677863" y="1845733"/>
          <a:ext cx="8596311" cy="37186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8877973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88736276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10289207"/>
                    </a:ext>
                  </a:extLst>
                </a:gridCol>
              </a:tblGrid>
              <a:tr h="4648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Језик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Предности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Ограничења / Напомена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346439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C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Ефикасан, стабилан, преносив, зрео toolchain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 dirty="0"/>
                        <a:t>Интензиван рад близу хардвера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756495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Rust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 dirty="0"/>
                        <a:t>Безбедност меморије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Ограничена подршка за MCU архитектуре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2391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Ada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Висока поузданост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Ужа индустријска примена (авионика)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760004"/>
                  </a:ext>
                </a:extLst>
              </a:tr>
              <a:tr h="81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Latn-RS" b="1"/>
                        <a:t>Python/MicroPython</a:t>
                      </a:r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/>
                        <a:t>Једноставан за учење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r-Cyrl-RS" dirty="0"/>
                        <a:t>Ниске перформансе, прототипи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5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F997-1EFE-FC3C-4F7C-8D89495B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📦</a:t>
            </a:r>
            <a:r>
              <a:rPr lang="sr-Cyrl-RS" dirty="0"/>
              <a:t> </a:t>
            </a:r>
            <a:r>
              <a:rPr lang="ru-RU" dirty="0"/>
              <a:t>Организација C изворног кода за embedded окружења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56D0-D25A-0EE2-0529-4C6F44DA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Bare-metal програмирање</a:t>
            </a:r>
            <a:r>
              <a:rPr lang="ru-RU" dirty="0"/>
              <a:t> захтева дисциплиновану и модуларну структуру кода.</a:t>
            </a:r>
          </a:p>
          <a:p>
            <a:r>
              <a:rPr lang="ru-RU" b="1" dirty="0"/>
              <a:t>Коректна организација пројекта</a:t>
            </a:r>
            <a:r>
              <a:rPr lang="ru-RU" dirty="0"/>
              <a:t> је предуслов за једноставно развијање и тестирање пројекта.</a:t>
            </a:r>
          </a:p>
          <a:p>
            <a:r>
              <a:rPr lang="sr-Cyrl-RS" b="1" dirty="0"/>
              <a:t>Кључне компоненте пројекта:</a:t>
            </a:r>
            <a:endParaRPr lang="sr-Cyrl-RS" dirty="0"/>
          </a:p>
          <a:p>
            <a:pPr lvl="1"/>
            <a:r>
              <a:rPr lang="sr-Latn-RS" i="1" dirty="0"/>
              <a:t>Startup </a:t>
            </a:r>
            <a:r>
              <a:rPr lang="sr-Cyrl-RS" i="1" dirty="0"/>
              <a:t>код</a:t>
            </a:r>
            <a:r>
              <a:rPr lang="sr-Cyrl-RS" dirty="0"/>
              <a:t> (векторска табела, </a:t>
            </a:r>
            <a:r>
              <a:rPr lang="sr-Latn-RS" dirty="0"/>
              <a:t>Reset_Handler)</a:t>
            </a:r>
          </a:p>
          <a:p>
            <a:pPr lvl="1"/>
            <a:r>
              <a:rPr lang="sr-Latn-RS" i="1" dirty="0"/>
              <a:t>CMSIS </a:t>
            </a:r>
            <a:r>
              <a:rPr lang="sr-Cyrl-RS" i="1" dirty="0"/>
              <a:t>хедери и </a:t>
            </a:r>
            <a:r>
              <a:rPr lang="sr-Latn-RS" i="1" dirty="0"/>
              <a:t>HAL </a:t>
            </a:r>
            <a:r>
              <a:rPr lang="sr-Cyrl-RS" i="1" dirty="0"/>
              <a:t>библиотеке</a:t>
            </a:r>
            <a:r>
              <a:rPr lang="sr-Cyrl-RS" dirty="0"/>
              <a:t> од произвођача</a:t>
            </a:r>
          </a:p>
          <a:p>
            <a:pPr lvl="1"/>
            <a:r>
              <a:rPr lang="sr-Cyrl-RS" i="1" dirty="0"/>
              <a:t>Кориснички код</a:t>
            </a:r>
            <a:r>
              <a:rPr lang="sr-Cyrl-RS" dirty="0"/>
              <a:t> у </a:t>
            </a:r>
            <a:r>
              <a:rPr lang="sr-Latn-RS" dirty="0"/>
              <a:t>main.c </a:t>
            </a:r>
            <a:r>
              <a:rPr lang="sr-Cyrl-RS" dirty="0"/>
              <a:t>и повезаним модулима</a:t>
            </a:r>
          </a:p>
          <a:p>
            <a:pPr lvl="1"/>
            <a:r>
              <a:rPr lang="sr-Cyrl-RS" i="1" dirty="0"/>
              <a:t>Линкерска скрипта (</a:t>
            </a:r>
            <a:r>
              <a:rPr lang="sr-Latn-RS" i="1" dirty="0"/>
              <a:t>linker.ld)</a:t>
            </a:r>
            <a:r>
              <a:rPr lang="sr-Latn-RS" dirty="0"/>
              <a:t> — </a:t>
            </a:r>
            <a:r>
              <a:rPr lang="sr-Cyrl-RS" dirty="0"/>
              <a:t>дефинише </a:t>
            </a:r>
            <a:r>
              <a:rPr lang="sr-Latn-RS" dirty="0"/>
              <a:t>Flash/RAM </a:t>
            </a:r>
            <a:r>
              <a:rPr lang="sr-Cyrl-RS" dirty="0"/>
              <a:t>регије и распоред секција (.</a:t>
            </a:r>
            <a:r>
              <a:rPr lang="sr-Latn-RS" dirty="0"/>
              <a:t>text, .data, .bss, stack).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9715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964</TotalTime>
  <Words>3690</Words>
  <Application>Microsoft Office PowerPoint</Application>
  <PresentationFormat>Widescreen</PresentationFormat>
  <Paragraphs>259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Од изворног C кода до извршне бинарне слике - компилација и распоред у меморији микроконтролера</vt:lpstr>
      <vt:lpstr>🧩 Увод и значај теме </vt:lpstr>
      <vt:lpstr>🎯 Циљ и методологија рада</vt:lpstr>
      <vt:lpstr>⚙️ Релевантност теме</vt:lpstr>
      <vt:lpstr>🧩 Улога C језика у програмирању микроконтролера</vt:lpstr>
      <vt:lpstr>⚙️ Кључне техничке предности C језика</vt:lpstr>
      <vt:lpstr>📘 Историјски и стандардизациони контекст</vt:lpstr>
      <vt:lpstr>⚖️ C и алтернативни језици</vt:lpstr>
      <vt:lpstr>📦 Организација C изворног кода за embedded окружења</vt:lpstr>
      <vt:lpstr>⚙️ main.c — улазна тачка програма</vt:lpstr>
      <vt:lpstr>🧩 Модули и драјвери (.c / .h парови)</vt:lpstr>
      <vt:lpstr>🚀 startup.s — векторска табела и Reset рутина</vt:lpstr>
      <vt:lpstr>🗺️ linker.ld — меморијско мапирање програма</vt:lpstr>
      <vt:lpstr>🔧 system_*.c — иницијализација такта и система</vt:lpstr>
      <vt:lpstr>🧱 Makefile — компилација и линковање</vt:lpstr>
      <vt:lpstr>🧠 CMSIS — Cortex Microcontroller Software Interface Standard </vt:lpstr>
      <vt:lpstr>⚙️ HAL — Hardware Abstraction Layer</vt:lpstr>
      <vt:lpstr>🧩 Стил програмирања и стандардизација</vt:lpstr>
      <vt:lpstr>💾 Приступ меморијски мапираним регистрима</vt:lpstr>
      <vt:lpstr>🔍 Приступ и моделирање меморијски мапираних регистара у C језику</vt:lpstr>
      <vt:lpstr>🔍 Приступ и моделирање меморијски мапираних регистара у C језику</vt:lpstr>
      <vt:lpstr>🧠 Предности и значај апстракције регистра</vt:lpstr>
      <vt:lpstr>⚙️ Фазе компилације у GCC</vt:lpstr>
      <vt:lpstr>🧩 Препроцесирање (Preprocessing)</vt:lpstr>
      <vt:lpstr>⚙️ Компилација (C → ASM)</vt:lpstr>
      <vt:lpstr>⚙️ Асемблирање (ASM → OBJ)</vt:lpstr>
      <vt:lpstr>⚙️ Линковање (OBJ → ELF)</vt:lpstr>
      <vt:lpstr>⚙️ Линковање (OBJ → ELF)</vt:lpstr>
      <vt:lpstr>🔁 Интеграција фаза компилације у GCC алатку</vt:lpstr>
      <vt:lpstr>🔁 Интеграција фаза компилације у GCC алатку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dimitrije cuk</dc:creator>
  <cp:lastModifiedBy>dimitrije cuk</cp:lastModifiedBy>
  <cp:revision>11</cp:revision>
  <dcterms:created xsi:type="dcterms:W3CDTF">2025-10-05T08:51:08Z</dcterms:created>
  <dcterms:modified xsi:type="dcterms:W3CDTF">2025-10-08T20:43:30Z</dcterms:modified>
</cp:coreProperties>
</file>