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437" r:id="rId2"/>
    <p:sldId id="446" r:id="rId3"/>
    <p:sldId id="447" r:id="rId4"/>
    <p:sldId id="448" r:id="rId5"/>
    <p:sldId id="449" r:id="rId6"/>
    <p:sldId id="450" r:id="rId7"/>
    <p:sldId id="451" r:id="rId8"/>
    <p:sldId id="452" r:id="rId9"/>
    <p:sldId id="453" r:id="rId10"/>
    <p:sldId id="454" r:id="rId11"/>
    <p:sldId id="455" r:id="rId12"/>
    <p:sldId id="456" r:id="rId13"/>
    <p:sldId id="457" r:id="rId14"/>
    <p:sldId id="458" r:id="rId15"/>
    <p:sldId id="459" r:id="rId16"/>
    <p:sldId id="460" r:id="rId17"/>
    <p:sldId id="461" r:id="rId18"/>
    <p:sldId id="462" r:id="rId19"/>
    <p:sldId id="463" r:id="rId20"/>
    <p:sldId id="464" r:id="rId21"/>
    <p:sldId id="438" r:id="rId22"/>
    <p:sldId id="439" r:id="rId23"/>
    <p:sldId id="440" r:id="rId24"/>
    <p:sldId id="441" r:id="rId25"/>
    <p:sldId id="442" r:id="rId26"/>
    <p:sldId id="443" r:id="rId27"/>
    <p:sldId id="44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6984" autoAdjust="0"/>
  </p:normalViewPr>
  <p:slideViewPr>
    <p:cSldViewPr snapToGrid="0">
      <p:cViewPr varScale="1">
        <p:scale>
          <a:sx n="118" d="100"/>
          <a:sy n="118" d="100"/>
        </p:scale>
        <p:origin x="144" y="624"/>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2019-10-01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We have discussed the modeling process so far—at least to the point of specifying positions</a:t>
            </a:r>
            <a:r>
              <a:rPr lang="en-US" baseline="0" noProof="0" dirty="0" smtClean="0"/>
              <a:t> with coordinates</a:t>
            </a:r>
            <a:r>
              <a:rPr lang="en-US" noProof="0" dirty="0" smtClean="0"/>
              <a:t>. We revisited </a:t>
            </a:r>
            <a:r>
              <a:rPr lang="en-US" noProof="0" smtClean="0"/>
              <a:t>the mathematical machinery </a:t>
            </a:r>
            <a:r>
              <a:rPr lang="en-US" noProof="0" dirty="0" smtClean="0"/>
              <a:t>for</a:t>
            </a:r>
            <a:r>
              <a:rPr lang="en-US" baseline="0" noProof="0" dirty="0" smtClean="0"/>
              <a:t> transformations. Now it is time to talk about the rendering side. The virtual world model has been built, and we need to display it to the user.</a:t>
            </a:r>
            <a:endParaRPr lang="en-US" noProof="0"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2</a:t>
            </a:fld>
            <a:endParaRPr lang="en-US"/>
          </a:p>
        </p:txBody>
      </p:sp>
    </p:spTree>
    <p:extLst>
      <p:ext uri="{BB962C8B-B14F-4D97-AF65-F5344CB8AC3E}">
        <p14:creationId xmlns:p14="http://schemas.microsoft.com/office/powerpoint/2010/main" val="2367793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2D rendering is a sequence, or a pipeline, of computation steps. We start with the objects defined in their reference state, which can include points, parametric or implicit curves, 2D regions with curve boundaries. As we shall transform these objects, they are </a:t>
            </a:r>
            <a:r>
              <a:rPr lang="en-US" altLang="en-US" dirty="0" err="1" smtClean="0"/>
              <a:t>vectorized</a:t>
            </a:r>
            <a:r>
              <a:rPr lang="en-US" altLang="en-US" dirty="0" smtClean="0"/>
              <a:t>, so curves are approximated by polylines and regions by polygons. The rendering pipeline thus processes only point, line (polyline) and triangle (polygon) primitives. </a:t>
            </a:r>
          </a:p>
          <a:p>
            <a:endParaRPr lang="en-US" altLang="en-US" dirty="0" smtClean="0"/>
          </a:p>
          <a:p>
            <a:r>
              <a:rPr lang="en-US" altLang="en-US" dirty="0" smtClean="0"/>
              <a:t>The model transformation places the object in world space. This typically involves scaling, rotation and translation to set the size, orientation and the position of the object. In world, objects meet each other and also the 2D camera, which is the window rectangle. We wish to see the content of the window in the picture on the screen, called viewport. Thus, screen projection transforms the world in a way that the window rectangle is mapped onto the viewport rectangle. This can be done in a single step, or in two steps when first the window is transformed to a square of corners (-1,-1) and (1,1) and then from here to the physical screen. Clipping removes those object parts that are outside of the camera window (in world space).</a:t>
            </a:r>
            <a:r>
              <a:rPr lang="en-US" altLang="en-US" baseline="0" dirty="0" smtClean="0"/>
              <a:t> Or saying the very same thing, it removes parts</a:t>
            </a:r>
            <a:r>
              <a:rPr lang="en-US" altLang="en-US" dirty="0" smtClean="0"/>
              <a:t> outside of the viewport (in screen space). If the coordinate system to measure position w.r.t the window are such that the window corners are corners (-1,-1) and (1,1), then clipping must be performed to this origin-centered 2-edge-length</a:t>
            </a:r>
            <a:r>
              <a:rPr lang="en-US" altLang="en-US" baseline="0" dirty="0" smtClean="0"/>
              <a:t> square. The window space is </a:t>
            </a:r>
            <a:r>
              <a:rPr lang="en-US" altLang="en-US" dirty="0" smtClean="0"/>
              <a:t>called the normalized device space for this reason. The advantage of normalized device space becomes obvious now. Clipping here is independent of the resolution and of the window, so can be easily implemented in a fixed, non-programmable hardware. Having primitives  transformed on the screen, where the unit is the pixel, they are rasterized. Algorithms find those sets of pixels which can provide the illusion of a line segment or a polygon. </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11</a:t>
            </a:fld>
            <a:endParaRPr lang="en-US" dirty="0"/>
          </a:p>
        </p:txBody>
      </p:sp>
    </p:spTree>
    <p:extLst>
      <p:ext uri="{BB962C8B-B14F-4D97-AF65-F5344CB8AC3E}">
        <p14:creationId xmlns:p14="http://schemas.microsoft.com/office/powerpoint/2010/main" val="2297528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iakép helye 1"/>
          <p:cNvSpPr>
            <a:spLocks noGrp="1" noRot="1" noChangeAspect="1" noTextEdit="1"/>
          </p:cNvSpPr>
          <p:nvPr>
            <p:ph type="sldImg"/>
          </p:nvPr>
        </p:nvSpPr>
        <p:spPr>
          <a:xfrm>
            <a:off x="74613" y="739775"/>
            <a:ext cx="6499225" cy="3656013"/>
          </a:xfrm>
          <a:ln/>
        </p:spPr>
      </p:sp>
      <p:sp>
        <p:nvSpPr>
          <p:cNvPr id="83971"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The task of computing the pixel coordinates of a vertex from the modeling coordinates is performed by a series of transformations. Originally, the vertices are given in model space, then transformed to world space using the model transform, to camera space (a.k.a. NDC, or clip space, for clipping will be performed using these coordinates) using the view transform, and finally to pixel coordinates using the viewport transform.</a:t>
            </a:r>
          </a:p>
          <a:p>
            <a:endParaRPr lang="en-US" altLang="en-US" dirty="0" smtClean="0"/>
          </a:p>
          <a:p>
            <a:r>
              <a:rPr lang="en-US" altLang="en-US" dirty="0" smtClean="0"/>
              <a:t>All the transformations take a 3-element homogenous 2D coordinate vector, and return a 4-element homogenous 2D coordinate vector. All transformations are linear in homogenous coordinates, they can all be written as 3x3 matrices. Transformation is multiplication by that matrix. A series of transformations can be performed as a single multiplication by a single compound transformation matrix obtained as a product of the element transformations.</a:t>
            </a:r>
          </a:p>
        </p:txBody>
      </p:sp>
    </p:spTree>
    <p:extLst>
      <p:ext uri="{BB962C8B-B14F-4D97-AF65-F5344CB8AC3E}">
        <p14:creationId xmlns:p14="http://schemas.microsoft.com/office/powerpoint/2010/main" val="2424049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iakép helye 1"/>
          <p:cNvSpPr>
            <a:spLocks noGrp="1" noRot="1" noChangeAspect="1" noTextEdit="1"/>
          </p:cNvSpPr>
          <p:nvPr>
            <p:ph type="sldImg"/>
          </p:nvPr>
        </p:nvSpPr>
        <p:spPr>
          <a:xfrm>
            <a:off x="74613" y="739775"/>
            <a:ext cx="6499225" cy="3656013"/>
          </a:xfrm>
          <a:ln/>
        </p:spPr>
      </p:sp>
      <p:sp>
        <p:nvSpPr>
          <p:cNvPr id="84995"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Recall that the virtual world contains model instances in different poses. The model transformation computes the world space coordinates of a model vertex for an object in a certain pose.</a:t>
            </a:r>
          </a:p>
          <a:p>
            <a:endParaRPr lang="en-US" altLang="en-US" smtClean="0"/>
          </a:p>
          <a:p>
            <a:r>
              <a:rPr lang="en-US" altLang="en-US" smtClean="0"/>
              <a:t>This interpretation tells us what we want to compute, but how the pose should be specified is not intuitive.</a:t>
            </a:r>
          </a:p>
        </p:txBody>
      </p:sp>
    </p:spTree>
    <p:extLst>
      <p:ext uri="{BB962C8B-B14F-4D97-AF65-F5344CB8AC3E}">
        <p14:creationId xmlns:p14="http://schemas.microsoft.com/office/powerpoint/2010/main" val="1022515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iakép helye 1"/>
          <p:cNvSpPr>
            <a:spLocks noGrp="1" noRot="1" noChangeAspect="1" noTextEdit="1"/>
          </p:cNvSpPr>
          <p:nvPr>
            <p:ph type="sldImg"/>
          </p:nvPr>
        </p:nvSpPr>
        <p:spPr>
          <a:xfrm>
            <a:off x="74613" y="739775"/>
            <a:ext cx="6499225" cy="3656013"/>
          </a:xfrm>
          <a:ln/>
        </p:spPr>
      </p:sp>
      <p:sp>
        <p:nvSpPr>
          <p:cNvPr id="86019"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We can see this computation to move the model from its original reference position and orientation to its proper world pose. The transformation can be constructed a rotation for the orientation, and a translation for the position.</a:t>
            </a:r>
          </a:p>
          <a:p>
            <a:endParaRPr lang="en-US" altLang="en-US" smtClean="0"/>
          </a:p>
          <a:p>
            <a:r>
              <a:rPr lang="en-US" altLang="en-US" smtClean="0"/>
              <a:t>So, performing a rotation and a translation will compute world space coordinates from model space coordinates. The transformation can be said to take the model from model space to world space. This interpretation is useful for the construction of the model transform. </a:t>
            </a:r>
          </a:p>
        </p:txBody>
      </p:sp>
    </p:spTree>
    <p:extLst>
      <p:ext uri="{BB962C8B-B14F-4D97-AF65-F5344CB8AC3E}">
        <p14:creationId xmlns:p14="http://schemas.microsoft.com/office/powerpoint/2010/main" val="4254854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are placing the object in the virtual</a:t>
            </a:r>
            <a:r>
              <a:rPr lang="en-US" baseline="0" dirty="0" smtClean="0"/>
              <a:t> world, we often want to think about this in human-interpretable terms. The notions of size, orientation and position are straightforward. A model matrix for such a pose can be constructed as a concatenation of a scaling, a rotation, and a translation.</a:t>
            </a:r>
          </a:p>
          <a:p>
            <a:endParaRPr lang="en-US" baseline="0" dirty="0" smtClean="0"/>
          </a:p>
          <a:p>
            <a:r>
              <a:rPr lang="en-US" baseline="0" dirty="0" smtClean="0"/>
              <a:t>As scaling and rotation are </a:t>
            </a:r>
            <a:r>
              <a:rPr lang="en-US" baseline="0" dirty="0" err="1" smtClean="0"/>
              <a:t>wrt</a:t>
            </a:r>
            <a:r>
              <a:rPr lang="en-US" baseline="0" dirty="0" smtClean="0"/>
              <a:t>. the origin and the coordinate axes, the order of transformations is important. If we first rotate then scale, then the object will be not be scaled along its model space axes. If we first translate, then rotate, then the object will not be rotated in place, but it will orbit the origin.</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15</a:t>
            </a:fld>
            <a:endParaRPr lang="en-US" dirty="0"/>
          </a:p>
        </p:txBody>
      </p:sp>
    </p:spTree>
    <p:extLst>
      <p:ext uri="{BB962C8B-B14F-4D97-AF65-F5344CB8AC3E}">
        <p14:creationId xmlns:p14="http://schemas.microsoft.com/office/powerpoint/2010/main" val="4063526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4F8FCFD-A81E-4F03-9EE9-AF679686BD11}" type="slidenum">
              <a:rPr lang="en-US" smtClean="0"/>
              <a:pPr/>
              <a:t>16</a:t>
            </a:fld>
            <a:endParaRPr lang="en-US" dirty="0"/>
          </a:p>
        </p:txBody>
      </p:sp>
    </p:spTree>
    <p:extLst>
      <p:ext uri="{BB962C8B-B14F-4D97-AF65-F5344CB8AC3E}">
        <p14:creationId xmlns:p14="http://schemas.microsoft.com/office/powerpoint/2010/main" val="1052356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Screen projection maps the window rectangle, which is the camera in 2D, onto the viewport rectangle, which can be imagined as the photograph. This simple projection is usually executed in two steps, first transforming the window onto a normalized square, and then transforming the square to the viewport. </a:t>
            </a:r>
          </a:p>
          <a:p>
            <a:endParaRPr lang="en-US" altLang="en-US" dirty="0" smtClean="0"/>
          </a:p>
          <a:p>
            <a:r>
              <a:rPr lang="en-US" altLang="en-US" dirty="0" smtClean="0"/>
              <a:t>Transforming the window to a origin centered square of corners (-1,-1) and (1,1) is a sequence of three transformations: a translation that moves the bottom-left corner of the window to the origin; a scaling that modifies the window width and height to 2; a translation that moves the origin to (-1,-1). This is an affine transformation that can also be given as a matrix. </a:t>
            </a:r>
          </a:p>
          <a:p>
            <a:endParaRPr lang="en-US" altLang="en-US" dirty="0" smtClean="0"/>
          </a:p>
          <a:p>
            <a:r>
              <a:rPr lang="en-US" altLang="en-US" dirty="0" smtClean="0"/>
              <a:t>Transformation of the origin centered square to the viewport is similar.</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17</a:t>
            </a:fld>
            <a:endParaRPr lang="en-US" dirty="0"/>
          </a:p>
        </p:txBody>
      </p:sp>
    </p:spTree>
    <p:extLst>
      <p:ext uri="{BB962C8B-B14F-4D97-AF65-F5344CB8AC3E}">
        <p14:creationId xmlns:p14="http://schemas.microsoft.com/office/powerpoint/2010/main" val="4010014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noProof="0" dirty="0" smtClean="0"/>
              <a:t>Let us think about some examples of 2D graphics systems. Examples</a:t>
            </a:r>
            <a:r>
              <a:rPr lang="en-US" baseline="0" noProof="0" dirty="0" smtClean="0"/>
              <a:t> abound. Pretty much every piece of software that does have a visual interface and is not predominantly 3D can be seen as a 2D graphics system. Prezi, PowerPoint, or even Word? Yes. Adobe Reader? Absolutely. Adobe Illustrator? It is even a 2D editor!</a:t>
            </a:r>
          </a:p>
          <a:p>
            <a:endParaRPr lang="en-US" baseline="0" noProof="0" dirty="0" smtClean="0"/>
          </a:p>
          <a:p>
            <a:r>
              <a:rPr lang="en-US" baseline="0" noProof="0" dirty="0" smtClean="0"/>
              <a:t>Computer aided design (CAD) systems, integrated circuit planners, they are 2D graphics systems – not saying they might not include 3D, too.</a:t>
            </a:r>
          </a:p>
          <a:p>
            <a:endParaRPr lang="en-US" baseline="0" noProof="0" dirty="0" smtClean="0"/>
          </a:p>
          <a:p>
            <a:r>
              <a:rPr lang="en-US" baseline="0" noProof="0" dirty="0" smtClean="0"/>
              <a:t>And there are games. With online flash games, </a:t>
            </a:r>
            <a:r>
              <a:rPr lang="en-US" baseline="0" noProof="0" dirty="0" err="1" smtClean="0"/>
              <a:t>WebGL</a:t>
            </a:r>
            <a:r>
              <a:rPr lang="en-US" baseline="0" noProof="0" dirty="0" smtClean="0"/>
              <a:t>, and mobile apps, 2D graphics systems are omnipresent.</a:t>
            </a:r>
            <a:endParaRPr lang="en-US" noProof="0" dirty="0" smtClean="0"/>
          </a:p>
          <a:p>
            <a:endParaRPr lang="en-US" noProof="0" dirty="0"/>
          </a:p>
        </p:txBody>
      </p:sp>
      <p:sp>
        <p:nvSpPr>
          <p:cNvPr id="4" name="Dia számának helye 3"/>
          <p:cNvSpPr>
            <a:spLocks noGrp="1"/>
          </p:cNvSpPr>
          <p:nvPr>
            <p:ph type="sldNum" sz="quarter" idx="10"/>
          </p:nvPr>
        </p:nvSpPr>
        <p:spPr/>
        <p:txBody>
          <a:bodyPr/>
          <a:lstStyle/>
          <a:p>
            <a:fld id="{64F8FCFD-A81E-4F03-9EE9-AF679686BD11}" type="slidenum">
              <a:rPr lang="en-US" smtClean="0"/>
              <a:pPr/>
              <a:t>3</a:t>
            </a:fld>
            <a:endParaRPr lang="en-US" dirty="0"/>
          </a:p>
        </p:txBody>
      </p:sp>
    </p:spTree>
    <p:extLst>
      <p:ext uri="{BB962C8B-B14F-4D97-AF65-F5344CB8AC3E}">
        <p14:creationId xmlns:p14="http://schemas.microsoft.com/office/powerpoint/2010/main" val="875704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lnSpcReduction="10000"/>
          </a:bodyPr>
          <a:lstStyle/>
          <a:p>
            <a:r>
              <a:rPr lang="en-US" noProof="0" dirty="0" smtClean="0"/>
              <a:t>A quite general way to look at virtual worlds</a:t>
            </a:r>
            <a:r>
              <a:rPr lang="en-US" baseline="0" noProof="0" dirty="0" smtClean="0"/>
              <a:t> is to see them as collections of objects (a.k.a. entities, or, in case of games, game objects). It is instantly obvious that some objects are similar, differing only in </a:t>
            </a:r>
            <a:r>
              <a:rPr lang="en-US" baseline="0" noProof="0" smtClean="0"/>
              <a:t>their poses</a:t>
            </a:r>
            <a:r>
              <a:rPr lang="hu-HU" baseline="0" noProof="0" smtClean="0"/>
              <a:t> (</a:t>
            </a:r>
            <a:r>
              <a:rPr lang="en-US" baseline="0" noProof="0" smtClean="0"/>
              <a:t>their </a:t>
            </a:r>
            <a:r>
              <a:rPr lang="en-US" baseline="0" noProof="0" dirty="0" smtClean="0"/>
              <a:t>positions and orientations, sometimes even </a:t>
            </a:r>
            <a:r>
              <a:rPr lang="en-US" baseline="0" noProof="0" smtClean="0"/>
              <a:t>their size</a:t>
            </a:r>
            <a:r>
              <a:rPr lang="hu-HU" baseline="0" noProof="0" smtClean="0"/>
              <a:t>)</a:t>
            </a:r>
            <a:r>
              <a:rPr lang="en-US" baseline="0" noProof="0" smtClean="0"/>
              <a:t>. </a:t>
            </a:r>
            <a:r>
              <a:rPr lang="en-US" baseline="0" noProof="0" dirty="0" smtClean="0"/>
              <a:t>We can say that these objects share a common model, but have their own pose.</a:t>
            </a:r>
          </a:p>
          <a:p>
            <a:endParaRPr lang="en-US" baseline="0" noProof="0" dirty="0" smtClean="0"/>
          </a:p>
          <a:p>
            <a:r>
              <a:rPr lang="en-US" baseline="0" noProof="0" dirty="0" smtClean="0"/>
              <a:t>What makes a model? </a:t>
            </a:r>
            <a:r>
              <a:rPr lang="en-US" baseline="0" noProof="0" smtClean="0"/>
              <a:t>So </a:t>
            </a:r>
            <a:r>
              <a:rPr lang="hu-HU" baseline="0" noProof="0" smtClean="0"/>
              <a:t>we alluded to triangles meshes used as geometric models</a:t>
            </a:r>
            <a:r>
              <a:rPr lang="en-US" baseline="0" noProof="0" smtClean="0"/>
              <a:t>. </a:t>
            </a:r>
            <a:r>
              <a:rPr lang="en-US" baseline="0" noProof="0" dirty="0" smtClean="0"/>
              <a:t>But in our examples we saw that pre-drawn images are also used, and often look nicer then what polygons could achieve. These image elements are often called sprites.</a:t>
            </a:r>
          </a:p>
          <a:p>
            <a:endParaRPr lang="en-US" baseline="0" noProof="0" dirty="0" smtClean="0"/>
          </a:p>
          <a:p>
            <a:r>
              <a:rPr lang="en-US" baseline="0" noProof="0" dirty="0" smtClean="0"/>
              <a:t>Some graphics systems support copying pixel colors from generic memory to video memory (a fast process known as </a:t>
            </a:r>
            <a:r>
              <a:rPr lang="en-US" baseline="0" noProof="0" dirty="0" err="1" smtClean="0"/>
              <a:t>blitting</a:t>
            </a:r>
            <a:r>
              <a:rPr lang="en-US" baseline="0" noProof="0" dirty="0" smtClean="0"/>
              <a:t>),  without free rotation or translation (the C64 computer of old even had dedicated sprite memory).</a:t>
            </a:r>
          </a:p>
          <a:p>
            <a:endParaRPr lang="en-US" baseline="0" noProof="0" dirty="0" smtClean="0"/>
          </a:p>
          <a:p>
            <a:r>
              <a:rPr lang="en-US" baseline="0" noProof="0" dirty="0" smtClean="0"/>
              <a:t>Today we use graphics libraries capable of rendering 3D geometry. Displaying images in OpenGL will be accomplished by applying those images onto polygons as textures. Free rotation and scaling, with appropriate resampling of the texture images to the pixels of the frame buffer, will be performed by the graphics system. Thus, we will focus on geometries, and mind texturing them later.</a:t>
            </a:r>
          </a:p>
          <a:p>
            <a:endParaRPr lang="en-US" baseline="0" noProof="0" dirty="0" smtClean="0"/>
          </a:p>
          <a:p>
            <a:endParaRPr lang="en-US" noProof="0" dirty="0" smtClean="0"/>
          </a:p>
          <a:p>
            <a:endParaRPr lang="en-US" noProof="0" dirty="0"/>
          </a:p>
        </p:txBody>
      </p:sp>
      <p:sp>
        <p:nvSpPr>
          <p:cNvPr id="4" name="Dia számának helye 3"/>
          <p:cNvSpPr>
            <a:spLocks noGrp="1"/>
          </p:cNvSpPr>
          <p:nvPr>
            <p:ph type="sldNum" sz="quarter" idx="10"/>
          </p:nvPr>
        </p:nvSpPr>
        <p:spPr/>
        <p:txBody>
          <a:bodyPr/>
          <a:lstStyle/>
          <a:p>
            <a:fld id="{64F8FCFD-A81E-4F03-9EE9-AF679686BD11}" type="slidenum">
              <a:rPr lang="en-US" smtClean="0"/>
              <a:pPr/>
              <a:t>4</a:t>
            </a:fld>
            <a:endParaRPr lang="en-US" dirty="0"/>
          </a:p>
        </p:txBody>
      </p:sp>
    </p:spTree>
    <p:extLst>
      <p:ext uri="{BB962C8B-B14F-4D97-AF65-F5344CB8AC3E}">
        <p14:creationId xmlns:p14="http://schemas.microsoft.com/office/powerpoint/2010/main" val="2904032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smtClean="0"/>
              <a:t>A model is a piece of geometry, an image, or the combination of the two. Geometry is </a:t>
            </a:r>
            <a:r>
              <a:rPr lang="en-US" smtClean="0"/>
              <a:t>specified</a:t>
            </a:r>
            <a:r>
              <a:rPr lang="en-US" baseline="0" smtClean="0"/>
              <a:t> </a:t>
            </a:r>
            <a:r>
              <a:rPr lang="hu-HU" baseline="0" smtClean="0"/>
              <a:t>through</a:t>
            </a:r>
            <a:r>
              <a:rPr lang="en-US" baseline="0" smtClean="0"/>
              <a:t> point</a:t>
            </a:r>
            <a:r>
              <a:rPr lang="hu-HU" baseline="0" smtClean="0"/>
              <a:t>s</a:t>
            </a:r>
            <a:r>
              <a:rPr lang="en-US" baseline="0" smtClean="0"/>
              <a:t>, </a:t>
            </a:r>
            <a:r>
              <a:rPr lang="en-US" baseline="0" dirty="0" smtClean="0"/>
              <a:t>which needs a coordinate system. The coordinate space we define a model in is called the </a:t>
            </a:r>
            <a:r>
              <a:rPr lang="en-US" b="1" baseline="0" dirty="0" smtClean="0"/>
              <a:t>model space</a:t>
            </a:r>
            <a:r>
              <a:rPr lang="en-US" baseline="0" dirty="0" smtClean="0"/>
              <a:t>.</a:t>
            </a:r>
          </a:p>
          <a:p>
            <a:endParaRPr lang="en-US" baseline="0" dirty="0" smtClean="0"/>
          </a:p>
          <a:p>
            <a:r>
              <a:rPr lang="en-US" baseline="0" dirty="0" smtClean="0"/>
              <a:t>Models are usually too comp</a:t>
            </a:r>
            <a:r>
              <a:rPr lang="hu-HU" baseline="0" dirty="0" smtClean="0"/>
              <a:t>l</a:t>
            </a:r>
            <a:r>
              <a:rPr lang="en-US" baseline="0" dirty="0" smtClean="0"/>
              <a:t>ex to be described by a single triangle, polygon, or curve. These basic constructs are referred to as primitives, and a model is a collection of primitives. Operations like draw, pick, etc. are mathematically defined for the primitives, and implementing them for the model means performing them for all the primitives.</a:t>
            </a:r>
            <a:endParaRPr lang="en-US" dirty="0" smtClean="0"/>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5</a:t>
            </a:fld>
            <a:endParaRPr lang="en-US" dirty="0"/>
          </a:p>
        </p:txBody>
      </p:sp>
    </p:spTree>
    <p:extLst>
      <p:ext uri="{BB962C8B-B14F-4D97-AF65-F5344CB8AC3E}">
        <p14:creationId xmlns:p14="http://schemas.microsoft.com/office/powerpoint/2010/main" val="4151547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smtClean="0"/>
              <a:t>A 2D virtual world is composed of model instances,</a:t>
            </a:r>
            <a:r>
              <a:rPr lang="en-US" baseline="0" dirty="0" smtClean="0"/>
              <a:t> or objects. Where and in what pose those objects are must be given according to some reference system. This reference system is the </a:t>
            </a:r>
            <a:r>
              <a:rPr lang="en-US" b="1" baseline="0" dirty="0" smtClean="0"/>
              <a:t>world</a:t>
            </a:r>
            <a:r>
              <a:rPr lang="en-US" baseline="0" dirty="0" smtClean="0"/>
              <a:t> coordinate </a:t>
            </a:r>
            <a:r>
              <a:rPr lang="en-US" b="1" baseline="0" dirty="0" smtClean="0"/>
              <a:t>space</a:t>
            </a:r>
            <a:r>
              <a:rPr lang="en-US" baseline="0" dirty="0" smtClean="0"/>
              <a:t>.</a:t>
            </a:r>
          </a:p>
          <a:p>
            <a:endParaRPr lang="en-US" baseline="0" dirty="0" smtClean="0"/>
          </a:p>
          <a:p>
            <a:r>
              <a:rPr lang="en-US" baseline="0" dirty="0" smtClean="0"/>
              <a:t>The</a:t>
            </a:r>
            <a:r>
              <a:rPr lang="hu-HU" baseline="0" dirty="0" smtClean="0"/>
              <a:t>re</a:t>
            </a:r>
            <a:r>
              <a:rPr lang="en-US" baseline="0" dirty="0" smtClean="0"/>
              <a:t> is one world space (for one 2D virtual world). We can draw the model coordinate axes for all the objects. This is easy to see as having multiple “object spaces”, using coordinates relative to the red coordinate axes. But note that there is no difference between the model space and the object space: the coordinates of the left ear of a pig </a:t>
            </a:r>
            <a:r>
              <a:rPr lang="en-US" baseline="0" dirty="0" err="1" smtClean="0"/>
              <a:t>w.r.t</a:t>
            </a:r>
            <a:r>
              <a:rPr lang="en-US" baseline="0" dirty="0" smtClean="0"/>
              <a:t> their own axes will be the same no matter which instance of the same model we consider.</a:t>
            </a:r>
          </a:p>
          <a:p>
            <a:endParaRPr lang="en-US" baseline="0" dirty="0" smtClean="0"/>
          </a:p>
          <a:p>
            <a:r>
              <a:rPr lang="en-US" baseline="0" dirty="0" smtClean="0"/>
              <a:t>Thus we could say that objects (a.k.a. model instances) define the mapping between model space and world space --- as they have their own positions and orientations. This mapping is unique for each object. The mapping will be described by a transformation, meaning all objects will have their own </a:t>
            </a:r>
            <a:r>
              <a:rPr lang="en-US" b="1" baseline="0" dirty="0" smtClean="0"/>
              <a:t>model transformation</a:t>
            </a:r>
            <a:r>
              <a:rPr lang="en-US" baseline="0" dirty="0" smtClean="0"/>
              <a:t>.</a:t>
            </a:r>
          </a:p>
          <a:p>
            <a:endParaRPr lang="en-US" baseline="0" dirty="0" smtClean="0"/>
          </a:p>
          <a:p>
            <a:r>
              <a:rPr lang="en-US" baseline="0" dirty="0" smtClean="0"/>
              <a:t>The terms object space and model space can be used synonymously.</a:t>
            </a:r>
          </a:p>
          <a:p>
            <a:endParaRPr lang="en-US" dirty="0" smtClean="0"/>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6</a:t>
            </a:fld>
            <a:endParaRPr lang="en-US" dirty="0"/>
          </a:p>
        </p:txBody>
      </p:sp>
    </p:spTree>
    <p:extLst>
      <p:ext uri="{BB962C8B-B14F-4D97-AF65-F5344CB8AC3E}">
        <p14:creationId xmlns:p14="http://schemas.microsoft.com/office/powerpoint/2010/main" val="2538487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smtClean="0"/>
              <a:t>Not all of the virtual world is visible at a given time. We may pan the view, scroll the contents,</a:t>
            </a:r>
            <a:r>
              <a:rPr lang="en-US" baseline="0" dirty="0" smtClean="0"/>
              <a:t> zoom in or zoom out.</a:t>
            </a:r>
          </a:p>
          <a:p>
            <a:endParaRPr lang="en-US" baseline="0" dirty="0" smtClean="0"/>
          </a:p>
          <a:p>
            <a:r>
              <a:rPr lang="en-US" baseline="0" dirty="0" smtClean="0"/>
              <a:t>The part of the virtual world that is visible is called the </a:t>
            </a:r>
            <a:r>
              <a:rPr lang="en-US" b="1" baseline="0" dirty="0" smtClean="0"/>
              <a:t>window</a:t>
            </a:r>
            <a:r>
              <a:rPr lang="en-US" baseline="0" dirty="0" smtClean="0"/>
              <a:t> (not to be confused with the operating system window in which our viewport might be located). Because of the aforementioned panning and zooming capabilities, </a:t>
            </a:r>
            <a:r>
              <a:rPr lang="en-US" baseline="0" smtClean="0"/>
              <a:t>the window </a:t>
            </a:r>
            <a:r>
              <a:rPr lang="en-US" baseline="0" dirty="0" smtClean="0"/>
              <a:t>behaves quite like a real-life camera. The term '</a:t>
            </a:r>
            <a:r>
              <a:rPr lang="en-US" b="1" baseline="0" dirty="0" smtClean="0"/>
              <a:t>2D camera</a:t>
            </a:r>
            <a:r>
              <a:rPr lang="en-US" baseline="0" dirty="0" smtClean="0"/>
              <a:t>' is also applicable.</a:t>
            </a:r>
          </a:p>
          <a:p>
            <a:endParaRPr lang="en-US" baseline="0" dirty="0" smtClean="0"/>
          </a:p>
          <a:p>
            <a:r>
              <a:rPr lang="en-US" baseline="0" dirty="0" smtClean="0"/>
              <a:t>We can of course talk about position of points in the camera window. This is another coordinate space, and we can think of the camera as a mapping from world space coordinates to window space coordinates. Therefore, the 2D camera will be described by a transformation called the </a:t>
            </a:r>
            <a:r>
              <a:rPr lang="en-US" b="1" baseline="0" dirty="0" smtClean="0"/>
              <a:t>view transformation</a:t>
            </a:r>
            <a:r>
              <a:rPr lang="en-US" baseline="0" dirty="0" smtClean="0"/>
              <a:t>.</a:t>
            </a:r>
            <a:endParaRPr lang="en-US" dirty="0" smtClean="0"/>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7</a:t>
            </a:fld>
            <a:endParaRPr lang="en-US" dirty="0"/>
          </a:p>
        </p:txBody>
      </p:sp>
    </p:spTree>
    <p:extLst>
      <p:ext uri="{BB962C8B-B14F-4D97-AF65-F5344CB8AC3E}">
        <p14:creationId xmlns:p14="http://schemas.microsoft.com/office/powerpoint/2010/main" val="1821310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iakép helye 1"/>
          <p:cNvSpPr>
            <a:spLocks noGrp="1" noRot="1" noChangeAspect="1" noTextEdit="1"/>
          </p:cNvSpPr>
          <p:nvPr>
            <p:ph type="sldImg"/>
          </p:nvPr>
        </p:nvSpPr>
        <p:spPr>
          <a:xfrm>
            <a:off x="74613" y="739775"/>
            <a:ext cx="6499225" cy="3656013"/>
          </a:xfrm>
          <a:ln/>
        </p:spPr>
      </p:sp>
      <p:sp>
        <p:nvSpPr>
          <p:cNvPr id="73731"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Transformations are operations on points. The point is expressed by a set of coordinates. A transformation will yield a new set of coordinates. This can simultaneously be seen to:</a:t>
            </a:r>
          </a:p>
          <a:p>
            <a:r>
              <a:rPr lang="en-US" altLang="en-US" dirty="0" smtClean="0"/>
              <a:t>a, calculate coordinates for the same point in a different space (this I will call the static interpretation)</a:t>
            </a:r>
          </a:p>
          <a:p>
            <a:r>
              <a:rPr lang="en-US" altLang="en-US" dirty="0" smtClean="0"/>
              <a:t>b, change the coordinates of the point, moving it (the dynamic interpretation).</a:t>
            </a:r>
          </a:p>
          <a:p>
            <a:endParaRPr lang="en-US" altLang="en-US" dirty="0" smtClean="0"/>
          </a:p>
          <a:p>
            <a:r>
              <a:rPr lang="en-US" altLang="en-US" dirty="0" smtClean="0"/>
              <a:t>Both interpretations are valid. The static one tells us what the purpose of the computation is, the dynamic often helps us in its construction.</a:t>
            </a:r>
          </a:p>
          <a:p>
            <a:endParaRPr lang="en-US" altLang="en-US" dirty="0" smtClean="0"/>
          </a:p>
          <a:p>
            <a:r>
              <a:rPr lang="en-US" altLang="en-US" dirty="0" smtClean="0"/>
              <a:t>Transformations are a way to compute answers to questions we will be encountering in graphics, and incremental image synthesis in particular. Questions like:</a:t>
            </a:r>
          </a:p>
          <a:p>
            <a:pPr>
              <a:buFontTx/>
              <a:buChar char="-"/>
            </a:pPr>
            <a:r>
              <a:rPr lang="en-US" altLang="en-US" dirty="0" smtClean="0"/>
              <a:t> If the </a:t>
            </a:r>
            <a:r>
              <a:rPr lang="en-US" altLang="en-US" b="1" dirty="0" smtClean="0"/>
              <a:t>model</a:t>
            </a:r>
            <a:r>
              <a:rPr lang="en-US" altLang="en-US" dirty="0" smtClean="0"/>
              <a:t>er has drawn this vertex here, and the object is standing here, where in the </a:t>
            </a:r>
            <a:r>
              <a:rPr lang="en-US" altLang="en-US" b="1" dirty="0" smtClean="0"/>
              <a:t>world</a:t>
            </a:r>
            <a:r>
              <a:rPr lang="en-US" altLang="en-US" dirty="0" smtClean="0"/>
              <a:t> is the vertex?</a:t>
            </a:r>
          </a:p>
          <a:p>
            <a:pPr>
              <a:buFontTx/>
              <a:buChar char="-"/>
            </a:pPr>
            <a:r>
              <a:rPr lang="en-US" altLang="en-US" dirty="0" smtClean="0"/>
              <a:t> If the triangle was </a:t>
            </a:r>
            <a:r>
              <a:rPr lang="en-US" altLang="en-US" b="1" dirty="0" smtClean="0"/>
              <a:t>mode</a:t>
            </a:r>
            <a:r>
              <a:rPr lang="en-US" altLang="en-US" dirty="0" smtClean="0"/>
              <a:t>led here, where should we draw it on </a:t>
            </a:r>
            <a:r>
              <a:rPr lang="en-US" altLang="en-US" b="1" dirty="0" smtClean="0"/>
              <a:t>screen</a:t>
            </a:r>
            <a:r>
              <a:rPr lang="en-US" altLang="en-US" dirty="0" smtClean="0"/>
              <a:t>?</a:t>
            </a:r>
          </a:p>
          <a:p>
            <a:pPr>
              <a:buFontTx/>
              <a:buChar char="-"/>
            </a:pPr>
            <a:endParaRPr lang="en-US" altLang="en-US" dirty="0" smtClean="0"/>
          </a:p>
        </p:txBody>
      </p:sp>
    </p:spTree>
    <p:extLst>
      <p:ext uri="{BB962C8B-B14F-4D97-AF65-F5344CB8AC3E}">
        <p14:creationId xmlns:p14="http://schemas.microsoft.com/office/powerpoint/2010/main" val="1438668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Diakép helye 1"/>
          <p:cNvSpPr>
            <a:spLocks noGrp="1" noRot="1" noChangeAspect="1" noTextEdit="1"/>
          </p:cNvSpPr>
          <p:nvPr>
            <p:ph type="sldImg"/>
          </p:nvPr>
        </p:nvSpPr>
        <p:spPr>
          <a:xfrm>
            <a:off x="74613" y="739775"/>
            <a:ext cx="6499225" cy="3656013"/>
          </a:xfrm>
          <a:ln/>
        </p:spPr>
      </p:sp>
      <p:sp>
        <p:nvSpPr>
          <p:cNvPr id="77827"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ltLang="en-US" dirty="0" err="1" smtClean="0"/>
              <a:t>Graphics</a:t>
            </a:r>
            <a:r>
              <a:rPr lang="hu-HU" altLang="en-US" dirty="0" smtClean="0"/>
              <a:t> </a:t>
            </a:r>
            <a:r>
              <a:rPr lang="hu-HU" altLang="en-US" dirty="0" err="1" smtClean="0"/>
              <a:t>libraries</a:t>
            </a:r>
            <a:r>
              <a:rPr lang="en-US" altLang="en-US" dirty="0" smtClean="0"/>
              <a:t> (like </a:t>
            </a:r>
            <a:r>
              <a:rPr lang="en-US" altLang="en-US" dirty="0" err="1" smtClean="0"/>
              <a:t>WebGL</a:t>
            </a:r>
            <a:r>
              <a:rPr lang="en-US" altLang="en-US" dirty="0" smtClean="0"/>
              <a:t> or OpenGL)</a:t>
            </a:r>
            <a:r>
              <a:rPr lang="hu-HU" altLang="en-US" dirty="0" smtClean="0"/>
              <a:t> or graphics hardware</a:t>
            </a:r>
            <a:r>
              <a:rPr lang="en-US" altLang="en-US" dirty="0" smtClean="0"/>
              <a:t> just draws </a:t>
            </a:r>
            <a:r>
              <a:rPr lang="hu-HU" altLang="en-US" dirty="0" smtClean="0"/>
              <a:t>points</a:t>
            </a:r>
            <a:r>
              <a:rPr lang="hu-HU" altLang="en-US" baseline="0" dirty="0" smtClean="0"/>
              <a:t>, line segments, and </a:t>
            </a:r>
            <a:r>
              <a:rPr lang="en-US" altLang="en-US" dirty="0" smtClean="0"/>
              <a:t>triangles on-screen. The task really is, given the models in the reference model spaces, where to draw those triangles on-screen, what pixels to color.</a:t>
            </a:r>
          </a:p>
          <a:p>
            <a:endParaRPr lang="en-US" altLang="en-US" dirty="0" smtClean="0"/>
          </a:p>
          <a:p>
            <a:r>
              <a:rPr lang="en-US" altLang="en-US" dirty="0" smtClean="0"/>
              <a:t>For a single triangle vertex point, this means a long journey of computations (transformations!) to find out where it actually appears on the display device.</a:t>
            </a:r>
          </a:p>
          <a:p>
            <a:endParaRPr lang="en-US" altLang="en-US" dirty="0" smtClean="0"/>
          </a:p>
          <a:p>
            <a:r>
              <a:rPr lang="en-US" altLang="en-US" dirty="0" smtClean="0"/>
              <a:t>Also, the transformations must take triangles and yield triangles. The class of transformations which has this property is called the class of homogeneous linear transformations. As they are linear, they can be written as a multiplication with a matrix. It is a 4x4 matrix, as it works on homogeneous coordinate quadruplets.</a:t>
            </a:r>
          </a:p>
        </p:txBody>
      </p:sp>
    </p:spTree>
    <p:extLst>
      <p:ext uri="{BB962C8B-B14F-4D97-AF65-F5344CB8AC3E}">
        <p14:creationId xmlns:p14="http://schemas.microsoft.com/office/powerpoint/2010/main" val="2936323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iakép helye 1"/>
          <p:cNvSpPr>
            <a:spLocks noGrp="1" noRot="1" noChangeAspect="1" noTextEdit="1"/>
          </p:cNvSpPr>
          <p:nvPr>
            <p:ph type="sldImg"/>
          </p:nvPr>
        </p:nvSpPr>
        <p:spPr>
          <a:xfrm>
            <a:off x="74613" y="739775"/>
            <a:ext cx="6499225" cy="3656013"/>
          </a:xfrm>
          <a:ln/>
        </p:spPr>
      </p:sp>
      <p:sp>
        <p:nvSpPr>
          <p:cNvPr id="78851"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What are the parameters of such a computation? What influences where a vertex ends up on the screen?</a:t>
            </a:r>
          </a:p>
          <a:p>
            <a:endParaRPr lang="en-US" altLang="en-US" dirty="0" smtClean="0"/>
          </a:p>
          <a:p>
            <a:r>
              <a:rPr lang="en-US" altLang="en-US" dirty="0" smtClean="0"/>
              <a:t>Where our model is placed in the virtual world.</a:t>
            </a:r>
            <a:endParaRPr lang="hu-HU" altLang="en-US" dirty="0" smtClean="0"/>
          </a:p>
          <a:p>
            <a:pPr lvl="1"/>
            <a:r>
              <a:rPr lang="en-US" altLang="en-US" dirty="0" smtClean="0"/>
              <a:t>This is defined by the </a:t>
            </a:r>
            <a:r>
              <a:rPr lang="hu-HU" altLang="en-US" dirty="0" smtClean="0"/>
              <a:t>model</a:t>
            </a:r>
            <a:r>
              <a:rPr lang="en-US" altLang="en-US" dirty="0" smtClean="0"/>
              <a:t> transformation parameters</a:t>
            </a:r>
            <a:r>
              <a:rPr lang="hu-HU" altLang="en-US" dirty="0" smtClean="0"/>
              <a:t>, </a:t>
            </a:r>
            <a:r>
              <a:rPr lang="en-US" altLang="en-US" dirty="0" smtClean="0"/>
              <a:t>a.k.a. (</a:t>
            </a:r>
            <a:r>
              <a:rPr lang="hu-HU" altLang="en-US" dirty="0" smtClean="0"/>
              <a:t>world</a:t>
            </a:r>
            <a:r>
              <a:rPr lang="en-US" altLang="en-US" dirty="0" smtClean="0"/>
              <a:t> transformation).</a:t>
            </a:r>
            <a:endParaRPr lang="hu-HU" altLang="en-US" dirty="0" smtClean="0"/>
          </a:p>
          <a:p>
            <a:r>
              <a:rPr lang="en-US" altLang="en-US" dirty="0" smtClean="0"/>
              <a:t>Where the camera is, </a:t>
            </a:r>
            <a:r>
              <a:rPr lang="hu-HU" altLang="en-US" dirty="0" smtClean="0"/>
              <a:t>how zoomed-in it is.</a:t>
            </a:r>
          </a:p>
          <a:p>
            <a:pPr lvl="1"/>
            <a:r>
              <a:rPr lang="en-US" altLang="en-US" dirty="0" smtClean="0"/>
              <a:t>Defined by the camera parameters. The computation using these is the camera transformation.</a:t>
            </a:r>
            <a:endParaRPr lang="hu-HU" altLang="en-US" dirty="0" smtClean="0"/>
          </a:p>
          <a:p>
            <a:r>
              <a:rPr lang="en-US" altLang="en-US" dirty="0" smtClean="0"/>
              <a:t>How large pixels are</a:t>
            </a:r>
            <a:endParaRPr lang="hu-HU" altLang="en-US" dirty="0" smtClean="0"/>
          </a:p>
          <a:p>
            <a:pPr lvl="1"/>
            <a:r>
              <a:rPr lang="en-US" altLang="en-US" dirty="0" smtClean="0"/>
              <a:t>Handled by the </a:t>
            </a:r>
            <a:r>
              <a:rPr lang="hu-HU" altLang="en-US" dirty="0" smtClean="0"/>
              <a:t>viewport </a:t>
            </a:r>
            <a:r>
              <a:rPr lang="en-US" altLang="en-US" dirty="0" smtClean="0"/>
              <a:t>transformation.</a:t>
            </a:r>
          </a:p>
          <a:p>
            <a:endParaRPr lang="en-US" altLang="en-US" dirty="0" smtClean="0"/>
          </a:p>
        </p:txBody>
      </p:sp>
    </p:spTree>
    <p:extLst>
      <p:ext uri="{BB962C8B-B14F-4D97-AF65-F5344CB8AC3E}">
        <p14:creationId xmlns:p14="http://schemas.microsoft.com/office/powerpoint/2010/main" val="3612236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2019-10-01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2019-10-01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2019-10-01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2019-10-01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2019-10-01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8A3FAA-9C6C-4F9E-8590-40D8D97A52B8}" type="datetimeFigureOut">
              <a:rPr lang="en-US" smtClean="0"/>
              <a:t>2019-10-01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8A3FAA-9C6C-4F9E-8590-40D8D97A52B8}" type="datetimeFigureOut">
              <a:rPr lang="en-US" smtClean="0"/>
              <a:t>2019-10-01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8A3FAA-9C6C-4F9E-8590-40D8D97A52B8}" type="datetimeFigureOut">
              <a:rPr lang="en-US" smtClean="0"/>
              <a:t>2019-10-01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2019-10-01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2019-10-01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2019-10-01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2019-10-01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3.xml"/><Relationship Id="rId7" Type="http://schemas.openxmlformats.org/officeDocument/2006/relationships/notesSlide" Target="../notesSlides/notesSlide11.xml"/><Relationship Id="rId12" Type="http://schemas.openxmlformats.org/officeDocument/2006/relationships/image" Target="../media/image2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11" Type="http://schemas.openxmlformats.org/officeDocument/2006/relationships/image" Target="../media/image23.png"/><Relationship Id="rId5" Type="http://schemas.openxmlformats.org/officeDocument/2006/relationships/tags" Target="../tags/tag5.xml"/><Relationship Id="rId10" Type="http://schemas.openxmlformats.org/officeDocument/2006/relationships/image" Target="../media/image22.png"/><Relationship Id="rId4" Type="http://schemas.openxmlformats.org/officeDocument/2006/relationships/tags" Target="../tags/tag4.xml"/><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6.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5.xml"/><Relationship Id="rId13" Type="http://schemas.openxmlformats.org/officeDocument/2006/relationships/image" Target="../media/image30.png"/><Relationship Id="rId3" Type="http://schemas.openxmlformats.org/officeDocument/2006/relationships/tags" Target="../tags/tag9.xml"/><Relationship Id="rId7" Type="http://schemas.openxmlformats.org/officeDocument/2006/relationships/slideLayout" Target="../slideLayouts/slideLayout6.xml"/><Relationship Id="rId12" Type="http://schemas.openxmlformats.org/officeDocument/2006/relationships/image" Target="../media/image29.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28.png"/><Relationship Id="rId5" Type="http://schemas.openxmlformats.org/officeDocument/2006/relationships/tags" Target="../tags/tag11.xml"/><Relationship Id="rId10" Type="http://schemas.openxmlformats.org/officeDocument/2006/relationships/image" Target="../media/image27.png"/><Relationship Id="rId4" Type="http://schemas.openxmlformats.org/officeDocument/2006/relationships/tags" Target="../tags/tag10.xml"/><Relationship Id="rId9" Type="http://schemas.openxmlformats.org/officeDocument/2006/relationships/image" Target="../media/image26.png"/><Relationship Id="rId14"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15.xml"/><Relationship Id="rId7" Type="http://schemas.openxmlformats.org/officeDocument/2006/relationships/image" Target="../media/image33.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32.png"/><Relationship Id="rId5" Type="http://schemas.openxmlformats.org/officeDocument/2006/relationships/slideLayout" Target="../slideLayouts/slideLayout7.xml"/><Relationship Id="rId4" Type="http://schemas.openxmlformats.org/officeDocument/2006/relationships/tags" Target="../tags/tag16.xml"/><Relationship Id="rId9" Type="http://schemas.openxmlformats.org/officeDocument/2006/relationships/image" Target="../media/image35.png"/></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19.xml"/><Relationship Id="rId7" Type="http://schemas.openxmlformats.org/officeDocument/2006/relationships/image" Target="../media/image32.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Layout" Target="../slideLayouts/slideLayout7.xml"/><Relationship Id="rId11" Type="http://schemas.openxmlformats.org/officeDocument/2006/relationships/image" Target="../media/image36.png"/><Relationship Id="rId5" Type="http://schemas.openxmlformats.org/officeDocument/2006/relationships/tags" Target="../tags/tag21.xml"/><Relationship Id="rId10" Type="http://schemas.openxmlformats.org/officeDocument/2006/relationships/image" Target="../media/image35.png"/><Relationship Id="rId4" Type="http://schemas.openxmlformats.org/officeDocument/2006/relationships/tags" Target="../tags/tag20.xml"/><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tags" Target="../tags/tag23.xml"/><Relationship Id="rId16" Type="http://schemas.openxmlformats.org/officeDocument/2006/relationships/image" Target="../media/image37.png"/><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image" Target="../media/image32.png"/><Relationship Id="rId5" Type="http://schemas.openxmlformats.org/officeDocument/2006/relationships/tags" Target="../tags/tag26.xml"/><Relationship Id="rId15" Type="http://schemas.openxmlformats.org/officeDocument/2006/relationships/image" Target="../media/image36.png"/><Relationship Id="rId10" Type="http://schemas.openxmlformats.org/officeDocument/2006/relationships/slideLayout" Target="../slideLayouts/slideLayout7.xml"/><Relationship Id="rId19" Type="http://schemas.openxmlformats.org/officeDocument/2006/relationships/image" Target="../media/image40.png"/><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solidFill>
                  <a:srgbClr val="C00000"/>
                </a:solidFill>
              </a:rPr>
              <a:t>Computer Graphics</a:t>
            </a:r>
            <a:r>
              <a:rPr lang="en-US" dirty="0" smtClean="0"/>
              <a:t/>
            </a:r>
            <a:br>
              <a:rPr lang="en-US" dirty="0" smtClean="0"/>
            </a:br>
            <a:r>
              <a:rPr lang="en-US" dirty="0" smtClean="0"/>
              <a:t>Camera</a:t>
            </a:r>
            <a:endParaRPr lang="en-US" dirty="0"/>
          </a:p>
        </p:txBody>
      </p:sp>
      <p:sp>
        <p:nvSpPr>
          <p:cNvPr id="5" name="Subtitle 4"/>
          <p:cNvSpPr>
            <a:spLocks noGrp="1"/>
          </p:cNvSpPr>
          <p:nvPr>
            <p:ph type="subTitle" idx="1"/>
          </p:nvPr>
        </p:nvSpPr>
        <p:spPr/>
        <p:txBody>
          <a:bodyPr/>
          <a:lstStyle/>
          <a:p>
            <a:r>
              <a:rPr lang="hu-HU" dirty="0" smtClean="0"/>
              <a:t>László Szécsi  </a:t>
            </a:r>
            <a:r>
              <a:rPr lang="en-US" altLang="en-US" dirty="0" err="1" smtClean="0"/>
              <a:t>szecsi</a:t>
            </a:r>
            <a:r>
              <a:rPr lang="hu-HU" altLang="en-US" dirty="0" smtClean="0"/>
              <a:t>@iit.bme.hu</a:t>
            </a:r>
          </a:p>
          <a:p>
            <a:r>
              <a:rPr lang="hu-HU" altLang="en-US" dirty="0" smtClean="0"/>
              <a:t>AIT</a:t>
            </a:r>
            <a:endParaRPr lang="hu-HU" altLang="en-US" dirty="0"/>
          </a:p>
        </p:txBody>
      </p:sp>
    </p:spTree>
    <p:extLst>
      <p:ext uri="{BB962C8B-B14F-4D97-AF65-F5344CB8AC3E}">
        <p14:creationId xmlns:p14="http://schemas.microsoft.com/office/powerpoint/2010/main" val="11288342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smtClean="0"/>
              <a:t>What would influence this?</a:t>
            </a:r>
            <a:endParaRPr lang="en-US" dirty="0"/>
          </a:p>
        </p:txBody>
      </p:sp>
      <p:sp>
        <p:nvSpPr>
          <p:cNvPr id="18435" name="Tartalom helye 2"/>
          <p:cNvSpPr>
            <a:spLocks noGrp="1"/>
          </p:cNvSpPr>
          <p:nvPr>
            <p:ph idx="1"/>
          </p:nvPr>
        </p:nvSpPr>
        <p:spPr/>
        <p:txBody>
          <a:bodyPr/>
          <a:lstStyle/>
          <a:p>
            <a:r>
              <a:rPr lang="en-US" altLang="en-US" dirty="0" smtClean="0"/>
              <a:t>Where our model is placed in the virtual world</a:t>
            </a:r>
            <a:endParaRPr lang="hu-HU" altLang="en-US" dirty="0" smtClean="0"/>
          </a:p>
          <a:p>
            <a:pPr lvl="1"/>
            <a:r>
              <a:rPr lang="hu-HU" altLang="en-US" b="1" dirty="0" smtClean="0"/>
              <a:t>model</a:t>
            </a:r>
            <a:r>
              <a:rPr lang="en-US" altLang="en-US" dirty="0" smtClean="0"/>
              <a:t> transformation</a:t>
            </a:r>
            <a:r>
              <a:rPr lang="hu-HU" altLang="en-US" dirty="0" smtClean="0"/>
              <a:t>, </a:t>
            </a:r>
            <a:r>
              <a:rPr lang="en-US" altLang="en-US" dirty="0" smtClean="0"/>
              <a:t>a.k.a. (</a:t>
            </a:r>
            <a:r>
              <a:rPr lang="hu-HU" altLang="en-US" dirty="0" smtClean="0"/>
              <a:t>world</a:t>
            </a:r>
            <a:r>
              <a:rPr lang="en-US" altLang="en-US" dirty="0" smtClean="0"/>
              <a:t> transformation)</a:t>
            </a:r>
            <a:endParaRPr lang="hu-HU" altLang="en-US" dirty="0" smtClean="0"/>
          </a:p>
          <a:p>
            <a:r>
              <a:rPr lang="en-US" altLang="en-US" dirty="0" smtClean="0"/>
              <a:t>Where the camera is, </a:t>
            </a:r>
            <a:r>
              <a:rPr lang="hu-HU" altLang="en-US" dirty="0" smtClean="0"/>
              <a:t>how zoomed-in it is</a:t>
            </a:r>
          </a:p>
          <a:p>
            <a:pPr lvl="1"/>
            <a:r>
              <a:rPr lang="hu-HU" altLang="en-US" b="1" dirty="0" smtClean="0"/>
              <a:t>view</a:t>
            </a:r>
            <a:r>
              <a:rPr lang="en-US" altLang="en-US" dirty="0" smtClean="0"/>
              <a:t> transformation</a:t>
            </a:r>
            <a:endParaRPr lang="hu-HU" altLang="en-US" dirty="0" smtClean="0"/>
          </a:p>
          <a:p>
            <a:r>
              <a:rPr lang="en-US" altLang="en-US" dirty="0" smtClean="0"/>
              <a:t>How large pixels are</a:t>
            </a:r>
            <a:endParaRPr lang="hu-HU" altLang="en-US" dirty="0" smtClean="0"/>
          </a:p>
          <a:p>
            <a:pPr lvl="1"/>
            <a:r>
              <a:rPr lang="hu-HU" altLang="en-US" b="1" dirty="0" smtClean="0"/>
              <a:t>viewport</a:t>
            </a:r>
            <a:r>
              <a:rPr lang="hu-HU" altLang="en-US" dirty="0" smtClean="0"/>
              <a:t> </a:t>
            </a:r>
            <a:r>
              <a:rPr lang="en-US" altLang="en-US" dirty="0" smtClean="0"/>
              <a:t>transformation</a:t>
            </a:r>
          </a:p>
          <a:p>
            <a:endParaRPr lang="en-US" altLang="en-US" dirty="0" smtClean="0"/>
          </a:p>
        </p:txBody>
      </p:sp>
    </p:spTree>
    <p:extLst>
      <p:ext uri="{BB962C8B-B14F-4D97-AF65-F5344CB8AC3E}">
        <p14:creationId xmlns:p14="http://schemas.microsoft.com/office/powerpoint/2010/main" val="33818551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2D rendering pipeline</a:t>
            </a:r>
            <a:endParaRPr lang="en-US" dirty="0"/>
          </a:p>
        </p:txBody>
      </p:sp>
      <p:cxnSp>
        <p:nvCxnSpPr>
          <p:cNvPr id="3" name="Egyenes összekötő nyíllal 7"/>
          <p:cNvCxnSpPr>
            <a:cxnSpLocks noChangeShapeType="1"/>
          </p:cNvCxnSpPr>
          <p:nvPr/>
        </p:nvCxnSpPr>
        <p:spPr bwMode="auto">
          <a:xfrm flipV="1">
            <a:off x="2125664" y="1535113"/>
            <a:ext cx="14287" cy="1966912"/>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 name="Egyenes összekötő nyíllal 8"/>
          <p:cNvCxnSpPr>
            <a:cxnSpLocks noChangeShapeType="1"/>
          </p:cNvCxnSpPr>
          <p:nvPr/>
        </p:nvCxnSpPr>
        <p:spPr bwMode="auto">
          <a:xfrm flipV="1">
            <a:off x="2092326" y="3384550"/>
            <a:ext cx="1800225"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 name="Téglalap 10"/>
          <p:cNvSpPr>
            <a:spLocks noChangeArrowheads="1"/>
          </p:cNvSpPr>
          <p:nvPr/>
        </p:nvSpPr>
        <p:spPr bwMode="auto">
          <a:xfrm>
            <a:off x="2119314" y="2366964"/>
            <a:ext cx="1095375" cy="1011237"/>
          </a:xfrm>
          <a:prstGeom prst="rect">
            <a:avLst/>
          </a:prstGeom>
          <a:noFill/>
          <a:ln w="28575" algn="ctr">
            <a:solidFill>
              <a:srgbClr val="FFFF0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6" name="Ellipszis 11"/>
          <p:cNvSpPr>
            <a:spLocks noChangeArrowheads="1"/>
          </p:cNvSpPr>
          <p:nvPr/>
        </p:nvSpPr>
        <p:spPr bwMode="auto">
          <a:xfrm>
            <a:off x="2424114" y="2630488"/>
            <a:ext cx="180975" cy="234950"/>
          </a:xfrm>
          <a:prstGeom prst="ellipse">
            <a:avLst/>
          </a:prstGeom>
          <a:solidFill>
            <a:schemeClr val="accent1"/>
          </a:solidFill>
          <a:ln w="12700"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7" name="Ellipszis 12"/>
          <p:cNvSpPr>
            <a:spLocks noChangeArrowheads="1"/>
          </p:cNvSpPr>
          <p:nvPr/>
        </p:nvSpPr>
        <p:spPr bwMode="auto">
          <a:xfrm>
            <a:off x="2743200" y="2630488"/>
            <a:ext cx="179388" cy="234950"/>
          </a:xfrm>
          <a:prstGeom prst="ellipse">
            <a:avLst/>
          </a:prstGeom>
          <a:solidFill>
            <a:schemeClr val="accent1"/>
          </a:solidFill>
          <a:ln w="12700"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8" name="Szabadkézi sokszög 14"/>
          <p:cNvSpPr>
            <a:spLocks/>
          </p:cNvSpPr>
          <p:nvPr/>
        </p:nvSpPr>
        <p:spPr bwMode="auto">
          <a:xfrm>
            <a:off x="2424113" y="3059114"/>
            <a:ext cx="512762" cy="198437"/>
          </a:xfrm>
          <a:custGeom>
            <a:avLst/>
            <a:gdLst>
              <a:gd name="T0" fmla="*/ 0 w 512619"/>
              <a:gd name="T1" fmla="*/ 0 h 198581"/>
              <a:gd name="T2" fmla="*/ 236188 w 512619"/>
              <a:gd name="T3" fmla="*/ 192561 h 198581"/>
              <a:gd name="T4" fmla="*/ 514049 w 512619"/>
              <a:gd name="T5" fmla="*/ 27509 h 198581"/>
              <a:gd name="T6" fmla="*/ 0 60000 65536"/>
              <a:gd name="T7" fmla="*/ 0 60000 65536"/>
              <a:gd name="T8" fmla="*/ 0 60000 65536"/>
              <a:gd name="T9" fmla="*/ 0 w 512619"/>
              <a:gd name="T10" fmla="*/ 0 h 198581"/>
              <a:gd name="T11" fmla="*/ 512619 w 512619"/>
              <a:gd name="T12" fmla="*/ 198581 h 198581"/>
            </a:gdLst>
            <a:ahLst/>
            <a:cxnLst>
              <a:cxn ang="T6">
                <a:pos x="T0" y="T1"/>
              </a:cxn>
              <a:cxn ang="T7">
                <a:pos x="T2" y="T3"/>
              </a:cxn>
              <a:cxn ang="T8">
                <a:pos x="T4" y="T5"/>
              </a:cxn>
            </a:cxnLst>
            <a:rect l="T9" t="T10" r="T11" b="T12"/>
            <a:pathLst>
              <a:path w="512619" h="198581">
                <a:moveTo>
                  <a:pt x="0" y="0"/>
                </a:moveTo>
                <a:cubicBezTo>
                  <a:pt x="75046" y="94672"/>
                  <a:pt x="150092" y="189345"/>
                  <a:pt x="235528" y="193963"/>
                </a:cubicBezTo>
                <a:cubicBezTo>
                  <a:pt x="320965" y="198581"/>
                  <a:pt x="416792" y="113145"/>
                  <a:pt x="512619" y="27709"/>
                </a:cubicBezTo>
              </a:path>
            </a:pathLst>
          </a:custGeom>
          <a:noFill/>
          <a:ln w="38100"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latin typeface="Whipsmart" panose="020B0502030203050204" pitchFamily="34" charset="0"/>
            </a:endParaRPr>
          </a:p>
        </p:txBody>
      </p:sp>
      <p:cxnSp>
        <p:nvCxnSpPr>
          <p:cNvPr id="9" name="Egyenes összekötő nyíllal 15"/>
          <p:cNvCxnSpPr>
            <a:cxnSpLocks noChangeShapeType="1"/>
          </p:cNvCxnSpPr>
          <p:nvPr/>
        </p:nvCxnSpPr>
        <p:spPr bwMode="auto">
          <a:xfrm flipV="1">
            <a:off x="5353050" y="1546226"/>
            <a:ext cx="14288" cy="1966913"/>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 name="Egyenes összekötő nyíllal 16"/>
          <p:cNvCxnSpPr>
            <a:cxnSpLocks noChangeShapeType="1"/>
          </p:cNvCxnSpPr>
          <p:nvPr/>
        </p:nvCxnSpPr>
        <p:spPr bwMode="auto">
          <a:xfrm flipV="1">
            <a:off x="5318126" y="3395663"/>
            <a:ext cx="1801813"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11" name="Csoportba foglalás 24"/>
          <p:cNvGrpSpPr>
            <a:grpSpLocks/>
          </p:cNvGrpSpPr>
          <p:nvPr/>
        </p:nvGrpSpPr>
        <p:grpSpPr bwMode="auto">
          <a:xfrm>
            <a:off x="5346700" y="2376489"/>
            <a:ext cx="1093788" cy="1012825"/>
            <a:chOff x="3380592" y="2576940"/>
            <a:chExt cx="1094509" cy="1011382"/>
          </a:xfrm>
        </p:grpSpPr>
        <p:sp>
          <p:nvSpPr>
            <p:cNvPr id="12" name="Téglalap 17"/>
            <p:cNvSpPr>
              <a:spLocks noChangeArrowheads="1"/>
            </p:cNvSpPr>
            <p:nvPr/>
          </p:nvSpPr>
          <p:spPr bwMode="auto">
            <a:xfrm>
              <a:off x="3380592" y="2576940"/>
              <a:ext cx="1094509" cy="1011382"/>
            </a:xfrm>
            <a:prstGeom prst="rect">
              <a:avLst/>
            </a:prstGeom>
            <a:noFill/>
            <a:ln w="28575" algn="ctr">
              <a:solidFill>
                <a:srgbClr val="FFFF0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13" name="Téglalap 21"/>
            <p:cNvSpPr>
              <a:spLocks noChangeArrowheads="1"/>
            </p:cNvSpPr>
            <p:nvPr/>
          </p:nvSpPr>
          <p:spPr bwMode="auto">
            <a:xfrm>
              <a:off x="3685309" y="2826326"/>
              <a:ext cx="193964" cy="221673"/>
            </a:xfrm>
            <a:prstGeom prst="rect">
              <a:avLst/>
            </a:prstGeom>
            <a:solidFill>
              <a:schemeClr val="accent1"/>
            </a:solidFill>
            <a:ln w="12700"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14" name="Téglalap 22"/>
            <p:cNvSpPr>
              <a:spLocks noChangeArrowheads="1"/>
            </p:cNvSpPr>
            <p:nvPr/>
          </p:nvSpPr>
          <p:spPr bwMode="auto">
            <a:xfrm>
              <a:off x="4003964" y="2826326"/>
              <a:ext cx="193964" cy="221673"/>
            </a:xfrm>
            <a:prstGeom prst="rect">
              <a:avLst/>
            </a:prstGeom>
            <a:solidFill>
              <a:schemeClr val="accent1"/>
            </a:solidFill>
            <a:ln w="12700"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15" name="Szabadkézi sokszög 23"/>
            <p:cNvSpPr>
              <a:spLocks/>
            </p:cNvSpPr>
            <p:nvPr/>
          </p:nvSpPr>
          <p:spPr bwMode="auto">
            <a:xfrm>
              <a:off x="3685309" y="3269673"/>
              <a:ext cx="512618" cy="180109"/>
            </a:xfrm>
            <a:custGeom>
              <a:avLst/>
              <a:gdLst>
                <a:gd name="T0" fmla="*/ 0 w 512618"/>
                <a:gd name="T1" fmla="*/ 0 h 180109"/>
                <a:gd name="T2" fmla="*/ 221673 w 512618"/>
                <a:gd name="T3" fmla="*/ 180109 h 180109"/>
                <a:gd name="T4" fmla="*/ 512618 w 512618"/>
                <a:gd name="T5" fmla="*/ 13854 h 180109"/>
                <a:gd name="T6" fmla="*/ 0 60000 65536"/>
                <a:gd name="T7" fmla="*/ 0 60000 65536"/>
                <a:gd name="T8" fmla="*/ 0 60000 65536"/>
                <a:gd name="T9" fmla="*/ 0 w 512618"/>
                <a:gd name="T10" fmla="*/ 0 h 180109"/>
                <a:gd name="T11" fmla="*/ 512618 w 512618"/>
                <a:gd name="T12" fmla="*/ 180109 h 180109"/>
              </a:gdLst>
              <a:ahLst/>
              <a:cxnLst>
                <a:cxn ang="T6">
                  <a:pos x="T0" y="T1"/>
                </a:cxn>
                <a:cxn ang="T7">
                  <a:pos x="T2" y="T3"/>
                </a:cxn>
                <a:cxn ang="T8">
                  <a:pos x="T4" y="T5"/>
                </a:cxn>
              </a:cxnLst>
              <a:rect l="T9" t="T10" r="T11" b="T12"/>
              <a:pathLst>
                <a:path w="512618" h="180109">
                  <a:moveTo>
                    <a:pt x="0" y="0"/>
                  </a:moveTo>
                  <a:lnTo>
                    <a:pt x="221673" y="180109"/>
                  </a:lnTo>
                  <a:lnTo>
                    <a:pt x="512618" y="13854"/>
                  </a:lnTo>
                </a:path>
              </a:pathLst>
            </a:custGeom>
            <a:noFill/>
            <a:ln w="38100"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latin typeface="Whipsmart" panose="020B0502030203050204" pitchFamily="34" charset="0"/>
              </a:endParaRPr>
            </a:p>
          </p:txBody>
        </p:sp>
      </p:grpSp>
      <p:grpSp>
        <p:nvGrpSpPr>
          <p:cNvPr id="16" name="Csoportba foglalás 25"/>
          <p:cNvGrpSpPr>
            <a:grpSpLocks/>
          </p:cNvGrpSpPr>
          <p:nvPr/>
        </p:nvGrpSpPr>
        <p:grpSpPr bwMode="auto">
          <a:xfrm rot="-2445275">
            <a:off x="8791575" y="1633538"/>
            <a:ext cx="1492250" cy="817562"/>
            <a:chOff x="3380592" y="2576940"/>
            <a:chExt cx="1094509" cy="1011382"/>
          </a:xfrm>
        </p:grpSpPr>
        <p:sp>
          <p:nvSpPr>
            <p:cNvPr id="17" name="Téglalap 26"/>
            <p:cNvSpPr>
              <a:spLocks noChangeArrowheads="1"/>
            </p:cNvSpPr>
            <p:nvPr/>
          </p:nvSpPr>
          <p:spPr bwMode="auto">
            <a:xfrm>
              <a:off x="3380592" y="2576940"/>
              <a:ext cx="1094509" cy="1011382"/>
            </a:xfrm>
            <a:prstGeom prst="rect">
              <a:avLst/>
            </a:prstGeom>
            <a:noFill/>
            <a:ln w="28575" algn="ctr">
              <a:solidFill>
                <a:srgbClr val="FFFF0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18" name="Téglalap 27"/>
            <p:cNvSpPr>
              <a:spLocks noChangeArrowheads="1"/>
            </p:cNvSpPr>
            <p:nvPr/>
          </p:nvSpPr>
          <p:spPr bwMode="auto">
            <a:xfrm>
              <a:off x="3685309" y="2826326"/>
              <a:ext cx="193964" cy="221673"/>
            </a:xfrm>
            <a:prstGeom prst="rect">
              <a:avLst/>
            </a:prstGeom>
            <a:solidFill>
              <a:schemeClr val="accent1"/>
            </a:solidFill>
            <a:ln w="12700"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19" name="Téglalap 28"/>
            <p:cNvSpPr>
              <a:spLocks noChangeArrowheads="1"/>
            </p:cNvSpPr>
            <p:nvPr/>
          </p:nvSpPr>
          <p:spPr bwMode="auto">
            <a:xfrm>
              <a:off x="4003964" y="2826326"/>
              <a:ext cx="193964" cy="221673"/>
            </a:xfrm>
            <a:prstGeom prst="rect">
              <a:avLst/>
            </a:prstGeom>
            <a:solidFill>
              <a:schemeClr val="accent1"/>
            </a:solidFill>
            <a:ln w="12700"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20" name="Szabadkézi sokszög 29"/>
            <p:cNvSpPr>
              <a:spLocks/>
            </p:cNvSpPr>
            <p:nvPr/>
          </p:nvSpPr>
          <p:spPr bwMode="auto">
            <a:xfrm>
              <a:off x="3685309" y="3269673"/>
              <a:ext cx="512618" cy="180109"/>
            </a:xfrm>
            <a:custGeom>
              <a:avLst/>
              <a:gdLst>
                <a:gd name="T0" fmla="*/ 0 w 512618"/>
                <a:gd name="T1" fmla="*/ 0 h 180109"/>
                <a:gd name="T2" fmla="*/ 221673 w 512618"/>
                <a:gd name="T3" fmla="*/ 180109 h 180109"/>
                <a:gd name="T4" fmla="*/ 512618 w 512618"/>
                <a:gd name="T5" fmla="*/ 13854 h 180109"/>
                <a:gd name="T6" fmla="*/ 0 60000 65536"/>
                <a:gd name="T7" fmla="*/ 0 60000 65536"/>
                <a:gd name="T8" fmla="*/ 0 60000 65536"/>
                <a:gd name="T9" fmla="*/ 0 w 512618"/>
                <a:gd name="T10" fmla="*/ 0 h 180109"/>
                <a:gd name="T11" fmla="*/ 512618 w 512618"/>
                <a:gd name="T12" fmla="*/ 180109 h 180109"/>
              </a:gdLst>
              <a:ahLst/>
              <a:cxnLst>
                <a:cxn ang="T6">
                  <a:pos x="T0" y="T1"/>
                </a:cxn>
                <a:cxn ang="T7">
                  <a:pos x="T2" y="T3"/>
                </a:cxn>
                <a:cxn ang="T8">
                  <a:pos x="T4" y="T5"/>
                </a:cxn>
              </a:cxnLst>
              <a:rect l="T9" t="T10" r="T11" b="T12"/>
              <a:pathLst>
                <a:path w="512618" h="180109">
                  <a:moveTo>
                    <a:pt x="0" y="0"/>
                  </a:moveTo>
                  <a:lnTo>
                    <a:pt x="221673" y="180109"/>
                  </a:lnTo>
                  <a:lnTo>
                    <a:pt x="512618" y="13854"/>
                  </a:lnTo>
                </a:path>
              </a:pathLst>
            </a:custGeom>
            <a:noFill/>
            <a:ln w="38100"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latin typeface="Whipsmart" panose="020B0502030203050204" pitchFamily="34" charset="0"/>
              </a:endParaRPr>
            </a:p>
          </p:txBody>
        </p:sp>
      </p:grpSp>
      <p:cxnSp>
        <p:nvCxnSpPr>
          <p:cNvPr id="21" name="Egyenes összekötő nyíllal 30"/>
          <p:cNvCxnSpPr>
            <a:cxnSpLocks noChangeShapeType="1"/>
          </p:cNvCxnSpPr>
          <p:nvPr/>
        </p:nvCxnSpPr>
        <p:spPr bwMode="auto">
          <a:xfrm flipV="1">
            <a:off x="8418514" y="1587500"/>
            <a:ext cx="14287" cy="196850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 name="Egyenes összekötő nyíllal 31"/>
          <p:cNvCxnSpPr>
            <a:cxnSpLocks noChangeShapeType="1"/>
          </p:cNvCxnSpPr>
          <p:nvPr/>
        </p:nvCxnSpPr>
        <p:spPr bwMode="auto">
          <a:xfrm flipV="1">
            <a:off x="8362951" y="3459163"/>
            <a:ext cx="1801813"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23" name="Csoportba foglalás 32"/>
          <p:cNvGrpSpPr>
            <a:grpSpLocks/>
          </p:cNvGrpSpPr>
          <p:nvPr/>
        </p:nvGrpSpPr>
        <p:grpSpPr bwMode="auto">
          <a:xfrm rot="-2445275">
            <a:off x="2493964" y="4802189"/>
            <a:ext cx="917575" cy="796925"/>
            <a:chOff x="3380592" y="2576940"/>
            <a:chExt cx="1094509" cy="1011382"/>
          </a:xfrm>
        </p:grpSpPr>
        <p:sp>
          <p:nvSpPr>
            <p:cNvPr id="24" name="Téglalap 33"/>
            <p:cNvSpPr>
              <a:spLocks noChangeArrowheads="1"/>
            </p:cNvSpPr>
            <p:nvPr/>
          </p:nvSpPr>
          <p:spPr bwMode="auto">
            <a:xfrm>
              <a:off x="3380592" y="2576940"/>
              <a:ext cx="1094509" cy="1011382"/>
            </a:xfrm>
            <a:prstGeom prst="rect">
              <a:avLst/>
            </a:prstGeom>
            <a:noFill/>
            <a:ln w="28575" algn="ctr">
              <a:solidFill>
                <a:srgbClr val="FFFF0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25" name="Téglalap 34"/>
            <p:cNvSpPr>
              <a:spLocks noChangeArrowheads="1"/>
            </p:cNvSpPr>
            <p:nvPr/>
          </p:nvSpPr>
          <p:spPr bwMode="auto">
            <a:xfrm>
              <a:off x="3685309" y="2826326"/>
              <a:ext cx="193964" cy="221673"/>
            </a:xfrm>
            <a:prstGeom prst="rect">
              <a:avLst/>
            </a:prstGeom>
            <a:solidFill>
              <a:schemeClr val="accent1"/>
            </a:solidFill>
            <a:ln w="12700"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26" name="Téglalap 35"/>
            <p:cNvSpPr>
              <a:spLocks noChangeArrowheads="1"/>
            </p:cNvSpPr>
            <p:nvPr/>
          </p:nvSpPr>
          <p:spPr bwMode="auto">
            <a:xfrm>
              <a:off x="4028509" y="2795987"/>
              <a:ext cx="193964" cy="221673"/>
            </a:xfrm>
            <a:prstGeom prst="rect">
              <a:avLst/>
            </a:prstGeom>
            <a:solidFill>
              <a:schemeClr val="accent1"/>
            </a:solidFill>
            <a:ln w="12700"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27" name="Szabadkézi sokszög 36"/>
            <p:cNvSpPr>
              <a:spLocks/>
            </p:cNvSpPr>
            <p:nvPr/>
          </p:nvSpPr>
          <p:spPr bwMode="auto">
            <a:xfrm>
              <a:off x="3685309" y="3269673"/>
              <a:ext cx="512618" cy="180109"/>
            </a:xfrm>
            <a:custGeom>
              <a:avLst/>
              <a:gdLst>
                <a:gd name="T0" fmla="*/ 0 w 512618"/>
                <a:gd name="T1" fmla="*/ 0 h 180109"/>
                <a:gd name="T2" fmla="*/ 221673 w 512618"/>
                <a:gd name="T3" fmla="*/ 180109 h 180109"/>
                <a:gd name="T4" fmla="*/ 512618 w 512618"/>
                <a:gd name="T5" fmla="*/ 13854 h 180109"/>
                <a:gd name="T6" fmla="*/ 0 60000 65536"/>
                <a:gd name="T7" fmla="*/ 0 60000 65536"/>
                <a:gd name="T8" fmla="*/ 0 60000 65536"/>
                <a:gd name="T9" fmla="*/ 0 w 512618"/>
                <a:gd name="T10" fmla="*/ 0 h 180109"/>
                <a:gd name="T11" fmla="*/ 512618 w 512618"/>
                <a:gd name="T12" fmla="*/ 180109 h 180109"/>
              </a:gdLst>
              <a:ahLst/>
              <a:cxnLst>
                <a:cxn ang="T6">
                  <a:pos x="T0" y="T1"/>
                </a:cxn>
                <a:cxn ang="T7">
                  <a:pos x="T2" y="T3"/>
                </a:cxn>
                <a:cxn ang="T8">
                  <a:pos x="T4" y="T5"/>
                </a:cxn>
              </a:cxnLst>
              <a:rect l="T9" t="T10" r="T11" b="T12"/>
              <a:pathLst>
                <a:path w="512618" h="180109">
                  <a:moveTo>
                    <a:pt x="0" y="0"/>
                  </a:moveTo>
                  <a:lnTo>
                    <a:pt x="221673" y="180109"/>
                  </a:lnTo>
                  <a:lnTo>
                    <a:pt x="512618" y="13854"/>
                  </a:lnTo>
                </a:path>
              </a:pathLst>
            </a:custGeom>
            <a:noFill/>
            <a:ln w="38100"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latin typeface="Whipsmart" panose="020B0502030203050204" pitchFamily="34" charset="0"/>
              </a:endParaRPr>
            </a:p>
          </p:txBody>
        </p:sp>
      </p:grpSp>
      <p:cxnSp>
        <p:nvCxnSpPr>
          <p:cNvPr id="28" name="Egyenes összekötő nyíllal 37"/>
          <p:cNvCxnSpPr>
            <a:cxnSpLocks noChangeShapeType="1"/>
          </p:cNvCxnSpPr>
          <p:nvPr/>
        </p:nvCxnSpPr>
        <p:spPr bwMode="auto">
          <a:xfrm flipV="1">
            <a:off x="2698750" y="4581526"/>
            <a:ext cx="12700" cy="164147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 name="Egyenes összekötő nyíllal 38"/>
          <p:cNvCxnSpPr>
            <a:cxnSpLocks noChangeShapeType="1"/>
          </p:cNvCxnSpPr>
          <p:nvPr/>
        </p:nvCxnSpPr>
        <p:spPr bwMode="auto">
          <a:xfrm flipV="1">
            <a:off x="1803401" y="5592763"/>
            <a:ext cx="1801813"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0" name="Téglalap 39"/>
          <p:cNvSpPr>
            <a:spLocks noChangeArrowheads="1"/>
          </p:cNvSpPr>
          <p:nvPr/>
        </p:nvSpPr>
        <p:spPr bwMode="auto">
          <a:xfrm>
            <a:off x="8626475" y="1935164"/>
            <a:ext cx="1316038" cy="1038225"/>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31" name="Téglalap 40"/>
          <p:cNvSpPr>
            <a:spLocks noChangeArrowheads="1"/>
          </p:cNvSpPr>
          <p:nvPr/>
        </p:nvSpPr>
        <p:spPr bwMode="auto">
          <a:xfrm>
            <a:off x="2252663" y="5076825"/>
            <a:ext cx="893762" cy="947738"/>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32" name="Téglalap 43"/>
          <p:cNvSpPr>
            <a:spLocks noChangeArrowheads="1"/>
          </p:cNvSpPr>
          <p:nvPr/>
        </p:nvSpPr>
        <p:spPr bwMode="auto">
          <a:xfrm rot="-2445275">
            <a:off x="6202364" y="5078414"/>
            <a:ext cx="219075" cy="168275"/>
          </a:xfrm>
          <a:prstGeom prst="rect">
            <a:avLst/>
          </a:prstGeom>
          <a:solidFill>
            <a:schemeClr val="accent1"/>
          </a:solidFill>
          <a:ln w="12700"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33" name="Szabadkézi sokszög 45"/>
          <p:cNvSpPr>
            <a:spLocks/>
          </p:cNvSpPr>
          <p:nvPr/>
        </p:nvSpPr>
        <p:spPr bwMode="auto">
          <a:xfrm rot="-2445275">
            <a:off x="6367464" y="5219701"/>
            <a:ext cx="581025" cy="136525"/>
          </a:xfrm>
          <a:custGeom>
            <a:avLst/>
            <a:gdLst>
              <a:gd name="T0" fmla="*/ 0 w 512618"/>
              <a:gd name="T1" fmla="*/ 0 h 180109"/>
              <a:gd name="T2" fmla="*/ 878966 w 512618"/>
              <a:gd name="T3" fmla="*/ 8544 h 180109"/>
              <a:gd name="T4" fmla="*/ 2032605 w 512618"/>
              <a:gd name="T5" fmla="*/ 657 h 180109"/>
              <a:gd name="T6" fmla="*/ 0 60000 65536"/>
              <a:gd name="T7" fmla="*/ 0 60000 65536"/>
              <a:gd name="T8" fmla="*/ 0 60000 65536"/>
              <a:gd name="T9" fmla="*/ 0 w 512618"/>
              <a:gd name="T10" fmla="*/ 0 h 180109"/>
              <a:gd name="T11" fmla="*/ 512618 w 512618"/>
              <a:gd name="T12" fmla="*/ 180109 h 180109"/>
            </a:gdLst>
            <a:ahLst/>
            <a:cxnLst>
              <a:cxn ang="T6">
                <a:pos x="T0" y="T1"/>
              </a:cxn>
              <a:cxn ang="T7">
                <a:pos x="T2" y="T3"/>
              </a:cxn>
              <a:cxn ang="T8">
                <a:pos x="T4" y="T5"/>
              </a:cxn>
            </a:cxnLst>
            <a:rect l="T9" t="T10" r="T11" b="T12"/>
            <a:pathLst>
              <a:path w="512618" h="180109">
                <a:moveTo>
                  <a:pt x="0" y="0"/>
                </a:moveTo>
                <a:lnTo>
                  <a:pt x="221673" y="180109"/>
                </a:lnTo>
                <a:lnTo>
                  <a:pt x="512618" y="13854"/>
                </a:lnTo>
              </a:path>
            </a:pathLst>
          </a:custGeom>
          <a:noFill/>
          <a:ln w="38100"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latin typeface="Whipsmart" panose="020B0502030203050204" pitchFamily="34" charset="0"/>
            </a:endParaRPr>
          </a:p>
        </p:txBody>
      </p:sp>
      <p:cxnSp>
        <p:nvCxnSpPr>
          <p:cNvPr id="34" name="Egyenes összekötő nyíllal 46"/>
          <p:cNvCxnSpPr>
            <a:cxnSpLocks noChangeShapeType="1"/>
          </p:cNvCxnSpPr>
          <p:nvPr/>
        </p:nvCxnSpPr>
        <p:spPr bwMode="auto">
          <a:xfrm flipV="1">
            <a:off x="5343525" y="4235451"/>
            <a:ext cx="12700" cy="1966913"/>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 name="Egyenes összekötő nyíllal 47"/>
          <p:cNvCxnSpPr>
            <a:cxnSpLocks noChangeShapeType="1"/>
          </p:cNvCxnSpPr>
          <p:nvPr/>
        </p:nvCxnSpPr>
        <p:spPr bwMode="auto">
          <a:xfrm flipV="1">
            <a:off x="5287964" y="6105525"/>
            <a:ext cx="1800225"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 name="Téglalap 48"/>
          <p:cNvSpPr>
            <a:spLocks noChangeArrowheads="1"/>
          </p:cNvSpPr>
          <p:nvPr/>
        </p:nvSpPr>
        <p:spPr bwMode="auto">
          <a:xfrm>
            <a:off x="5689600" y="5026026"/>
            <a:ext cx="1176338" cy="955675"/>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37" name="Szabadkézi sokszög 49"/>
          <p:cNvSpPr>
            <a:spLocks/>
          </p:cNvSpPr>
          <p:nvPr/>
        </p:nvSpPr>
        <p:spPr bwMode="auto">
          <a:xfrm>
            <a:off x="5799139" y="5011738"/>
            <a:ext cx="1081087" cy="817562"/>
          </a:xfrm>
          <a:custGeom>
            <a:avLst/>
            <a:gdLst>
              <a:gd name="T0" fmla="*/ 264295 w 1080654"/>
              <a:gd name="T1" fmla="*/ 0 h 817418"/>
              <a:gd name="T2" fmla="*/ 0 w 1080654"/>
              <a:gd name="T3" fmla="*/ 222062 h 817418"/>
              <a:gd name="T4" fmla="*/ 472944 w 1080654"/>
              <a:gd name="T5" fmla="*/ 818858 h 817418"/>
              <a:gd name="T6" fmla="*/ 1084992 w 1080654"/>
              <a:gd name="T7" fmla="*/ 333099 h 817418"/>
              <a:gd name="T8" fmla="*/ 1084992 w 1080654"/>
              <a:gd name="T9" fmla="*/ 333099 h 817418"/>
              <a:gd name="T10" fmla="*/ 0 60000 65536"/>
              <a:gd name="T11" fmla="*/ 0 60000 65536"/>
              <a:gd name="T12" fmla="*/ 0 60000 65536"/>
              <a:gd name="T13" fmla="*/ 0 60000 65536"/>
              <a:gd name="T14" fmla="*/ 0 60000 65536"/>
              <a:gd name="T15" fmla="*/ 0 w 1080654"/>
              <a:gd name="T16" fmla="*/ 0 h 817418"/>
              <a:gd name="T17" fmla="*/ 1080654 w 1080654"/>
              <a:gd name="T18" fmla="*/ 817418 h 817418"/>
            </a:gdLst>
            <a:ahLst/>
            <a:cxnLst>
              <a:cxn ang="T10">
                <a:pos x="T0" y="T1"/>
              </a:cxn>
              <a:cxn ang="T11">
                <a:pos x="T2" y="T3"/>
              </a:cxn>
              <a:cxn ang="T12">
                <a:pos x="T4" y="T5"/>
              </a:cxn>
              <a:cxn ang="T13">
                <a:pos x="T6" y="T7"/>
              </a:cxn>
              <a:cxn ang="T14">
                <a:pos x="T8" y="T9"/>
              </a:cxn>
            </a:cxnLst>
            <a:rect l="T15" t="T16" r="T17" b="T18"/>
            <a:pathLst>
              <a:path w="1080654" h="817418">
                <a:moveTo>
                  <a:pt x="263236" y="0"/>
                </a:moveTo>
                <a:lnTo>
                  <a:pt x="0" y="221672"/>
                </a:lnTo>
                <a:lnTo>
                  <a:pt x="471054" y="817418"/>
                </a:lnTo>
                <a:lnTo>
                  <a:pt x="1080654" y="332509"/>
                </a:lnTo>
              </a:path>
            </a:pathLst>
          </a:custGeom>
          <a:noFill/>
          <a:ln w="38100" cap="flat" cmpd="sng" algn="ctr">
            <a:solidFill>
              <a:srgbClr val="FFFF0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latin typeface="Whipsmart" panose="020B0502030203050204" pitchFamily="34" charset="0"/>
            </a:endParaRPr>
          </a:p>
        </p:txBody>
      </p:sp>
      <p:cxnSp>
        <p:nvCxnSpPr>
          <p:cNvPr id="38" name="Egyenes összekötő nyíllal 53"/>
          <p:cNvCxnSpPr>
            <a:cxnSpLocks noChangeShapeType="1"/>
          </p:cNvCxnSpPr>
          <p:nvPr/>
        </p:nvCxnSpPr>
        <p:spPr bwMode="auto">
          <a:xfrm flipV="1">
            <a:off x="8770939" y="4249738"/>
            <a:ext cx="14287" cy="1966912"/>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 name="Egyenes összekötő nyíllal 54"/>
          <p:cNvCxnSpPr>
            <a:cxnSpLocks noChangeShapeType="1"/>
          </p:cNvCxnSpPr>
          <p:nvPr/>
        </p:nvCxnSpPr>
        <p:spPr bwMode="auto">
          <a:xfrm flipV="1">
            <a:off x="8715376" y="6119813"/>
            <a:ext cx="1801813"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0" name="Téglalap 55"/>
          <p:cNvSpPr>
            <a:spLocks noChangeArrowheads="1"/>
          </p:cNvSpPr>
          <p:nvPr/>
        </p:nvSpPr>
        <p:spPr bwMode="auto">
          <a:xfrm>
            <a:off x="9117013" y="5035550"/>
            <a:ext cx="1149350" cy="958850"/>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41" name="Téglalap 57"/>
          <p:cNvSpPr>
            <a:spLocks noChangeArrowheads="1"/>
          </p:cNvSpPr>
          <p:nvPr/>
        </p:nvSpPr>
        <p:spPr bwMode="auto">
          <a:xfrm>
            <a:off x="9404351" y="5540376"/>
            <a:ext cx="80963" cy="80963"/>
          </a:xfrm>
          <a:prstGeom prst="rect">
            <a:avLst/>
          </a:prstGeom>
          <a:solidFill>
            <a:srgbClr val="FFFF01"/>
          </a:solidFill>
          <a:ln w="12700" algn="ctr">
            <a:solidFill>
              <a:srgbClr val="FFFF0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42" name="Téglalap 58"/>
          <p:cNvSpPr>
            <a:spLocks noChangeArrowheads="1"/>
          </p:cNvSpPr>
          <p:nvPr/>
        </p:nvSpPr>
        <p:spPr bwMode="auto">
          <a:xfrm>
            <a:off x="9394826" y="5035551"/>
            <a:ext cx="80963" cy="80963"/>
          </a:xfrm>
          <a:prstGeom prst="rect">
            <a:avLst/>
          </a:prstGeom>
          <a:solidFill>
            <a:srgbClr val="FFFF01"/>
          </a:solidFill>
          <a:ln w="12700" algn="ctr">
            <a:solidFill>
              <a:srgbClr val="FFFF0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43" name="Téglalap 60"/>
          <p:cNvSpPr>
            <a:spLocks noChangeArrowheads="1"/>
          </p:cNvSpPr>
          <p:nvPr/>
        </p:nvSpPr>
        <p:spPr bwMode="auto">
          <a:xfrm>
            <a:off x="9313863" y="5111751"/>
            <a:ext cx="80962" cy="80963"/>
          </a:xfrm>
          <a:prstGeom prst="rect">
            <a:avLst/>
          </a:prstGeom>
          <a:solidFill>
            <a:srgbClr val="FFFF01"/>
          </a:solidFill>
          <a:ln w="12700" algn="ctr">
            <a:solidFill>
              <a:srgbClr val="FFFF0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44" name="Téglalap 61"/>
          <p:cNvSpPr>
            <a:spLocks noChangeArrowheads="1"/>
          </p:cNvSpPr>
          <p:nvPr/>
        </p:nvSpPr>
        <p:spPr bwMode="auto">
          <a:xfrm>
            <a:off x="9228138" y="5192713"/>
            <a:ext cx="80962" cy="80962"/>
          </a:xfrm>
          <a:prstGeom prst="rect">
            <a:avLst/>
          </a:prstGeom>
          <a:solidFill>
            <a:srgbClr val="FFFF01"/>
          </a:solidFill>
          <a:ln w="12700" algn="ctr">
            <a:solidFill>
              <a:srgbClr val="FFFF0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45" name="Téglalap 62"/>
          <p:cNvSpPr>
            <a:spLocks noChangeArrowheads="1"/>
          </p:cNvSpPr>
          <p:nvPr/>
        </p:nvSpPr>
        <p:spPr bwMode="auto">
          <a:xfrm>
            <a:off x="9228138" y="5283201"/>
            <a:ext cx="80962" cy="80963"/>
          </a:xfrm>
          <a:prstGeom prst="rect">
            <a:avLst/>
          </a:prstGeom>
          <a:solidFill>
            <a:srgbClr val="FFFF01"/>
          </a:solidFill>
          <a:ln w="12700" algn="ctr">
            <a:solidFill>
              <a:srgbClr val="FFFF0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46" name="Téglalap 63"/>
          <p:cNvSpPr>
            <a:spLocks noChangeArrowheads="1"/>
          </p:cNvSpPr>
          <p:nvPr/>
        </p:nvSpPr>
        <p:spPr bwMode="auto">
          <a:xfrm>
            <a:off x="9309101" y="5368926"/>
            <a:ext cx="80963" cy="80963"/>
          </a:xfrm>
          <a:prstGeom prst="rect">
            <a:avLst/>
          </a:prstGeom>
          <a:solidFill>
            <a:srgbClr val="FFFF01"/>
          </a:solidFill>
          <a:ln w="12700" algn="ctr">
            <a:solidFill>
              <a:srgbClr val="FFFF0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47" name="Téglalap 64"/>
          <p:cNvSpPr>
            <a:spLocks noChangeArrowheads="1"/>
          </p:cNvSpPr>
          <p:nvPr/>
        </p:nvSpPr>
        <p:spPr bwMode="auto">
          <a:xfrm>
            <a:off x="9399588" y="5449888"/>
            <a:ext cx="80962" cy="80962"/>
          </a:xfrm>
          <a:prstGeom prst="rect">
            <a:avLst/>
          </a:prstGeom>
          <a:solidFill>
            <a:srgbClr val="FFFF01"/>
          </a:solidFill>
          <a:ln w="12700" algn="ctr">
            <a:solidFill>
              <a:srgbClr val="FFFF0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48" name="Téglalap 65"/>
          <p:cNvSpPr>
            <a:spLocks noChangeArrowheads="1"/>
          </p:cNvSpPr>
          <p:nvPr/>
        </p:nvSpPr>
        <p:spPr bwMode="auto">
          <a:xfrm>
            <a:off x="9504363" y="5616576"/>
            <a:ext cx="80962" cy="80963"/>
          </a:xfrm>
          <a:prstGeom prst="rect">
            <a:avLst/>
          </a:prstGeom>
          <a:solidFill>
            <a:srgbClr val="FFFF01"/>
          </a:solidFill>
          <a:ln w="12700" algn="ctr">
            <a:solidFill>
              <a:srgbClr val="FFFF0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49" name="Téglalap 66"/>
          <p:cNvSpPr>
            <a:spLocks noChangeArrowheads="1"/>
          </p:cNvSpPr>
          <p:nvPr/>
        </p:nvSpPr>
        <p:spPr bwMode="auto">
          <a:xfrm>
            <a:off x="9580563" y="5692776"/>
            <a:ext cx="80962" cy="80963"/>
          </a:xfrm>
          <a:prstGeom prst="rect">
            <a:avLst/>
          </a:prstGeom>
          <a:solidFill>
            <a:srgbClr val="FFFF01"/>
          </a:solidFill>
          <a:ln w="12700" algn="ctr">
            <a:solidFill>
              <a:srgbClr val="FFFF0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50" name="Téglalap 67"/>
          <p:cNvSpPr>
            <a:spLocks noChangeArrowheads="1"/>
          </p:cNvSpPr>
          <p:nvPr/>
        </p:nvSpPr>
        <p:spPr bwMode="auto">
          <a:xfrm>
            <a:off x="9666288" y="5783263"/>
            <a:ext cx="80962" cy="80962"/>
          </a:xfrm>
          <a:prstGeom prst="rect">
            <a:avLst/>
          </a:prstGeom>
          <a:solidFill>
            <a:srgbClr val="FFFF01"/>
          </a:solidFill>
          <a:ln w="12700" algn="ctr">
            <a:solidFill>
              <a:srgbClr val="FFFF0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51" name="Téglalap 68"/>
          <p:cNvSpPr>
            <a:spLocks noChangeArrowheads="1"/>
          </p:cNvSpPr>
          <p:nvPr/>
        </p:nvSpPr>
        <p:spPr bwMode="auto">
          <a:xfrm>
            <a:off x="9756776" y="5783263"/>
            <a:ext cx="80963" cy="80962"/>
          </a:xfrm>
          <a:prstGeom prst="rect">
            <a:avLst/>
          </a:prstGeom>
          <a:solidFill>
            <a:srgbClr val="FFFF01"/>
          </a:solidFill>
          <a:ln w="12700" algn="ctr">
            <a:solidFill>
              <a:srgbClr val="FFFF0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52" name="Téglalap 69"/>
          <p:cNvSpPr>
            <a:spLocks noChangeArrowheads="1"/>
          </p:cNvSpPr>
          <p:nvPr/>
        </p:nvSpPr>
        <p:spPr bwMode="auto">
          <a:xfrm>
            <a:off x="9842501" y="5683251"/>
            <a:ext cx="80963" cy="80963"/>
          </a:xfrm>
          <a:prstGeom prst="rect">
            <a:avLst/>
          </a:prstGeom>
          <a:solidFill>
            <a:srgbClr val="FFFF01"/>
          </a:solidFill>
          <a:ln w="12700" algn="ctr">
            <a:solidFill>
              <a:srgbClr val="FFFF0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53" name="Téglalap 70"/>
          <p:cNvSpPr>
            <a:spLocks noChangeArrowheads="1"/>
          </p:cNvSpPr>
          <p:nvPr/>
        </p:nvSpPr>
        <p:spPr bwMode="auto">
          <a:xfrm>
            <a:off x="9918701" y="5597526"/>
            <a:ext cx="80963" cy="80963"/>
          </a:xfrm>
          <a:prstGeom prst="rect">
            <a:avLst/>
          </a:prstGeom>
          <a:solidFill>
            <a:srgbClr val="FFFF01"/>
          </a:solidFill>
          <a:ln w="12700" algn="ctr">
            <a:solidFill>
              <a:srgbClr val="FFFF0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54" name="Téglalap 71"/>
          <p:cNvSpPr>
            <a:spLocks noChangeArrowheads="1"/>
          </p:cNvSpPr>
          <p:nvPr/>
        </p:nvSpPr>
        <p:spPr bwMode="auto">
          <a:xfrm>
            <a:off x="10009188" y="5592763"/>
            <a:ext cx="80962" cy="80962"/>
          </a:xfrm>
          <a:prstGeom prst="rect">
            <a:avLst/>
          </a:prstGeom>
          <a:solidFill>
            <a:srgbClr val="FFFF01"/>
          </a:solidFill>
          <a:ln w="12700" algn="ctr">
            <a:solidFill>
              <a:srgbClr val="FFFF0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55" name="Téglalap 72"/>
          <p:cNvSpPr>
            <a:spLocks noChangeArrowheads="1"/>
          </p:cNvSpPr>
          <p:nvPr/>
        </p:nvSpPr>
        <p:spPr bwMode="auto">
          <a:xfrm>
            <a:off x="10085388" y="5483226"/>
            <a:ext cx="80962" cy="80963"/>
          </a:xfrm>
          <a:prstGeom prst="rect">
            <a:avLst/>
          </a:prstGeom>
          <a:solidFill>
            <a:srgbClr val="FFFF01"/>
          </a:solidFill>
          <a:ln w="12700" algn="ctr">
            <a:solidFill>
              <a:srgbClr val="FFFF0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56" name="Téglalap 73"/>
          <p:cNvSpPr>
            <a:spLocks noChangeArrowheads="1"/>
          </p:cNvSpPr>
          <p:nvPr/>
        </p:nvSpPr>
        <p:spPr bwMode="auto">
          <a:xfrm>
            <a:off x="10175876" y="5397501"/>
            <a:ext cx="80963" cy="80963"/>
          </a:xfrm>
          <a:prstGeom prst="rect">
            <a:avLst/>
          </a:prstGeom>
          <a:solidFill>
            <a:srgbClr val="FFFF01"/>
          </a:solidFill>
          <a:ln w="12700" algn="ctr">
            <a:solidFill>
              <a:srgbClr val="FFFF0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57" name="Téglalap 74"/>
          <p:cNvSpPr>
            <a:spLocks noChangeArrowheads="1"/>
          </p:cNvSpPr>
          <p:nvPr/>
        </p:nvSpPr>
        <p:spPr bwMode="auto">
          <a:xfrm>
            <a:off x="9809163" y="5378451"/>
            <a:ext cx="80962" cy="80963"/>
          </a:xfrm>
          <a:prstGeom prst="rect">
            <a:avLst/>
          </a:prstGeom>
          <a:solidFill>
            <a:srgbClr val="FF0000"/>
          </a:solidFill>
          <a:ln w="12700" algn="ctr">
            <a:solidFill>
              <a:srgbClr val="FF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58" name="Téglalap 75"/>
          <p:cNvSpPr>
            <a:spLocks noChangeArrowheads="1"/>
          </p:cNvSpPr>
          <p:nvPr/>
        </p:nvSpPr>
        <p:spPr bwMode="auto">
          <a:xfrm>
            <a:off x="9894888" y="5378451"/>
            <a:ext cx="80962" cy="80963"/>
          </a:xfrm>
          <a:prstGeom prst="rect">
            <a:avLst/>
          </a:prstGeom>
          <a:solidFill>
            <a:srgbClr val="FF0000"/>
          </a:solidFill>
          <a:ln w="12700" algn="ctr">
            <a:solidFill>
              <a:srgbClr val="FF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59" name="Téglalap 76"/>
          <p:cNvSpPr>
            <a:spLocks noChangeArrowheads="1"/>
          </p:cNvSpPr>
          <p:nvPr/>
        </p:nvSpPr>
        <p:spPr bwMode="auto">
          <a:xfrm>
            <a:off x="9985376" y="5378451"/>
            <a:ext cx="80963" cy="80963"/>
          </a:xfrm>
          <a:prstGeom prst="rect">
            <a:avLst/>
          </a:prstGeom>
          <a:solidFill>
            <a:srgbClr val="FF0000"/>
          </a:solidFill>
          <a:ln w="12700" algn="ctr">
            <a:solidFill>
              <a:srgbClr val="FF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60" name="Téglalap 77"/>
          <p:cNvSpPr>
            <a:spLocks noChangeArrowheads="1"/>
          </p:cNvSpPr>
          <p:nvPr/>
        </p:nvSpPr>
        <p:spPr bwMode="auto">
          <a:xfrm>
            <a:off x="10080626" y="5292726"/>
            <a:ext cx="80963" cy="80963"/>
          </a:xfrm>
          <a:prstGeom prst="rect">
            <a:avLst/>
          </a:prstGeom>
          <a:solidFill>
            <a:srgbClr val="FF0000"/>
          </a:solidFill>
          <a:ln w="12700" algn="ctr">
            <a:solidFill>
              <a:srgbClr val="FF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61" name="Téglalap 78"/>
          <p:cNvSpPr>
            <a:spLocks noChangeArrowheads="1"/>
          </p:cNvSpPr>
          <p:nvPr/>
        </p:nvSpPr>
        <p:spPr bwMode="auto">
          <a:xfrm>
            <a:off x="10080626" y="5197476"/>
            <a:ext cx="80963" cy="80963"/>
          </a:xfrm>
          <a:prstGeom prst="rect">
            <a:avLst/>
          </a:prstGeom>
          <a:solidFill>
            <a:srgbClr val="FF0000"/>
          </a:solidFill>
          <a:ln w="12700" algn="ctr">
            <a:solidFill>
              <a:srgbClr val="FF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62" name="Téglalap 79"/>
          <p:cNvSpPr>
            <a:spLocks noChangeArrowheads="1"/>
          </p:cNvSpPr>
          <p:nvPr/>
        </p:nvSpPr>
        <p:spPr bwMode="auto">
          <a:xfrm>
            <a:off x="10166351" y="5106988"/>
            <a:ext cx="80963" cy="80962"/>
          </a:xfrm>
          <a:prstGeom prst="rect">
            <a:avLst/>
          </a:prstGeom>
          <a:solidFill>
            <a:srgbClr val="FF0000"/>
          </a:solidFill>
          <a:ln w="12700" algn="ctr">
            <a:solidFill>
              <a:srgbClr val="FF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63" name="Téglalap 80"/>
          <p:cNvSpPr>
            <a:spLocks noChangeArrowheads="1"/>
          </p:cNvSpPr>
          <p:nvPr/>
        </p:nvSpPr>
        <p:spPr bwMode="auto">
          <a:xfrm>
            <a:off x="9718676" y="5035551"/>
            <a:ext cx="80963" cy="80963"/>
          </a:xfrm>
          <a:prstGeom prst="rect">
            <a:avLst/>
          </a:prstGeom>
          <a:solidFill>
            <a:schemeClr val="accent1"/>
          </a:solidFill>
          <a:ln w="12700" algn="ctr">
            <a:solidFill>
              <a:schemeClr val="accent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64" name="Téglalap 81"/>
          <p:cNvSpPr>
            <a:spLocks noChangeArrowheads="1"/>
          </p:cNvSpPr>
          <p:nvPr/>
        </p:nvSpPr>
        <p:spPr bwMode="auto">
          <a:xfrm>
            <a:off x="9642476" y="5106988"/>
            <a:ext cx="80963" cy="80962"/>
          </a:xfrm>
          <a:prstGeom prst="rect">
            <a:avLst/>
          </a:prstGeom>
          <a:solidFill>
            <a:schemeClr val="accent1"/>
          </a:solidFill>
          <a:ln w="12700" algn="ctr">
            <a:solidFill>
              <a:schemeClr val="accent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65" name="Téglalap 82"/>
          <p:cNvSpPr>
            <a:spLocks noChangeArrowheads="1"/>
          </p:cNvSpPr>
          <p:nvPr/>
        </p:nvSpPr>
        <p:spPr bwMode="auto">
          <a:xfrm>
            <a:off x="9799638" y="5111751"/>
            <a:ext cx="80962" cy="80963"/>
          </a:xfrm>
          <a:prstGeom prst="rect">
            <a:avLst/>
          </a:prstGeom>
          <a:solidFill>
            <a:schemeClr val="accent1"/>
          </a:solidFill>
          <a:ln w="12700" algn="ctr">
            <a:solidFill>
              <a:schemeClr val="accent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66" name="Téglalap 83"/>
          <p:cNvSpPr>
            <a:spLocks noChangeArrowheads="1"/>
          </p:cNvSpPr>
          <p:nvPr/>
        </p:nvSpPr>
        <p:spPr bwMode="auto">
          <a:xfrm>
            <a:off x="9723438" y="5197476"/>
            <a:ext cx="80962" cy="80963"/>
          </a:xfrm>
          <a:prstGeom prst="rect">
            <a:avLst/>
          </a:prstGeom>
          <a:solidFill>
            <a:schemeClr val="accent1"/>
          </a:solidFill>
          <a:ln w="12700" algn="ctr">
            <a:solidFill>
              <a:schemeClr val="accent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67" name="Téglalap 84"/>
          <p:cNvSpPr>
            <a:spLocks noChangeArrowheads="1"/>
          </p:cNvSpPr>
          <p:nvPr/>
        </p:nvSpPr>
        <p:spPr bwMode="auto">
          <a:xfrm>
            <a:off x="9704388" y="5106988"/>
            <a:ext cx="80962" cy="80962"/>
          </a:xfrm>
          <a:prstGeom prst="rect">
            <a:avLst/>
          </a:prstGeom>
          <a:solidFill>
            <a:schemeClr val="accent1"/>
          </a:solidFill>
          <a:ln w="12700" algn="ctr">
            <a:solidFill>
              <a:schemeClr val="accent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68" name="Téglalap 85"/>
          <p:cNvSpPr>
            <a:spLocks noChangeArrowheads="1"/>
          </p:cNvSpPr>
          <p:nvPr/>
        </p:nvSpPr>
        <p:spPr bwMode="auto">
          <a:xfrm>
            <a:off x="9642476" y="5197476"/>
            <a:ext cx="80963" cy="80963"/>
          </a:xfrm>
          <a:prstGeom prst="rect">
            <a:avLst/>
          </a:prstGeom>
          <a:solidFill>
            <a:schemeClr val="accent1"/>
          </a:solidFill>
          <a:ln w="12700" algn="ctr">
            <a:solidFill>
              <a:schemeClr val="accent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69" name="Szövegdoboz 86"/>
          <p:cNvSpPr txBox="1">
            <a:spLocks noChangeArrowheads="1"/>
          </p:cNvSpPr>
          <p:nvPr/>
        </p:nvSpPr>
        <p:spPr bwMode="auto">
          <a:xfrm>
            <a:off x="2217739" y="1492250"/>
            <a:ext cx="311816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sz="2000" dirty="0">
                <a:latin typeface="Whipsmart" panose="020B0502030203050204" pitchFamily="34" charset="0"/>
              </a:rPr>
              <a:t>r</a:t>
            </a:r>
            <a:r>
              <a:rPr lang="en-US" altLang="en-US" sz="2000" dirty="0" err="1">
                <a:latin typeface="Whipsmart" panose="020B0502030203050204" pitchFamily="34" charset="0"/>
              </a:rPr>
              <a:t>eference</a:t>
            </a:r>
            <a:r>
              <a:rPr lang="en-US" altLang="en-US" sz="2000" dirty="0">
                <a:latin typeface="Whipsmart" panose="020B0502030203050204" pitchFamily="34" charset="0"/>
              </a:rPr>
              <a:t> state</a:t>
            </a:r>
          </a:p>
          <a:p>
            <a:r>
              <a:rPr lang="en-US" altLang="en-US" sz="2000" dirty="0">
                <a:latin typeface="Whipsmart" panose="020B0502030203050204" pitchFamily="34" charset="0"/>
              </a:rPr>
              <a:t>(model</a:t>
            </a:r>
            <a:r>
              <a:rPr lang="hu-HU" altLang="en-US" sz="2000" dirty="0">
                <a:latin typeface="Whipsmart" panose="020B0502030203050204" pitchFamily="34" charset="0"/>
              </a:rPr>
              <a:t> space, object space</a:t>
            </a:r>
            <a:r>
              <a:rPr lang="en-US" altLang="en-US" sz="2000" dirty="0">
                <a:latin typeface="Whipsmart" panose="020B0502030203050204" pitchFamily="34" charset="0"/>
              </a:rPr>
              <a:t>)</a:t>
            </a:r>
            <a:endParaRPr lang="hu-HU" altLang="en-US" sz="2000" dirty="0">
              <a:latin typeface="Whipsmart" panose="020B0502030203050204" pitchFamily="34" charset="0"/>
            </a:endParaRPr>
          </a:p>
        </p:txBody>
      </p:sp>
      <p:sp>
        <p:nvSpPr>
          <p:cNvPr id="70" name="Jobbra nyíl 87"/>
          <p:cNvSpPr>
            <a:spLocks noChangeArrowheads="1"/>
          </p:cNvSpPr>
          <p:nvPr/>
        </p:nvSpPr>
        <p:spPr bwMode="auto">
          <a:xfrm>
            <a:off x="3541714" y="2249488"/>
            <a:ext cx="1639887" cy="850900"/>
          </a:xfrm>
          <a:prstGeom prst="rightArrow">
            <a:avLst>
              <a:gd name="adj1" fmla="val 50000"/>
              <a:gd name="adj2" fmla="val 50037"/>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Whipsmart" panose="020B0502030203050204" pitchFamily="34" charset="0"/>
              </a:rPr>
              <a:t>vectorization</a:t>
            </a:r>
            <a:endParaRPr lang="hu-HU" altLang="en-US" sz="1800">
              <a:latin typeface="Whipsmart" panose="020B0502030203050204" pitchFamily="34" charset="0"/>
            </a:endParaRPr>
          </a:p>
        </p:txBody>
      </p:sp>
      <p:sp>
        <p:nvSpPr>
          <p:cNvPr id="71" name="Jobbra nyíl 88"/>
          <p:cNvSpPr>
            <a:spLocks noChangeArrowheads="1"/>
          </p:cNvSpPr>
          <p:nvPr/>
        </p:nvSpPr>
        <p:spPr bwMode="auto">
          <a:xfrm>
            <a:off x="6858000" y="2054225"/>
            <a:ext cx="1371600" cy="1119188"/>
          </a:xfrm>
          <a:prstGeom prst="rightArrow">
            <a:avLst>
              <a:gd name="adj1" fmla="val 50000"/>
              <a:gd name="adj2" fmla="val 50008"/>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sz="1800" dirty="0">
                <a:latin typeface="Whipsmart" panose="020B0502030203050204" pitchFamily="34" charset="0"/>
              </a:rPr>
              <a:t>m</a:t>
            </a:r>
            <a:r>
              <a:rPr lang="en-US" altLang="en-US" sz="1800" dirty="0" err="1">
                <a:latin typeface="Whipsmart" panose="020B0502030203050204" pitchFamily="34" charset="0"/>
              </a:rPr>
              <a:t>odel</a:t>
            </a:r>
            <a:endParaRPr lang="hu-HU" altLang="en-US" sz="1800" dirty="0">
              <a:latin typeface="Whipsmart" panose="020B0502030203050204" pitchFamily="34" charset="0"/>
            </a:endParaRPr>
          </a:p>
          <a:p>
            <a:r>
              <a:rPr lang="en-US" altLang="en-US" sz="1800" dirty="0">
                <a:latin typeface="Whipsmart" panose="020B0502030203050204" pitchFamily="34" charset="0"/>
              </a:rPr>
              <a:t>transform</a:t>
            </a:r>
            <a:endParaRPr lang="hu-HU" altLang="en-US" sz="1800" dirty="0">
              <a:latin typeface="Whipsmart" panose="020B0502030203050204" pitchFamily="34" charset="0"/>
            </a:endParaRPr>
          </a:p>
        </p:txBody>
      </p:sp>
      <p:sp>
        <p:nvSpPr>
          <p:cNvPr id="72" name="Szövegdoboz 89"/>
          <p:cNvSpPr txBox="1">
            <a:spLocks noChangeArrowheads="1"/>
          </p:cNvSpPr>
          <p:nvPr/>
        </p:nvSpPr>
        <p:spPr bwMode="auto">
          <a:xfrm>
            <a:off x="8432801" y="1196975"/>
            <a:ext cx="79541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sz="2000" dirty="0">
                <a:latin typeface="Whipsmart" panose="020B0502030203050204" pitchFamily="34" charset="0"/>
              </a:rPr>
              <a:t>w</a:t>
            </a:r>
            <a:r>
              <a:rPr lang="en-US" altLang="en-US" sz="2000" dirty="0" err="1">
                <a:latin typeface="Whipsmart" panose="020B0502030203050204" pitchFamily="34" charset="0"/>
              </a:rPr>
              <a:t>orld</a:t>
            </a:r>
            <a:endParaRPr lang="hu-HU" altLang="en-US" sz="2000" dirty="0">
              <a:latin typeface="Whipsmart" panose="020B0502030203050204" pitchFamily="34" charset="0"/>
            </a:endParaRPr>
          </a:p>
          <a:p>
            <a:r>
              <a:rPr lang="hu-HU" altLang="en-US" sz="2000" dirty="0">
                <a:latin typeface="Whipsmart" panose="020B0502030203050204" pitchFamily="34" charset="0"/>
              </a:rPr>
              <a:t>space</a:t>
            </a:r>
          </a:p>
        </p:txBody>
      </p:sp>
      <p:sp>
        <p:nvSpPr>
          <p:cNvPr id="73" name="Szövegdoboz 90"/>
          <p:cNvSpPr txBox="1">
            <a:spLocks noChangeArrowheads="1"/>
          </p:cNvSpPr>
          <p:nvPr/>
        </p:nvSpPr>
        <p:spPr bwMode="auto">
          <a:xfrm>
            <a:off x="8775701" y="2932113"/>
            <a:ext cx="9156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Whipsmart" panose="020B0502030203050204" pitchFamily="34" charset="0"/>
              </a:rPr>
              <a:t>window</a:t>
            </a:r>
            <a:endParaRPr lang="hu-HU" altLang="en-US" sz="2000">
              <a:latin typeface="Whipsmart" panose="020B0502030203050204" pitchFamily="34" charset="0"/>
            </a:endParaRPr>
          </a:p>
        </p:txBody>
      </p:sp>
      <p:sp>
        <p:nvSpPr>
          <p:cNvPr id="74" name="Szövegdoboz 93"/>
          <p:cNvSpPr txBox="1">
            <a:spLocks noChangeArrowheads="1"/>
          </p:cNvSpPr>
          <p:nvPr/>
        </p:nvSpPr>
        <p:spPr bwMode="auto">
          <a:xfrm>
            <a:off x="5310189" y="4103688"/>
            <a:ext cx="2420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Whipsmart" panose="020B0502030203050204" pitchFamily="34" charset="0"/>
              </a:rPr>
              <a:t>Screen</a:t>
            </a:r>
            <a:r>
              <a:rPr lang="hu-HU" altLang="en-US" sz="2000">
                <a:latin typeface="Whipsmart" panose="020B0502030203050204" pitchFamily="34" charset="0"/>
              </a:rPr>
              <a:t> or appwindow</a:t>
            </a:r>
          </a:p>
        </p:txBody>
      </p:sp>
      <p:sp>
        <p:nvSpPr>
          <p:cNvPr id="75" name="Szövegdoboz 94"/>
          <p:cNvSpPr txBox="1">
            <a:spLocks noChangeArrowheads="1"/>
          </p:cNvSpPr>
          <p:nvPr/>
        </p:nvSpPr>
        <p:spPr bwMode="auto">
          <a:xfrm>
            <a:off x="5764214" y="4598988"/>
            <a:ext cx="10005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Whipsmart" panose="020B0502030203050204" pitchFamily="34" charset="0"/>
              </a:rPr>
              <a:t>viewport</a:t>
            </a:r>
            <a:endParaRPr lang="hu-HU" altLang="en-US" sz="2000">
              <a:latin typeface="Whipsmart" panose="020B0502030203050204" pitchFamily="34" charset="0"/>
            </a:endParaRPr>
          </a:p>
        </p:txBody>
      </p:sp>
      <p:sp>
        <p:nvSpPr>
          <p:cNvPr id="76" name="Szövegdoboz 95"/>
          <p:cNvSpPr txBox="1">
            <a:spLocks noChangeArrowheads="1"/>
          </p:cNvSpPr>
          <p:nvPr/>
        </p:nvSpPr>
        <p:spPr bwMode="auto">
          <a:xfrm>
            <a:off x="1862139" y="6248400"/>
            <a:ext cx="26821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sz="2000" dirty="0">
                <a:latin typeface="Whipsmart" panose="020B0502030203050204" pitchFamily="34" charset="0"/>
              </a:rPr>
              <a:t>normalized device space</a:t>
            </a:r>
          </a:p>
        </p:txBody>
      </p:sp>
      <p:sp>
        <p:nvSpPr>
          <p:cNvPr id="77" name="Jobbra nyíl 96"/>
          <p:cNvSpPr>
            <a:spLocks noChangeArrowheads="1"/>
          </p:cNvSpPr>
          <p:nvPr/>
        </p:nvSpPr>
        <p:spPr bwMode="auto">
          <a:xfrm>
            <a:off x="3698875" y="4503738"/>
            <a:ext cx="1589088" cy="1712912"/>
          </a:xfrm>
          <a:prstGeom prst="rightArrow">
            <a:avLst>
              <a:gd name="adj1" fmla="val 50000"/>
              <a:gd name="adj2" fmla="val 49972"/>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anose="020B0502030203050204" pitchFamily="34" charset="0"/>
              </a:rPr>
              <a:t>clipping</a:t>
            </a:r>
            <a:r>
              <a:rPr lang="hu-HU" altLang="en-US" sz="1800" dirty="0">
                <a:latin typeface="Whipsmart" panose="020B0502030203050204" pitchFamily="34" charset="0"/>
              </a:rPr>
              <a:t> + </a:t>
            </a:r>
            <a:r>
              <a:rPr lang="hu-HU" altLang="en-US" sz="1800" dirty="0" err="1">
                <a:latin typeface="Whipsmart" panose="020B0502030203050204" pitchFamily="34" charset="0"/>
              </a:rPr>
              <a:t>viewport</a:t>
            </a:r>
            <a:r>
              <a:rPr lang="hu-HU" altLang="en-US" sz="1800" dirty="0">
                <a:latin typeface="Whipsmart" panose="020B0502030203050204" pitchFamily="34" charset="0"/>
              </a:rPr>
              <a:t> </a:t>
            </a:r>
            <a:r>
              <a:rPr lang="hu-HU" altLang="en-US" sz="1800" dirty="0" err="1">
                <a:latin typeface="Whipsmart" panose="020B0502030203050204" pitchFamily="34" charset="0"/>
              </a:rPr>
              <a:t>transform</a:t>
            </a:r>
            <a:endParaRPr lang="hu-HU" altLang="en-US" sz="1800" dirty="0">
              <a:latin typeface="Whipsmart" panose="020B0502030203050204" pitchFamily="34" charset="0"/>
            </a:endParaRPr>
          </a:p>
        </p:txBody>
      </p:sp>
      <p:sp>
        <p:nvSpPr>
          <p:cNvPr id="78" name="Kanyar felfelé 97"/>
          <p:cNvSpPr/>
          <p:nvPr/>
        </p:nvSpPr>
        <p:spPr bwMode="auto">
          <a:xfrm flipH="1" flipV="1">
            <a:off x="2676525" y="3668714"/>
            <a:ext cx="6764338" cy="911225"/>
          </a:xfrm>
          <a:prstGeom prst="bentUpArrow">
            <a:avLst>
              <a:gd name="adj1" fmla="val 25000"/>
              <a:gd name="adj2" fmla="val 24303"/>
              <a:gd name="adj3" fmla="val 36152"/>
            </a:avLst>
          </a:prstGeom>
          <a:noFill/>
          <a:ln w="12700" cap="flat" cmpd="sng" algn="ctr">
            <a:solidFill>
              <a:schemeClr val="tx1"/>
            </a:solidFill>
            <a:prstDash val="solid"/>
            <a:round/>
            <a:headEnd type="none" w="med" len="med"/>
            <a:tailEnd type="none" w="med" len="med"/>
          </a:ln>
          <a:effectLst/>
        </p:spPr>
        <p:txBody>
          <a:bodyPr/>
          <a:lstStyle/>
          <a:p>
            <a:pPr>
              <a:defRPr/>
            </a:pPr>
            <a:endParaRPr lang="hu-HU">
              <a:latin typeface="Whipsmart" panose="020B0502030203050204" pitchFamily="34" charset="0"/>
            </a:endParaRPr>
          </a:p>
        </p:txBody>
      </p:sp>
      <p:sp>
        <p:nvSpPr>
          <p:cNvPr id="79" name="Téglalap 98"/>
          <p:cNvSpPr>
            <a:spLocks noChangeArrowheads="1"/>
          </p:cNvSpPr>
          <p:nvPr/>
        </p:nvSpPr>
        <p:spPr bwMode="auto">
          <a:xfrm>
            <a:off x="5344479" y="3605849"/>
            <a:ext cx="2001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sz="1800" dirty="0">
                <a:latin typeface="Whipsmart" panose="020B0502030203050204" pitchFamily="34" charset="0"/>
              </a:rPr>
              <a:t>view transformation</a:t>
            </a:r>
          </a:p>
        </p:txBody>
      </p:sp>
      <p:sp>
        <p:nvSpPr>
          <p:cNvPr id="80" name="Téglalap 99"/>
          <p:cNvSpPr>
            <a:spLocks noChangeArrowheads="1"/>
          </p:cNvSpPr>
          <p:nvPr/>
        </p:nvSpPr>
        <p:spPr bwMode="auto">
          <a:xfrm>
            <a:off x="5332413" y="4514851"/>
            <a:ext cx="1651000" cy="1585913"/>
          </a:xfrm>
          <a:prstGeom prst="rect">
            <a:avLst/>
          </a:prstGeom>
          <a:noFill/>
          <a:ln w="28575"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81" name="Téglalap 100"/>
          <p:cNvSpPr>
            <a:spLocks noChangeArrowheads="1"/>
          </p:cNvSpPr>
          <p:nvPr/>
        </p:nvSpPr>
        <p:spPr bwMode="auto">
          <a:xfrm>
            <a:off x="8774114" y="4530726"/>
            <a:ext cx="1652587" cy="1585913"/>
          </a:xfrm>
          <a:prstGeom prst="rect">
            <a:avLst/>
          </a:prstGeom>
          <a:noFill/>
          <a:ln w="28575"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Whipsmart" panose="020B0502030203050204" pitchFamily="34" charset="0"/>
            </a:endParaRPr>
          </a:p>
        </p:txBody>
      </p:sp>
      <p:sp>
        <p:nvSpPr>
          <p:cNvPr id="82" name="Jobbra nyíl 101"/>
          <p:cNvSpPr>
            <a:spLocks noChangeArrowheads="1"/>
          </p:cNvSpPr>
          <p:nvPr/>
        </p:nvSpPr>
        <p:spPr bwMode="auto">
          <a:xfrm>
            <a:off x="7046914" y="4819650"/>
            <a:ext cx="1697037" cy="1119188"/>
          </a:xfrm>
          <a:prstGeom prst="rightArrow">
            <a:avLst>
              <a:gd name="adj1" fmla="val 50000"/>
              <a:gd name="adj2" fmla="val 49996"/>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Whipsmart" panose="020B0502030203050204" pitchFamily="34" charset="0"/>
              </a:rPr>
              <a:t>Rasterization</a:t>
            </a:r>
            <a:endParaRPr lang="hu-HU" altLang="en-US" sz="1800">
              <a:latin typeface="Whipsmart" panose="020B0502030203050204" pitchFamily="34" charset="0"/>
            </a:endParaRPr>
          </a:p>
        </p:txBody>
      </p:sp>
      <p:sp>
        <p:nvSpPr>
          <p:cNvPr id="83" name="Szövegdoboz 95"/>
          <p:cNvSpPr txBox="1">
            <a:spLocks noChangeArrowheads="1"/>
          </p:cNvSpPr>
          <p:nvPr/>
        </p:nvSpPr>
        <p:spPr bwMode="auto">
          <a:xfrm>
            <a:off x="5767388" y="6223000"/>
            <a:ext cx="882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sz="2000">
                <a:latin typeface="Whipsmart" panose="020B0502030203050204" pitchFamily="34" charset="0"/>
              </a:rPr>
              <a:t>Screen</a:t>
            </a:r>
          </a:p>
        </p:txBody>
      </p:sp>
      <p:sp>
        <p:nvSpPr>
          <p:cNvPr id="84" name="Szövegdoboz 95"/>
          <p:cNvSpPr txBox="1">
            <a:spLocks noChangeArrowheads="1"/>
          </p:cNvSpPr>
          <p:nvPr/>
        </p:nvSpPr>
        <p:spPr bwMode="auto">
          <a:xfrm>
            <a:off x="1722439" y="5981700"/>
            <a:ext cx="8739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sz="2000">
                <a:latin typeface="Whipsmart" panose="020B0502030203050204" pitchFamily="34" charset="0"/>
              </a:rPr>
              <a:t>(-1,-1)</a:t>
            </a:r>
          </a:p>
        </p:txBody>
      </p:sp>
      <p:sp>
        <p:nvSpPr>
          <p:cNvPr id="85" name="Szövegdoboz 95"/>
          <p:cNvSpPr txBox="1">
            <a:spLocks noChangeArrowheads="1"/>
          </p:cNvSpPr>
          <p:nvPr/>
        </p:nvSpPr>
        <p:spPr bwMode="auto">
          <a:xfrm>
            <a:off x="3138489" y="4646613"/>
            <a:ext cx="7104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sz="2000">
                <a:latin typeface="Whipsmart" panose="020B0502030203050204" pitchFamily="34" charset="0"/>
              </a:rPr>
              <a:t>(1,1)</a:t>
            </a:r>
          </a:p>
        </p:txBody>
      </p:sp>
      <p:sp>
        <p:nvSpPr>
          <p:cNvPr id="86" name="Szövegdoboz 94"/>
          <p:cNvSpPr txBox="1">
            <a:spLocks noChangeArrowheads="1"/>
          </p:cNvSpPr>
          <p:nvPr/>
        </p:nvSpPr>
        <p:spPr bwMode="auto">
          <a:xfrm>
            <a:off x="9151939" y="4610100"/>
            <a:ext cx="10005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Whipsmart" panose="020B0502030203050204" pitchFamily="34" charset="0"/>
              </a:rPr>
              <a:t>viewport</a:t>
            </a:r>
            <a:endParaRPr lang="hu-HU" altLang="en-US" sz="2000">
              <a:latin typeface="Whipsmart" panose="020B0502030203050204" pitchFamily="34" charset="0"/>
            </a:endParaRPr>
          </a:p>
        </p:txBody>
      </p:sp>
      <p:cxnSp>
        <p:nvCxnSpPr>
          <p:cNvPr id="87" name="Straight Connector 2"/>
          <p:cNvCxnSpPr>
            <a:cxnSpLocks noChangeShapeType="1"/>
          </p:cNvCxnSpPr>
          <p:nvPr/>
        </p:nvCxnSpPr>
        <p:spPr bwMode="auto">
          <a:xfrm>
            <a:off x="6689725" y="1581151"/>
            <a:ext cx="0" cy="1597025"/>
          </a:xfrm>
          <a:prstGeom prst="line">
            <a:avLst/>
          </a:prstGeom>
          <a:noFill/>
          <a:ln w="38100"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88" name="TextBox 5"/>
          <p:cNvSpPr txBox="1">
            <a:spLocks noChangeArrowheads="1"/>
          </p:cNvSpPr>
          <p:nvPr/>
        </p:nvSpPr>
        <p:spPr bwMode="auto">
          <a:xfrm>
            <a:off x="6157913" y="1181101"/>
            <a:ext cx="1181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a:latin typeface="Whipsmart" panose="020B0502030203050204" pitchFamily="34" charset="0"/>
              </a:rPr>
              <a:t>OpenGL</a:t>
            </a:r>
          </a:p>
        </p:txBody>
      </p:sp>
    </p:spTree>
    <p:extLst>
      <p:ext uri="{BB962C8B-B14F-4D97-AF65-F5344CB8AC3E}">
        <p14:creationId xmlns:p14="http://schemas.microsoft.com/office/powerpoint/2010/main" val="2865984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smtClean="0"/>
              <a:t>Transformation pipeline</a:t>
            </a:r>
            <a:endParaRPr lang="en-US" dirty="0"/>
          </a:p>
        </p:txBody>
      </p:sp>
      <p:sp>
        <p:nvSpPr>
          <p:cNvPr id="23555" name="Oval 3"/>
          <p:cNvSpPr>
            <a:spLocks noChangeArrowheads="1"/>
          </p:cNvSpPr>
          <p:nvPr/>
        </p:nvSpPr>
        <p:spPr bwMode="auto">
          <a:xfrm>
            <a:off x="2635250" y="2057400"/>
            <a:ext cx="1714500" cy="927100"/>
          </a:xfrm>
          <a:prstGeom prst="ellipse">
            <a:avLst/>
          </a:prstGeom>
          <a:solidFill>
            <a:schemeClr val="accent1"/>
          </a:solidFill>
          <a:ln w="12700">
            <a:solidFill>
              <a:schemeClr val="tx1"/>
            </a:solidFill>
            <a:round/>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a:solidFill>
                  <a:schemeClr val="bg1"/>
                </a:solidFill>
                <a:latin typeface="Whipsmart" panose="020B0502030203050204" pitchFamily="34" charset="0"/>
              </a:rPr>
              <a:t>model</a:t>
            </a:r>
          </a:p>
          <a:p>
            <a:pPr algn="ctr"/>
            <a:r>
              <a:rPr lang="hu-HU" altLang="en-US">
                <a:solidFill>
                  <a:schemeClr val="bg1"/>
                </a:solidFill>
                <a:latin typeface="Whipsmart" panose="020B0502030203050204" pitchFamily="34" charset="0"/>
              </a:rPr>
              <a:t>tra</a:t>
            </a:r>
            <a:r>
              <a:rPr lang="en-US" altLang="en-US">
                <a:solidFill>
                  <a:schemeClr val="bg1"/>
                </a:solidFill>
                <a:latin typeface="Whipsmart" panose="020B0502030203050204" pitchFamily="34" charset="0"/>
              </a:rPr>
              <a:t>nsform</a:t>
            </a:r>
          </a:p>
        </p:txBody>
      </p:sp>
      <p:sp>
        <p:nvSpPr>
          <p:cNvPr id="23556" name="Rectangle 4"/>
          <p:cNvSpPr>
            <a:spLocks noChangeArrowheads="1"/>
          </p:cNvSpPr>
          <p:nvPr/>
        </p:nvSpPr>
        <p:spPr bwMode="auto">
          <a:xfrm>
            <a:off x="2082800" y="3517900"/>
            <a:ext cx="1511300" cy="1155700"/>
          </a:xfrm>
          <a:prstGeom prst="rect">
            <a:avLst/>
          </a:prstGeom>
          <a:solidFill>
            <a:srgbClr val="CCFFFF"/>
          </a:solidFill>
          <a:ln w="12700">
            <a:solidFill>
              <a:schemeClr val="tx1"/>
            </a:solidFill>
            <a:miter lim="800000"/>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a:latin typeface="Whipsmart" panose="020B0502030203050204" pitchFamily="34" charset="0"/>
              </a:rPr>
              <a:t>model space</a:t>
            </a:r>
            <a:endParaRPr lang="en-US" altLang="en-US">
              <a:latin typeface="Whipsmart" panose="020B0502030203050204" pitchFamily="34" charset="0"/>
            </a:endParaRPr>
          </a:p>
        </p:txBody>
      </p:sp>
      <p:sp>
        <p:nvSpPr>
          <p:cNvPr id="23557" name="Oval 5"/>
          <p:cNvSpPr>
            <a:spLocks noChangeArrowheads="1"/>
          </p:cNvSpPr>
          <p:nvPr/>
        </p:nvSpPr>
        <p:spPr bwMode="auto">
          <a:xfrm>
            <a:off x="1778000" y="5403850"/>
            <a:ext cx="1714500" cy="927100"/>
          </a:xfrm>
          <a:prstGeom prst="ellipse">
            <a:avLst/>
          </a:prstGeom>
          <a:solidFill>
            <a:schemeClr val="accent1"/>
          </a:solidFill>
          <a:ln w="12700">
            <a:solidFill>
              <a:schemeClr val="tx1"/>
            </a:solidFill>
            <a:round/>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a:solidFill>
                  <a:schemeClr val="bg1"/>
                </a:solidFill>
                <a:latin typeface="Whipsmart" panose="020B0502030203050204" pitchFamily="34" charset="0"/>
              </a:rPr>
              <a:t>modell</a:t>
            </a:r>
            <a:r>
              <a:rPr lang="en-US" altLang="en-US">
                <a:solidFill>
                  <a:schemeClr val="bg1"/>
                </a:solidFill>
                <a:latin typeface="Whipsmart" panose="020B0502030203050204" pitchFamily="34" charset="0"/>
              </a:rPr>
              <a:t>ing</a:t>
            </a:r>
          </a:p>
        </p:txBody>
      </p:sp>
      <p:sp>
        <p:nvSpPr>
          <p:cNvPr id="23558" name="Rectangle 6"/>
          <p:cNvSpPr>
            <a:spLocks noChangeArrowheads="1"/>
          </p:cNvSpPr>
          <p:nvPr/>
        </p:nvSpPr>
        <p:spPr bwMode="auto">
          <a:xfrm>
            <a:off x="3850589" y="3517900"/>
            <a:ext cx="1511300" cy="1155700"/>
          </a:xfrm>
          <a:prstGeom prst="rect">
            <a:avLst/>
          </a:prstGeom>
          <a:solidFill>
            <a:srgbClr val="CCFFFF"/>
          </a:solidFill>
          <a:ln w="12700">
            <a:solidFill>
              <a:schemeClr val="tx1"/>
            </a:solidFill>
            <a:miter lim="800000"/>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a:latin typeface="Whipsmart" panose="020B0502030203050204" pitchFamily="34" charset="0"/>
              </a:rPr>
              <a:t>world space</a:t>
            </a:r>
            <a:endParaRPr lang="en-US" altLang="en-US">
              <a:latin typeface="Whipsmart" panose="020B0502030203050204" pitchFamily="34" charset="0"/>
            </a:endParaRPr>
          </a:p>
        </p:txBody>
      </p:sp>
      <p:sp>
        <p:nvSpPr>
          <p:cNvPr id="23559" name="Oval 7"/>
          <p:cNvSpPr>
            <a:spLocks noChangeArrowheads="1"/>
          </p:cNvSpPr>
          <p:nvPr/>
        </p:nvSpPr>
        <p:spPr bwMode="auto">
          <a:xfrm>
            <a:off x="4572000" y="2057400"/>
            <a:ext cx="1714500" cy="927100"/>
          </a:xfrm>
          <a:prstGeom prst="ellipse">
            <a:avLst/>
          </a:prstGeom>
          <a:solidFill>
            <a:schemeClr val="accent1"/>
          </a:solidFill>
          <a:ln w="12700">
            <a:solidFill>
              <a:schemeClr val="tx1"/>
            </a:solidFill>
            <a:round/>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a:solidFill>
                  <a:schemeClr val="bg1"/>
                </a:solidFill>
                <a:latin typeface="Whipsmart" panose="020B0502030203050204" pitchFamily="34" charset="0"/>
              </a:rPr>
              <a:t>view</a:t>
            </a:r>
          </a:p>
          <a:p>
            <a:pPr algn="ctr"/>
            <a:r>
              <a:rPr lang="en-US" altLang="en-US">
                <a:solidFill>
                  <a:schemeClr val="bg1"/>
                </a:solidFill>
                <a:latin typeface="Whipsmart" panose="020B0502030203050204" pitchFamily="34" charset="0"/>
              </a:rPr>
              <a:t>transform</a:t>
            </a:r>
          </a:p>
        </p:txBody>
      </p:sp>
      <p:sp>
        <p:nvSpPr>
          <p:cNvPr id="23562" name="Rectangle 10"/>
          <p:cNvSpPr>
            <a:spLocks noChangeArrowheads="1"/>
          </p:cNvSpPr>
          <p:nvPr/>
        </p:nvSpPr>
        <p:spPr bwMode="auto">
          <a:xfrm>
            <a:off x="5610225" y="3517900"/>
            <a:ext cx="2349500" cy="1155700"/>
          </a:xfrm>
          <a:prstGeom prst="rect">
            <a:avLst/>
          </a:prstGeom>
          <a:solidFill>
            <a:srgbClr val="CCFFFF"/>
          </a:solidFill>
          <a:ln w="12700">
            <a:solidFill>
              <a:schemeClr val="tx1"/>
            </a:solidFill>
            <a:miter lim="800000"/>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a:latin typeface="Whipsmart" panose="020B0502030203050204" pitchFamily="34" charset="0"/>
              </a:rPr>
              <a:t>clip space</a:t>
            </a:r>
          </a:p>
          <a:p>
            <a:pPr algn="ctr"/>
            <a:r>
              <a:rPr lang="hu-HU" altLang="en-US">
                <a:latin typeface="Whipsmart" panose="020B0502030203050204" pitchFamily="34" charset="0"/>
              </a:rPr>
              <a:t>norm. device space</a:t>
            </a:r>
            <a:endParaRPr lang="en-US" altLang="en-US">
              <a:latin typeface="Whipsmart" panose="020B0502030203050204" pitchFamily="34" charset="0"/>
            </a:endParaRPr>
          </a:p>
        </p:txBody>
      </p:sp>
      <p:sp>
        <p:nvSpPr>
          <p:cNvPr id="23563" name="Oval 11"/>
          <p:cNvSpPr>
            <a:spLocks noChangeArrowheads="1"/>
          </p:cNvSpPr>
          <p:nvPr/>
        </p:nvSpPr>
        <p:spPr bwMode="auto">
          <a:xfrm>
            <a:off x="7277100" y="2057400"/>
            <a:ext cx="1714500" cy="927100"/>
          </a:xfrm>
          <a:prstGeom prst="ellipse">
            <a:avLst/>
          </a:prstGeom>
          <a:solidFill>
            <a:schemeClr val="accent1"/>
          </a:solidFill>
          <a:ln w="12700">
            <a:solidFill>
              <a:schemeClr val="tx1"/>
            </a:solidFill>
            <a:round/>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a:solidFill>
                  <a:schemeClr val="bg1"/>
                </a:solidFill>
                <a:latin typeface="Whipsmart" panose="020B0502030203050204" pitchFamily="34" charset="0"/>
              </a:rPr>
              <a:t>viewport</a:t>
            </a:r>
          </a:p>
          <a:p>
            <a:pPr algn="ctr"/>
            <a:r>
              <a:rPr lang="en-US" altLang="en-US">
                <a:solidFill>
                  <a:schemeClr val="bg1"/>
                </a:solidFill>
                <a:latin typeface="Whipsmart" panose="020B0502030203050204" pitchFamily="34" charset="0"/>
              </a:rPr>
              <a:t>transform</a:t>
            </a:r>
          </a:p>
        </p:txBody>
      </p:sp>
      <p:sp>
        <p:nvSpPr>
          <p:cNvPr id="23564" name="Rectangle 12"/>
          <p:cNvSpPr>
            <a:spLocks noChangeArrowheads="1"/>
          </p:cNvSpPr>
          <p:nvPr/>
        </p:nvSpPr>
        <p:spPr bwMode="auto">
          <a:xfrm>
            <a:off x="8667750" y="3514038"/>
            <a:ext cx="1511300" cy="2157557"/>
          </a:xfrm>
          <a:prstGeom prst="rect">
            <a:avLst/>
          </a:prstGeom>
          <a:solidFill>
            <a:srgbClr val="CCFFFF"/>
          </a:solidFill>
          <a:ln w="12700">
            <a:solidFill>
              <a:schemeClr val="tx1"/>
            </a:solidFill>
            <a:miter lim="800000"/>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dirty="0">
                <a:latin typeface="Whipsmart" panose="020B0502030203050204" pitchFamily="34" charset="0"/>
              </a:rPr>
              <a:t>pixel</a:t>
            </a:r>
          </a:p>
          <a:p>
            <a:pPr algn="ctr"/>
            <a:r>
              <a:rPr lang="en-US" altLang="en-US" dirty="0">
                <a:latin typeface="Whipsmart" panose="020B0502030203050204" pitchFamily="34" charset="0"/>
              </a:rPr>
              <a:t>coordinates</a:t>
            </a:r>
            <a:endParaRPr lang="hu-HU" altLang="en-US" dirty="0">
              <a:latin typeface="Whipsmart" panose="020B0502030203050204" pitchFamily="34" charset="0"/>
            </a:endParaRPr>
          </a:p>
          <a:p>
            <a:pPr algn="ctr"/>
            <a:r>
              <a:rPr lang="en-US" altLang="en-US" dirty="0">
                <a:latin typeface="Whipsmart" panose="020B0502030203050204" pitchFamily="34" charset="0"/>
              </a:rPr>
              <a:t>window</a:t>
            </a:r>
            <a:endParaRPr lang="hu-HU" altLang="en-US" dirty="0">
              <a:latin typeface="Whipsmart" panose="020B0502030203050204" pitchFamily="34" charset="0"/>
            </a:endParaRPr>
          </a:p>
          <a:p>
            <a:pPr algn="ctr"/>
            <a:r>
              <a:rPr lang="hu-HU" altLang="en-US" dirty="0">
                <a:latin typeface="Whipsmart" panose="020B0502030203050204" pitchFamily="34" charset="0"/>
              </a:rPr>
              <a:t>space</a:t>
            </a:r>
          </a:p>
        </p:txBody>
      </p:sp>
      <p:cxnSp>
        <p:nvCxnSpPr>
          <p:cNvPr id="23565" name="AutoShape 13"/>
          <p:cNvCxnSpPr>
            <a:cxnSpLocks noChangeShapeType="1"/>
            <a:stCxn id="23557" idx="0"/>
            <a:endCxn id="23556" idx="2"/>
          </p:cNvCxnSpPr>
          <p:nvPr/>
        </p:nvCxnSpPr>
        <p:spPr bwMode="auto">
          <a:xfrm rot="-5400000">
            <a:off x="2371725" y="4937125"/>
            <a:ext cx="730250" cy="203200"/>
          </a:xfrm>
          <a:prstGeom prst="curvedConnector3">
            <a:avLst>
              <a:gd name="adj1" fmla="val 50000"/>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66" name="AutoShape 14"/>
          <p:cNvCxnSpPr>
            <a:cxnSpLocks noChangeShapeType="1"/>
            <a:stCxn id="23556" idx="0"/>
            <a:endCxn id="23555" idx="3"/>
          </p:cNvCxnSpPr>
          <p:nvPr/>
        </p:nvCxnSpPr>
        <p:spPr bwMode="auto">
          <a:xfrm rot="-5400000">
            <a:off x="2527301" y="3159126"/>
            <a:ext cx="669925" cy="47625"/>
          </a:xfrm>
          <a:prstGeom prst="curvedConnector3">
            <a:avLst>
              <a:gd name="adj1" fmla="val 39810"/>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67" name="AutoShape 15"/>
          <p:cNvCxnSpPr>
            <a:cxnSpLocks noChangeShapeType="1"/>
            <a:stCxn id="23555" idx="5"/>
            <a:endCxn id="23558" idx="0"/>
          </p:cNvCxnSpPr>
          <p:nvPr/>
        </p:nvCxnSpPr>
        <p:spPr bwMode="auto">
          <a:xfrm rot="16200000" flipH="1">
            <a:off x="4017869" y="2929528"/>
            <a:ext cx="669171" cy="507572"/>
          </a:xfrm>
          <a:prstGeom prst="curvedConnector3">
            <a:avLst>
              <a:gd name="adj1" fmla="val 50000"/>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69" name="AutoShape 17"/>
          <p:cNvCxnSpPr>
            <a:cxnSpLocks noChangeShapeType="1"/>
            <a:stCxn id="23559" idx="6"/>
            <a:endCxn id="23562" idx="0"/>
          </p:cNvCxnSpPr>
          <p:nvPr/>
        </p:nvCxnSpPr>
        <p:spPr bwMode="auto">
          <a:xfrm>
            <a:off x="6286501" y="2520950"/>
            <a:ext cx="498475" cy="996950"/>
          </a:xfrm>
          <a:prstGeom prst="curvedConnector2">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71" name="AutoShape 19"/>
          <p:cNvCxnSpPr>
            <a:cxnSpLocks noChangeShapeType="1"/>
            <a:stCxn id="23558" idx="0"/>
            <a:endCxn id="23559" idx="3"/>
          </p:cNvCxnSpPr>
          <p:nvPr/>
        </p:nvCxnSpPr>
        <p:spPr bwMode="auto">
          <a:xfrm rot="5400000" flipH="1" flipV="1">
            <a:off x="4380077" y="3074893"/>
            <a:ext cx="669171" cy="216844"/>
          </a:xfrm>
          <a:prstGeom prst="curvedConnector3">
            <a:avLst>
              <a:gd name="adj1" fmla="val 50000"/>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72" name="AutoShape 20"/>
          <p:cNvCxnSpPr>
            <a:cxnSpLocks noChangeShapeType="1"/>
            <a:stCxn id="23562" idx="0"/>
            <a:endCxn id="23563" idx="2"/>
          </p:cNvCxnSpPr>
          <p:nvPr/>
        </p:nvCxnSpPr>
        <p:spPr bwMode="auto">
          <a:xfrm rot="5400000" flipH="1" flipV="1">
            <a:off x="6532562" y="2773364"/>
            <a:ext cx="996950" cy="492125"/>
          </a:xfrm>
          <a:prstGeom prst="curvedConnector2">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73" name="AutoShape 21"/>
          <p:cNvCxnSpPr>
            <a:cxnSpLocks noChangeShapeType="1"/>
            <a:stCxn id="23563" idx="6"/>
            <a:endCxn id="23564" idx="0"/>
          </p:cNvCxnSpPr>
          <p:nvPr/>
        </p:nvCxnSpPr>
        <p:spPr bwMode="auto">
          <a:xfrm>
            <a:off x="8991600" y="2520951"/>
            <a:ext cx="431800" cy="993087"/>
          </a:xfrm>
          <a:prstGeom prst="curvedConnector2">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676053" y="3627709"/>
            <a:ext cx="319475" cy="195099"/>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412263" y="3628996"/>
            <a:ext cx="319475" cy="195099"/>
          </a:xfrm>
          <a:prstGeom prst="rect">
            <a:avLst/>
          </a:prstGeom>
        </p:spPr>
      </p:pic>
      <p:pic>
        <p:nvPicPr>
          <p:cNvPr id="5" name="Picture 4"/>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683111" y="3604356"/>
            <a:ext cx="163396" cy="195099"/>
          </a:xfrm>
          <a:prstGeom prst="rect">
            <a:avLst/>
          </a:prstGeom>
        </p:spPr>
      </p:pic>
      <p:pic>
        <p:nvPicPr>
          <p:cNvPr id="6" name="Picture 5"/>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3287646" y="1733818"/>
            <a:ext cx="409708" cy="280455"/>
          </a:xfrm>
          <a:prstGeom prst="rect">
            <a:avLst/>
          </a:prstGeom>
        </p:spPr>
      </p:pic>
      <p:pic>
        <p:nvPicPr>
          <p:cNvPr id="7" name="Picture 6"/>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327164" y="1733818"/>
            <a:ext cx="278016" cy="275577"/>
          </a:xfrm>
          <a:prstGeom prst="rect">
            <a:avLst/>
          </a:prstGeom>
        </p:spPr>
      </p:pic>
    </p:spTree>
    <p:extLst>
      <p:ext uri="{BB962C8B-B14F-4D97-AF65-F5344CB8AC3E}">
        <p14:creationId xmlns:p14="http://schemas.microsoft.com/office/powerpoint/2010/main" val="853867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smtClean="0"/>
              <a:t>Model and world coordinates</a:t>
            </a:r>
            <a:br>
              <a:rPr lang="en-US" dirty="0" smtClean="0"/>
            </a:br>
            <a:r>
              <a:rPr lang="en-US" dirty="0" smtClean="0"/>
              <a:t>(static interpretation)</a:t>
            </a:r>
            <a:endParaRPr lang="en-US" dirty="0"/>
          </a:p>
        </p:txBody>
      </p:sp>
      <p:cxnSp>
        <p:nvCxnSpPr>
          <p:cNvPr id="24579" name="Egyenes összekötő nyíllal 4"/>
          <p:cNvCxnSpPr>
            <a:cxnSpLocks noChangeShapeType="1"/>
          </p:cNvCxnSpPr>
          <p:nvPr/>
        </p:nvCxnSpPr>
        <p:spPr bwMode="auto">
          <a:xfrm flipV="1">
            <a:off x="2316163" y="4365626"/>
            <a:ext cx="0" cy="1655763"/>
          </a:xfrm>
          <a:prstGeom prst="straightConnector1">
            <a:avLst/>
          </a:prstGeom>
          <a:noFill/>
          <a:ln w="38100" algn="ctr">
            <a:solidFill>
              <a:srgbClr val="7030A0"/>
            </a:solidFill>
            <a:round/>
            <a:headEnd/>
            <a:tailEnd type="triangle" w="lg" len="lg"/>
          </a:ln>
          <a:extLst>
            <a:ext uri="{909E8E84-426E-40DD-AFC4-6F175D3DCCD1}">
              <a14:hiddenFill xmlns:a14="http://schemas.microsoft.com/office/drawing/2010/main">
                <a:noFill/>
              </a14:hiddenFill>
            </a:ext>
          </a:extLst>
        </p:spPr>
      </p:cxnSp>
      <p:cxnSp>
        <p:nvCxnSpPr>
          <p:cNvPr id="24580" name="Egyenes összekötő nyíllal 5"/>
          <p:cNvCxnSpPr>
            <a:cxnSpLocks noChangeShapeType="1"/>
          </p:cNvCxnSpPr>
          <p:nvPr/>
        </p:nvCxnSpPr>
        <p:spPr bwMode="auto">
          <a:xfrm>
            <a:off x="2316163" y="6021388"/>
            <a:ext cx="1403350" cy="0"/>
          </a:xfrm>
          <a:prstGeom prst="straightConnector1">
            <a:avLst/>
          </a:prstGeom>
          <a:noFill/>
          <a:ln w="38100" algn="ctr">
            <a:solidFill>
              <a:srgbClr val="7030A0"/>
            </a:solidFill>
            <a:round/>
            <a:headEnd/>
            <a:tailEnd type="triangle" w="lg" len="lg"/>
          </a:ln>
          <a:extLst>
            <a:ext uri="{909E8E84-426E-40DD-AFC4-6F175D3DCCD1}">
              <a14:hiddenFill xmlns:a14="http://schemas.microsoft.com/office/drawing/2010/main">
                <a:noFill/>
              </a14:hiddenFill>
            </a:ext>
          </a:extLst>
        </p:spPr>
      </p:cxnSp>
      <p:sp>
        <p:nvSpPr>
          <p:cNvPr id="24581" name="Szövegdoboz 8"/>
          <p:cNvSpPr txBox="1">
            <a:spLocks noChangeArrowheads="1"/>
          </p:cNvSpPr>
          <p:nvPr/>
        </p:nvSpPr>
        <p:spPr bwMode="auto">
          <a:xfrm>
            <a:off x="2243139" y="6092826"/>
            <a:ext cx="10486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dirty="0">
                <a:solidFill>
                  <a:srgbClr val="7030A0"/>
                </a:solidFill>
                <a:latin typeface="Whipsmart" panose="020B0502030203050204" pitchFamily="34" charset="0"/>
              </a:rPr>
              <a:t>world</a:t>
            </a:r>
          </a:p>
        </p:txBody>
      </p:sp>
      <p:grpSp>
        <p:nvGrpSpPr>
          <p:cNvPr id="24582" name="Csoportba foglalás 26"/>
          <p:cNvGrpSpPr>
            <a:grpSpLocks/>
          </p:cNvGrpSpPr>
          <p:nvPr/>
        </p:nvGrpSpPr>
        <p:grpSpPr bwMode="auto">
          <a:xfrm>
            <a:off x="4954589" y="2608264"/>
            <a:ext cx="2281237" cy="2276475"/>
            <a:chOff x="3430287" y="2608522"/>
            <a:chExt cx="2281604" cy="2275685"/>
          </a:xfrm>
        </p:grpSpPr>
        <p:sp>
          <p:nvSpPr>
            <p:cNvPr id="24601"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a:p>
          </p:txBody>
        </p:sp>
        <p:grpSp>
          <p:nvGrpSpPr>
            <p:cNvPr id="24602" name="Csoportba foglalás 23"/>
            <p:cNvGrpSpPr>
              <a:grpSpLocks/>
            </p:cNvGrpSpPr>
            <p:nvPr/>
          </p:nvGrpSpPr>
          <p:grpSpPr bwMode="auto">
            <a:xfrm rot="2272415">
              <a:off x="3551651" y="3596447"/>
              <a:ext cx="2160240" cy="1287760"/>
              <a:chOff x="1763688" y="3320988"/>
              <a:chExt cx="2160240" cy="1287760"/>
            </a:xfrm>
          </p:grpSpPr>
          <p:cxnSp>
            <p:nvCxnSpPr>
              <p:cNvPr id="24603" name="Egyenes összekötő nyíllal 24"/>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24604" name="Egyenes összekötő nyíllal 25"/>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grpSp>
      <p:grpSp>
        <p:nvGrpSpPr>
          <p:cNvPr id="24583" name="Csoportba foglalás 27"/>
          <p:cNvGrpSpPr>
            <a:grpSpLocks/>
          </p:cNvGrpSpPr>
          <p:nvPr/>
        </p:nvGrpSpPr>
        <p:grpSpPr bwMode="auto">
          <a:xfrm rot="-1545330">
            <a:off x="2589214" y="2082801"/>
            <a:ext cx="2281237" cy="2276475"/>
            <a:chOff x="3430287" y="2608522"/>
            <a:chExt cx="2281604" cy="2275685"/>
          </a:xfrm>
        </p:grpSpPr>
        <p:sp>
          <p:nvSpPr>
            <p:cNvPr id="24597"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a:p>
          </p:txBody>
        </p:sp>
        <p:grpSp>
          <p:nvGrpSpPr>
            <p:cNvPr id="24598" name="Csoportba foglalás 23"/>
            <p:cNvGrpSpPr>
              <a:grpSpLocks/>
            </p:cNvGrpSpPr>
            <p:nvPr/>
          </p:nvGrpSpPr>
          <p:grpSpPr bwMode="auto">
            <a:xfrm rot="2272415">
              <a:off x="3551651" y="3596447"/>
              <a:ext cx="2160240" cy="1287760"/>
              <a:chOff x="1763688" y="3320988"/>
              <a:chExt cx="2160240" cy="1287760"/>
            </a:xfrm>
          </p:grpSpPr>
          <p:cxnSp>
            <p:nvCxnSpPr>
              <p:cNvPr id="24599" name="Egyenes összekötő nyíllal 30"/>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24600" name="Egyenes összekötő nyíllal 31"/>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grpSp>
      <p:grpSp>
        <p:nvGrpSpPr>
          <p:cNvPr id="24584" name="Csoportba foglalás 32"/>
          <p:cNvGrpSpPr>
            <a:grpSpLocks/>
          </p:cNvGrpSpPr>
          <p:nvPr/>
        </p:nvGrpSpPr>
        <p:grpSpPr bwMode="auto">
          <a:xfrm rot="20054670" flipH="1">
            <a:off x="7324726" y="2351089"/>
            <a:ext cx="2354263" cy="2276475"/>
            <a:chOff x="3430287" y="2608522"/>
            <a:chExt cx="2281604" cy="2275685"/>
          </a:xfrm>
        </p:grpSpPr>
        <p:sp>
          <p:nvSpPr>
            <p:cNvPr id="24593"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a:p>
          </p:txBody>
        </p:sp>
        <p:grpSp>
          <p:nvGrpSpPr>
            <p:cNvPr id="24594" name="Csoportba foglalás 23"/>
            <p:cNvGrpSpPr>
              <a:grpSpLocks/>
            </p:cNvGrpSpPr>
            <p:nvPr/>
          </p:nvGrpSpPr>
          <p:grpSpPr bwMode="auto">
            <a:xfrm rot="2272415">
              <a:off x="3551651" y="3596447"/>
              <a:ext cx="2160240" cy="1287760"/>
              <a:chOff x="1763688" y="3320988"/>
              <a:chExt cx="2160240" cy="1287760"/>
            </a:xfrm>
          </p:grpSpPr>
          <p:cxnSp>
            <p:nvCxnSpPr>
              <p:cNvPr id="24595" name="Egyenes összekötő nyíllal 35"/>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24596" name="Egyenes összekötő nyíllal 36"/>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grpSp>
      <p:sp>
        <p:nvSpPr>
          <p:cNvPr id="24585" name="Ellipszis 37"/>
          <p:cNvSpPr>
            <a:spLocks noChangeArrowheads="1"/>
          </p:cNvSpPr>
          <p:nvPr/>
        </p:nvSpPr>
        <p:spPr bwMode="auto">
          <a:xfrm>
            <a:off x="4187825" y="2600325"/>
            <a:ext cx="215900" cy="215900"/>
          </a:xfrm>
          <a:prstGeom prst="ellipse">
            <a:avLst/>
          </a:prstGeom>
          <a:solidFill>
            <a:srgbClr val="FF0000"/>
          </a:solidFill>
          <a:ln w="12700" algn="ctr">
            <a:solidFill>
              <a:schemeClr val="tx1"/>
            </a:solidFill>
            <a:round/>
            <a:headEnd/>
            <a:tailEnd/>
          </a:ln>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cxnSp>
        <p:nvCxnSpPr>
          <p:cNvPr id="24586" name="Egyenes összekötő nyíllal 39"/>
          <p:cNvCxnSpPr>
            <a:cxnSpLocks noChangeShapeType="1"/>
            <a:stCxn id="24585" idx="4"/>
          </p:cNvCxnSpPr>
          <p:nvPr/>
        </p:nvCxnSpPr>
        <p:spPr bwMode="auto">
          <a:xfrm>
            <a:off x="4295776" y="2816225"/>
            <a:ext cx="36513" cy="3168650"/>
          </a:xfrm>
          <a:prstGeom prst="straightConnector1">
            <a:avLst/>
          </a:prstGeom>
          <a:noFill/>
          <a:ln w="12700" algn="ctr">
            <a:solidFill>
              <a:srgbClr val="7030A0"/>
            </a:solidFill>
            <a:round/>
            <a:headEnd type="arrow" w="med" len="med"/>
            <a:tailEnd type="arrow" w="med" len="med"/>
          </a:ln>
          <a:extLst>
            <a:ext uri="{909E8E84-426E-40DD-AFC4-6F175D3DCCD1}">
              <a14:hiddenFill xmlns:a14="http://schemas.microsoft.com/office/drawing/2010/main">
                <a:noFill/>
              </a14:hiddenFill>
            </a:ext>
          </a:extLst>
        </p:spPr>
      </p:cxnSp>
      <p:cxnSp>
        <p:nvCxnSpPr>
          <p:cNvPr id="24587" name="Egyenes összekötő nyíllal 40"/>
          <p:cNvCxnSpPr>
            <a:cxnSpLocks noChangeShapeType="1"/>
            <a:stCxn id="24585" idx="3"/>
          </p:cNvCxnSpPr>
          <p:nvPr/>
        </p:nvCxnSpPr>
        <p:spPr bwMode="auto">
          <a:xfrm flipH="1">
            <a:off x="3359151" y="2786064"/>
            <a:ext cx="860425" cy="427037"/>
          </a:xfrm>
          <a:prstGeom prst="straightConnector1">
            <a:avLst/>
          </a:prstGeom>
          <a:noFill/>
          <a:ln w="127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cxnSp>
        <p:nvCxnSpPr>
          <p:cNvPr id="24588" name="Egyenes összekötő nyíllal 43"/>
          <p:cNvCxnSpPr>
            <a:cxnSpLocks noChangeShapeType="1"/>
            <a:stCxn id="24585" idx="5"/>
          </p:cNvCxnSpPr>
          <p:nvPr/>
        </p:nvCxnSpPr>
        <p:spPr bwMode="auto">
          <a:xfrm>
            <a:off x="4371975" y="2786064"/>
            <a:ext cx="463550" cy="930275"/>
          </a:xfrm>
          <a:prstGeom prst="straightConnector1">
            <a:avLst/>
          </a:prstGeom>
          <a:noFill/>
          <a:ln w="127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cxnSp>
        <p:nvCxnSpPr>
          <p:cNvPr id="24589" name="Egyenes összekötő nyíllal 44"/>
          <p:cNvCxnSpPr>
            <a:cxnSpLocks noChangeShapeType="1"/>
            <a:stCxn id="24585" idx="2"/>
          </p:cNvCxnSpPr>
          <p:nvPr/>
        </p:nvCxnSpPr>
        <p:spPr bwMode="auto">
          <a:xfrm flipH="1" flipV="1">
            <a:off x="2316163" y="2673351"/>
            <a:ext cx="1871662" cy="34925"/>
          </a:xfrm>
          <a:prstGeom prst="straightConnector1">
            <a:avLst/>
          </a:prstGeom>
          <a:noFill/>
          <a:ln w="12700" algn="ctr">
            <a:solidFill>
              <a:srgbClr val="7030A0"/>
            </a:solidFill>
            <a:round/>
            <a:headEnd type="arrow" w="med" len="med"/>
            <a:tailEnd type="arrow" w="med" len="med"/>
          </a:ln>
          <a:extLst>
            <a:ext uri="{909E8E84-426E-40DD-AFC4-6F175D3DCCD1}">
              <a14:hiddenFill xmlns:a14="http://schemas.microsoft.com/office/drawing/2010/main">
                <a:noFill/>
              </a14:hiddenFill>
            </a:ext>
          </a:extLst>
        </p:spPr>
      </p:cxnSp>
      <p:sp>
        <p:nvSpPr>
          <p:cNvPr id="24590" name="Szövegdoboz 52"/>
          <p:cNvSpPr txBox="1">
            <a:spLocks noChangeArrowheads="1"/>
          </p:cNvSpPr>
          <p:nvPr/>
        </p:nvSpPr>
        <p:spPr bwMode="auto">
          <a:xfrm rot="-1511183">
            <a:off x="3795398" y="3867356"/>
            <a:ext cx="123783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dirty="0">
                <a:solidFill>
                  <a:srgbClr val="FF0000"/>
                </a:solidFill>
                <a:latin typeface="Whipsmart" panose="020B0502030203050204" pitchFamily="34" charset="0"/>
              </a:rPr>
              <a:t>model</a:t>
            </a:r>
          </a:p>
        </p:txBody>
      </p:sp>
      <p:cxnSp>
        <p:nvCxnSpPr>
          <p:cNvPr id="24591" name="Egyenes összekötő 56"/>
          <p:cNvCxnSpPr>
            <a:cxnSpLocks noChangeShapeType="1"/>
          </p:cNvCxnSpPr>
          <p:nvPr/>
        </p:nvCxnSpPr>
        <p:spPr bwMode="auto">
          <a:xfrm>
            <a:off x="2316164" y="6021388"/>
            <a:ext cx="7488237" cy="0"/>
          </a:xfrm>
          <a:prstGeom prst="line">
            <a:avLst/>
          </a:prstGeom>
          <a:noFill/>
          <a:ln w="12700" algn="ctr">
            <a:solidFill>
              <a:srgbClr val="7030A0"/>
            </a:solidFill>
            <a:round/>
            <a:headEnd/>
            <a:tailEnd/>
          </a:ln>
          <a:extLst>
            <a:ext uri="{909E8E84-426E-40DD-AFC4-6F175D3DCCD1}">
              <a14:hiddenFill xmlns:a14="http://schemas.microsoft.com/office/drawing/2010/main">
                <a:noFill/>
              </a14:hiddenFill>
            </a:ext>
          </a:extLst>
        </p:spPr>
      </p:cxnSp>
      <p:cxnSp>
        <p:nvCxnSpPr>
          <p:cNvPr id="24592" name="Egyenes összekötő 57"/>
          <p:cNvCxnSpPr>
            <a:cxnSpLocks noChangeShapeType="1"/>
          </p:cNvCxnSpPr>
          <p:nvPr/>
        </p:nvCxnSpPr>
        <p:spPr bwMode="auto">
          <a:xfrm flipV="1">
            <a:off x="2316163" y="1916114"/>
            <a:ext cx="0" cy="4105275"/>
          </a:xfrm>
          <a:prstGeom prst="line">
            <a:avLst/>
          </a:prstGeom>
          <a:noFill/>
          <a:ln w="12700" algn="ctr">
            <a:solidFill>
              <a:srgbClr val="7030A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53361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smtClean="0"/>
              <a:t>Model and world coordinates</a:t>
            </a:r>
            <a:br>
              <a:rPr lang="en-US" dirty="0" smtClean="0"/>
            </a:br>
            <a:r>
              <a:rPr lang="en-US" dirty="0" smtClean="0"/>
              <a:t>(dynamic interpretation)</a:t>
            </a:r>
            <a:endParaRPr lang="en-US" dirty="0"/>
          </a:p>
        </p:txBody>
      </p:sp>
      <p:cxnSp>
        <p:nvCxnSpPr>
          <p:cNvPr id="34" name="Egyenes összekötő nyíllal 33"/>
          <p:cNvCxnSpPr>
            <a:cxnSpLocks noChangeShapeType="1"/>
          </p:cNvCxnSpPr>
          <p:nvPr/>
        </p:nvCxnSpPr>
        <p:spPr bwMode="auto">
          <a:xfrm rot="2272415" flipH="1" flipV="1">
            <a:off x="5011739" y="4460876"/>
            <a:ext cx="998537" cy="1287463"/>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35" name="Egyenes összekötő nyíllal 34"/>
          <p:cNvCxnSpPr>
            <a:cxnSpLocks noChangeShapeType="1"/>
          </p:cNvCxnSpPr>
          <p:nvPr/>
        </p:nvCxnSpPr>
        <p:spPr bwMode="auto">
          <a:xfrm rot="2272415" flipV="1">
            <a:off x="5689600" y="5451476"/>
            <a:ext cx="1150938" cy="900113"/>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nvGrpSpPr>
          <p:cNvPr id="3" name="Csoportba foglalás 46"/>
          <p:cNvGrpSpPr>
            <a:grpSpLocks/>
          </p:cNvGrpSpPr>
          <p:nvPr/>
        </p:nvGrpSpPr>
        <p:grpSpPr bwMode="auto">
          <a:xfrm>
            <a:off x="4767264" y="3829050"/>
            <a:ext cx="1957387" cy="2159000"/>
            <a:chOff x="58148" y="3961627"/>
            <a:chExt cx="1957568" cy="2159000"/>
          </a:xfrm>
        </p:grpSpPr>
        <p:sp>
          <p:nvSpPr>
            <p:cNvPr id="25606" name="Freeform 24"/>
            <p:cNvSpPr>
              <a:spLocks/>
            </p:cNvSpPr>
            <p:nvPr/>
          </p:nvSpPr>
          <p:spPr bwMode="auto">
            <a:xfrm>
              <a:off x="58148" y="3961627"/>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alpha val="34901"/>
              </a:srgbClr>
            </a:solidFill>
            <a:ln w="9525">
              <a:solidFill>
                <a:schemeClr val="tx1"/>
              </a:solidFill>
              <a:round/>
              <a:headEnd/>
              <a:tailEnd/>
            </a:ln>
          </p:spPr>
          <p:txBody>
            <a:bodyPr/>
            <a:lstStyle/>
            <a:p>
              <a:endParaRPr lang="en-US"/>
            </a:p>
          </p:txBody>
        </p:sp>
        <p:sp>
          <p:nvSpPr>
            <p:cNvPr id="25607" name="Ellipszis 40"/>
            <p:cNvSpPr>
              <a:spLocks noChangeArrowheads="1"/>
            </p:cNvSpPr>
            <p:nvPr/>
          </p:nvSpPr>
          <p:spPr bwMode="auto">
            <a:xfrm>
              <a:off x="1799692" y="4761148"/>
              <a:ext cx="216024" cy="216024"/>
            </a:xfrm>
            <a:prstGeom prst="ellipse">
              <a:avLst/>
            </a:prstGeom>
            <a:solidFill>
              <a:srgbClr val="FF0000"/>
            </a:solidFill>
            <a:ln w="12700" algn="ctr">
              <a:solidFill>
                <a:schemeClr val="tx1"/>
              </a:solidFill>
              <a:round/>
              <a:headEnd/>
              <a:tailEnd/>
            </a:ln>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grpSp>
    </p:spTree>
    <p:extLst>
      <p:ext uri="{BB962C8B-B14F-4D97-AF65-F5344CB8AC3E}">
        <p14:creationId xmlns:p14="http://schemas.microsoft.com/office/powerpoint/2010/main" val="1593599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mph" presetSubtype="0" accel="50000" decel="50000" fill="hold" nodeType="clickEffect">
                                  <p:stCondLst>
                                    <p:cond delay="0"/>
                                  </p:stCondLst>
                                  <p:childTnLst>
                                    <p:animRot by="-1800000">
                                      <p:cBhvr>
                                        <p:cTn id="11" dur="500" fill="hold"/>
                                        <p:tgtEl>
                                          <p:spTgt spid="3"/>
                                        </p:tgtEl>
                                        <p:attrNameLst>
                                          <p:attrName>r</p:attrName>
                                        </p:attrNameLst>
                                      </p:cBhvr>
                                    </p:animRot>
                                  </p:childTnLst>
                                </p:cTn>
                              </p:par>
                              <p:par>
                                <p:cTn id="12" presetID="7" presetClass="emph" presetSubtype="2" fill="hold" nodeType="withEffect">
                                  <p:stCondLst>
                                    <p:cond delay="0"/>
                                  </p:stCondLst>
                                  <p:childTnLst>
                                    <p:animClr clrSpc="rgb" dir="cw">
                                      <p:cBhvr>
                                        <p:cTn id="13" dur="500" fill="hold"/>
                                        <p:tgtEl>
                                          <p:spTgt spid="35"/>
                                        </p:tgtEl>
                                        <p:attrNameLst>
                                          <p:attrName>stroke.color</p:attrName>
                                        </p:attrNameLst>
                                      </p:cBhvr>
                                      <p:to>
                                        <a:schemeClr val="accent1"/>
                                      </p:to>
                                    </p:animClr>
                                    <p:set>
                                      <p:cBhvr>
                                        <p:cTn id="14" dur="500" fill="hold"/>
                                        <p:tgtEl>
                                          <p:spTgt spid="35"/>
                                        </p:tgtEl>
                                        <p:attrNameLst>
                                          <p:attrName>stroke.on</p:attrName>
                                        </p:attrNameLst>
                                      </p:cBhvr>
                                      <p:to>
                                        <p:strVal val="true"/>
                                      </p:to>
                                    </p:set>
                                  </p:childTnLst>
                                </p:cTn>
                              </p:par>
                              <p:par>
                                <p:cTn id="15" presetID="7" presetClass="emph" presetSubtype="2" fill="hold" nodeType="withEffect">
                                  <p:stCondLst>
                                    <p:cond delay="0"/>
                                  </p:stCondLst>
                                  <p:childTnLst>
                                    <p:animClr clrSpc="rgb" dir="cw">
                                      <p:cBhvr>
                                        <p:cTn id="16" dur="500" fill="hold"/>
                                        <p:tgtEl>
                                          <p:spTgt spid="34"/>
                                        </p:tgtEl>
                                        <p:attrNameLst>
                                          <p:attrName>stroke.color</p:attrName>
                                        </p:attrNameLst>
                                      </p:cBhvr>
                                      <p:to>
                                        <a:schemeClr val="accent1"/>
                                      </p:to>
                                    </p:animClr>
                                    <p:set>
                                      <p:cBhvr>
                                        <p:cTn id="17" dur="500" fill="hold"/>
                                        <p:tgtEl>
                                          <p:spTgt spid="34"/>
                                        </p:tgtEl>
                                        <p:attrNameLst>
                                          <p:attrName>stroke.on</p:attrName>
                                        </p:attrNameLst>
                                      </p:cBhvr>
                                      <p:to>
                                        <p:strVal val="tru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6" presetClass="path" presetSubtype="0" accel="50000" decel="50000" fill="hold" nodeType="clickEffect">
                                  <p:stCondLst>
                                    <p:cond delay="0"/>
                                  </p:stCondLst>
                                  <p:childTnLst>
                                    <p:animMotion origin="layout" path="M 8.33333E-7 4.44444E-6 L 0.11354 -0.23612 " pathEditMode="relative" rAng="0" ptsTypes="AA">
                                      <p:cBhvr>
                                        <p:cTn id="21" dur="500" fill="hold"/>
                                        <p:tgtEl>
                                          <p:spTgt spid="3"/>
                                        </p:tgtEl>
                                        <p:attrNameLst>
                                          <p:attrName>ppt_x</p:attrName>
                                          <p:attrName>ppt_y</p:attrName>
                                        </p:attrNameLst>
                                      </p:cBhvr>
                                      <p:rCtr x="5677" y="-11806"/>
                                    </p:animMotion>
                                  </p:childTnLst>
                                </p:cTn>
                              </p:par>
                              <p:par>
                                <p:cTn id="22" presetID="7" presetClass="emph" presetSubtype="2" fill="hold" nodeType="withEffect">
                                  <p:stCondLst>
                                    <p:cond delay="0"/>
                                  </p:stCondLst>
                                  <p:childTnLst>
                                    <p:animClr clrSpc="rgb" dir="cw">
                                      <p:cBhvr>
                                        <p:cTn id="23" dur="500" fill="hold"/>
                                        <p:tgtEl>
                                          <p:spTgt spid="35"/>
                                        </p:tgtEl>
                                        <p:attrNameLst>
                                          <p:attrName>stroke.color</p:attrName>
                                        </p:attrNameLst>
                                      </p:cBhvr>
                                      <p:to>
                                        <a:schemeClr val="folHlink"/>
                                      </p:to>
                                    </p:animClr>
                                    <p:set>
                                      <p:cBhvr>
                                        <p:cTn id="24" dur="500" fill="hold"/>
                                        <p:tgtEl>
                                          <p:spTgt spid="35"/>
                                        </p:tgtEl>
                                        <p:attrNameLst>
                                          <p:attrName>stroke.on</p:attrName>
                                        </p:attrNameLst>
                                      </p:cBhvr>
                                      <p:to>
                                        <p:strVal val="true"/>
                                      </p:to>
                                    </p:set>
                                  </p:childTnLst>
                                </p:cTn>
                              </p:par>
                              <p:par>
                                <p:cTn id="25" presetID="7" presetClass="emph" presetSubtype="2" fill="hold" nodeType="withEffect">
                                  <p:stCondLst>
                                    <p:cond delay="0"/>
                                  </p:stCondLst>
                                  <p:childTnLst>
                                    <p:animClr clrSpc="rgb" dir="cw">
                                      <p:cBhvr>
                                        <p:cTn id="26" dur="500" fill="hold"/>
                                        <p:tgtEl>
                                          <p:spTgt spid="34"/>
                                        </p:tgtEl>
                                        <p:attrNameLst>
                                          <p:attrName>stroke.color</p:attrName>
                                        </p:attrNameLst>
                                      </p:cBhvr>
                                      <p:to>
                                        <a:schemeClr val="folHlink"/>
                                      </p:to>
                                    </p:animClr>
                                    <p:set>
                                      <p:cBhvr>
                                        <p:cTn id="27" dur="500" fill="hold"/>
                                        <p:tgtEl>
                                          <p:spTgt spid="3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Constructing a model transformation</a:t>
            </a:r>
            <a:endParaRPr lang="en-US" dirty="0"/>
          </a:p>
        </p:txBody>
      </p:sp>
      <p:sp>
        <p:nvSpPr>
          <p:cNvPr id="33" name="Szövegdoboz 10"/>
          <p:cNvSpPr txBox="1">
            <a:spLocks noChangeArrowheads="1"/>
          </p:cNvSpPr>
          <p:nvPr/>
        </p:nvSpPr>
        <p:spPr bwMode="auto">
          <a:xfrm>
            <a:off x="437021" y="4098123"/>
            <a:ext cx="186690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smtClean="0">
                <a:latin typeface="Courier New" panose="02070309020205020404" pitchFamily="49" charset="0"/>
                <a:cs typeface="Courier New" panose="02070309020205020404" pitchFamily="49" charset="0"/>
              </a:rPr>
              <a:t>from</a:t>
            </a:r>
            <a:endParaRPr lang="hu-HU" altLang="en-US" sz="3200" b="1" dirty="0" smtClean="0">
              <a:latin typeface="Courier New" panose="02070309020205020404" pitchFamily="49" charset="0"/>
              <a:cs typeface="Courier New" panose="02070309020205020404" pitchFamily="49" charset="0"/>
            </a:endParaRPr>
          </a:p>
          <a:p>
            <a:pPr algn="ctr"/>
            <a:r>
              <a:rPr lang="en-US" altLang="en-US" sz="3200" b="1" dirty="0" smtClean="0">
                <a:latin typeface="Courier New" panose="02070309020205020404" pitchFamily="49" charset="0"/>
                <a:cs typeface="Courier New" panose="02070309020205020404" pitchFamily="49" charset="0"/>
              </a:rPr>
              <a:t>vertex</a:t>
            </a:r>
            <a:endParaRPr lang="hu-HU" altLang="en-US" sz="3200" b="1" dirty="0" smtClean="0">
              <a:latin typeface="Courier New" panose="02070309020205020404" pitchFamily="49" charset="0"/>
              <a:cs typeface="Courier New" panose="02070309020205020404" pitchFamily="49" charset="0"/>
            </a:endParaRPr>
          </a:p>
          <a:p>
            <a:pPr algn="ctr"/>
            <a:r>
              <a:rPr lang="en-US" altLang="en-US" sz="3200" b="1" dirty="0" smtClean="0">
                <a:latin typeface="Courier New" panose="02070309020205020404" pitchFamily="49" charset="0"/>
                <a:cs typeface="Courier New" panose="02070309020205020404" pitchFamily="49" charset="0"/>
              </a:rPr>
              <a:t>buffer</a:t>
            </a:r>
            <a:endParaRPr lang="hu-HU" altLang="en-US" sz="3200" b="1" dirty="0">
              <a:latin typeface="Courier New" panose="02070309020205020404" pitchFamily="49" charset="0"/>
              <a:cs typeface="Courier New" panose="02070309020205020404" pitchFamily="49" charset="0"/>
            </a:endParaRPr>
          </a:p>
        </p:txBody>
      </p:sp>
      <p:pic>
        <p:nvPicPr>
          <p:cNvPr id="5" name="Picture 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32053" y="1690688"/>
            <a:ext cx="11827855" cy="2981176"/>
          </a:xfrm>
          <a:prstGeom prst="rect">
            <a:avLst/>
          </a:prstGeom>
        </p:spPr>
      </p:pic>
    </p:spTree>
    <p:extLst>
      <p:ext uri="{BB962C8B-B14F-4D97-AF65-F5344CB8AC3E}">
        <p14:creationId xmlns:p14="http://schemas.microsoft.com/office/powerpoint/2010/main" val="20070179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Constructing a model transformation</a:t>
            </a:r>
            <a:endParaRPr lang="en-US" dirty="0"/>
          </a:p>
        </p:txBody>
      </p:sp>
      <p:sp>
        <p:nvSpPr>
          <p:cNvPr id="12" name="Szövegdoboz 10"/>
          <p:cNvSpPr txBox="1">
            <a:spLocks noChangeArrowheads="1"/>
          </p:cNvSpPr>
          <p:nvPr/>
        </p:nvSpPr>
        <p:spPr bwMode="auto">
          <a:xfrm>
            <a:off x="4059318" y="4357534"/>
            <a:ext cx="27655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dirty="0">
                <a:latin typeface="Courier New" panose="02070309020205020404" pitchFamily="49" charset="0"/>
                <a:cs typeface="Courier New" panose="02070309020205020404" pitchFamily="49" charset="0"/>
              </a:rPr>
              <a:t>.</a:t>
            </a:r>
            <a:r>
              <a:rPr lang="en-US" altLang="en-US" b="1" dirty="0" smtClean="0">
                <a:latin typeface="Courier New" panose="02070309020205020404" pitchFamily="49" charset="0"/>
                <a:cs typeface="Courier New" panose="02070309020205020404" pitchFamily="49" charset="0"/>
              </a:rPr>
              <a:t>scale(</a:t>
            </a:r>
            <a:r>
              <a:rPr lang="en-US" altLang="en-US" b="1" dirty="0" err="1" smtClean="0">
                <a:latin typeface="Courier New" panose="02070309020205020404" pitchFamily="49" charset="0"/>
                <a:cs typeface="Courier New" panose="02070309020205020404" pitchFamily="49" charset="0"/>
              </a:rPr>
              <a:t>sx</a:t>
            </a:r>
            <a:r>
              <a:rPr lang="en-US" altLang="en-US" b="1" dirty="0" smtClean="0">
                <a:latin typeface="Courier New" panose="02070309020205020404" pitchFamily="49" charset="0"/>
                <a:cs typeface="Courier New" panose="02070309020205020404" pitchFamily="49" charset="0"/>
              </a:rPr>
              <a:t>, </a:t>
            </a:r>
            <a:r>
              <a:rPr lang="en-US" altLang="en-US" b="1" dirty="0" err="1" smtClean="0">
                <a:latin typeface="Courier New" panose="02070309020205020404" pitchFamily="49" charset="0"/>
                <a:cs typeface="Courier New" panose="02070309020205020404" pitchFamily="49" charset="0"/>
              </a:rPr>
              <a:t>sy</a:t>
            </a:r>
            <a:r>
              <a:rPr lang="en-US" altLang="en-US" b="1" dirty="0" smtClean="0">
                <a:latin typeface="Courier New" panose="02070309020205020404" pitchFamily="49" charset="0"/>
                <a:cs typeface="Courier New" panose="02070309020205020404" pitchFamily="49" charset="0"/>
              </a:rPr>
              <a:t>)</a:t>
            </a:r>
            <a:endParaRPr lang="hu-HU" altLang="en-US" b="1" dirty="0">
              <a:latin typeface="Courier New" panose="02070309020205020404" pitchFamily="49" charset="0"/>
              <a:cs typeface="Courier New" panose="02070309020205020404" pitchFamily="49" charset="0"/>
            </a:endParaRPr>
          </a:p>
        </p:txBody>
      </p:sp>
      <p:sp>
        <p:nvSpPr>
          <p:cNvPr id="13" name="Szövegdoboz 10"/>
          <p:cNvSpPr txBox="1">
            <a:spLocks noChangeArrowheads="1"/>
          </p:cNvSpPr>
          <p:nvPr/>
        </p:nvSpPr>
        <p:spPr bwMode="auto">
          <a:xfrm>
            <a:off x="6557882" y="4357534"/>
            <a:ext cx="23968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dirty="0">
                <a:latin typeface="Courier New" panose="02070309020205020404" pitchFamily="49" charset="0"/>
                <a:cs typeface="Courier New" panose="02070309020205020404" pitchFamily="49" charset="0"/>
              </a:rPr>
              <a:t>.</a:t>
            </a:r>
            <a:r>
              <a:rPr lang="en-US" altLang="en-US" b="1" dirty="0" smtClean="0">
                <a:latin typeface="Courier New" panose="02070309020205020404" pitchFamily="49" charset="0"/>
                <a:cs typeface="Courier New" panose="02070309020205020404" pitchFamily="49" charset="0"/>
              </a:rPr>
              <a:t>rotate(phi)</a:t>
            </a:r>
            <a:endParaRPr lang="hu-HU" altLang="en-US" b="1" dirty="0">
              <a:latin typeface="Courier New" panose="02070309020205020404" pitchFamily="49" charset="0"/>
              <a:cs typeface="Courier New" panose="02070309020205020404" pitchFamily="49" charset="0"/>
            </a:endParaRPr>
          </a:p>
        </p:txBody>
      </p:sp>
      <p:sp>
        <p:nvSpPr>
          <p:cNvPr id="14" name="Szövegdoboz 10"/>
          <p:cNvSpPr txBox="1">
            <a:spLocks noChangeArrowheads="1"/>
          </p:cNvSpPr>
          <p:nvPr/>
        </p:nvSpPr>
        <p:spPr bwMode="auto">
          <a:xfrm>
            <a:off x="2296939" y="4357534"/>
            <a:ext cx="20281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b="1" dirty="0" smtClean="0">
                <a:latin typeface="Courier New" panose="02070309020205020404" pitchFamily="49" charset="0"/>
                <a:cs typeface="Courier New" panose="02070309020205020404" pitchFamily="49" charset="0"/>
              </a:rPr>
              <a:t>new Mat4</a:t>
            </a:r>
            <a:r>
              <a:rPr lang="en-US" altLang="en-US" b="1" dirty="0" smtClean="0">
                <a:latin typeface="Courier New" panose="02070309020205020404" pitchFamily="49" charset="0"/>
                <a:cs typeface="Courier New" panose="02070309020205020404" pitchFamily="49" charset="0"/>
              </a:rPr>
              <a:t>()</a:t>
            </a:r>
            <a:endParaRPr lang="hu-HU" altLang="en-US" b="1" dirty="0">
              <a:latin typeface="Courier New" panose="02070309020205020404" pitchFamily="49" charset="0"/>
              <a:cs typeface="Courier New" panose="02070309020205020404" pitchFamily="49" charset="0"/>
            </a:endParaRPr>
          </a:p>
        </p:txBody>
      </p:sp>
      <p:sp>
        <p:nvSpPr>
          <p:cNvPr id="33" name="Szövegdoboz 10"/>
          <p:cNvSpPr txBox="1">
            <a:spLocks noChangeArrowheads="1"/>
          </p:cNvSpPr>
          <p:nvPr/>
        </p:nvSpPr>
        <p:spPr bwMode="auto">
          <a:xfrm>
            <a:off x="133966" y="3677264"/>
            <a:ext cx="35028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dirty="0">
                <a:latin typeface="Courier New" panose="02070309020205020404" pitchFamily="49" charset="0"/>
                <a:cs typeface="Courier New" panose="02070309020205020404" pitchFamily="49" charset="0"/>
              </a:rPr>
              <a:t>from vertex buffer</a:t>
            </a:r>
            <a:endParaRPr lang="hu-HU" altLang="en-US" b="1" dirty="0">
              <a:latin typeface="Courier New" panose="02070309020205020404" pitchFamily="49" charset="0"/>
              <a:cs typeface="Courier New" panose="02070309020205020404" pitchFamily="49" charset="0"/>
            </a:endParaRPr>
          </a:p>
        </p:txBody>
      </p:sp>
      <p:pic>
        <p:nvPicPr>
          <p:cNvPr id="16" name="Picture 15"/>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3585900" y="2507067"/>
            <a:ext cx="1276681" cy="1273022"/>
          </a:xfrm>
          <a:prstGeom prst="rect">
            <a:avLst/>
          </a:prstGeom>
        </p:spPr>
      </p:pic>
      <p:pic>
        <p:nvPicPr>
          <p:cNvPr id="17" name="Picture 16"/>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9481335" y="2507067"/>
            <a:ext cx="1547381" cy="1273022"/>
          </a:xfrm>
          <a:prstGeom prst="rect">
            <a:avLst/>
          </a:prstGeom>
        </p:spPr>
      </p:pic>
      <p:pic>
        <p:nvPicPr>
          <p:cNvPr id="18" name="Picture 17"/>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6750412" y="2519337"/>
            <a:ext cx="2604575" cy="1273022"/>
          </a:xfrm>
          <a:prstGeom prst="rect">
            <a:avLst/>
          </a:prstGeom>
        </p:spPr>
      </p:pic>
      <p:pic>
        <p:nvPicPr>
          <p:cNvPr id="19" name="Picture 18"/>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5084459" y="2507067"/>
            <a:ext cx="1501654" cy="1273022"/>
          </a:xfrm>
          <a:prstGeom prst="rect">
            <a:avLst/>
          </a:prstGeom>
        </p:spPr>
      </p:pic>
      <p:pic>
        <p:nvPicPr>
          <p:cNvPr id="20" name="Picture 19"/>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1578864" y="2873112"/>
            <a:ext cx="1785158" cy="545058"/>
          </a:xfrm>
          <a:prstGeom prst="rect">
            <a:avLst/>
          </a:prstGeom>
        </p:spPr>
      </p:pic>
      <p:pic>
        <p:nvPicPr>
          <p:cNvPr id="21" name="Picture 20"/>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1671464" y="1706747"/>
            <a:ext cx="2123534" cy="545058"/>
          </a:xfrm>
          <a:prstGeom prst="rect">
            <a:avLst/>
          </a:prstGeom>
        </p:spPr>
      </p:pic>
      <p:sp>
        <p:nvSpPr>
          <p:cNvPr id="22" name="Szövegdoboz 10"/>
          <p:cNvSpPr txBox="1">
            <a:spLocks noChangeArrowheads="1"/>
          </p:cNvSpPr>
          <p:nvPr/>
        </p:nvSpPr>
        <p:spPr bwMode="auto">
          <a:xfrm>
            <a:off x="8689118" y="4357534"/>
            <a:ext cx="35028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dirty="0" smtClean="0">
                <a:latin typeface="Courier New" panose="02070309020205020404" pitchFamily="49" charset="0"/>
                <a:cs typeface="Courier New" panose="02070309020205020404" pitchFamily="49" charset="0"/>
              </a:rPr>
              <a:t>.translate(</a:t>
            </a:r>
            <a:r>
              <a:rPr lang="en-US" altLang="en-US" b="1" dirty="0" err="1" smtClean="0">
                <a:latin typeface="Courier New" panose="02070309020205020404" pitchFamily="49" charset="0"/>
                <a:cs typeface="Courier New" panose="02070309020205020404" pitchFamily="49" charset="0"/>
              </a:rPr>
              <a:t>qx</a:t>
            </a:r>
            <a:r>
              <a:rPr lang="en-US" altLang="en-US" b="1" dirty="0" smtClean="0">
                <a:latin typeface="Courier New" panose="02070309020205020404" pitchFamily="49" charset="0"/>
                <a:cs typeface="Courier New" panose="02070309020205020404" pitchFamily="49" charset="0"/>
              </a:rPr>
              <a:t>, </a:t>
            </a:r>
            <a:r>
              <a:rPr lang="en-US" altLang="en-US" b="1" dirty="0" err="1" smtClean="0">
                <a:latin typeface="Courier New" panose="02070309020205020404" pitchFamily="49" charset="0"/>
                <a:cs typeface="Courier New" panose="02070309020205020404" pitchFamily="49" charset="0"/>
              </a:rPr>
              <a:t>qy</a:t>
            </a:r>
            <a:r>
              <a:rPr lang="en-US" altLang="en-US" b="1" dirty="0" smtClean="0">
                <a:latin typeface="Courier New" panose="02070309020205020404" pitchFamily="49" charset="0"/>
                <a:cs typeface="Courier New" panose="02070309020205020404" pitchFamily="49" charset="0"/>
              </a:rPr>
              <a:t>)</a:t>
            </a:r>
            <a:endParaRPr lang="hu-HU" altLang="en-US" b="1" dirty="0">
              <a:latin typeface="Courier New" panose="02070309020205020404" pitchFamily="49" charset="0"/>
              <a:cs typeface="Courier New" panose="02070309020205020404" pitchFamily="49" charset="0"/>
            </a:endParaRPr>
          </a:p>
        </p:txBody>
      </p:sp>
      <p:sp>
        <p:nvSpPr>
          <p:cNvPr id="3" name="TextBox 2"/>
          <p:cNvSpPr txBox="1"/>
          <p:nvPr/>
        </p:nvSpPr>
        <p:spPr>
          <a:xfrm>
            <a:off x="312059" y="6035907"/>
            <a:ext cx="8172430" cy="584775"/>
          </a:xfrm>
          <a:prstGeom prst="rect">
            <a:avLst/>
          </a:prstGeom>
          <a:noFill/>
        </p:spPr>
        <p:txBody>
          <a:bodyPr wrap="none" rtlCol="0">
            <a:spAutoFit/>
          </a:bodyPr>
          <a:lstStyle/>
          <a:p>
            <a:r>
              <a:rPr lang="en-US" sz="3200" dirty="0" smtClean="0">
                <a:latin typeface="Whipsmart" panose="020B0502030203050204" pitchFamily="34" charset="0"/>
              </a:rPr>
              <a:t>vector-matrix multiplication happens in the </a:t>
            </a:r>
            <a:r>
              <a:rPr lang="en-US" sz="3200" dirty="0" err="1" smtClean="0">
                <a:latin typeface="Whipsmart" panose="020B0502030203050204" pitchFamily="34" charset="0"/>
              </a:rPr>
              <a:t>shader</a:t>
            </a:r>
            <a:endParaRPr lang="en-US" sz="3200" dirty="0">
              <a:latin typeface="Whipsmart" panose="020B0502030203050204" pitchFamily="34" charset="0"/>
            </a:endParaRPr>
          </a:p>
        </p:txBody>
      </p:sp>
      <p:sp>
        <p:nvSpPr>
          <p:cNvPr id="23" name="TextBox 22"/>
          <p:cNvSpPr txBox="1"/>
          <p:nvPr/>
        </p:nvSpPr>
        <p:spPr>
          <a:xfrm>
            <a:off x="4521907" y="4842777"/>
            <a:ext cx="4071949" cy="584775"/>
          </a:xfrm>
          <a:prstGeom prst="rect">
            <a:avLst/>
          </a:prstGeom>
          <a:noFill/>
        </p:spPr>
        <p:txBody>
          <a:bodyPr wrap="none" rtlCol="0">
            <a:spAutoFit/>
          </a:bodyPr>
          <a:lstStyle/>
          <a:p>
            <a:r>
              <a:rPr lang="en-US" sz="3200" dirty="0" smtClean="0">
                <a:latin typeface="Whipsmart" panose="020B0502030203050204" pitchFamily="34" charset="0"/>
              </a:rPr>
              <a:t>compose matrix on host</a:t>
            </a:r>
            <a:endParaRPr lang="en-US" sz="3200" dirty="0">
              <a:latin typeface="Whipsmart" panose="020B0502030203050204" pitchFamily="34" charset="0"/>
            </a:endParaRPr>
          </a:p>
        </p:txBody>
      </p:sp>
      <p:cxnSp>
        <p:nvCxnSpPr>
          <p:cNvPr id="7" name="Straight Arrow Connector 6"/>
          <p:cNvCxnSpPr/>
          <p:nvPr/>
        </p:nvCxnSpPr>
        <p:spPr>
          <a:xfrm flipV="1">
            <a:off x="2009670" y="3275574"/>
            <a:ext cx="1487156" cy="28094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000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par>
                                <p:cTn id="49" presetID="10" presetClass="entr" presetSubtype="0" fill="hold"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22" grpId="0"/>
      <p:bldP spid="3"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dirty="0" smtClean="0"/>
              <a:t>View transformation</a:t>
            </a:r>
            <a:r>
              <a:rPr lang="en-US" dirty="0" smtClean="0"/>
              <a:t> – 2D camera, </a:t>
            </a:r>
            <a:r>
              <a:rPr lang="en-US" dirty="0" err="1" smtClean="0"/>
              <a:t>OrthoCamera</a:t>
            </a:r>
            <a:endParaRPr lang="en-US" dirty="0"/>
          </a:p>
        </p:txBody>
      </p:sp>
      <p:sp>
        <p:nvSpPr>
          <p:cNvPr id="17" name="Content Placeholder 16"/>
          <p:cNvSpPr>
            <a:spLocks noGrp="1"/>
          </p:cNvSpPr>
          <p:nvPr>
            <p:ph idx="1"/>
          </p:nvPr>
        </p:nvSpPr>
        <p:spPr/>
        <p:txBody>
          <a:bodyPr/>
          <a:lstStyle/>
          <a:p>
            <a:r>
              <a:rPr lang="hu-HU" dirty="0"/>
              <a:t>Where does </a:t>
            </a:r>
            <a:r>
              <a:rPr lang="hu-HU" dirty="0" smtClean="0"/>
              <a:t>this</a:t>
            </a:r>
            <a:r>
              <a:rPr lang="en-US" dirty="0" smtClean="0"/>
              <a:t> vertex</a:t>
            </a:r>
            <a:r>
              <a:rPr lang="hu-HU" dirty="0" smtClean="0"/>
              <a:t> </a:t>
            </a:r>
            <a:r>
              <a:rPr lang="hu-HU" dirty="0"/>
              <a:t>go on the screen</a:t>
            </a:r>
            <a:r>
              <a:rPr lang="hu-HU" dirty="0" smtClean="0"/>
              <a:t>?</a:t>
            </a:r>
          </a:p>
          <a:p>
            <a:pPr marL="457200" lvl="1" indent="0">
              <a:buNone/>
            </a:pPr>
            <a:r>
              <a:rPr lang="hu-HU" dirty="0" smtClean="0"/>
              <a:t>also</a:t>
            </a:r>
            <a:r>
              <a:rPr lang="en-US" dirty="0" smtClean="0"/>
              <a:t>:</a:t>
            </a:r>
          </a:p>
          <a:p>
            <a:r>
              <a:rPr lang="en-US" dirty="0" smtClean="0"/>
              <a:t>What do I do with everything in the world, to get this part in particular on my screen?</a:t>
            </a:r>
            <a:endParaRPr lang="en-US" dirty="0"/>
          </a:p>
        </p:txBody>
      </p:sp>
      <p:cxnSp>
        <p:nvCxnSpPr>
          <p:cNvPr id="24" name="Straight Arrow Connector 23"/>
          <p:cNvCxnSpPr/>
          <p:nvPr/>
        </p:nvCxnSpPr>
        <p:spPr>
          <a:xfrm flipV="1">
            <a:off x="2642716" y="3627456"/>
            <a:ext cx="0" cy="32305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1215851" y="5978769"/>
            <a:ext cx="915404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2642716" y="3440747"/>
            <a:ext cx="6346577" cy="2134585"/>
            <a:chOff x="2642716" y="3440747"/>
            <a:chExt cx="6346577" cy="2134585"/>
          </a:xfrm>
        </p:grpSpPr>
        <p:sp>
          <p:nvSpPr>
            <p:cNvPr id="35" name="Rectangle 34"/>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45"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46"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47"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grpSp>
      <p:cxnSp>
        <p:nvCxnSpPr>
          <p:cNvPr id="39" name="Straight Connector 38"/>
          <p:cNvCxnSpPr/>
          <p:nvPr/>
        </p:nvCxnSpPr>
        <p:spPr>
          <a:xfrm>
            <a:off x="2552479" y="5337775"/>
            <a:ext cx="180473"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290343" y="5153109"/>
            <a:ext cx="319318" cy="369332"/>
          </a:xfrm>
          <a:prstGeom prst="rect">
            <a:avLst/>
          </a:prstGeom>
          <a:noFill/>
        </p:spPr>
        <p:txBody>
          <a:bodyPr wrap="none" rtlCol="0">
            <a:spAutoFit/>
          </a:bodyPr>
          <a:lstStyle/>
          <a:p>
            <a:r>
              <a:rPr lang="en-US" dirty="0" smtClean="0">
                <a:latin typeface="Whipsmart" panose="020B0502030203050204" pitchFamily="34" charset="0"/>
              </a:rPr>
              <a:t>1</a:t>
            </a:r>
            <a:endParaRPr lang="en-US" dirty="0">
              <a:latin typeface="Whipsmart" panose="020B0502030203050204" pitchFamily="34" charset="0"/>
            </a:endParaRPr>
          </a:p>
        </p:txBody>
      </p:sp>
      <p:sp>
        <p:nvSpPr>
          <p:cNvPr id="56" name="TextBox 55"/>
          <p:cNvSpPr txBox="1"/>
          <p:nvPr/>
        </p:nvSpPr>
        <p:spPr>
          <a:xfrm>
            <a:off x="3223601" y="5687175"/>
            <a:ext cx="319318" cy="369332"/>
          </a:xfrm>
          <a:prstGeom prst="rect">
            <a:avLst/>
          </a:prstGeom>
          <a:noFill/>
        </p:spPr>
        <p:txBody>
          <a:bodyPr wrap="none" rtlCol="0">
            <a:spAutoFit/>
          </a:bodyPr>
          <a:lstStyle/>
          <a:p>
            <a:r>
              <a:rPr lang="en-US" dirty="0" smtClean="0">
                <a:latin typeface="Whipsmart" panose="020B0502030203050204" pitchFamily="34" charset="0"/>
              </a:rPr>
              <a:t>1</a:t>
            </a:r>
            <a:endParaRPr lang="en-US" dirty="0">
              <a:latin typeface="Whipsmart" panose="020B0502030203050204" pitchFamily="34" charset="0"/>
            </a:endParaRPr>
          </a:p>
        </p:txBody>
      </p:sp>
      <p:sp>
        <p:nvSpPr>
          <p:cNvPr id="49" name="Rectangle 48"/>
          <p:cNvSpPr/>
          <p:nvPr/>
        </p:nvSpPr>
        <p:spPr>
          <a:xfrm>
            <a:off x="2011680" y="5319925"/>
            <a:ext cx="1280160" cy="132409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5753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2453782" y="688998"/>
            <a:ext cx="0" cy="3698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026917" y="3456045"/>
            <a:ext cx="915404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2453782" y="918023"/>
            <a:ext cx="6346577" cy="2134585"/>
            <a:chOff x="2642716" y="3440747"/>
            <a:chExt cx="6346577" cy="2134585"/>
          </a:xfrm>
        </p:grpSpPr>
        <p:sp>
          <p:nvSpPr>
            <p:cNvPr id="7" name="Rectangle 6"/>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9"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10"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11"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grpSp>
      <p:cxnSp>
        <p:nvCxnSpPr>
          <p:cNvPr id="12" name="Straight Connector 11"/>
          <p:cNvCxnSpPr/>
          <p:nvPr/>
        </p:nvCxnSpPr>
        <p:spPr>
          <a:xfrm>
            <a:off x="2363545" y="2528724"/>
            <a:ext cx="180473"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361523" y="3366183"/>
            <a:ext cx="160" cy="19819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01409" y="2344058"/>
            <a:ext cx="319318" cy="369332"/>
          </a:xfrm>
          <a:prstGeom prst="rect">
            <a:avLst/>
          </a:prstGeom>
          <a:noFill/>
        </p:spPr>
        <p:txBody>
          <a:bodyPr wrap="none" rtlCol="0">
            <a:spAutoFit/>
          </a:bodyPr>
          <a:lstStyle/>
          <a:p>
            <a:r>
              <a:rPr lang="en-US" dirty="0" smtClean="0">
                <a:latin typeface="Whipsmart" panose="020B0502030203050204" pitchFamily="34" charset="0"/>
              </a:rPr>
              <a:t>1</a:t>
            </a:r>
            <a:endParaRPr lang="en-US" dirty="0">
              <a:latin typeface="Whipsmart" panose="020B0502030203050204" pitchFamily="34" charset="0"/>
            </a:endParaRPr>
          </a:p>
        </p:txBody>
      </p:sp>
      <p:sp>
        <p:nvSpPr>
          <p:cNvPr id="15" name="TextBox 14"/>
          <p:cNvSpPr txBox="1"/>
          <p:nvPr/>
        </p:nvSpPr>
        <p:spPr>
          <a:xfrm>
            <a:off x="3293284" y="3173687"/>
            <a:ext cx="319318" cy="369332"/>
          </a:xfrm>
          <a:prstGeom prst="rect">
            <a:avLst/>
          </a:prstGeom>
          <a:noFill/>
        </p:spPr>
        <p:txBody>
          <a:bodyPr wrap="none" rtlCol="0">
            <a:spAutoFit/>
          </a:bodyPr>
          <a:lstStyle/>
          <a:p>
            <a:r>
              <a:rPr lang="en-US" dirty="0" smtClean="0">
                <a:latin typeface="Whipsmart" panose="020B0502030203050204" pitchFamily="34" charset="0"/>
              </a:rPr>
              <a:t>1</a:t>
            </a:r>
            <a:endParaRPr lang="en-US" dirty="0">
              <a:latin typeface="Whipsmart" panose="020B0502030203050204" pitchFamily="34" charset="0"/>
            </a:endParaRPr>
          </a:p>
        </p:txBody>
      </p:sp>
      <p:sp>
        <p:nvSpPr>
          <p:cNvPr id="16" name="Rectangle 15"/>
          <p:cNvSpPr/>
          <p:nvPr/>
        </p:nvSpPr>
        <p:spPr>
          <a:xfrm>
            <a:off x="1533236" y="2521527"/>
            <a:ext cx="1820749" cy="180109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132505" y="6212373"/>
            <a:ext cx="1750162" cy="546811"/>
          </a:xfrm>
          <a:prstGeom prst="rect">
            <a:avLst/>
          </a:prstGeom>
        </p:spPr>
      </p:pic>
      <p:pic>
        <p:nvPicPr>
          <p:cNvPr id="18" name="Picture 1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74980" y="6226510"/>
            <a:ext cx="1936700" cy="546811"/>
          </a:xfrm>
          <a:prstGeom prst="rect">
            <a:avLst/>
          </a:prstGeom>
        </p:spPr>
      </p:pic>
      <p:pic>
        <p:nvPicPr>
          <p:cNvPr id="19" name="Picture 1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4010635" y="6377010"/>
            <a:ext cx="641909" cy="267005"/>
          </a:xfrm>
          <a:prstGeom prst="rect">
            <a:avLst/>
          </a:prstGeom>
        </p:spPr>
      </p:pic>
      <p:pic>
        <p:nvPicPr>
          <p:cNvPr id="29" name="Picture 28"/>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4696287" y="6384276"/>
            <a:ext cx="715061" cy="265176"/>
          </a:xfrm>
          <a:prstGeom prst="rect">
            <a:avLst/>
          </a:prstGeom>
        </p:spPr>
      </p:pic>
    </p:spTree>
    <p:extLst>
      <p:ext uri="{BB962C8B-B14F-4D97-AF65-F5344CB8AC3E}">
        <p14:creationId xmlns:p14="http://schemas.microsoft.com/office/powerpoint/2010/main" val="348719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1.45833E-6 -1.85185E-6 L -0.26029 0.21459 " pathEditMode="relative" rAng="0" ptsTypes="AA">
                                      <p:cBhvr>
                                        <p:cTn id="11" dur="2000" fill="hold"/>
                                        <p:tgtEl>
                                          <p:spTgt spid="6"/>
                                        </p:tgtEl>
                                        <p:attrNameLst>
                                          <p:attrName>ppt_x</p:attrName>
                                          <p:attrName>ppt_y</p:attrName>
                                        </p:attrNameLst>
                                      </p:cBhvr>
                                      <p:rCtr x="-13021" y="10718"/>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mph" presetSubtype="0" fill="hold" nodeType="clickEffect">
                                  <p:stCondLst>
                                    <p:cond delay="0"/>
                                  </p:stCondLst>
                                  <p:childTnLst>
                                    <p:animRot by="2220000">
                                      <p:cBhvr>
                                        <p:cTn id="20"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2453782" y="688998"/>
            <a:ext cx="0" cy="3698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026917" y="3456045"/>
            <a:ext cx="915404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rot="2227785">
            <a:off x="-666215" y="2378693"/>
            <a:ext cx="6346577" cy="2134585"/>
            <a:chOff x="2642716" y="3440747"/>
            <a:chExt cx="6346577" cy="2134585"/>
          </a:xfrm>
        </p:grpSpPr>
        <p:sp>
          <p:nvSpPr>
            <p:cNvPr id="7" name="Rectangle 6"/>
            <p:cNvSpPr/>
            <p:nvPr/>
          </p:nvSpPr>
          <p:spPr>
            <a:xfrm rot="19363501">
              <a:off x="4456441" y="3829877"/>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9"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10"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11"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grpSp>
      <p:cxnSp>
        <p:nvCxnSpPr>
          <p:cNvPr id="12" name="Straight Connector 11"/>
          <p:cNvCxnSpPr/>
          <p:nvPr/>
        </p:nvCxnSpPr>
        <p:spPr>
          <a:xfrm>
            <a:off x="2363545" y="2528724"/>
            <a:ext cx="180473"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361523" y="3366183"/>
            <a:ext cx="160" cy="19819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01409" y="2344058"/>
            <a:ext cx="319318" cy="369332"/>
          </a:xfrm>
          <a:prstGeom prst="rect">
            <a:avLst/>
          </a:prstGeom>
          <a:noFill/>
        </p:spPr>
        <p:txBody>
          <a:bodyPr wrap="none" rtlCol="0">
            <a:spAutoFit/>
          </a:bodyPr>
          <a:lstStyle/>
          <a:p>
            <a:r>
              <a:rPr lang="en-US" dirty="0" smtClean="0">
                <a:latin typeface="Whipsmart" panose="020B0502030203050204" pitchFamily="34" charset="0"/>
              </a:rPr>
              <a:t>1</a:t>
            </a:r>
            <a:endParaRPr lang="en-US" dirty="0">
              <a:latin typeface="Whipsmart" panose="020B0502030203050204" pitchFamily="34" charset="0"/>
            </a:endParaRPr>
          </a:p>
        </p:txBody>
      </p:sp>
      <p:sp>
        <p:nvSpPr>
          <p:cNvPr id="15" name="TextBox 14"/>
          <p:cNvSpPr txBox="1"/>
          <p:nvPr/>
        </p:nvSpPr>
        <p:spPr>
          <a:xfrm>
            <a:off x="3293284" y="3173687"/>
            <a:ext cx="319318" cy="369332"/>
          </a:xfrm>
          <a:prstGeom prst="rect">
            <a:avLst/>
          </a:prstGeom>
          <a:noFill/>
        </p:spPr>
        <p:txBody>
          <a:bodyPr wrap="none" rtlCol="0">
            <a:spAutoFit/>
          </a:bodyPr>
          <a:lstStyle/>
          <a:p>
            <a:r>
              <a:rPr lang="en-US" dirty="0" smtClean="0">
                <a:latin typeface="Whipsmart" panose="020B0502030203050204" pitchFamily="34" charset="0"/>
              </a:rPr>
              <a:t>1</a:t>
            </a:r>
            <a:endParaRPr lang="en-US" dirty="0">
              <a:latin typeface="Whipsmart" panose="020B0502030203050204" pitchFamily="34" charset="0"/>
            </a:endParaRPr>
          </a:p>
        </p:txBody>
      </p:sp>
      <p:sp>
        <p:nvSpPr>
          <p:cNvPr id="16" name="Rectangle 15"/>
          <p:cNvSpPr/>
          <p:nvPr/>
        </p:nvSpPr>
        <p:spPr>
          <a:xfrm>
            <a:off x="1533236" y="2521527"/>
            <a:ext cx="1820749" cy="180109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2132505" y="6212373"/>
            <a:ext cx="1750162" cy="546811"/>
          </a:xfrm>
          <a:prstGeom prst="rect">
            <a:avLst/>
          </a:prstGeom>
        </p:spPr>
      </p:pic>
      <p:pic>
        <p:nvPicPr>
          <p:cNvPr id="18" name="Picture 17"/>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74980" y="6226510"/>
            <a:ext cx="1936700" cy="546811"/>
          </a:xfrm>
          <a:prstGeom prst="rect">
            <a:avLst/>
          </a:prstGeom>
        </p:spPr>
      </p:pic>
      <p:pic>
        <p:nvPicPr>
          <p:cNvPr id="19" name="Picture 18"/>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4010635" y="6377010"/>
            <a:ext cx="641909" cy="267005"/>
          </a:xfrm>
          <a:prstGeom prst="rect">
            <a:avLst/>
          </a:prstGeom>
        </p:spPr>
      </p:pic>
      <p:pic>
        <p:nvPicPr>
          <p:cNvPr id="20" name="Picture 1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4696287" y="6384276"/>
            <a:ext cx="715061" cy="265176"/>
          </a:xfrm>
          <a:prstGeom prst="rect">
            <a:avLst/>
          </a:prstGeom>
        </p:spPr>
      </p:pic>
      <p:pic>
        <p:nvPicPr>
          <p:cNvPr id="21" name="Picture 20"/>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5466164" y="6377010"/>
            <a:ext cx="645567" cy="270662"/>
          </a:xfrm>
          <a:prstGeom prst="rect">
            <a:avLst/>
          </a:prstGeom>
        </p:spPr>
      </p:pic>
    </p:spTree>
    <p:extLst>
      <p:ext uri="{BB962C8B-B14F-4D97-AF65-F5344CB8AC3E}">
        <p14:creationId xmlns:p14="http://schemas.microsoft.com/office/powerpoint/2010/main" val="220148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6"/>
                                        </p:tgtEl>
                                      </p:cBhvr>
                                      <p:by x="100000" y="125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2000" fill="hold"/>
                                        <p:tgtEl>
                                          <p:spTgt spid="6"/>
                                        </p:tgtEl>
                                      </p:cBhvr>
                                      <p:by x="72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Freeform 54"/>
          <p:cNvSpPr/>
          <p:nvPr/>
        </p:nvSpPr>
        <p:spPr>
          <a:xfrm>
            <a:off x="2949767" y="2522865"/>
            <a:ext cx="1474787" cy="2703513"/>
          </a:xfrm>
          <a:custGeom>
            <a:avLst/>
            <a:gdLst>
              <a:gd name="connsiteX0" fmla="*/ 1498600 w 1498600"/>
              <a:gd name="connsiteY0" fmla="*/ 2679700 h 2717800"/>
              <a:gd name="connsiteX1" fmla="*/ 38100 w 1498600"/>
              <a:gd name="connsiteY1" fmla="*/ 2717800 h 2717800"/>
              <a:gd name="connsiteX2" fmla="*/ 0 w 1498600"/>
              <a:gd name="connsiteY2" fmla="*/ 0 h 2717800"/>
              <a:gd name="connsiteX3" fmla="*/ 1257300 w 1498600"/>
              <a:gd name="connsiteY3" fmla="*/ 0 h 2717800"/>
              <a:gd name="connsiteX0" fmla="*/ 1503362 w 1503362"/>
              <a:gd name="connsiteY0" fmla="*/ 2708275 h 2717800"/>
              <a:gd name="connsiteX1" fmla="*/ 38100 w 1503362"/>
              <a:gd name="connsiteY1" fmla="*/ 2717800 h 2717800"/>
              <a:gd name="connsiteX2" fmla="*/ 0 w 1503362"/>
              <a:gd name="connsiteY2" fmla="*/ 0 h 2717800"/>
              <a:gd name="connsiteX3" fmla="*/ 1257300 w 1503362"/>
              <a:gd name="connsiteY3" fmla="*/ 0 h 2717800"/>
              <a:gd name="connsiteX0" fmla="*/ 1503362 w 1503362"/>
              <a:gd name="connsiteY0" fmla="*/ 2708275 h 2713038"/>
              <a:gd name="connsiteX1" fmla="*/ 38100 w 1503362"/>
              <a:gd name="connsiteY1" fmla="*/ 2713038 h 2713038"/>
              <a:gd name="connsiteX2" fmla="*/ 0 w 1503362"/>
              <a:gd name="connsiteY2" fmla="*/ 0 h 2713038"/>
              <a:gd name="connsiteX3" fmla="*/ 1257300 w 1503362"/>
              <a:gd name="connsiteY3" fmla="*/ 0 h 2713038"/>
              <a:gd name="connsiteX0" fmla="*/ 1474787 w 1474787"/>
              <a:gd name="connsiteY0" fmla="*/ 2708275 h 2713038"/>
              <a:gd name="connsiteX1" fmla="*/ 9525 w 1474787"/>
              <a:gd name="connsiteY1" fmla="*/ 2713038 h 2713038"/>
              <a:gd name="connsiteX2" fmla="*/ 0 w 1474787"/>
              <a:gd name="connsiteY2" fmla="*/ 14288 h 2713038"/>
              <a:gd name="connsiteX3" fmla="*/ 1228725 w 1474787"/>
              <a:gd name="connsiteY3" fmla="*/ 0 h 2713038"/>
              <a:gd name="connsiteX0" fmla="*/ 1474787 w 1474787"/>
              <a:gd name="connsiteY0" fmla="*/ 2698750 h 2703513"/>
              <a:gd name="connsiteX1" fmla="*/ 9525 w 1474787"/>
              <a:gd name="connsiteY1" fmla="*/ 2703513 h 2703513"/>
              <a:gd name="connsiteX2" fmla="*/ 0 w 1474787"/>
              <a:gd name="connsiteY2" fmla="*/ 4763 h 2703513"/>
              <a:gd name="connsiteX3" fmla="*/ 1333500 w 1474787"/>
              <a:gd name="connsiteY3" fmla="*/ 0 h 2703513"/>
            </a:gdLst>
            <a:ahLst/>
            <a:cxnLst>
              <a:cxn ang="0">
                <a:pos x="connsiteX0" y="connsiteY0"/>
              </a:cxn>
              <a:cxn ang="0">
                <a:pos x="connsiteX1" y="connsiteY1"/>
              </a:cxn>
              <a:cxn ang="0">
                <a:pos x="connsiteX2" y="connsiteY2"/>
              </a:cxn>
              <a:cxn ang="0">
                <a:pos x="connsiteX3" y="connsiteY3"/>
              </a:cxn>
            </a:cxnLst>
            <a:rect l="l" t="t" r="r" b="b"/>
            <a:pathLst>
              <a:path w="1474787" h="2703513">
                <a:moveTo>
                  <a:pt x="1474787" y="2698750"/>
                </a:moveTo>
                <a:lnTo>
                  <a:pt x="9525" y="2703513"/>
                </a:lnTo>
                <a:lnTo>
                  <a:pt x="0" y="4763"/>
                </a:lnTo>
                <a:lnTo>
                  <a:pt x="1333500" y="0"/>
                </a:lnTo>
              </a:path>
            </a:pathLst>
          </a:custGeom>
          <a:noFill/>
          <a:ln w="63500">
            <a:solidFill>
              <a:schemeClr val="tx2"/>
            </a:solidFill>
            <a:round/>
            <a:headEnd/>
            <a:tailEnd type="triangle" w="lg" len="lg"/>
          </a:ln>
          <a:effectLst/>
        </p:spPr>
        <p:txBody>
          <a:bodyPr/>
          <a:lstStyle/>
          <a:p>
            <a:endParaRPr lang="en-US" dirty="0">
              <a:latin typeface="Whipsmart" panose="020B0502030203050204" pitchFamily="34" charset="0"/>
            </a:endParaRPr>
          </a:p>
        </p:txBody>
      </p:sp>
      <p:cxnSp>
        <p:nvCxnSpPr>
          <p:cNvPr id="46" name="Straight Connector 45"/>
          <p:cNvCxnSpPr/>
          <p:nvPr/>
        </p:nvCxnSpPr>
        <p:spPr>
          <a:xfrm>
            <a:off x="4801888" y="1241086"/>
            <a:ext cx="0" cy="552399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hu-HU" dirty="0" smtClean="0"/>
              <a:t>2D computer</a:t>
            </a:r>
            <a:r>
              <a:rPr lang="en-US" dirty="0" smtClean="0"/>
              <a:t> graphics</a:t>
            </a:r>
            <a:endParaRPr lang="en-US" dirty="0"/>
          </a:p>
        </p:txBody>
      </p:sp>
      <p:sp>
        <p:nvSpPr>
          <p:cNvPr id="4" name="Line 16"/>
          <p:cNvSpPr>
            <a:spLocks noChangeShapeType="1"/>
          </p:cNvSpPr>
          <p:nvPr/>
        </p:nvSpPr>
        <p:spPr bwMode="auto">
          <a:xfrm flipH="1">
            <a:off x="8204198" y="5220351"/>
            <a:ext cx="1552576" cy="1192"/>
          </a:xfrm>
          <a:prstGeom prst="line">
            <a:avLst/>
          </a:prstGeom>
          <a:noFill/>
          <a:ln w="63500">
            <a:solidFill>
              <a:schemeClr val="tx2"/>
            </a:solidFill>
            <a:round/>
            <a:headEnd/>
            <a:tailEnd type="triangle" w="lg" len="lg"/>
          </a:ln>
          <a:effectLst/>
        </p:spPr>
        <p:txBody>
          <a:bodyPr/>
          <a:lstStyle/>
          <a:p>
            <a:endParaRPr lang="en-US" dirty="0">
              <a:latin typeface="Whipsmart" panose="020B0502030203050204" pitchFamily="34" charset="0"/>
            </a:endParaRPr>
          </a:p>
        </p:txBody>
      </p:sp>
      <p:sp>
        <p:nvSpPr>
          <p:cNvPr id="7" name="Text Box 20"/>
          <p:cNvSpPr txBox="1">
            <a:spLocks noChangeArrowheads="1"/>
          </p:cNvSpPr>
          <p:nvPr/>
        </p:nvSpPr>
        <p:spPr bwMode="auto">
          <a:xfrm>
            <a:off x="8337388" y="5220351"/>
            <a:ext cx="1335303" cy="459100"/>
          </a:xfrm>
          <a:prstGeom prst="rect">
            <a:avLst/>
          </a:prstGeom>
          <a:solidFill>
            <a:srgbClr val="FFFFFF">
              <a:alpha val="80000"/>
            </a:srgbClr>
          </a:solidFill>
          <a:ln>
            <a:solidFill>
              <a:schemeClr val="tx1"/>
            </a:solidFill>
          </a:ln>
        </p:spPr>
        <p:txBody>
          <a:bodyPr wrap="none" lIns="90488" tIns="44450" rIns="90488" bIns="44450">
            <a:spAutoFit/>
          </a:bodyPr>
          <a:lstStyle>
            <a:defPPr>
              <a:defRPr lang="en-US"/>
            </a:defPPr>
            <a:lvl1pPr>
              <a:defRPr sz="2400" b="0" i="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en-US" dirty="0"/>
              <a:t>modeling</a:t>
            </a:r>
          </a:p>
        </p:txBody>
      </p:sp>
      <p:sp>
        <p:nvSpPr>
          <p:cNvPr id="11" name="Rectangle 10"/>
          <p:cNvSpPr/>
          <p:nvPr/>
        </p:nvSpPr>
        <p:spPr>
          <a:xfrm>
            <a:off x="4546418" y="4741057"/>
            <a:ext cx="3600632" cy="187679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Whipsmart" panose="020B0502030203050204" pitchFamily="34" charset="0"/>
              </a:rPr>
              <a:t>model</a:t>
            </a:r>
          </a:p>
          <a:p>
            <a:pPr algn="ctr"/>
            <a:r>
              <a:rPr lang="en-US" sz="2400" dirty="0">
                <a:solidFill>
                  <a:schemeClr val="tx1"/>
                </a:solidFill>
                <a:latin typeface="Whipsmart" panose="020B0502030203050204" pitchFamily="34" charset="0"/>
              </a:rPr>
              <a:t>virtual world</a:t>
            </a:r>
          </a:p>
          <a:p>
            <a:pPr algn="ctr"/>
            <a:r>
              <a:rPr lang="en-US" sz="2400" dirty="0">
                <a:solidFill>
                  <a:schemeClr val="tx1"/>
                </a:solidFill>
                <a:latin typeface="Whipsmart" panose="020B0502030203050204" pitchFamily="34" charset="0"/>
              </a:rPr>
              <a:t>numerical representation</a:t>
            </a:r>
          </a:p>
        </p:txBody>
      </p:sp>
      <p:sp>
        <p:nvSpPr>
          <p:cNvPr id="12" name="Double Bracket 11"/>
          <p:cNvSpPr/>
          <p:nvPr/>
        </p:nvSpPr>
        <p:spPr>
          <a:xfrm>
            <a:off x="5571854" y="5494610"/>
            <a:ext cx="1519833" cy="369685"/>
          </a:xfrm>
          <a:prstGeom prst="bracketPair">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Whipsmart" panose="020B0502030203050204" pitchFamily="34" charset="0"/>
            </a:endParaRPr>
          </a:p>
        </p:txBody>
      </p:sp>
      <p:grpSp>
        <p:nvGrpSpPr>
          <p:cNvPr id="14" name="Group 13"/>
          <p:cNvGrpSpPr/>
          <p:nvPr/>
        </p:nvGrpSpPr>
        <p:grpSpPr>
          <a:xfrm>
            <a:off x="4497088" y="2050462"/>
            <a:ext cx="609600" cy="1143000"/>
            <a:chOff x="914400" y="2057400"/>
            <a:chExt cx="609600" cy="1143000"/>
          </a:xfrm>
        </p:grpSpPr>
        <p:sp>
          <p:nvSpPr>
            <p:cNvPr id="15" name="Oval 9"/>
            <p:cNvSpPr>
              <a:spLocks noChangeArrowheads="1"/>
            </p:cNvSpPr>
            <p:nvPr/>
          </p:nvSpPr>
          <p:spPr bwMode="auto">
            <a:xfrm>
              <a:off x="1066800" y="2057400"/>
              <a:ext cx="304800" cy="304800"/>
            </a:xfrm>
            <a:prstGeom prst="ellipse">
              <a:avLst/>
            </a:prstGeom>
            <a:noFill/>
            <a:ln w="38100">
              <a:solidFill>
                <a:schemeClr val="tx1"/>
              </a:solidFill>
              <a:round/>
              <a:headEnd/>
              <a:tailEnd/>
            </a:ln>
            <a:effectLst/>
          </p:spPr>
          <p:txBody>
            <a:bodyPr wrap="none" anchor="ctr"/>
            <a:lstStyle/>
            <a:p>
              <a:endParaRPr lang="en-US" dirty="0">
                <a:latin typeface="Whipsmart" panose="020B0502030203050204" pitchFamily="34" charset="0"/>
              </a:endParaRPr>
            </a:p>
          </p:txBody>
        </p:sp>
        <p:sp>
          <p:nvSpPr>
            <p:cNvPr id="16" name="Line 10"/>
            <p:cNvSpPr>
              <a:spLocks noChangeShapeType="1"/>
            </p:cNvSpPr>
            <p:nvPr/>
          </p:nvSpPr>
          <p:spPr bwMode="auto">
            <a:xfrm>
              <a:off x="1219200" y="2362200"/>
              <a:ext cx="0" cy="533400"/>
            </a:xfrm>
            <a:prstGeom prst="line">
              <a:avLst/>
            </a:prstGeom>
            <a:noFill/>
            <a:ln w="38100">
              <a:solidFill>
                <a:schemeClr val="tx1"/>
              </a:solidFill>
              <a:round/>
              <a:headEnd/>
              <a:tailEnd/>
            </a:ln>
            <a:effectLst/>
          </p:spPr>
          <p:txBody>
            <a:bodyPr/>
            <a:lstStyle/>
            <a:p>
              <a:endParaRPr lang="en-US" dirty="0">
                <a:latin typeface="Whipsmart" panose="020B0502030203050204" pitchFamily="34" charset="0"/>
              </a:endParaRPr>
            </a:p>
          </p:txBody>
        </p:sp>
        <p:sp>
          <p:nvSpPr>
            <p:cNvPr id="17" name="Line 11"/>
            <p:cNvSpPr>
              <a:spLocks noChangeShapeType="1"/>
            </p:cNvSpPr>
            <p:nvPr/>
          </p:nvSpPr>
          <p:spPr bwMode="auto">
            <a:xfrm flipH="1">
              <a:off x="914400" y="2895600"/>
              <a:ext cx="304800" cy="304800"/>
            </a:xfrm>
            <a:prstGeom prst="line">
              <a:avLst/>
            </a:prstGeom>
            <a:noFill/>
            <a:ln w="38100">
              <a:solidFill>
                <a:schemeClr val="tx1"/>
              </a:solidFill>
              <a:round/>
              <a:headEnd/>
              <a:tailEnd/>
            </a:ln>
            <a:effectLst/>
          </p:spPr>
          <p:txBody>
            <a:bodyPr/>
            <a:lstStyle/>
            <a:p>
              <a:endParaRPr lang="en-US" dirty="0">
                <a:latin typeface="Whipsmart" panose="020B0502030203050204" pitchFamily="34" charset="0"/>
              </a:endParaRPr>
            </a:p>
          </p:txBody>
        </p:sp>
        <p:sp>
          <p:nvSpPr>
            <p:cNvPr id="18" name="Line 12"/>
            <p:cNvSpPr>
              <a:spLocks noChangeShapeType="1"/>
            </p:cNvSpPr>
            <p:nvPr/>
          </p:nvSpPr>
          <p:spPr bwMode="auto">
            <a:xfrm>
              <a:off x="1219200" y="2895600"/>
              <a:ext cx="304800" cy="304800"/>
            </a:xfrm>
            <a:prstGeom prst="line">
              <a:avLst/>
            </a:prstGeom>
            <a:noFill/>
            <a:ln w="38100">
              <a:solidFill>
                <a:schemeClr val="tx1"/>
              </a:solidFill>
              <a:round/>
              <a:headEnd/>
              <a:tailEnd/>
            </a:ln>
            <a:effectLst/>
          </p:spPr>
          <p:txBody>
            <a:bodyPr/>
            <a:lstStyle/>
            <a:p>
              <a:endParaRPr lang="en-US" dirty="0">
                <a:latin typeface="Whipsmart" panose="020B0502030203050204" pitchFamily="34" charset="0"/>
              </a:endParaRPr>
            </a:p>
          </p:txBody>
        </p:sp>
        <p:sp>
          <p:nvSpPr>
            <p:cNvPr id="19" name="Line 13"/>
            <p:cNvSpPr>
              <a:spLocks noChangeShapeType="1"/>
            </p:cNvSpPr>
            <p:nvPr/>
          </p:nvSpPr>
          <p:spPr bwMode="auto">
            <a:xfrm flipH="1" flipV="1">
              <a:off x="914400" y="2514600"/>
              <a:ext cx="304800" cy="76200"/>
            </a:xfrm>
            <a:prstGeom prst="line">
              <a:avLst/>
            </a:prstGeom>
            <a:noFill/>
            <a:ln w="38100">
              <a:solidFill>
                <a:schemeClr val="tx1"/>
              </a:solidFill>
              <a:round/>
              <a:headEnd/>
              <a:tailEnd/>
            </a:ln>
            <a:effectLst/>
          </p:spPr>
          <p:txBody>
            <a:bodyPr/>
            <a:lstStyle/>
            <a:p>
              <a:endParaRPr lang="en-US" dirty="0">
                <a:latin typeface="Whipsmart" panose="020B0502030203050204" pitchFamily="34" charset="0"/>
              </a:endParaRPr>
            </a:p>
          </p:txBody>
        </p:sp>
        <p:sp>
          <p:nvSpPr>
            <p:cNvPr id="20" name="Line 14"/>
            <p:cNvSpPr>
              <a:spLocks noChangeShapeType="1"/>
            </p:cNvSpPr>
            <p:nvPr/>
          </p:nvSpPr>
          <p:spPr bwMode="auto">
            <a:xfrm flipV="1">
              <a:off x="1219200" y="2514600"/>
              <a:ext cx="304800" cy="76200"/>
            </a:xfrm>
            <a:prstGeom prst="line">
              <a:avLst/>
            </a:prstGeom>
            <a:noFill/>
            <a:ln w="38100">
              <a:solidFill>
                <a:schemeClr val="tx1"/>
              </a:solidFill>
              <a:round/>
              <a:headEnd/>
              <a:tailEnd/>
            </a:ln>
            <a:effectLst/>
          </p:spPr>
          <p:txBody>
            <a:bodyPr/>
            <a:lstStyle/>
            <a:p>
              <a:endParaRPr lang="en-US" dirty="0">
                <a:latin typeface="Whipsmart" panose="020B0502030203050204" pitchFamily="34" charset="0"/>
              </a:endParaRPr>
            </a:p>
          </p:txBody>
        </p:sp>
      </p:grpSp>
      <p:sp>
        <p:nvSpPr>
          <p:cNvPr id="23" name="Text Box 20"/>
          <p:cNvSpPr txBox="1">
            <a:spLocks noChangeArrowheads="1"/>
          </p:cNvSpPr>
          <p:nvPr/>
        </p:nvSpPr>
        <p:spPr bwMode="auto">
          <a:xfrm>
            <a:off x="7305819" y="2007777"/>
            <a:ext cx="1962077"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defPPr>
              <a:defRPr lang="en-US"/>
            </a:defPPr>
            <a:lvl1pPr>
              <a:defRPr sz="2400" b="0" i="1">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en-US" i="0" dirty="0"/>
              <a:t>event handling</a:t>
            </a:r>
          </a:p>
        </p:txBody>
      </p:sp>
      <p:pic>
        <p:nvPicPr>
          <p:cNvPr id="28674" name="Picture 2" descr="http://www.allfree-clipart.com/Computers/keyboard_mous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2653" y="1676314"/>
            <a:ext cx="1171200" cy="76369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972078" y="3991711"/>
            <a:ext cx="696386" cy="696386"/>
          </a:xfrm>
          <a:prstGeom prst="rect">
            <a:avLst/>
          </a:prstGeom>
          <a:noFill/>
          <a:ln w="9525">
            <a:noFill/>
            <a:miter lim="800000"/>
            <a:headEnd/>
            <a:tailEnd/>
          </a:ln>
        </p:spPr>
      </p:pic>
      <p:sp>
        <p:nvSpPr>
          <p:cNvPr id="39" name="Freeform 38"/>
          <p:cNvSpPr/>
          <p:nvPr/>
        </p:nvSpPr>
        <p:spPr>
          <a:xfrm>
            <a:off x="6778645" y="3592436"/>
            <a:ext cx="730231" cy="1087481"/>
          </a:xfrm>
          <a:custGeom>
            <a:avLst/>
            <a:gdLst>
              <a:gd name="connsiteX0" fmla="*/ 0 w 714375"/>
              <a:gd name="connsiteY0" fmla="*/ 1076325 h 1076325"/>
              <a:gd name="connsiteX1" fmla="*/ 0 w 714375"/>
              <a:gd name="connsiteY1" fmla="*/ 0 h 1076325"/>
              <a:gd name="connsiteX2" fmla="*/ 714375 w 714375"/>
              <a:gd name="connsiteY2" fmla="*/ 0 h 1076325"/>
              <a:gd name="connsiteX3" fmla="*/ 714375 w 714375"/>
              <a:gd name="connsiteY3" fmla="*/ 1057275 h 1076325"/>
            </a:gdLst>
            <a:ahLst/>
            <a:cxnLst>
              <a:cxn ang="0">
                <a:pos x="connsiteX0" y="connsiteY0"/>
              </a:cxn>
              <a:cxn ang="0">
                <a:pos x="connsiteX1" y="connsiteY1"/>
              </a:cxn>
              <a:cxn ang="0">
                <a:pos x="connsiteX2" y="connsiteY2"/>
              </a:cxn>
              <a:cxn ang="0">
                <a:pos x="connsiteX3" y="connsiteY3"/>
              </a:cxn>
            </a:cxnLst>
            <a:rect l="l" t="t" r="r" b="b"/>
            <a:pathLst>
              <a:path w="714375" h="1076325">
                <a:moveTo>
                  <a:pt x="0" y="1076325"/>
                </a:moveTo>
                <a:lnTo>
                  <a:pt x="0" y="0"/>
                </a:lnTo>
                <a:lnTo>
                  <a:pt x="714375" y="0"/>
                </a:lnTo>
                <a:lnTo>
                  <a:pt x="714375" y="1057275"/>
                </a:lnTo>
              </a:path>
            </a:pathLst>
          </a:custGeom>
          <a:noFill/>
          <a:ln w="63500">
            <a:solidFill>
              <a:schemeClr val="tx2"/>
            </a:solidFill>
            <a:round/>
            <a:headEnd/>
            <a:tailEnd type="triangle" w="lg" len="lg"/>
          </a:ln>
          <a:effectLst/>
        </p:spPr>
        <p:txBody>
          <a:bodyPr/>
          <a:lstStyle/>
          <a:p>
            <a:endParaRPr lang="en-US" dirty="0">
              <a:latin typeface="Whipsmart" panose="020B0502030203050204" pitchFamily="34" charset="0"/>
            </a:endParaRPr>
          </a:p>
        </p:txBody>
      </p:sp>
      <p:sp>
        <p:nvSpPr>
          <p:cNvPr id="28" name="Text Box 20"/>
          <p:cNvSpPr txBox="1">
            <a:spLocks noChangeArrowheads="1"/>
          </p:cNvSpPr>
          <p:nvPr/>
        </p:nvSpPr>
        <p:spPr bwMode="auto">
          <a:xfrm>
            <a:off x="6492638" y="3469714"/>
            <a:ext cx="2462214" cy="828432"/>
          </a:xfrm>
          <a:prstGeom prst="rect">
            <a:avLst/>
          </a:prstGeom>
          <a:solidFill>
            <a:srgbClr val="FFFFFF">
              <a:alpha val="80000"/>
            </a:srgbClr>
          </a:solidFill>
          <a:ln>
            <a:solidFill>
              <a:schemeClr val="tx1"/>
            </a:solidFill>
          </a:ln>
        </p:spPr>
        <p:txBody>
          <a:bodyPr wrap="none" lIns="90488" tIns="44450" rIns="90488" bIns="44450">
            <a:spAutoFit/>
          </a:bodyPr>
          <a:lstStyle>
            <a:defPPr>
              <a:defRPr lang="en-US"/>
            </a:defPPr>
            <a:lvl1pPr>
              <a:defRPr sz="2400" b="1" i="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en-US" b="0" dirty="0"/>
              <a:t>animation</a:t>
            </a:r>
          </a:p>
          <a:p>
            <a:r>
              <a:rPr lang="en-US" b="0" dirty="0"/>
              <a:t>physical simulation</a:t>
            </a:r>
          </a:p>
        </p:txBody>
      </p:sp>
      <p:sp>
        <p:nvSpPr>
          <p:cNvPr id="41" name="Line 15"/>
          <p:cNvSpPr>
            <a:spLocks noChangeShapeType="1"/>
          </p:cNvSpPr>
          <p:nvPr/>
        </p:nvSpPr>
        <p:spPr bwMode="auto">
          <a:xfrm>
            <a:off x="7054005" y="2583862"/>
            <a:ext cx="0" cy="885852"/>
          </a:xfrm>
          <a:prstGeom prst="line">
            <a:avLst/>
          </a:prstGeom>
          <a:noFill/>
          <a:ln w="63500">
            <a:solidFill>
              <a:schemeClr val="tx2"/>
            </a:solidFill>
            <a:round/>
            <a:headEnd/>
            <a:tailEnd type="triangle" w="lg" len="lg"/>
          </a:ln>
          <a:effectLst/>
        </p:spPr>
        <p:txBody>
          <a:bodyPr/>
          <a:lstStyle/>
          <a:p>
            <a:endParaRPr lang="en-US" dirty="0">
              <a:latin typeface="Whipsmart" panose="020B0502030203050204" pitchFamily="34" charset="0"/>
            </a:endParaRPr>
          </a:p>
        </p:txBody>
      </p:sp>
      <p:sp>
        <p:nvSpPr>
          <p:cNvPr id="42" name="Text Box 19"/>
          <p:cNvSpPr txBox="1">
            <a:spLocks noChangeArrowheads="1"/>
          </p:cNvSpPr>
          <p:nvPr/>
        </p:nvSpPr>
        <p:spPr bwMode="auto">
          <a:xfrm>
            <a:off x="7037546" y="2599259"/>
            <a:ext cx="1038747" cy="459100"/>
          </a:xfrm>
          <a:prstGeom prst="rect">
            <a:avLst/>
          </a:prstGeom>
          <a:noFill/>
          <a:ln>
            <a:noFill/>
          </a:ln>
        </p:spPr>
        <p:txBody>
          <a:bodyPr wrap="none" lIns="90488" tIns="44450" rIns="90488" bIns="44450">
            <a:spAutoFit/>
          </a:bodyPr>
          <a:lstStyle>
            <a:defPPr>
              <a:defRPr lang="en-US"/>
            </a:defPPr>
            <a:lvl1pPr>
              <a:defRPr sz="2400" b="0" i="1">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en-US" i="0" dirty="0"/>
              <a:t>control</a:t>
            </a:r>
          </a:p>
        </p:txBody>
      </p:sp>
      <p:sp>
        <p:nvSpPr>
          <p:cNvPr id="43" name="Text Box 19"/>
          <p:cNvSpPr txBox="1">
            <a:spLocks noChangeArrowheads="1"/>
          </p:cNvSpPr>
          <p:nvPr/>
        </p:nvSpPr>
        <p:spPr bwMode="auto">
          <a:xfrm>
            <a:off x="9366098" y="2580489"/>
            <a:ext cx="993863" cy="459100"/>
          </a:xfrm>
          <a:prstGeom prst="rect">
            <a:avLst/>
          </a:prstGeom>
          <a:noFill/>
          <a:ln>
            <a:noFill/>
          </a:ln>
        </p:spPr>
        <p:txBody>
          <a:bodyPr wrap="none" lIns="90488" tIns="44450" rIns="90488" bIns="44450">
            <a:spAutoFit/>
          </a:bodyPr>
          <a:lstStyle>
            <a:defPPr>
              <a:defRPr lang="en-US"/>
            </a:defPPr>
            <a:lvl1pPr>
              <a:defRPr sz="2400" b="0" i="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en-US" dirty="0"/>
              <a:t>editing</a:t>
            </a:r>
          </a:p>
        </p:txBody>
      </p:sp>
      <p:sp>
        <p:nvSpPr>
          <p:cNvPr id="6" name="Text Box 19"/>
          <p:cNvSpPr txBox="1">
            <a:spLocks noChangeArrowheads="1"/>
          </p:cNvSpPr>
          <p:nvPr/>
        </p:nvSpPr>
        <p:spPr bwMode="auto">
          <a:xfrm>
            <a:off x="3011260" y="5194119"/>
            <a:ext cx="1293625" cy="459100"/>
          </a:xfrm>
          <a:prstGeom prst="rect">
            <a:avLst/>
          </a:prstGeom>
          <a:solidFill>
            <a:srgbClr val="FFFFFF">
              <a:alpha val="80000"/>
            </a:srgbClr>
          </a:solidFill>
          <a:ln>
            <a:solidFill>
              <a:schemeClr val="tx1"/>
            </a:solidFill>
          </a:ln>
        </p:spPr>
        <p:txBody>
          <a:bodyPr wrap="none" lIns="90488" tIns="44450" rIns="90488" bIns="44450">
            <a:spAutoFit/>
          </a:bodyPr>
          <a:lstStyle>
            <a:defPPr>
              <a:defRPr lang="en-US"/>
            </a:defPPr>
            <a:lvl1pPr>
              <a:defRPr sz="2400" b="0" i="1">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en-US" b="1" i="0" dirty="0"/>
              <a:t>rendering</a:t>
            </a:r>
          </a:p>
        </p:txBody>
      </p:sp>
      <p:pic>
        <p:nvPicPr>
          <p:cNvPr id="28676" name="Picture 4" descr="http://en.clipart-fr.com/data/icons/set_01/icones_0031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58337" y="2160898"/>
            <a:ext cx="928987" cy="92898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p:cNvPicPr>
            <a:picLocks noChangeAspect="1"/>
          </p:cNvPicPr>
          <p:nvPr/>
        </p:nvPicPr>
        <p:blipFill>
          <a:blip r:embed="rId6" cstate="print"/>
          <a:stretch>
            <a:fillRect/>
          </a:stretch>
        </p:blipFill>
        <p:spPr>
          <a:xfrm>
            <a:off x="2369291" y="3451710"/>
            <a:ext cx="1018033" cy="763525"/>
          </a:xfrm>
          <a:prstGeom prst="rect">
            <a:avLst/>
          </a:prstGeom>
        </p:spPr>
      </p:pic>
      <p:sp>
        <p:nvSpPr>
          <p:cNvPr id="51" name="Text Box 19"/>
          <p:cNvSpPr txBox="1">
            <a:spLocks noChangeArrowheads="1"/>
          </p:cNvSpPr>
          <p:nvPr/>
        </p:nvSpPr>
        <p:spPr bwMode="auto">
          <a:xfrm>
            <a:off x="1731631" y="3988677"/>
            <a:ext cx="1267977" cy="828432"/>
          </a:xfrm>
          <a:prstGeom prst="rect">
            <a:avLst/>
          </a:prstGeom>
          <a:noFill/>
          <a:ln>
            <a:noFill/>
          </a:ln>
        </p:spPr>
        <p:txBody>
          <a:bodyPr wrap="none" lIns="90488" tIns="44450" rIns="90488" bIns="44450">
            <a:spAutoFit/>
          </a:bodyPr>
          <a:lstStyle>
            <a:defPPr>
              <a:defRPr lang="en-US"/>
            </a:defPPr>
            <a:lvl1pPr>
              <a:defRPr sz="2400" b="0" i="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en-US" dirty="0"/>
              <a:t>graphics</a:t>
            </a:r>
          </a:p>
          <a:p>
            <a:r>
              <a:rPr lang="en-US" dirty="0"/>
              <a:t>hardware</a:t>
            </a:r>
          </a:p>
        </p:txBody>
      </p:sp>
      <p:sp>
        <p:nvSpPr>
          <p:cNvPr id="52" name="Text Box 19"/>
          <p:cNvSpPr txBox="1">
            <a:spLocks noChangeArrowheads="1"/>
          </p:cNvSpPr>
          <p:nvPr/>
        </p:nvSpPr>
        <p:spPr bwMode="auto">
          <a:xfrm>
            <a:off x="1769967" y="2702336"/>
            <a:ext cx="1017908" cy="828432"/>
          </a:xfrm>
          <a:prstGeom prst="rect">
            <a:avLst/>
          </a:prstGeom>
          <a:noFill/>
          <a:ln>
            <a:noFill/>
          </a:ln>
        </p:spPr>
        <p:txBody>
          <a:bodyPr wrap="none" lIns="90488" tIns="44450" rIns="90488" bIns="44450">
            <a:spAutoFit/>
          </a:bodyPr>
          <a:lstStyle>
            <a:defPPr>
              <a:defRPr lang="en-US"/>
            </a:defPPr>
            <a:lvl1pPr>
              <a:defRPr sz="2400" b="0" i="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en-US" dirty="0"/>
              <a:t>display</a:t>
            </a:r>
          </a:p>
          <a:p>
            <a:r>
              <a:rPr lang="en-US" dirty="0"/>
              <a:t>device</a:t>
            </a:r>
          </a:p>
        </p:txBody>
      </p:sp>
      <p:sp>
        <p:nvSpPr>
          <p:cNvPr id="53" name="Text Box 19"/>
          <p:cNvSpPr txBox="1">
            <a:spLocks noChangeArrowheads="1"/>
          </p:cNvSpPr>
          <p:nvPr/>
        </p:nvSpPr>
        <p:spPr bwMode="auto">
          <a:xfrm>
            <a:off x="2767676" y="1298416"/>
            <a:ext cx="2034212" cy="459100"/>
          </a:xfrm>
          <a:prstGeom prst="rect">
            <a:avLst/>
          </a:prstGeom>
          <a:noFill/>
          <a:ln>
            <a:noFill/>
          </a:ln>
        </p:spPr>
        <p:txBody>
          <a:bodyPr wrap="none" lIns="90488" tIns="44450" rIns="90488" bIns="44450">
            <a:spAutoFit/>
          </a:bodyPr>
          <a:lstStyle>
            <a:defPPr>
              <a:defRPr lang="en-US"/>
            </a:defPPr>
            <a:lvl1pPr>
              <a:defRPr sz="2400" b="0" i="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en-US" dirty="0"/>
              <a:t>output pipeline</a:t>
            </a:r>
          </a:p>
        </p:txBody>
      </p:sp>
      <p:sp>
        <p:nvSpPr>
          <p:cNvPr id="54" name="Text Box 19"/>
          <p:cNvSpPr txBox="1">
            <a:spLocks noChangeArrowheads="1"/>
          </p:cNvSpPr>
          <p:nvPr/>
        </p:nvSpPr>
        <p:spPr bwMode="auto">
          <a:xfrm>
            <a:off x="4815883" y="1310067"/>
            <a:ext cx="1816204" cy="459100"/>
          </a:xfrm>
          <a:prstGeom prst="rect">
            <a:avLst/>
          </a:prstGeom>
          <a:noFill/>
          <a:ln>
            <a:noFill/>
          </a:ln>
        </p:spPr>
        <p:txBody>
          <a:bodyPr wrap="none" lIns="90488" tIns="44450" rIns="90488" bIns="44450">
            <a:spAutoFit/>
          </a:bodyPr>
          <a:lstStyle>
            <a:defPPr>
              <a:defRPr lang="en-US"/>
            </a:defPPr>
            <a:lvl1pPr>
              <a:defRPr sz="2400" b="0" i="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en-US" dirty="0"/>
              <a:t>input pipeline</a:t>
            </a:r>
          </a:p>
        </p:txBody>
      </p:sp>
      <p:pic>
        <p:nvPicPr>
          <p:cNvPr id="28680" name="Picture 8" descr="http://www.clker.com/cliparts/4/d/a/f/12408493351629035541grumbel_Xbox360_Gamepad.svg.me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82995" y="2645003"/>
            <a:ext cx="574313" cy="411591"/>
          </a:xfrm>
          <a:prstGeom prst="rect">
            <a:avLst/>
          </a:prstGeom>
          <a:noFill/>
          <a:extLst>
            <a:ext uri="{909E8E84-426E-40DD-AFC4-6F175D3DCCD1}">
              <a14:hiddenFill xmlns:a14="http://schemas.microsoft.com/office/drawing/2010/main">
                <a:solidFill>
                  <a:srgbClr val="FFFFFF"/>
                </a:solidFill>
              </a14:hiddenFill>
            </a:ext>
          </a:extLst>
        </p:spPr>
      </p:pic>
      <p:pic>
        <p:nvPicPr>
          <p:cNvPr id="28682" name="Picture 10" descr="http://www.videoshock.es/wp-content/uploads/2010/12/wiimote.gi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72802" y="1693816"/>
            <a:ext cx="837024" cy="806382"/>
          </a:xfrm>
          <a:prstGeom prst="rect">
            <a:avLst/>
          </a:prstGeom>
          <a:noFill/>
          <a:extLst>
            <a:ext uri="{909E8E84-426E-40DD-AFC4-6F175D3DCCD1}">
              <a14:hiddenFill xmlns:a14="http://schemas.microsoft.com/office/drawing/2010/main">
                <a:solidFill>
                  <a:srgbClr val="FFFFFF"/>
                </a:solidFill>
              </a14:hiddenFill>
            </a:ext>
          </a:extLst>
        </p:spPr>
      </p:pic>
      <p:sp>
        <p:nvSpPr>
          <p:cNvPr id="47" name="Freeform 46"/>
          <p:cNvSpPr/>
          <p:nvPr/>
        </p:nvSpPr>
        <p:spPr>
          <a:xfrm>
            <a:off x="4000500" y="2552700"/>
            <a:ext cx="1739900" cy="2616200"/>
          </a:xfrm>
          <a:custGeom>
            <a:avLst/>
            <a:gdLst>
              <a:gd name="connsiteX0" fmla="*/ 1701800 w 1739900"/>
              <a:gd name="connsiteY0" fmla="*/ 0 h 2616200"/>
              <a:gd name="connsiteX1" fmla="*/ 1739900 w 1739900"/>
              <a:gd name="connsiteY1" fmla="*/ 1308100 h 2616200"/>
              <a:gd name="connsiteX2" fmla="*/ 0 w 1739900"/>
              <a:gd name="connsiteY2" fmla="*/ 1308100 h 2616200"/>
              <a:gd name="connsiteX3" fmla="*/ 0 w 1739900"/>
              <a:gd name="connsiteY3" fmla="*/ 2616200 h 2616200"/>
            </a:gdLst>
            <a:ahLst/>
            <a:cxnLst>
              <a:cxn ang="0">
                <a:pos x="connsiteX0" y="connsiteY0"/>
              </a:cxn>
              <a:cxn ang="0">
                <a:pos x="connsiteX1" y="connsiteY1"/>
              </a:cxn>
              <a:cxn ang="0">
                <a:pos x="connsiteX2" y="connsiteY2"/>
              </a:cxn>
              <a:cxn ang="0">
                <a:pos x="connsiteX3" y="connsiteY3"/>
              </a:cxn>
            </a:cxnLst>
            <a:rect l="l" t="t" r="r" b="b"/>
            <a:pathLst>
              <a:path w="1739900" h="2616200">
                <a:moveTo>
                  <a:pt x="1701800" y="0"/>
                </a:moveTo>
                <a:lnTo>
                  <a:pt x="1739900" y="1308100"/>
                </a:lnTo>
                <a:lnTo>
                  <a:pt x="0" y="1308100"/>
                </a:lnTo>
                <a:lnTo>
                  <a:pt x="0" y="2616200"/>
                </a:lnTo>
              </a:path>
            </a:pathLst>
          </a:custGeom>
          <a:noFill/>
          <a:ln w="63500">
            <a:solidFill>
              <a:schemeClr val="tx2"/>
            </a:solidFill>
            <a:round/>
            <a:headEnd/>
            <a:tailEnd type="triangle" w="lg" len="lg"/>
          </a:ln>
          <a:effectLst/>
        </p:spPr>
        <p:txBody>
          <a:bodyPr/>
          <a:lstStyle/>
          <a:p>
            <a:endParaRPr lang="en-US" dirty="0">
              <a:latin typeface="Whipsmart" panose="020B0502030203050204" pitchFamily="34" charset="0"/>
            </a:endParaRPr>
          </a:p>
        </p:txBody>
      </p:sp>
      <p:pic>
        <p:nvPicPr>
          <p:cNvPr id="28684" name="Picture 12" descr="http://en.clipart-fr.com/data/icons/set_01/icones_00477.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15129" y="3063531"/>
            <a:ext cx="642178" cy="642178"/>
          </a:xfrm>
          <a:prstGeom prst="rect">
            <a:avLst/>
          </a:prstGeom>
          <a:noFill/>
          <a:extLst>
            <a:ext uri="{909E8E84-426E-40DD-AFC4-6F175D3DCCD1}">
              <a14:hiddenFill xmlns:a14="http://schemas.microsoft.com/office/drawing/2010/main">
                <a:solidFill>
                  <a:srgbClr val="FFFFFF"/>
                </a:solidFill>
              </a14:hiddenFill>
            </a:ext>
          </a:extLst>
        </p:spPr>
      </p:pic>
      <p:sp>
        <p:nvSpPr>
          <p:cNvPr id="56" name="Freeform 55"/>
          <p:cNvSpPr/>
          <p:nvPr/>
        </p:nvSpPr>
        <p:spPr>
          <a:xfrm>
            <a:off x="5280660" y="2537460"/>
            <a:ext cx="4038600" cy="2667000"/>
          </a:xfrm>
          <a:custGeom>
            <a:avLst/>
            <a:gdLst>
              <a:gd name="connsiteX0" fmla="*/ 0 w 4038600"/>
              <a:gd name="connsiteY0" fmla="*/ 0 h 2667000"/>
              <a:gd name="connsiteX1" fmla="*/ 4038600 w 4038600"/>
              <a:gd name="connsiteY1" fmla="*/ 0 h 2667000"/>
              <a:gd name="connsiteX2" fmla="*/ 4038600 w 4038600"/>
              <a:gd name="connsiteY2" fmla="*/ 2667000 h 2667000"/>
            </a:gdLst>
            <a:ahLst/>
            <a:cxnLst>
              <a:cxn ang="0">
                <a:pos x="connsiteX0" y="connsiteY0"/>
              </a:cxn>
              <a:cxn ang="0">
                <a:pos x="connsiteX1" y="connsiteY1"/>
              </a:cxn>
              <a:cxn ang="0">
                <a:pos x="connsiteX2" y="connsiteY2"/>
              </a:cxn>
            </a:cxnLst>
            <a:rect l="l" t="t" r="r" b="b"/>
            <a:pathLst>
              <a:path w="4038600" h="2667000">
                <a:moveTo>
                  <a:pt x="0" y="0"/>
                </a:moveTo>
                <a:lnTo>
                  <a:pt x="4038600" y="0"/>
                </a:lnTo>
                <a:lnTo>
                  <a:pt x="4038600" y="2667000"/>
                </a:lnTo>
              </a:path>
            </a:pathLst>
          </a:custGeom>
          <a:noFill/>
          <a:ln w="63500">
            <a:solidFill>
              <a:schemeClr val="tx2"/>
            </a:solidFill>
            <a:round/>
            <a:headEnd/>
            <a:tailEnd type="triangle" w="lg" len="lg"/>
          </a:ln>
          <a:effectLst/>
        </p:spPr>
        <p:txBody>
          <a:bodyPr rtlCol="0" anchor="ctr"/>
          <a:lstStyle/>
          <a:p>
            <a:pPr algn="ctr"/>
            <a:endParaRPr lang="en-US" dirty="0">
              <a:latin typeface="Whipsmart" panose="020B0502030203050204" pitchFamily="34" charset="0"/>
            </a:endParaRPr>
          </a:p>
        </p:txBody>
      </p:sp>
      <p:sp>
        <p:nvSpPr>
          <p:cNvPr id="36" name="Text Box 19"/>
          <p:cNvSpPr txBox="1">
            <a:spLocks noChangeArrowheads="1"/>
          </p:cNvSpPr>
          <p:nvPr/>
        </p:nvSpPr>
        <p:spPr bwMode="auto">
          <a:xfrm>
            <a:off x="2507398" y="5623083"/>
            <a:ext cx="2039021" cy="1197764"/>
          </a:xfrm>
          <a:prstGeom prst="rect">
            <a:avLst/>
          </a:prstGeom>
          <a:noFill/>
          <a:ln>
            <a:noFill/>
          </a:ln>
        </p:spPr>
        <p:txBody>
          <a:bodyPr wrap="none" lIns="90488" tIns="44450" rIns="90488" bIns="44450">
            <a:spAutoFit/>
          </a:bodyPr>
          <a:lstStyle>
            <a:defPPr>
              <a:defRPr lang="en-US"/>
            </a:defPPr>
            <a:lvl1pPr>
              <a:defRPr sz="2400" b="0" i="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pPr algn="ctr"/>
            <a:r>
              <a:rPr lang="hu-HU" dirty="0">
                <a:solidFill>
                  <a:srgbClr val="FF0000"/>
                </a:solidFill>
              </a:rPr>
              <a:t>analogy:</a:t>
            </a:r>
          </a:p>
          <a:p>
            <a:pPr algn="ctr"/>
            <a:r>
              <a:rPr lang="hu-HU" dirty="0">
                <a:solidFill>
                  <a:srgbClr val="FF0000"/>
                </a:solidFill>
              </a:rPr>
              <a:t>drawing shapes</a:t>
            </a:r>
          </a:p>
          <a:p>
            <a:pPr algn="ctr"/>
            <a:r>
              <a:rPr lang="hu-HU" dirty="0">
                <a:solidFill>
                  <a:srgbClr val="FF0000"/>
                </a:solidFill>
              </a:rPr>
              <a:t>on paper</a:t>
            </a:r>
            <a:endParaRPr lang="en-US" dirty="0">
              <a:solidFill>
                <a:srgbClr val="FF0000"/>
              </a:solidFill>
            </a:endParaRPr>
          </a:p>
        </p:txBody>
      </p:sp>
    </p:spTree>
    <p:extLst>
      <p:ext uri="{BB962C8B-B14F-4D97-AF65-F5344CB8AC3E}">
        <p14:creationId xmlns:p14="http://schemas.microsoft.com/office/powerpoint/2010/main" val="129018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2453782" y="688998"/>
            <a:ext cx="0" cy="3698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026917" y="3456045"/>
            <a:ext cx="915404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rot="21591286">
            <a:off x="1535513" y="2526419"/>
            <a:ext cx="1816196" cy="179850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2363545" y="2528724"/>
            <a:ext cx="180473"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361523" y="3366183"/>
            <a:ext cx="160" cy="19819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01409" y="2344058"/>
            <a:ext cx="319318" cy="369332"/>
          </a:xfrm>
          <a:prstGeom prst="rect">
            <a:avLst/>
          </a:prstGeom>
          <a:noFill/>
        </p:spPr>
        <p:txBody>
          <a:bodyPr wrap="none" rtlCol="0">
            <a:spAutoFit/>
          </a:bodyPr>
          <a:lstStyle/>
          <a:p>
            <a:r>
              <a:rPr lang="en-US" dirty="0" smtClean="0">
                <a:latin typeface="Whipsmart" panose="020B0502030203050204" pitchFamily="34" charset="0"/>
              </a:rPr>
              <a:t>1</a:t>
            </a:r>
            <a:endParaRPr lang="en-US" dirty="0">
              <a:latin typeface="Whipsmart" panose="020B0502030203050204" pitchFamily="34" charset="0"/>
            </a:endParaRPr>
          </a:p>
        </p:txBody>
      </p:sp>
      <p:sp>
        <p:nvSpPr>
          <p:cNvPr id="15" name="TextBox 14"/>
          <p:cNvSpPr txBox="1"/>
          <p:nvPr/>
        </p:nvSpPr>
        <p:spPr>
          <a:xfrm>
            <a:off x="3293284" y="3173687"/>
            <a:ext cx="319318" cy="369332"/>
          </a:xfrm>
          <a:prstGeom prst="rect">
            <a:avLst/>
          </a:prstGeom>
          <a:noFill/>
        </p:spPr>
        <p:txBody>
          <a:bodyPr wrap="none" rtlCol="0">
            <a:spAutoFit/>
          </a:bodyPr>
          <a:lstStyle/>
          <a:p>
            <a:r>
              <a:rPr lang="en-US" dirty="0" smtClean="0">
                <a:latin typeface="Whipsmart" panose="020B0502030203050204" pitchFamily="34" charset="0"/>
              </a:rPr>
              <a:t>1</a:t>
            </a:r>
            <a:endParaRPr lang="en-US" dirty="0">
              <a:latin typeface="Whipsmart" panose="020B0502030203050204" pitchFamily="34" charset="0"/>
            </a:endParaRPr>
          </a:p>
        </p:txBody>
      </p:sp>
      <p:sp>
        <p:nvSpPr>
          <p:cNvPr id="16" name="Rectangle 15"/>
          <p:cNvSpPr/>
          <p:nvPr/>
        </p:nvSpPr>
        <p:spPr>
          <a:xfrm>
            <a:off x="1533236" y="2521527"/>
            <a:ext cx="1820749" cy="180109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2132505" y="6212373"/>
            <a:ext cx="1750162" cy="546811"/>
          </a:xfrm>
          <a:prstGeom prst="rect">
            <a:avLst/>
          </a:prstGeom>
        </p:spPr>
      </p:pic>
      <p:pic>
        <p:nvPicPr>
          <p:cNvPr id="18" name="Picture 17"/>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74980" y="6226510"/>
            <a:ext cx="1936700" cy="546811"/>
          </a:xfrm>
          <a:prstGeom prst="rect">
            <a:avLst/>
          </a:prstGeom>
        </p:spPr>
      </p:pic>
      <p:pic>
        <p:nvPicPr>
          <p:cNvPr id="19" name="Picture 18"/>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4010635" y="6377010"/>
            <a:ext cx="641909" cy="267005"/>
          </a:xfrm>
          <a:prstGeom prst="rect">
            <a:avLst/>
          </a:prstGeom>
        </p:spPr>
      </p:pic>
      <p:pic>
        <p:nvPicPr>
          <p:cNvPr id="20" name="Picture 19"/>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4696287" y="6384276"/>
            <a:ext cx="715061" cy="265176"/>
          </a:xfrm>
          <a:prstGeom prst="rect">
            <a:avLst/>
          </a:prstGeom>
        </p:spPr>
      </p:pic>
      <p:pic>
        <p:nvPicPr>
          <p:cNvPr id="21" name="Picture 20"/>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5466164" y="6377010"/>
            <a:ext cx="645567" cy="270662"/>
          </a:xfrm>
          <a:prstGeom prst="rect">
            <a:avLst/>
          </a:prstGeom>
        </p:spPr>
      </p:pic>
      <p:pic>
        <p:nvPicPr>
          <p:cNvPr id="22" name="Picture 21"/>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6699533" y="6021625"/>
            <a:ext cx="5445111" cy="808955"/>
          </a:xfrm>
          <a:prstGeom prst="rect">
            <a:avLst/>
          </a:prstGeom>
        </p:spPr>
      </p:pic>
      <p:pic>
        <p:nvPicPr>
          <p:cNvPr id="23" name="Picture 22"/>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6925351" y="6113377"/>
            <a:ext cx="1589228" cy="625449"/>
          </a:xfrm>
          <a:prstGeom prst="rect">
            <a:avLst/>
          </a:prstGeom>
        </p:spPr>
      </p:pic>
      <p:pic>
        <p:nvPicPr>
          <p:cNvPr id="24" name="Picture 23"/>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8567962" y="6325382"/>
            <a:ext cx="1613003" cy="334670"/>
          </a:xfrm>
          <a:prstGeom prst="rect">
            <a:avLst/>
          </a:prstGeom>
        </p:spPr>
      </p:pic>
      <p:pic>
        <p:nvPicPr>
          <p:cNvPr id="25" name="Picture 24"/>
          <p:cNvPicPr>
            <a:picLocks noChangeAspect="1"/>
          </p:cNvPicPr>
          <p:nvPr>
            <p:custDataLst>
              <p:tags r:id="rId9"/>
            </p:custDataLst>
          </p:nvPr>
        </p:nvPicPr>
        <p:blipFill>
          <a:blip r:embed="rId19" cstate="print">
            <a:extLst>
              <a:ext uri="{28A0092B-C50C-407E-A947-70E740481C1C}">
                <a14:useLocalDpi xmlns:a14="http://schemas.microsoft.com/office/drawing/2010/main" val="0"/>
              </a:ext>
            </a:extLst>
          </a:blip>
          <a:stretch>
            <a:fillRect/>
          </a:stretch>
        </p:blipFill>
        <p:spPr>
          <a:xfrm>
            <a:off x="10234348" y="6334040"/>
            <a:ext cx="1353313" cy="336499"/>
          </a:xfrm>
          <a:prstGeom prst="rect">
            <a:avLst/>
          </a:prstGeom>
        </p:spPr>
      </p:pic>
      <p:sp>
        <p:nvSpPr>
          <p:cNvPr id="28" name="Freeform 24"/>
          <p:cNvSpPr>
            <a:spLocks/>
          </p:cNvSpPr>
          <p:nvPr/>
        </p:nvSpPr>
        <p:spPr bwMode="auto">
          <a:xfrm>
            <a:off x="2453782" y="1767922"/>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29" name="Freeform 24"/>
          <p:cNvSpPr>
            <a:spLocks/>
          </p:cNvSpPr>
          <p:nvPr/>
        </p:nvSpPr>
        <p:spPr bwMode="auto">
          <a:xfrm>
            <a:off x="4105378" y="1767922"/>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30" name="Freeform 24"/>
          <p:cNvSpPr>
            <a:spLocks/>
          </p:cNvSpPr>
          <p:nvPr/>
        </p:nvSpPr>
        <p:spPr bwMode="auto">
          <a:xfrm flipH="1">
            <a:off x="6792237" y="1847574"/>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31" name="Freeform 24"/>
          <p:cNvSpPr>
            <a:spLocks/>
          </p:cNvSpPr>
          <p:nvPr/>
        </p:nvSpPr>
        <p:spPr bwMode="auto">
          <a:xfrm rot="17977006" flipH="1">
            <a:off x="7671729" y="841619"/>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33" name="Rectangle 32"/>
          <p:cNvSpPr/>
          <p:nvPr/>
        </p:nvSpPr>
        <p:spPr>
          <a:xfrm rot="19363501">
            <a:off x="4291471" y="1305238"/>
            <a:ext cx="2558620" cy="1446963"/>
          </a:xfrm>
          <a:prstGeom prst="rect">
            <a:avLst/>
          </a:prstGeom>
          <a:solidFill>
            <a:srgbClr val="BFE4FF">
              <a:alpha val="7843"/>
            </a:srgbClr>
          </a:solid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879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grpId="0" nodeType="clickEffect">
                                  <p:stCondLst>
                                    <p:cond delay="0"/>
                                  </p:stCondLst>
                                  <p:childTnLst>
                                    <p:animScale>
                                      <p:cBhvr>
                                        <p:cTn id="11" dur="2000" fill="hold"/>
                                        <p:tgtEl>
                                          <p:spTgt spid="7"/>
                                        </p:tgtEl>
                                      </p:cBhvr>
                                      <p:by x="139000" y="100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grpId="1" nodeType="clickEffect">
                                  <p:stCondLst>
                                    <p:cond delay="0"/>
                                  </p:stCondLst>
                                  <p:childTnLst>
                                    <p:animScale>
                                      <p:cBhvr>
                                        <p:cTn id="15" dur="2000" fill="hold"/>
                                        <p:tgtEl>
                                          <p:spTgt spid="7"/>
                                        </p:tgtEl>
                                      </p:cBhvr>
                                      <p:by x="100000" y="80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mph" presetSubtype="0" fill="hold" grpId="2" nodeType="clickEffect">
                                  <p:stCondLst>
                                    <p:cond delay="0"/>
                                  </p:stCondLst>
                                  <p:childTnLst>
                                    <p:animRot by="-2220000">
                                      <p:cBhvr>
                                        <p:cTn id="24" dur="2000" fill="hold"/>
                                        <p:tgtEl>
                                          <p:spTgt spid="7"/>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3" nodeType="clickEffect">
                                  <p:stCondLst>
                                    <p:cond delay="0"/>
                                  </p:stCondLst>
                                  <p:childTnLst>
                                    <p:animMotion origin="layout" path="M -6.25E-7 4.44444E-6 L 0.25638 -0.20301 " pathEditMode="relative" rAng="0" ptsTypes="AA">
                                      <p:cBhvr>
                                        <p:cTn id="33" dur="2000" fill="hold"/>
                                        <p:tgtEl>
                                          <p:spTgt spid="7"/>
                                        </p:tgtEl>
                                        <p:attrNameLst>
                                          <p:attrName>ppt_x</p:attrName>
                                          <p:attrName>ppt_y</p:attrName>
                                        </p:attrNameLst>
                                      </p:cBhvr>
                                      <p:rCtr x="12812" y="-10162"/>
                                    </p:animMotion>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OrthoCamera</a:t>
            </a:r>
            <a:r>
              <a:rPr lang="en-US" dirty="0" smtClean="0"/>
              <a:t> concept</a:t>
            </a:r>
            <a:endParaRPr lang="en-US" dirty="0"/>
          </a:p>
        </p:txBody>
      </p:sp>
      <p:sp>
        <p:nvSpPr>
          <p:cNvPr id="3" name="Content Placeholder 2"/>
          <p:cNvSpPr>
            <a:spLocks noGrp="1"/>
          </p:cNvSpPr>
          <p:nvPr>
            <p:ph idx="1"/>
          </p:nvPr>
        </p:nvSpPr>
        <p:spPr/>
        <p:txBody>
          <a:bodyPr/>
          <a:lstStyle/>
          <a:p>
            <a:r>
              <a:rPr lang="en-US" dirty="0" smtClean="0"/>
              <a:t>2d camera</a:t>
            </a:r>
          </a:p>
          <a:p>
            <a:r>
              <a:rPr lang="en-US" dirty="0" smtClean="0"/>
              <a:t>must scale and translate everything</a:t>
            </a:r>
          </a:p>
          <a:p>
            <a:pPr lvl="1"/>
            <a:r>
              <a:rPr lang="en-US" dirty="0" smtClean="0"/>
              <a:t>so that desired window of the virtual world shows on viewport</a:t>
            </a:r>
          </a:p>
          <a:p>
            <a:r>
              <a:rPr lang="en-US" dirty="0" smtClean="0"/>
              <a:t>resize camera window if canvas aspect ratio changes</a:t>
            </a:r>
          </a:p>
          <a:p>
            <a:endParaRPr lang="en-US" dirty="0"/>
          </a:p>
          <a:p>
            <a:r>
              <a:rPr lang="en-US" dirty="0" smtClean="0"/>
              <a:t>it is a </a:t>
            </a:r>
            <a:r>
              <a:rPr lang="en-US" dirty="0" err="1" smtClean="0">
                <a:latin typeface="Consolas" panose="020B0609020204030204" pitchFamily="49" charset="0"/>
                <a:cs typeface="Consolas" panose="020B0609020204030204" pitchFamily="49" charset="0"/>
              </a:rPr>
              <a:t>UniformProvid</a:t>
            </a:r>
            <a:r>
              <a:rPr lang="en-US" dirty="0" err="1">
                <a:latin typeface="Consolas" panose="020B0609020204030204" pitchFamily="49" charset="0"/>
                <a:cs typeface="Consolas" panose="020B0609020204030204" pitchFamily="49" charset="0"/>
              </a:rPr>
              <a:t>er</a:t>
            </a:r>
            <a:r>
              <a:rPr lang="en-US" dirty="0" smtClean="0"/>
              <a:t> component</a:t>
            </a:r>
          </a:p>
          <a:p>
            <a:pPr lvl="1"/>
            <a:r>
              <a:rPr lang="en-US" dirty="0" smtClean="0"/>
              <a:t>provides the camera matrix (a.k.a. </a:t>
            </a:r>
            <a:r>
              <a:rPr lang="en-US" dirty="0" err="1">
                <a:latin typeface="Consolas" panose="020B0609020204030204" pitchFamily="49" charset="0"/>
                <a:cs typeface="Consolas" panose="020B0609020204030204" pitchFamily="49" charset="0"/>
              </a:rPr>
              <a:t>viewProjMatrix</a:t>
            </a:r>
            <a:r>
              <a:rPr lang="en-US" dirty="0" smtClean="0"/>
              <a:t>) and eye position</a:t>
            </a:r>
          </a:p>
          <a:p>
            <a:pPr lvl="1"/>
            <a:r>
              <a:rPr lang="en-US" dirty="0" smtClean="0"/>
              <a:t>let us make all programs its children</a:t>
            </a:r>
            <a:endParaRPr lang="en-US" dirty="0"/>
          </a:p>
        </p:txBody>
      </p:sp>
    </p:spTree>
    <p:extLst>
      <p:ext uri="{BB962C8B-B14F-4D97-AF65-F5344CB8AC3E}">
        <p14:creationId xmlns:p14="http://schemas.microsoft.com/office/powerpoint/2010/main" val="6791005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OrthoCamera.js</a:t>
            </a:r>
            <a:r>
              <a:rPr lang="en-US" dirty="0" smtClean="0"/>
              <a:t> – initial </a:t>
            </a:r>
            <a:r>
              <a:rPr lang="en-US" dirty="0" err="1" smtClean="0"/>
              <a:t>pos</a:t>
            </a:r>
            <a:r>
              <a:rPr lang="en-US" dirty="0" smtClean="0"/>
              <a:t>, zoom</a:t>
            </a:r>
            <a:endParaRPr lang="en-US" dirty="0"/>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pPr>
            <a:r>
              <a:rPr lang="en-US" sz="2000" dirty="0">
                <a:solidFill>
                  <a:srgbClr val="8F8634"/>
                </a:solidFill>
                <a:latin typeface="Consolas" panose="020B0609020204030204" pitchFamily="49" charset="0"/>
                <a:ea typeface="Times New Roman" panose="02020603050405020304" pitchFamily="18" charset="0"/>
                <a:cs typeface="Times New Roman" panose="02020603050405020304" pitchFamily="18" charset="0"/>
              </a:rPr>
              <a:t>"use strict"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exported </a:t>
            </a:r>
            <a:r>
              <a:rPr lang="en-US" sz="2000" dirty="0" err="1">
                <a:solidFill>
                  <a:srgbClr val="A5A5A5"/>
                </a:solidFill>
                <a:latin typeface="Consolas" panose="020B0609020204030204" pitchFamily="49" charset="0"/>
                <a:ea typeface="Times New Roman" panose="02020603050405020304" pitchFamily="18" charset="0"/>
                <a:cs typeface="Times New Roman" panose="02020603050405020304" pitchFamily="18" charset="0"/>
              </a:rPr>
              <a:t>OrthoCamera</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class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OrthoCamera</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extends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constructor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programs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super(</a:t>
            </a:r>
            <a:r>
              <a:rPr lang="en-US" sz="2000" dirty="0">
                <a:solidFill>
                  <a:srgbClr val="8F8634"/>
                </a:solidFill>
                <a:latin typeface="Consolas" panose="020B0609020204030204" pitchFamily="49" charset="0"/>
                <a:ea typeface="Times New Roman" panose="02020603050405020304" pitchFamily="18" charset="0"/>
                <a:cs typeface="Times New Roman" panose="02020603050405020304" pitchFamily="18" charset="0"/>
              </a:rPr>
              <a:t>"camera"</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this.position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new</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Vec2(</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this.rotation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this.windowSize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new</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Vec2(</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2</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2</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this.addComponentsAndGatherUniforms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programs);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Times New Roman" panose="02020603050405020304" pitchFamily="18" charset="0"/>
              </a:rPr>
              <a:t>  }</a:t>
            </a:r>
            <a:endParaRPr lang="en-US" sz="2000" dirty="0">
              <a:latin typeface="Consolas" panose="020B0609020204030204" pitchFamily="49" charset="0"/>
              <a:cs typeface="Consolas" panose="020B0609020204030204" pitchFamily="49"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0868800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OrthoCamera.js</a:t>
            </a:r>
            <a:r>
              <a:rPr lang="en-US" dirty="0" smtClean="0"/>
              <a:t> – construct V</a:t>
            </a:r>
            <a:endParaRPr lang="en-US" dirty="0"/>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update </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this.viewProjMatrix.set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scale(</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0.5</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scale(</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this.windowSize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rotate(</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this.rotation</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translate(</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this.position</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invert();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36867588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OrthoCamera.js</a:t>
            </a:r>
            <a:r>
              <a:rPr lang="en-US" dirty="0" smtClean="0"/>
              <a:t> – aspect ratio</a:t>
            </a:r>
            <a:endParaRPr lang="en-US" dirty="0"/>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setAspectRatio</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i="1" dirty="0" err="1">
                <a:solidFill>
                  <a:srgbClr val="CB6500"/>
                </a:solidFill>
                <a:latin typeface="Consolas" panose="020B0609020204030204" pitchFamily="49" charset="0"/>
                <a:ea typeface="Times New Roman" panose="02020603050405020304" pitchFamily="18" charset="0"/>
                <a:cs typeface="Times New Roman" panose="02020603050405020304" pitchFamily="18" charset="0"/>
              </a:rPr>
              <a:t>ar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this.windowSize.x</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this.windowSize.y</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this.update</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0000"/>
                </a:solidFill>
                <a:latin typeface="Consolas" panose="020B0609020204030204" pitchFamily="49" charset="0"/>
                <a:ea typeface="Times New Roman" panose="02020603050405020304" pitchFamily="18" charset="0"/>
              </a:rPr>
              <a:t>  } </a:t>
            </a:r>
            <a:endParaRPr lang="en-US" sz="1200" dirty="0">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6529921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Set aspect ratio in </a:t>
            </a:r>
            <a:r>
              <a:rPr lang="en-US" dirty="0" err="1" smtClean="0">
                <a:latin typeface="Consolas" panose="020B0609020204030204" pitchFamily="49" charset="0"/>
                <a:cs typeface="Consolas" panose="020B0609020204030204" pitchFamily="49" charset="0"/>
              </a:rPr>
              <a:t>Scene#resize</a:t>
            </a:r>
            <a:endParaRPr lang="en-US" dirty="0">
              <a:latin typeface="Consolas" panose="020B0609020204030204" pitchFamily="49" charset="0"/>
              <a:cs typeface="Consolas" panose="020B0609020204030204" pitchFamily="49" charset="0"/>
            </a:endParaRPr>
          </a:p>
        </p:txBody>
      </p:sp>
      <p:sp>
        <p:nvSpPr>
          <p:cNvPr id="5" name="Rectangle 4"/>
          <p:cNvSpPr/>
          <p:nvPr/>
        </p:nvSpPr>
        <p:spPr>
          <a:xfrm>
            <a:off x="1524000" y="1524000"/>
            <a:ext cx="9144000" cy="533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resize(</a:t>
            </a:r>
            <a:r>
              <a:rPr lang="en-US" sz="2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t>
            </a:r>
            <a:r>
              <a:rPr lang="en-US" sz="2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canvas) {</a:t>
            </a:r>
          </a:p>
          <a:p>
            <a:pPr>
              <a:lnSpc>
                <a:spcPct val="107000"/>
              </a:lnSpc>
            </a:pPr>
            <a:r>
              <a:rPr lang="en-US" sz="2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gl.viewport</a:t>
            </a:r>
            <a:r>
              <a:rPr lang="en-US" sz="2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(0, 0, </a:t>
            </a:r>
            <a:r>
              <a:rPr lang="en-US" sz="2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canvas.width</a:t>
            </a:r>
            <a:r>
              <a:rPr lang="en-US" sz="2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canvas.height</a:t>
            </a:r>
            <a:r>
              <a:rPr lang="en-US" sz="24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endParaRPr lang="en-US" sz="2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lvl="1">
              <a:lnSpc>
                <a:spcPct val="107000"/>
              </a:lnSpc>
            </a:pPr>
            <a:r>
              <a:rPr lang="en-US" sz="2400" b="1" dirty="0">
                <a:latin typeface="Consolas" panose="020B0609020204030204" pitchFamily="49" charset="0"/>
                <a:ea typeface="Times New Roman" panose="02020603050405020304" pitchFamily="18" charset="0"/>
                <a:cs typeface="Times New Roman" panose="02020603050405020304" pitchFamily="18" charset="0"/>
              </a:rPr>
              <a:t> </a:t>
            </a:r>
            <a:r>
              <a:rPr lang="en-US" sz="2400" b="1"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this.camera.setAspectRatio</a:t>
            </a:r>
            <a:r>
              <a:rPr lang="en-US" sz="2400" b="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lvl="1">
              <a:lnSpc>
                <a:spcPct val="107000"/>
              </a:lnSpc>
            </a:pPr>
            <a:r>
              <a:rPr lang="en-US" sz="2400" b="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b="1"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canvas.clientWidth</a:t>
            </a:r>
            <a:r>
              <a:rPr lang="en-US" sz="2400" b="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p>
          <a:p>
            <a:pPr lvl="1">
              <a:lnSpc>
                <a:spcPct val="107000"/>
              </a:lnSpc>
            </a:pPr>
            <a:r>
              <a:rPr lang="en-US" sz="2400" b="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b="1"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canvas.clientHeight</a:t>
            </a:r>
            <a:r>
              <a:rPr lang="en-US" sz="2400" b="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endParaRPr lang="en-US" sz="2400" b="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1" name="TextBox 10"/>
          <p:cNvSpPr txBox="1"/>
          <p:nvPr/>
        </p:nvSpPr>
        <p:spPr>
          <a:xfrm>
            <a:off x="8121445" y="2227476"/>
            <a:ext cx="2317955" cy="369332"/>
          </a:xfrm>
          <a:prstGeom prst="rect">
            <a:avLst/>
          </a:prstGeom>
          <a:noFill/>
        </p:spPr>
        <p:txBody>
          <a:bodyPr wrap="square" rtlCol="0">
            <a:spAutoFit/>
          </a:bodyPr>
          <a:lstStyle/>
          <a:p>
            <a:r>
              <a:rPr lang="en-US" dirty="0">
                <a:solidFill>
                  <a:srgbClr val="FF0000"/>
                </a:solidFill>
                <a:latin typeface="Whipsmart" panose="020B0502030203050204" pitchFamily="34" charset="0"/>
              </a:rPr>
              <a:t>draw over entire canvas</a:t>
            </a:r>
          </a:p>
        </p:txBody>
      </p:sp>
      <p:cxnSp>
        <p:nvCxnSpPr>
          <p:cNvPr id="12" name="Straight Arrow Connector 11"/>
          <p:cNvCxnSpPr>
            <a:stCxn id="11" idx="1"/>
          </p:cNvCxnSpPr>
          <p:nvPr/>
        </p:nvCxnSpPr>
        <p:spPr>
          <a:xfrm flipH="1">
            <a:off x="5454032" y="2412142"/>
            <a:ext cx="2667413" cy="6142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33800" y="6077288"/>
            <a:ext cx="6705600" cy="646331"/>
          </a:xfrm>
          <a:prstGeom prst="rect">
            <a:avLst/>
          </a:prstGeom>
          <a:noFill/>
        </p:spPr>
        <p:txBody>
          <a:bodyPr wrap="square" rtlCol="0">
            <a:spAutoFit/>
          </a:bodyPr>
          <a:lstStyle/>
          <a:p>
            <a:r>
              <a:rPr lang="en-US" dirty="0">
                <a:solidFill>
                  <a:srgbClr val="FF0000"/>
                </a:solidFill>
                <a:latin typeface="Whipsmart" panose="020B0502030203050204" pitchFamily="34" charset="0"/>
              </a:rPr>
              <a:t>adjust camera scaling so that the world space window mapped to the viewport has the same aspect ratio as the viewport (no distortion)</a:t>
            </a:r>
          </a:p>
        </p:txBody>
      </p:sp>
      <p:cxnSp>
        <p:nvCxnSpPr>
          <p:cNvPr id="16" name="Straight Arrow Connector 15"/>
          <p:cNvCxnSpPr>
            <a:stCxn id="15" idx="0"/>
          </p:cNvCxnSpPr>
          <p:nvPr/>
        </p:nvCxnSpPr>
        <p:spPr>
          <a:xfrm flipH="1" flipV="1">
            <a:off x="6472953" y="4173487"/>
            <a:ext cx="613647" cy="19038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33272579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smtClean="0"/>
              <a:t>Task</a:t>
            </a:r>
            <a:r>
              <a:rPr lang="en-US" dirty="0" smtClean="0"/>
              <a:t>: use camera</a:t>
            </a:r>
            <a:endParaRPr lang="en-US" dirty="0"/>
          </a:p>
        </p:txBody>
      </p:sp>
      <p:sp>
        <p:nvSpPr>
          <p:cNvPr id="5" name="Content Placeholder 4"/>
          <p:cNvSpPr>
            <a:spLocks noGrp="1"/>
          </p:cNvSpPr>
          <p:nvPr>
            <p:ph idx="1"/>
          </p:nvPr>
        </p:nvSpPr>
        <p:spPr/>
        <p:txBody>
          <a:bodyPr/>
          <a:lstStyle/>
          <a:p>
            <a:r>
              <a:rPr lang="en-US" dirty="0" smtClean="0"/>
              <a:t>create a camera in </a:t>
            </a:r>
            <a:r>
              <a:rPr lang="en-US" sz="2400" dirty="0">
                <a:latin typeface="Consolas" panose="020B0609020204030204" pitchFamily="49" charset="0"/>
                <a:cs typeface="Consolas" panose="020B0609020204030204" pitchFamily="49" charset="0"/>
              </a:rPr>
              <a:t>Scene</a:t>
            </a:r>
            <a:r>
              <a:rPr lang="en-US" dirty="0" smtClean="0"/>
              <a:t>'s constructor</a:t>
            </a:r>
          </a:p>
          <a:p>
            <a:r>
              <a:rPr lang="en-US" dirty="0" smtClean="0"/>
              <a:t>pass the camera to </a:t>
            </a:r>
            <a:r>
              <a:rPr lang="en-US" sz="2400" dirty="0" err="1" smtClean="0">
                <a:latin typeface="Consolas" panose="020B0609020204030204" pitchFamily="49" charset="0"/>
                <a:cs typeface="Consolas" panose="020B0609020204030204" pitchFamily="49" charset="0"/>
              </a:rPr>
              <a:t>GameObject#draw</a:t>
            </a:r>
            <a:endParaRPr lang="en-US" dirty="0" smtClean="0"/>
          </a:p>
          <a:p>
            <a:endParaRPr lang="en-US" dirty="0"/>
          </a:p>
          <a:p>
            <a:r>
              <a:rPr lang="en-US" dirty="0" smtClean="0"/>
              <a:t>in the vertex </a:t>
            </a:r>
            <a:r>
              <a:rPr lang="en-US" dirty="0" err="1" smtClean="0"/>
              <a:t>shader</a:t>
            </a:r>
            <a:r>
              <a:rPr lang="en-US" dirty="0" smtClean="0"/>
              <a:t>, multiply the world space position with the uniform </a:t>
            </a:r>
            <a:r>
              <a:rPr lang="en-US" sz="2400" dirty="0" err="1">
                <a:latin typeface="Consolas" panose="020B0609020204030204" pitchFamily="49" charset="0"/>
                <a:cs typeface="Consolas" panose="020B0609020204030204" pitchFamily="49" charset="0"/>
              </a:rPr>
              <a:t>camera.viewProjMatrix</a:t>
            </a:r>
            <a:r>
              <a:rPr lang="en-US" dirty="0" smtClean="0"/>
              <a:t> to get the </a:t>
            </a:r>
            <a:r>
              <a:rPr lang="en-US" dirty="0" err="1" smtClean="0"/>
              <a:t>ndc</a:t>
            </a:r>
            <a:r>
              <a:rPr lang="en-US" dirty="0" smtClean="0"/>
              <a:t> position (a.k.a. </a:t>
            </a:r>
            <a:r>
              <a:rPr lang="en-US" sz="2400" dirty="0" err="1">
                <a:latin typeface="Consolas" panose="020B0609020204030204" pitchFamily="49" charset="0"/>
                <a:cs typeface="Consolas" panose="020B0609020204030204" pitchFamily="49" charset="0"/>
              </a:rPr>
              <a:t>gl_Position</a:t>
            </a:r>
            <a:r>
              <a:rPr lang="en-US" dirty="0" smtClean="0"/>
              <a:t>)</a:t>
            </a:r>
            <a:endParaRPr lang="en-US" dirty="0"/>
          </a:p>
        </p:txBody>
      </p:sp>
      <p:sp>
        <p:nvSpPr>
          <p:cNvPr id="6" name="TextBox 5"/>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1355907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US" dirty="0"/>
          </a:p>
        </p:txBody>
      </p:sp>
      <p:sp>
        <p:nvSpPr>
          <p:cNvPr id="3" name="Content Placeholder 2"/>
          <p:cNvSpPr>
            <a:spLocks noGrp="1"/>
          </p:cNvSpPr>
          <p:nvPr>
            <p:ph idx="1"/>
          </p:nvPr>
        </p:nvSpPr>
        <p:spPr/>
        <p:txBody>
          <a:bodyPr/>
          <a:lstStyle/>
          <a:p>
            <a:r>
              <a:rPr lang="en-US" dirty="0" smtClean="0"/>
              <a:t>the camera should follow one of the objects</a:t>
            </a:r>
            <a:endParaRPr lang="hu-HU" dirty="0" smtClean="0"/>
          </a:p>
          <a:p>
            <a:pPr lvl="1"/>
            <a:r>
              <a:rPr lang="en-US" dirty="0" smtClean="0"/>
              <a:t>set camera position in every frame</a:t>
            </a:r>
          </a:p>
          <a:p>
            <a:pPr lvl="1"/>
            <a:r>
              <a:rPr lang="en-US" dirty="0" smtClean="0"/>
              <a:t>call </a:t>
            </a:r>
            <a:r>
              <a:rPr lang="en-US" dirty="0" err="1">
                <a:latin typeface="Consolas" panose="020B0609020204030204" pitchFamily="49" charset="0"/>
                <a:cs typeface="Consolas" panose="020B0609020204030204" pitchFamily="49" charset="0"/>
              </a:rPr>
              <a:t>OrthoCamera#u</a:t>
            </a:r>
            <a:r>
              <a:rPr lang="en-US" dirty="0" err="1" smtClean="0">
                <a:latin typeface="Consolas" panose="020B0609020204030204" pitchFamily="49" charset="0"/>
                <a:cs typeface="Consolas" panose="020B0609020204030204" pitchFamily="49" charset="0"/>
              </a:rPr>
              <a:t>pdateViewProjMatrix</a:t>
            </a:r>
            <a:r>
              <a:rPr lang="en-US" dirty="0" smtClean="0"/>
              <a:t> afterwards</a:t>
            </a:r>
            <a:endParaRPr lang="en-US" dirty="0"/>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79018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2D graphics systems</a:t>
            </a:r>
            <a:endParaRPr lang="en-US" dirty="0"/>
          </a:p>
        </p:txBody>
      </p:sp>
      <p:pic>
        <p:nvPicPr>
          <p:cNvPr id="5122" name="Picture 2" descr="http://payload.cargocollective.com/1/3/96110/1212094/Prezi%20-%20portfoli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6276" y="1690690"/>
            <a:ext cx="4098925" cy="209228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mcdn4.angrybirdsnest.com/wp-content/uploads/2011/06/Angry-Birds-The-Big-Setup-11-1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5400" y="1690690"/>
            <a:ext cx="4041775" cy="269451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www.newsweek.pl/g/i.aspx/670/0/newsweek/635149556515258958.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46276" y="4112119"/>
            <a:ext cx="4073525" cy="257311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4.bp.blogspot.com/-TFvftGeJn-4/UUVoW5r9OvI/AAAAAAAADmo/JxjM1N5U5Vk/s1600/sequential+delay+relay+circui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07174" y="4449712"/>
            <a:ext cx="3578225" cy="2408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4307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u-HU" dirty="0" smtClean="0"/>
              <a:t>2D virtual worlds</a:t>
            </a:r>
            <a:endParaRPr lang="en-US" dirty="0"/>
          </a:p>
        </p:txBody>
      </p:sp>
      <p:sp>
        <p:nvSpPr>
          <p:cNvPr id="4" name="Content Placeholder 3"/>
          <p:cNvSpPr>
            <a:spLocks noGrp="1"/>
          </p:cNvSpPr>
          <p:nvPr>
            <p:ph idx="1"/>
          </p:nvPr>
        </p:nvSpPr>
        <p:spPr/>
        <p:txBody>
          <a:bodyPr/>
          <a:lstStyle/>
          <a:p>
            <a:r>
              <a:rPr lang="hu-HU" dirty="0" smtClean="0"/>
              <a:t>The virtual world is a collection of </a:t>
            </a:r>
            <a:r>
              <a:rPr lang="hu-HU" b="1" dirty="0" smtClean="0"/>
              <a:t>object</a:t>
            </a:r>
            <a:r>
              <a:rPr lang="hu-HU" dirty="0" smtClean="0"/>
              <a:t>s</a:t>
            </a:r>
          </a:p>
          <a:p>
            <a:r>
              <a:rPr lang="hu-HU" dirty="0" smtClean="0"/>
              <a:t>All objects have </a:t>
            </a:r>
            <a:r>
              <a:rPr lang="hu-HU" b="1" dirty="0" smtClean="0"/>
              <a:t>their own</a:t>
            </a:r>
            <a:r>
              <a:rPr lang="hu-HU" dirty="0" smtClean="0"/>
              <a:t> positions, orientations, or even scalings or shearings</a:t>
            </a:r>
          </a:p>
          <a:p>
            <a:r>
              <a:rPr lang="hu-HU" dirty="0" smtClean="0"/>
              <a:t>But multiple objects may use the same </a:t>
            </a:r>
            <a:r>
              <a:rPr lang="hu-HU" b="1" dirty="0" smtClean="0"/>
              <a:t>model</a:t>
            </a:r>
          </a:p>
          <a:p>
            <a:pPr lvl="1"/>
            <a:r>
              <a:rPr lang="hu-HU" dirty="0" smtClean="0"/>
              <a:t>may consist of geometry</a:t>
            </a:r>
          </a:p>
          <a:p>
            <a:pPr lvl="2"/>
            <a:r>
              <a:rPr lang="hu-HU" dirty="0" smtClean="0"/>
              <a:t>curves, polygons, shapes</a:t>
            </a:r>
          </a:p>
          <a:p>
            <a:pPr lvl="1"/>
            <a:r>
              <a:rPr lang="hu-HU" dirty="0" smtClean="0"/>
              <a:t>and texture</a:t>
            </a:r>
          </a:p>
          <a:p>
            <a:pPr lvl="2"/>
            <a:r>
              <a:rPr lang="hu-HU" dirty="0" smtClean="0"/>
              <a:t>sprites</a:t>
            </a:r>
            <a:endParaRPr lang="en-US" dirty="0"/>
          </a:p>
        </p:txBody>
      </p:sp>
    </p:spTree>
    <p:extLst>
      <p:ext uri="{BB962C8B-B14F-4D97-AF65-F5344CB8AC3E}">
        <p14:creationId xmlns:p14="http://schemas.microsoft.com/office/powerpoint/2010/main" val="2311755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smtClean="0"/>
              <a:t>Models</a:t>
            </a:r>
            <a:endParaRPr lang="en-US" dirty="0"/>
          </a:p>
        </p:txBody>
      </p:sp>
      <p:pic>
        <p:nvPicPr>
          <p:cNvPr id="6146" name="Picture 2" descr="http://i.stack.imgur.com/6mz4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7550" y="1485899"/>
            <a:ext cx="2203450" cy="235717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fc02.deviantart.net/fs70/f/2014/142/6/8/angry_birds_red_bird_sprite_by_ultrakirbyfan100-d49hgy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19750" y="2140613"/>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img3.wikia.nocookie.net/__cb20091114150342/gtawiki/images/b/b6/Spritzer-GTA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0001" y="2235863"/>
            <a:ext cx="1571625" cy="857251"/>
          </a:xfrm>
          <a:prstGeom prst="rect">
            <a:avLst/>
          </a:prstGeom>
          <a:noFill/>
          <a:extLst>
            <a:ext uri="{909E8E84-426E-40DD-AFC4-6F175D3DCCD1}">
              <a14:hiddenFill xmlns:a14="http://schemas.microsoft.com/office/drawing/2010/main">
                <a:solidFill>
                  <a:srgbClr val="FFFFFF"/>
                </a:solidFill>
              </a14:hiddenFill>
            </a:ext>
          </a:extLst>
        </p:spPr>
      </p:pic>
      <p:sp>
        <p:nvSpPr>
          <p:cNvPr id="5" name="Sun 4"/>
          <p:cNvSpPr/>
          <p:nvPr/>
        </p:nvSpPr>
        <p:spPr>
          <a:xfrm>
            <a:off x="2218573" y="4568727"/>
            <a:ext cx="1436147" cy="1436147"/>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6" name="Can 5"/>
          <p:cNvSpPr/>
          <p:nvPr/>
        </p:nvSpPr>
        <p:spPr>
          <a:xfrm>
            <a:off x="4953000" y="4267200"/>
            <a:ext cx="1981200" cy="1955800"/>
          </a:xfrm>
          <a:prstGeom prst="ca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pic>
        <p:nvPicPr>
          <p:cNvPr id="2" name="Picture 1"/>
          <p:cNvPicPr>
            <a:picLocks noChangeAspect="1"/>
          </p:cNvPicPr>
          <p:nvPr/>
        </p:nvPicPr>
        <p:blipFill>
          <a:blip r:embed="rId6" cstate="print"/>
          <a:stretch>
            <a:fillRect/>
          </a:stretch>
        </p:blipFill>
        <p:spPr>
          <a:xfrm>
            <a:off x="7223026" y="3843077"/>
            <a:ext cx="2692400" cy="2019300"/>
          </a:xfrm>
          <a:prstGeom prst="rect">
            <a:avLst/>
          </a:prstGeom>
        </p:spPr>
      </p:pic>
      <p:cxnSp>
        <p:nvCxnSpPr>
          <p:cNvPr id="7" name="Straight Arrow Connector 6"/>
          <p:cNvCxnSpPr/>
          <p:nvPr/>
        </p:nvCxnSpPr>
        <p:spPr>
          <a:xfrm>
            <a:off x="1882220" y="3930977"/>
            <a:ext cx="230878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882219" y="1338607"/>
            <a:ext cx="0" cy="259237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939854" y="5290008"/>
            <a:ext cx="125114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939854" y="4355185"/>
            <a:ext cx="0" cy="9348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148" idx="2"/>
          </p:cNvCxnSpPr>
          <p:nvPr/>
        </p:nvCxnSpPr>
        <p:spPr>
          <a:xfrm>
            <a:off x="6096001" y="3093113"/>
            <a:ext cx="105727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148" idx="2"/>
            <a:endCxn id="4" idx="2"/>
          </p:cNvCxnSpPr>
          <p:nvPr/>
        </p:nvCxnSpPr>
        <p:spPr>
          <a:xfrm flipV="1">
            <a:off x="6096000" y="1690689"/>
            <a:ext cx="0" cy="14024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1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Worlds</a:t>
            </a:r>
            <a:endParaRPr lang="en-US" dirty="0"/>
          </a:p>
        </p:txBody>
      </p:sp>
      <p:pic>
        <p:nvPicPr>
          <p:cNvPr id="3074" name="Picture 2" descr="http://static.wikigta.org/nl/images/thumb/2/24/Downtown_satellite_map.png/256px-Downtown_satellite_ma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2871789"/>
            <a:ext cx="3714750" cy="37147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http://img3.wikia.nocookie.net/__cb20091114150342/gtawiki/images/b/b6/Spritzer-GTA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9487" y="5036983"/>
            <a:ext cx="83818" cy="4571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img3.wikia.nocookie.net/__cb20091114150342/gtawiki/images/b/b6/Spritzer-GTA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54607" y="5036983"/>
            <a:ext cx="83818" cy="457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img3.wikia.nocookie.net/__cb20091114150342/gtawiki/images/b/b6/Spritzer-GTA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27147" y="3802543"/>
            <a:ext cx="83818" cy="457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img3.wikia.nocookie.net/__cb20091114150342/gtawiki/images/b/b6/Spritzer-GTA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49807" y="5044208"/>
            <a:ext cx="83818" cy="4571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img3.wikia.nocookie.net/__cb20091114150342/gtawiki/images/b/b6/Spritzer-GTA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00527" y="5463308"/>
            <a:ext cx="83818" cy="4571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img3.wikia.nocookie.net/__cb20091114150342/gtawiki/images/b/b6/Spritzer-GTA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5110077" y="5820497"/>
            <a:ext cx="83818" cy="457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http://img3.wikia.nocookie.net/__cb20091114150342/gtawiki/images/b/b6/Spritzer-GTA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5110077" y="5349010"/>
            <a:ext cx="83818" cy="4571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http://img3.wikia.nocookie.net/__cb20091114150342/gtawiki/images/b/b6/Spritzer-GTA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3714664" y="5713342"/>
            <a:ext cx="83818" cy="457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http://img3.wikia.nocookie.net/__cb20091114150342/gtawiki/images/b/b6/Spritzer-GTA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787564" y="4271850"/>
            <a:ext cx="83818" cy="4571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4.bp.blogspot.com/-TnkdiDtaw3A/TicEePxWwAI/AAAAAAAAAOQ/HanGKuRqw3Y/s1600/Angry-Birds-Mighty-Hoax-4-1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00527" y="1306074"/>
            <a:ext cx="5511220" cy="3097641"/>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p:nvPr/>
        </p:nvCxnSpPr>
        <p:spPr>
          <a:xfrm>
            <a:off x="8351045" y="2847978"/>
            <a:ext cx="29527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8351044" y="2509839"/>
            <a:ext cx="0" cy="3381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896351" y="2850362"/>
            <a:ext cx="29527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8896350" y="2512223"/>
            <a:ext cx="0" cy="3381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9413082" y="2847978"/>
            <a:ext cx="29527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9413081" y="2509839"/>
            <a:ext cx="0" cy="3381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9977438" y="2847978"/>
            <a:ext cx="29527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9977437" y="2509839"/>
            <a:ext cx="0" cy="3381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8420100" y="3474247"/>
            <a:ext cx="16430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8420099" y="3281364"/>
            <a:ext cx="0" cy="1928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8701087" y="3474247"/>
            <a:ext cx="16430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8701086" y="3281364"/>
            <a:ext cx="0" cy="1928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9003505" y="3474247"/>
            <a:ext cx="16430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9003504" y="3281364"/>
            <a:ext cx="0" cy="1928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9274968" y="3474247"/>
            <a:ext cx="16430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9274967" y="3281364"/>
            <a:ext cx="0" cy="1928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9572624" y="3474247"/>
            <a:ext cx="16430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9572623" y="3281364"/>
            <a:ext cx="0" cy="1928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9853612" y="3474247"/>
            <a:ext cx="16430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9853611" y="3281364"/>
            <a:ext cx="0" cy="1928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981200" y="6586539"/>
            <a:ext cx="3924300"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1981200" y="2509839"/>
            <a:ext cx="0" cy="407670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900528" y="4403714"/>
            <a:ext cx="5691273"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4900527" y="762000"/>
            <a:ext cx="0" cy="364171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50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indefinite" fill="hold" nodeType="clickEffect">
                                  <p:stCondLst>
                                    <p:cond delay="0"/>
                                  </p:stCondLst>
                                  <p:endCondLst>
                                    <p:cond evt="onNext" delay="0">
                                      <p:tgtEl>
                                        <p:sldTgt/>
                                      </p:tgtEl>
                                    </p:cond>
                                  </p:end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par>
                                <p:cTn id="8" presetID="26" presetClass="emph" presetSubtype="0" repeatCount="indefinite" fill="hold" nodeType="withEffect">
                                  <p:stCondLst>
                                    <p:cond delay="0"/>
                                  </p:stCondLst>
                                  <p:endCondLst>
                                    <p:cond evt="onNext" delay="0">
                                      <p:tgtEl>
                                        <p:sldTgt/>
                                      </p:tgtEl>
                                    </p:cond>
                                  </p:endCondLst>
                                  <p:childTnLst>
                                    <p:animEffect transition="out" filter="fade">
                                      <p:cBhvr>
                                        <p:cTn id="9" dur="500" tmFilter="0, 0; .2, .5; .8, .5; 1, 0"/>
                                        <p:tgtEl>
                                          <p:spTgt spid="5"/>
                                        </p:tgtEl>
                                      </p:cBhvr>
                                    </p:animEffect>
                                    <p:animScale>
                                      <p:cBhvr>
                                        <p:cTn id="10" dur="250" autoRev="1" fill="hold"/>
                                        <p:tgtEl>
                                          <p:spTgt spid="5"/>
                                        </p:tgtEl>
                                      </p:cBhvr>
                                      <p:by x="105000" y="105000"/>
                                    </p:animScale>
                                  </p:childTnLst>
                                </p:cTn>
                              </p:par>
                              <p:par>
                                <p:cTn id="11" presetID="26" presetClass="emph" presetSubtype="0" repeatCount="indefinite" fill="hold" nodeType="withEffect">
                                  <p:stCondLst>
                                    <p:cond delay="0"/>
                                  </p:stCondLst>
                                  <p:endCondLst>
                                    <p:cond evt="onNext" delay="0">
                                      <p:tgtEl>
                                        <p:sldTgt/>
                                      </p:tgtEl>
                                    </p:cond>
                                  </p:endCondLst>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par>
                                <p:cTn id="14" presetID="26" presetClass="emph" presetSubtype="0" repeatCount="indefinite" fill="hold" nodeType="withEffect">
                                  <p:stCondLst>
                                    <p:cond delay="0"/>
                                  </p:stCondLst>
                                  <p:endCondLst>
                                    <p:cond evt="onNext" delay="0">
                                      <p:tgtEl>
                                        <p:sldTgt/>
                                      </p:tgtEl>
                                    </p:cond>
                                  </p:endCondLst>
                                  <p:childTnLst>
                                    <p:animEffect transition="out" filter="fade">
                                      <p:cBhvr>
                                        <p:cTn id="15" dur="500" tmFilter="0, 0; .2, .5; .8, .5; 1, 0"/>
                                        <p:tgtEl>
                                          <p:spTgt spid="7"/>
                                        </p:tgtEl>
                                      </p:cBhvr>
                                    </p:animEffect>
                                    <p:animScale>
                                      <p:cBhvr>
                                        <p:cTn id="16" dur="250" autoRev="1" fill="hold"/>
                                        <p:tgtEl>
                                          <p:spTgt spid="7"/>
                                        </p:tgtEl>
                                      </p:cBhvr>
                                      <p:by x="105000" y="105000"/>
                                    </p:animScale>
                                  </p:childTnLst>
                                </p:cTn>
                              </p:par>
                              <p:par>
                                <p:cTn id="17" presetID="26" presetClass="emph" presetSubtype="0" repeatCount="indefinite" fill="hold" nodeType="withEffect">
                                  <p:stCondLst>
                                    <p:cond delay="0"/>
                                  </p:stCondLst>
                                  <p:endCondLst>
                                    <p:cond evt="onNext" delay="0">
                                      <p:tgtEl>
                                        <p:sldTgt/>
                                      </p:tgtEl>
                                    </p:cond>
                                  </p:endCondLst>
                                  <p:childTnLst>
                                    <p:animEffect transition="out" filter="fade">
                                      <p:cBhvr>
                                        <p:cTn id="18" dur="500" tmFilter="0, 0; .2, .5; .8, .5; 1, 0"/>
                                        <p:tgtEl>
                                          <p:spTgt spid="8"/>
                                        </p:tgtEl>
                                      </p:cBhvr>
                                    </p:animEffect>
                                    <p:animScale>
                                      <p:cBhvr>
                                        <p:cTn id="19" dur="250" autoRev="1" fill="hold"/>
                                        <p:tgtEl>
                                          <p:spTgt spid="8"/>
                                        </p:tgtEl>
                                      </p:cBhvr>
                                      <p:by x="105000" y="105000"/>
                                    </p:animScale>
                                  </p:childTnLst>
                                </p:cTn>
                              </p:par>
                              <p:par>
                                <p:cTn id="20" presetID="26" presetClass="emph" presetSubtype="0" repeatCount="indefinite" fill="hold" nodeType="withEffect">
                                  <p:stCondLst>
                                    <p:cond delay="0"/>
                                  </p:stCondLst>
                                  <p:endCondLst>
                                    <p:cond evt="onNext" delay="0">
                                      <p:tgtEl>
                                        <p:sldTgt/>
                                      </p:tgtEl>
                                    </p:cond>
                                  </p:endCondLst>
                                  <p:childTnLst>
                                    <p:animEffect transition="out" filter="fade">
                                      <p:cBhvr>
                                        <p:cTn id="21" dur="500" tmFilter="0, 0; .2, .5; .8, .5; 1, 0"/>
                                        <p:tgtEl>
                                          <p:spTgt spid="9"/>
                                        </p:tgtEl>
                                      </p:cBhvr>
                                    </p:animEffect>
                                    <p:animScale>
                                      <p:cBhvr>
                                        <p:cTn id="22" dur="250" autoRev="1" fill="hold"/>
                                        <p:tgtEl>
                                          <p:spTgt spid="9"/>
                                        </p:tgtEl>
                                      </p:cBhvr>
                                      <p:by x="105000" y="105000"/>
                                    </p:animScale>
                                  </p:childTnLst>
                                </p:cTn>
                              </p:par>
                              <p:par>
                                <p:cTn id="23" presetID="26" presetClass="emph" presetSubtype="0" repeatCount="indefinite" fill="hold" nodeType="withEffect">
                                  <p:stCondLst>
                                    <p:cond delay="0"/>
                                  </p:stCondLst>
                                  <p:endCondLst>
                                    <p:cond evt="onNext" delay="0">
                                      <p:tgtEl>
                                        <p:sldTgt/>
                                      </p:tgtEl>
                                    </p:cond>
                                  </p:endCondLst>
                                  <p:childTnLst>
                                    <p:animEffect transition="out" filter="fade">
                                      <p:cBhvr>
                                        <p:cTn id="24" dur="500" tmFilter="0, 0; .2, .5; .8, .5; 1, 0"/>
                                        <p:tgtEl>
                                          <p:spTgt spid="10"/>
                                        </p:tgtEl>
                                      </p:cBhvr>
                                    </p:animEffect>
                                    <p:animScale>
                                      <p:cBhvr>
                                        <p:cTn id="25" dur="250" autoRev="1" fill="hold"/>
                                        <p:tgtEl>
                                          <p:spTgt spid="10"/>
                                        </p:tgtEl>
                                      </p:cBhvr>
                                      <p:by x="105000" y="105000"/>
                                    </p:animScale>
                                  </p:childTnLst>
                                </p:cTn>
                              </p:par>
                              <p:par>
                                <p:cTn id="26" presetID="26" presetClass="emph" presetSubtype="0" repeatCount="indefinite" fill="hold" nodeType="withEffect">
                                  <p:stCondLst>
                                    <p:cond delay="0"/>
                                  </p:stCondLst>
                                  <p:endCondLst>
                                    <p:cond evt="onNext" delay="0">
                                      <p:tgtEl>
                                        <p:sldTgt/>
                                      </p:tgtEl>
                                    </p:cond>
                                  </p:endCondLst>
                                  <p:childTnLst>
                                    <p:animEffect transition="out" filter="fade">
                                      <p:cBhvr>
                                        <p:cTn id="27" dur="500" tmFilter="0, 0; .2, .5; .8, .5; 1, 0"/>
                                        <p:tgtEl>
                                          <p:spTgt spid="11"/>
                                        </p:tgtEl>
                                      </p:cBhvr>
                                    </p:animEffect>
                                    <p:animScale>
                                      <p:cBhvr>
                                        <p:cTn id="28" dur="250" autoRev="1" fill="hold"/>
                                        <p:tgtEl>
                                          <p:spTgt spid="11"/>
                                        </p:tgtEl>
                                      </p:cBhvr>
                                      <p:by x="105000" y="105000"/>
                                    </p:animScale>
                                  </p:childTnLst>
                                </p:cTn>
                              </p:par>
                              <p:par>
                                <p:cTn id="29" presetID="26" presetClass="emph" presetSubtype="0" repeatCount="indefinite" fill="hold" nodeType="withEffect">
                                  <p:stCondLst>
                                    <p:cond delay="0"/>
                                  </p:stCondLst>
                                  <p:endCondLst>
                                    <p:cond evt="onNext" delay="0">
                                      <p:tgtEl>
                                        <p:sldTgt/>
                                      </p:tgtEl>
                                    </p:cond>
                                  </p:endCondLst>
                                  <p:childTnLst>
                                    <p:animEffect transition="out" filter="fade">
                                      <p:cBhvr>
                                        <p:cTn id="30" dur="500" tmFilter="0, 0; .2, .5; .8, .5; 1, 0"/>
                                        <p:tgtEl>
                                          <p:spTgt spid="12"/>
                                        </p:tgtEl>
                                      </p:cBhvr>
                                    </p:animEffect>
                                    <p:animScale>
                                      <p:cBhvr>
                                        <p:cTn id="31" dur="250" autoRev="1" fill="hold"/>
                                        <p:tgtEl>
                                          <p:spTgt spid="12"/>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par>
                                <p:cTn id="49" presetID="10"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par>
                                <p:cTn id="52" presetID="10" presetClass="entr" presetSubtype="0" fill="hold"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500"/>
                                        <p:tgtEl>
                                          <p:spTgt spid="29"/>
                                        </p:tgtEl>
                                      </p:cBhvr>
                                    </p:animEffect>
                                  </p:childTnLst>
                                </p:cTn>
                              </p:par>
                              <p:par>
                                <p:cTn id="55" presetID="10" presetClass="entr" presetSubtype="0"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par>
                                <p:cTn id="58" presetID="10" presetClass="entr" presetSubtype="0"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par>
                                <p:cTn id="61" presetID="10"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500"/>
                                        <p:tgtEl>
                                          <p:spTgt spid="37"/>
                                        </p:tgtEl>
                                      </p:cBhvr>
                                    </p:animEffect>
                                  </p:childTnLst>
                                </p:cTn>
                              </p:par>
                              <p:par>
                                <p:cTn id="67" presetID="10" presetClass="entr" presetSubtype="0" fill="hold" nodeType="with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fade">
                                      <p:cBhvr>
                                        <p:cTn id="69" dur="500"/>
                                        <p:tgtEl>
                                          <p:spTgt spid="36"/>
                                        </p:tgtEl>
                                      </p:cBhvr>
                                    </p:animEffect>
                                  </p:childTnLst>
                                </p:cTn>
                              </p:par>
                              <p:par>
                                <p:cTn id="70" presetID="10" presetClass="entr" presetSubtype="0" fill="hold"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fade">
                                      <p:cBhvr>
                                        <p:cTn id="72" dur="500"/>
                                        <p:tgtEl>
                                          <p:spTgt spid="39"/>
                                        </p:tgtEl>
                                      </p:cBhvr>
                                    </p:animEffect>
                                  </p:childTnLst>
                                </p:cTn>
                              </p:par>
                              <p:par>
                                <p:cTn id="73" presetID="10" presetClass="entr" presetSubtype="0"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par>
                                <p:cTn id="76" presetID="10" presetClass="entr" presetSubtype="0" fill="hold" nodeType="with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fade">
                                      <p:cBhvr>
                                        <p:cTn id="78" dur="500"/>
                                        <p:tgtEl>
                                          <p:spTgt spid="41"/>
                                        </p:tgtEl>
                                      </p:cBhvr>
                                    </p:animEffect>
                                  </p:childTnLst>
                                </p:cTn>
                              </p:par>
                              <p:par>
                                <p:cTn id="79" presetID="10" presetClass="entr" presetSubtype="0" fill="hold" nodeType="with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fade">
                                      <p:cBhvr>
                                        <p:cTn id="81" dur="500"/>
                                        <p:tgtEl>
                                          <p:spTgt spid="40"/>
                                        </p:tgtEl>
                                      </p:cBhvr>
                                    </p:animEffect>
                                  </p:childTnLst>
                                </p:cTn>
                              </p:par>
                              <p:par>
                                <p:cTn id="82" presetID="10" presetClass="entr" presetSubtype="0" fill="hold" nodeType="with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500"/>
                                        <p:tgtEl>
                                          <p:spTgt spid="43"/>
                                        </p:tgtEl>
                                      </p:cBhvr>
                                    </p:animEffect>
                                  </p:childTnLst>
                                </p:cTn>
                              </p:par>
                              <p:par>
                                <p:cTn id="85" presetID="10" presetClass="entr" presetSubtype="0" fill="hold" nodeType="with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fade">
                                      <p:cBhvr>
                                        <p:cTn id="87" dur="500"/>
                                        <p:tgtEl>
                                          <p:spTgt spid="42"/>
                                        </p:tgtEl>
                                      </p:cBhvr>
                                    </p:animEffect>
                                  </p:childTnLst>
                                </p:cTn>
                              </p:par>
                              <p:par>
                                <p:cTn id="88" presetID="10" presetClass="entr" presetSubtype="0" fill="hold" nodeType="with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fade">
                                      <p:cBhvr>
                                        <p:cTn id="90" dur="500"/>
                                        <p:tgtEl>
                                          <p:spTgt spid="45"/>
                                        </p:tgtEl>
                                      </p:cBhvr>
                                    </p:animEffect>
                                  </p:childTnLst>
                                </p:cTn>
                              </p:par>
                              <p:par>
                                <p:cTn id="91" presetID="10" presetClass="entr" presetSubtype="0" fill="hold" nodeType="withEffect">
                                  <p:stCondLst>
                                    <p:cond delay="0"/>
                                  </p:stCondLst>
                                  <p:childTnLst>
                                    <p:set>
                                      <p:cBhvr>
                                        <p:cTn id="92" dur="1" fill="hold">
                                          <p:stCondLst>
                                            <p:cond delay="0"/>
                                          </p:stCondLst>
                                        </p:cTn>
                                        <p:tgtEl>
                                          <p:spTgt spid="44"/>
                                        </p:tgtEl>
                                        <p:attrNameLst>
                                          <p:attrName>style.visibility</p:attrName>
                                        </p:attrNameLst>
                                      </p:cBhvr>
                                      <p:to>
                                        <p:strVal val="visible"/>
                                      </p:to>
                                    </p:set>
                                    <p:animEffect transition="in" filter="fade">
                                      <p:cBhvr>
                                        <p:cTn id="93" dur="500"/>
                                        <p:tgtEl>
                                          <p:spTgt spid="44"/>
                                        </p:tgtEl>
                                      </p:cBhvr>
                                    </p:animEffect>
                                  </p:childTnLst>
                                </p:cTn>
                              </p:par>
                              <p:par>
                                <p:cTn id="94" presetID="10" presetClass="entr" presetSubtype="0" fill="hold" nodeType="withEffect">
                                  <p:stCondLst>
                                    <p:cond delay="0"/>
                                  </p:stCondLst>
                                  <p:childTnLst>
                                    <p:set>
                                      <p:cBhvr>
                                        <p:cTn id="95" dur="1" fill="hold">
                                          <p:stCondLst>
                                            <p:cond delay="0"/>
                                          </p:stCondLst>
                                        </p:cTn>
                                        <p:tgtEl>
                                          <p:spTgt spid="47"/>
                                        </p:tgtEl>
                                        <p:attrNameLst>
                                          <p:attrName>style.visibility</p:attrName>
                                        </p:attrNameLst>
                                      </p:cBhvr>
                                      <p:to>
                                        <p:strVal val="visible"/>
                                      </p:to>
                                    </p:set>
                                    <p:animEffect transition="in" filter="fade">
                                      <p:cBhvr>
                                        <p:cTn id="96" dur="500"/>
                                        <p:tgtEl>
                                          <p:spTgt spid="47"/>
                                        </p:tgtEl>
                                      </p:cBhvr>
                                    </p:animEffect>
                                  </p:childTnLst>
                                </p:cTn>
                              </p:par>
                              <p:par>
                                <p:cTn id="97" presetID="10" presetClass="entr" presetSubtype="0" fill="hold" nodeType="with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fade">
                                      <p:cBhvr>
                                        <p:cTn id="99" dur="500"/>
                                        <p:tgtEl>
                                          <p:spTgt spid="46"/>
                                        </p:tgtEl>
                                      </p:cBhvr>
                                    </p:animEffect>
                                  </p:childTnLst>
                                </p:cTn>
                              </p:par>
                              <p:par>
                                <p:cTn id="100" presetID="10" presetClass="entr" presetSubtype="0" fill="hold" nodeType="withEffect">
                                  <p:stCondLst>
                                    <p:cond delay="0"/>
                                  </p:stCondLst>
                                  <p:childTnLst>
                                    <p:set>
                                      <p:cBhvr>
                                        <p:cTn id="101" dur="1" fill="hold">
                                          <p:stCondLst>
                                            <p:cond delay="0"/>
                                          </p:stCondLst>
                                        </p:cTn>
                                        <p:tgtEl>
                                          <p:spTgt spid="53"/>
                                        </p:tgtEl>
                                        <p:attrNameLst>
                                          <p:attrName>style.visibility</p:attrName>
                                        </p:attrNameLst>
                                      </p:cBhvr>
                                      <p:to>
                                        <p:strVal val="visible"/>
                                      </p:to>
                                    </p:set>
                                    <p:animEffect transition="in" filter="fade">
                                      <p:cBhvr>
                                        <p:cTn id="102" dur="500"/>
                                        <p:tgtEl>
                                          <p:spTgt spid="53"/>
                                        </p:tgtEl>
                                      </p:cBhvr>
                                    </p:animEffect>
                                  </p:childTnLst>
                                </p:cTn>
                              </p:par>
                              <p:par>
                                <p:cTn id="103" presetID="10" presetClass="entr" presetSubtype="0" fill="hold" nodeType="withEffect">
                                  <p:stCondLst>
                                    <p:cond delay="0"/>
                                  </p:stCondLst>
                                  <p:childTnLst>
                                    <p:set>
                                      <p:cBhvr>
                                        <p:cTn id="104" dur="1" fill="hold">
                                          <p:stCondLst>
                                            <p:cond delay="0"/>
                                          </p:stCondLst>
                                        </p:cTn>
                                        <p:tgtEl>
                                          <p:spTgt spid="52"/>
                                        </p:tgtEl>
                                        <p:attrNameLst>
                                          <p:attrName>style.visibility</p:attrName>
                                        </p:attrNameLst>
                                      </p:cBhvr>
                                      <p:to>
                                        <p:strVal val="visible"/>
                                      </p:to>
                                    </p:set>
                                    <p:animEffect transition="in" filter="fade">
                                      <p:cBhvr>
                                        <p:cTn id="10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Visible window / 2D camera</a:t>
            </a:r>
            <a:endParaRPr lang="en-US" dirty="0"/>
          </a:p>
        </p:txBody>
      </p:sp>
      <p:pic>
        <p:nvPicPr>
          <p:cNvPr id="5" name="Picture 2" descr="http://static.wikigta.org/nl/images/thumb/2/24/Downtown_satellite_map.png/256px-Downtown_satellite_ma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4150" y="1512889"/>
            <a:ext cx="1733550" cy="17335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448050" y="2247900"/>
            <a:ext cx="304800" cy="247650"/>
          </a:xfrm>
          <a:prstGeom prst="rect">
            <a:avLst/>
          </a:prstGeom>
          <a:solidFill>
            <a:srgbClr val="99FF66">
              <a:alpha val="30196"/>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cxnSp>
        <p:nvCxnSpPr>
          <p:cNvPr id="6" name="Straight Connector 5"/>
          <p:cNvCxnSpPr/>
          <p:nvPr/>
        </p:nvCxnSpPr>
        <p:spPr>
          <a:xfrm flipV="1">
            <a:off x="1943100" y="2506980"/>
            <a:ext cx="1508760" cy="3889058"/>
          </a:xfrm>
          <a:prstGeom prst="line">
            <a:avLst/>
          </a:prstGeom>
          <a:solidFill>
            <a:srgbClr val="99FF66">
              <a:alpha val="30196"/>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flipH="1" flipV="1">
            <a:off x="3752850" y="2506980"/>
            <a:ext cx="1981200" cy="3889058"/>
          </a:xfrm>
          <a:prstGeom prst="line">
            <a:avLst/>
          </a:prstGeom>
          <a:solidFill>
            <a:srgbClr val="99FF66">
              <a:alpha val="30196"/>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Connector 11"/>
          <p:cNvCxnSpPr/>
          <p:nvPr/>
        </p:nvCxnSpPr>
        <p:spPr>
          <a:xfrm flipH="1" flipV="1">
            <a:off x="3752850" y="2247901"/>
            <a:ext cx="1981200" cy="1304925"/>
          </a:xfrm>
          <a:prstGeom prst="line">
            <a:avLst/>
          </a:prstGeom>
          <a:solidFill>
            <a:srgbClr val="99FF66">
              <a:alpha val="30196"/>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p:cNvCxnSpPr/>
          <p:nvPr/>
        </p:nvCxnSpPr>
        <p:spPr>
          <a:xfrm flipV="1">
            <a:off x="1943100" y="2247901"/>
            <a:ext cx="1504950" cy="1304925"/>
          </a:xfrm>
          <a:prstGeom prst="line">
            <a:avLst/>
          </a:prstGeom>
          <a:solidFill>
            <a:srgbClr val="99FF66">
              <a:alpha val="30196"/>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pic>
        <p:nvPicPr>
          <p:cNvPr id="4098" name="Picture 2" descr="http://www.gouranga.com/images/gta2/snap142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3100" y="3552826"/>
            <a:ext cx="3790950" cy="284321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4.bp.blogspot.com/-TnkdiDtaw3A/TicEePxWwAI/AAAAAAAAAOQ/HanGKuRqw3Y/s1600/Angry-Birds-Mighty-Hoax-4-1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98080" y="5173822"/>
            <a:ext cx="2174527" cy="122221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8850630" y="5639993"/>
            <a:ext cx="637934" cy="518321"/>
          </a:xfrm>
          <a:prstGeom prst="rect">
            <a:avLst/>
          </a:prstGeom>
          <a:solidFill>
            <a:srgbClr val="99FF66">
              <a:alpha val="30196"/>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cxnSp>
        <p:nvCxnSpPr>
          <p:cNvPr id="20" name="Straight Connector 19"/>
          <p:cNvCxnSpPr/>
          <p:nvPr/>
        </p:nvCxnSpPr>
        <p:spPr>
          <a:xfrm>
            <a:off x="5981700" y="4572003"/>
            <a:ext cx="2868930" cy="1586311"/>
          </a:xfrm>
          <a:prstGeom prst="line">
            <a:avLst/>
          </a:prstGeom>
          <a:solidFill>
            <a:srgbClr val="99FF66">
              <a:alpha val="30196"/>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p:nvCxnSpPr>
        <p:spPr>
          <a:xfrm flipH="1">
            <a:off x="9488564" y="4572003"/>
            <a:ext cx="817486" cy="1586311"/>
          </a:xfrm>
          <a:prstGeom prst="line">
            <a:avLst/>
          </a:prstGeom>
          <a:solidFill>
            <a:srgbClr val="99FF66">
              <a:alpha val="30196"/>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p:nvCxnSpPr>
        <p:spPr>
          <a:xfrm flipH="1">
            <a:off x="9488564" y="1690690"/>
            <a:ext cx="817486" cy="3949303"/>
          </a:xfrm>
          <a:prstGeom prst="line">
            <a:avLst/>
          </a:prstGeom>
          <a:solidFill>
            <a:srgbClr val="99FF66">
              <a:alpha val="30196"/>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p:nvCxnSpPr>
        <p:spPr>
          <a:xfrm>
            <a:off x="5974080" y="1690690"/>
            <a:ext cx="2876551" cy="3949303"/>
          </a:xfrm>
          <a:prstGeom prst="line">
            <a:avLst/>
          </a:prstGeom>
          <a:solidFill>
            <a:srgbClr val="99FF66">
              <a:alpha val="30196"/>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pic>
        <p:nvPicPr>
          <p:cNvPr id="4100" name="Picture 4" descr="http://www.psu.com/media/articles/image/angry-birds-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81700" y="1690690"/>
            <a:ext cx="4324350" cy="288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890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smtClean="0"/>
              <a:t>Transformations</a:t>
            </a:r>
            <a:endParaRPr lang="en-US" dirty="0"/>
          </a:p>
        </p:txBody>
      </p:sp>
      <p:sp>
        <p:nvSpPr>
          <p:cNvPr id="13315" name="Tartalom helye 2"/>
          <p:cNvSpPr>
            <a:spLocks noGrp="1"/>
          </p:cNvSpPr>
          <p:nvPr>
            <p:ph idx="1"/>
          </p:nvPr>
        </p:nvSpPr>
        <p:spPr/>
        <p:txBody>
          <a:bodyPr/>
          <a:lstStyle/>
          <a:p>
            <a:r>
              <a:rPr lang="en-US" altLang="en-US" dirty="0" smtClean="0"/>
              <a:t>Given the coordinates of a point in one space, what are its coordinates in another space?</a:t>
            </a:r>
          </a:p>
          <a:p>
            <a:pPr lvl="1"/>
            <a:r>
              <a:rPr lang="en-US" altLang="en-US" dirty="0" smtClean="0"/>
              <a:t>static interpretation</a:t>
            </a:r>
          </a:p>
          <a:p>
            <a:r>
              <a:rPr lang="en-US" altLang="en-US" dirty="0" smtClean="0"/>
              <a:t>What should I do with the original coordinates, to get them in another space?</a:t>
            </a:r>
          </a:p>
          <a:p>
            <a:pPr lvl="1"/>
            <a:r>
              <a:rPr lang="en-US" altLang="en-US" dirty="0" smtClean="0"/>
              <a:t>dynamic interpretation</a:t>
            </a:r>
          </a:p>
        </p:txBody>
      </p:sp>
    </p:spTree>
    <p:extLst>
      <p:ext uri="{BB962C8B-B14F-4D97-AF65-F5344CB8AC3E}">
        <p14:creationId xmlns:p14="http://schemas.microsoft.com/office/powerpoint/2010/main" val="3669430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hu-HU" dirty="0" smtClean="0"/>
              <a:t>The 2D image synthesis problem</a:t>
            </a:r>
            <a:endParaRPr lang="en-US" dirty="0"/>
          </a:p>
        </p:txBody>
      </p:sp>
      <p:sp>
        <p:nvSpPr>
          <p:cNvPr id="17411" name="Tartalom helye 2"/>
          <p:cNvSpPr>
            <a:spLocks noGrp="1"/>
          </p:cNvSpPr>
          <p:nvPr>
            <p:ph idx="1"/>
          </p:nvPr>
        </p:nvSpPr>
        <p:spPr/>
        <p:txBody>
          <a:bodyPr/>
          <a:lstStyle/>
          <a:p>
            <a:r>
              <a:rPr lang="hu-HU" altLang="en-US" dirty="0" smtClean="0"/>
              <a:t>given a 2D model</a:t>
            </a:r>
          </a:p>
          <a:p>
            <a:pPr lvl="1"/>
            <a:r>
              <a:rPr lang="hu-HU" altLang="en-US" dirty="0" smtClean="0"/>
              <a:t>triangle vertices </a:t>
            </a:r>
            <a:r>
              <a:rPr lang="en-US" altLang="en-US" dirty="0" smtClean="0"/>
              <a:t>[</a:t>
            </a:r>
            <a:r>
              <a:rPr lang="hu-HU" altLang="en-US" dirty="0" smtClean="0"/>
              <a:t>model coordinates</a:t>
            </a:r>
            <a:r>
              <a:rPr lang="en-US" altLang="en-US" dirty="0" smtClean="0"/>
              <a:t>]</a:t>
            </a:r>
            <a:endParaRPr lang="hu-HU" altLang="en-US" dirty="0" smtClean="0"/>
          </a:p>
          <a:p>
            <a:r>
              <a:rPr lang="hu-HU" altLang="en-US" dirty="0" smtClean="0"/>
              <a:t>a 2D triangle drawing algorithm</a:t>
            </a:r>
          </a:p>
          <a:p>
            <a:pPr lvl="1"/>
            <a:r>
              <a:rPr lang="hu-HU" altLang="en-US" dirty="0" smtClean="0"/>
              <a:t>colors pixels </a:t>
            </a:r>
            <a:r>
              <a:rPr lang="en-US" altLang="en-US" dirty="0" smtClean="0"/>
              <a:t>[viewport </a:t>
            </a:r>
            <a:r>
              <a:rPr lang="hu-HU" altLang="en-US" dirty="0" smtClean="0"/>
              <a:t>coordinates</a:t>
            </a:r>
            <a:r>
              <a:rPr lang="en-US" altLang="en-US" dirty="0" smtClean="0"/>
              <a:t>]</a:t>
            </a:r>
            <a:endParaRPr lang="hu-HU" altLang="en-US" dirty="0" smtClean="0"/>
          </a:p>
          <a:p>
            <a:r>
              <a:rPr lang="hu-HU" altLang="en-US" dirty="0" smtClean="0"/>
              <a:t>The task</a:t>
            </a:r>
            <a:r>
              <a:rPr lang="en-US" altLang="en-US" dirty="0" smtClean="0"/>
              <a:t>:</a:t>
            </a:r>
            <a:endParaRPr lang="hu-HU" altLang="en-US" dirty="0" smtClean="0"/>
          </a:p>
          <a:p>
            <a:pPr lvl="1"/>
            <a:r>
              <a:rPr lang="hu-HU" altLang="en-US" dirty="0" smtClean="0"/>
              <a:t>from the</a:t>
            </a:r>
            <a:r>
              <a:rPr lang="en-US" altLang="en-US" dirty="0" smtClean="0"/>
              <a:t> model coordinates</a:t>
            </a:r>
            <a:r>
              <a:rPr lang="hu-HU" altLang="en-US" dirty="0" smtClean="0"/>
              <a:t> </a:t>
            </a:r>
            <a:r>
              <a:rPr lang="en-US" altLang="en-US" dirty="0" smtClean="0"/>
              <a:t>of the </a:t>
            </a:r>
            <a:r>
              <a:rPr lang="hu-HU" altLang="en-US" dirty="0" smtClean="0"/>
              <a:t>vertex</a:t>
            </a:r>
            <a:r>
              <a:rPr lang="en-US" altLang="en-US" dirty="0" smtClean="0"/>
              <a:t>, </a:t>
            </a:r>
            <a:r>
              <a:rPr lang="hu-HU" altLang="en-US" dirty="0" smtClean="0"/>
              <a:t>compute </a:t>
            </a:r>
            <a:r>
              <a:rPr lang="en-US" altLang="en-US" dirty="0" smtClean="0"/>
              <a:t>in which pixel it appears</a:t>
            </a:r>
          </a:p>
          <a:p>
            <a:endParaRPr lang="en-US" altLang="en-US" dirty="0" smtClean="0"/>
          </a:p>
        </p:txBody>
      </p:sp>
    </p:spTree>
    <p:extLst>
      <p:ext uri="{BB962C8B-B14F-4D97-AF65-F5344CB8AC3E}">
        <p14:creationId xmlns:p14="http://schemas.microsoft.com/office/powerpoint/2010/main" val="39559554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60.00835"/>
  <p:tag name="ORIGINALWIDTH" val="98.263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m}&#10;$$&#10;&#10;\end{document}"/>
  <p:tag name="IGUANATEXSIZE" val="32"/>
  <p:tag name="IGUANATEXCURSOR" val="788"/>
</p:tagLst>
</file>

<file path=ppt/tags/tag10.xml><?xml version="1.0" encoding="utf-8"?>
<p:tagLst xmlns:a="http://schemas.openxmlformats.org/drawingml/2006/main" xmlns:r="http://schemas.openxmlformats.org/officeDocument/2006/relationships" xmlns:p="http://schemas.openxmlformats.org/presentationml/2006/main">
  <p:tag name="ORIGINALHEIGHT" val="522.0728"/>
  <p:tag name="ORIGINALWIDTH" val="615.83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s_\idx{x} &amp; 0 &amp; 0 \\ 0 &amp; s_\idx{y} &amp; 0 \\ 0 &amp; 0 &amp; 1 \end{bmatrix}&#10;$$&#10;&#10;\end{document}"/>
  <p:tag name="IGUANATEXSIZE" val="24"/>
  <p:tag name="IGUANATEXCURSOR" val="777"/>
</p:tagLst>
</file>

<file path=ppt/tags/tag11.xml><?xml version="1.0" encoding="utf-8"?>
<p:tagLst xmlns:a="http://schemas.openxmlformats.org/drawingml/2006/main" xmlns:r="http://schemas.openxmlformats.org/officeDocument/2006/relationships" xmlns:p="http://schemas.openxmlformats.org/presentationml/2006/main">
  <p:tag name="ORIGINALHEIGHT" val="223.5312"/>
  <p:tag name="ORIGINALWIDTH" val="732.102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m_\idx{x} &amp; m_\idx{y} &amp; 1 \end{pmatrix}&#10;$$&#10;&#10;\end{document}"/>
  <p:tag name="IGUANATEXSIZE" val="24"/>
  <p:tag name="IGUANATEXCURSOR" val="828"/>
</p:tagLst>
</file>

<file path=ppt/tags/tag12.xml><?xml version="1.0" encoding="utf-8"?>
<p:tagLst xmlns:a="http://schemas.openxmlformats.org/drawingml/2006/main" xmlns:r="http://schemas.openxmlformats.org/officeDocument/2006/relationships" xmlns:p="http://schemas.openxmlformats.org/presentationml/2006/main">
  <p:tag name="ORIGINALHEIGHT" val="223.5312"/>
  <p:tag name="ORIGINALWIDTH" val="870.87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 =&#10;$$&#10;&#10;\end{document}"/>
  <p:tag name="IGUANATEXSIZE" val="24"/>
  <p:tag name="IGUANATEXCURSOR" val="828"/>
</p:tagLst>
</file>

<file path=ppt/tags/tag13.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14.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15.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16.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17.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18.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19.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60.00835"/>
  <p:tag name="ORIGINALWIDTH" val="98.263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w}&#10;$$&#10;&#10;\end{document}"/>
  <p:tag name="IGUANATEXSIZE" val="32"/>
  <p:tag name="IGUANATEXCURSOR" val="787"/>
</p:tagLst>
</file>

<file path=ppt/tags/tag20.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21.xml><?xml version="1.0" encoding="utf-8"?>
<p:tagLst xmlns:a="http://schemas.openxmlformats.org/drawingml/2006/main" xmlns:r="http://schemas.openxmlformats.org/officeDocument/2006/relationships" xmlns:p="http://schemas.openxmlformats.org/presentationml/2006/main">
  <p:tag name="ORIGINALHEIGHT" val="111"/>
  <p:tag name="ORIGINALWIDTH" val="264.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S}_\idx{view}&#10;$$&#10;&#10;\end{document}"/>
  <p:tag name="IGUANATEXSIZE" val="24"/>
  <p:tag name="IGUANATEXCURSOR" val="786"/>
  <p:tag name="TRANSPARENCY" val="True"/>
  <p:tag name="FILENAME" val=""/>
  <p:tag name="INPUTTYPE" val="0"/>
  <p:tag name="LATEXENGINEID" val="0"/>
  <p:tag name="TEMPFOLDER" val="c:\temp\"/>
</p:tagLst>
</file>

<file path=ppt/tags/tag22.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23.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24.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25.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26.xml><?xml version="1.0" encoding="utf-8"?>
<p:tagLst xmlns:a="http://schemas.openxmlformats.org/drawingml/2006/main" xmlns:r="http://schemas.openxmlformats.org/officeDocument/2006/relationships" xmlns:p="http://schemas.openxmlformats.org/presentationml/2006/main">
  <p:tag name="ORIGINALHEIGHT" val="111"/>
  <p:tag name="ORIGINALWIDTH" val="264.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S}_\idx{view}&#10;$$&#10;&#10;\end{document}"/>
  <p:tag name="IGUANATEXSIZE" val="24"/>
  <p:tag name="IGUANATEXCURSOR" val="786"/>
  <p:tag name="TRANSPARENCY" val="True"/>
  <p:tag name="FILENAME" val=""/>
  <p:tag name="INPUTTYPE" val="0"/>
  <p:tag name="LATEXENGINEID" val="0"/>
  <p:tag name="TEMPFOLDER" val="c:\temp\"/>
</p:tagLst>
</file>

<file path=ppt/tags/tag27.xml><?xml version="1.0" encoding="utf-8"?>
<p:tagLst xmlns:a="http://schemas.openxmlformats.org/drawingml/2006/main" xmlns:r="http://schemas.openxmlformats.org/officeDocument/2006/relationships" xmlns:p="http://schemas.openxmlformats.org/presentationml/2006/main">
  <p:tag name="ORIGINALHEIGHT" val="142.3705"/>
  <p:tag name="ORIGINALWIDTH" val="958.300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phantom{\frac{1}{2}\rmx{S}_\idx{windowsize}\rmx{R}_\idx{windowangle}\rmx{T}_\idx{windowpos}}\right)^{-1}&#10;$$&#10;&#10;\end{document}"/>
  <p:tag name="IGUANATEXSIZE" val="24"/>
  <p:tag name="IGUANATEXCURSOR" val="855"/>
  <p:tag name="TRANSPARENCY" val="True"/>
  <p:tag name="FILENAME" val=""/>
  <p:tag name="INPUTTYPE" val="0"/>
  <p:tag name="LATEXENGINEID" val="0"/>
  <p:tag name="TEMPFOLDER" val="c:\temp\"/>
</p:tagLst>
</file>

<file path=ppt/tags/tag28.xml><?xml version="1.0" encoding="utf-8"?>
<p:tagLst xmlns:a="http://schemas.openxmlformats.org/drawingml/2006/main" xmlns:r="http://schemas.openxmlformats.org/officeDocument/2006/relationships" xmlns:p="http://schemas.openxmlformats.org/presentationml/2006/main">
  <p:tag name="ORIGINALHEIGHT" val="256.5"/>
  <p:tag name="ORIGINALWIDTH" val="65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rac{1}{2}\rmx{S}_\idx{windowsize}&#10;$$&#10;&#10;\end{document}"/>
  <p:tag name="IGUANATEXSIZE" val="24"/>
  <p:tag name="IGUANATEXCURSOR" val="816"/>
  <p:tag name="TRANSPARENCY" val="True"/>
  <p:tag name="FILENAME" val=""/>
  <p:tag name="INPUTTYPE" val="0"/>
  <p:tag name="LATEXENGINEID" val="0"/>
  <p:tag name="TEMPFOLDER" val="c:\temp\"/>
</p:tagLst>
</file>

<file path=ppt/tags/tag29.xml><?xml version="1.0" encoding="utf-8"?>
<p:tagLst xmlns:a="http://schemas.openxmlformats.org/drawingml/2006/main" xmlns:r="http://schemas.openxmlformats.org/officeDocument/2006/relationships" xmlns:p="http://schemas.openxmlformats.org/presentationml/2006/main">
  <p:tag name="ORIGINALHEIGHT" val="137.25"/>
  <p:tag name="ORIGINALWIDTH" val="66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windowangle}&#10;$$&#10;&#10;\end{document}"/>
  <p:tag name="IGUANATEXSIZE" val="24"/>
  <p:tag name="IGUANATEXCURSOR" val="806"/>
  <p:tag name="TRANSPARENCY" val="True"/>
  <p:tag name="FILENAME" val=""/>
  <p:tag name="INPUTTYPE" val="0"/>
  <p:tag name="LATEXENGINEID" val="0"/>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60.00835"/>
  <p:tag name="ORIGINALWIDTH" val="50.2570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c}&#10;$$&#10;&#10;\end{document}"/>
  <p:tag name="IGUANATEXSIZE" val="32"/>
  <p:tag name="IGUANATEXCURSOR" val="787"/>
</p:tagLst>
</file>

<file path=ppt/tags/tag30.xml><?xml version="1.0" encoding="utf-8"?>
<p:tagLst xmlns:a="http://schemas.openxmlformats.org/drawingml/2006/main" xmlns:r="http://schemas.openxmlformats.org/officeDocument/2006/relationships" xmlns:p="http://schemas.openxmlformats.org/presentationml/2006/main">
  <p:tag name="ORIGINALHEIGHT" val="138"/>
  <p:tag name="ORIGINALWIDTH" val="5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windowpos}&#10;$$&#10;&#10;\end{document}"/>
  <p:tag name="IGUANATEXSIZE" val="24"/>
  <p:tag name="IGUANATEXCURSOR" val="803"/>
  <p:tag name="TRANSPARENCY" val="True"/>
  <p:tag name="FILENAME" val=""/>
  <p:tag name="INPUTTYPE" val="0"/>
  <p:tag name="LATEXENGINEID" val="0"/>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86.26205"/>
  <p:tag name="ORIGINALWIDTH" val="126.017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M}&#10;$$&#10;&#10;\end{document}"/>
  <p:tag name="IGUANATEXSIZE" val="32"/>
  <p:tag name="IGUANATEXCURSOR" val="786"/>
</p:tagLst>
</file>

<file path=ppt/tags/tag5.xml><?xml version="1.0" encoding="utf-8"?>
<p:tagLst xmlns:a="http://schemas.openxmlformats.org/drawingml/2006/main" xmlns:r="http://schemas.openxmlformats.org/officeDocument/2006/relationships" xmlns:p="http://schemas.openxmlformats.org/presentationml/2006/main">
  <p:tag name="ORIGINALHEIGHT" val="84.76181"/>
  <p:tag name="ORIGINALWIDTH" val="85.5119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V}&#10;$$&#10;&#10;\end{document}"/>
  <p:tag name="IGUANATEXSIZE" val="32"/>
  <p:tag name="IGUANATEXCURSOR" val="786"/>
</p:tagLst>
</file>

<file path=ppt/tags/tag6.xml><?xml version="1.0" encoding="utf-8"?>
<p:tagLst xmlns:a="http://schemas.openxmlformats.org/drawingml/2006/main" xmlns:r="http://schemas.openxmlformats.org/officeDocument/2006/relationships" xmlns:p="http://schemas.openxmlformats.org/presentationml/2006/main">
  <p:tag name="ORIGINALHEIGHT" val="181.3178"/>
  <p:tag name="ORIGINALWIDTH" val="719.380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w_\idx{x} &amp; w_\idx{y} &amp; 1 \end{bmatrix} =&#10;$$&#10;$$&#10;\begin{bmatrix} m_\idx{x} &amp; m_\idx{y} &amp; 1 \end{bmatrix}&#10;\begin{bmatrix} s_\idx{x} &amp; 0 &amp; 0 \\ 0 &amp; s_\idx{y} &amp; 0 \\ 0 &amp; 0 &amp; 1 \end{bmatrix}&#10;\begin{bmatrix} \cos \varphi &amp; \sin \varphi &amp; 0 \\ -\sin \varphi &amp; \cos \varphi &amp; 0 \\ 0 &amp; 0 &amp; 1 \end{bmatrix}&#10;\begin{bmatrix} 1 &amp; 0 &amp; 0 \\ 0 &amp; 1 &amp; 0 \\ q_\idx{x} &amp; q_\idx{y} &amp; 1 \end{bmatrix}&#10;$$&#10;&#10;\end{document}"/>
  <p:tag name="IGUANATEXSIZE" val="24"/>
  <p:tag name="IGUANATEXCURSOR" val="873"/>
</p:tagLst>
</file>

<file path=ppt/tags/tag7.xml><?xml version="1.0" encoding="utf-8"?>
<p:tagLst xmlns:a="http://schemas.openxmlformats.org/drawingml/2006/main" xmlns:r="http://schemas.openxmlformats.org/officeDocument/2006/relationships" xmlns:p="http://schemas.openxmlformats.org/presentationml/2006/main">
  <p:tag name="ORIGINALHEIGHT" val="522.0728"/>
  <p:tag name="ORIGINALWIDTH" val="523.573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1 &amp; 0 &amp; 0 \\ 0 &amp; 1 &amp; 0 \\ 0 &amp; 0 &amp; 1 \end{bmatrix}&#10;$$&#10;&#10;\end{document}"/>
  <p:tag name="IGUANATEXSIZE" val="24"/>
  <p:tag name="IGUANATEXCURSOR" val="827"/>
</p:tagLst>
</file>

<file path=ppt/tags/tag8.xml><?xml version="1.0" encoding="utf-8"?>
<p:tagLst xmlns:a="http://schemas.openxmlformats.org/drawingml/2006/main" xmlns:r="http://schemas.openxmlformats.org/officeDocument/2006/relationships" xmlns:p="http://schemas.openxmlformats.org/presentationml/2006/main">
  <p:tag name="ORIGINALHEIGHT" val="522.0728"/>
  <p:tag name="ORIGINALWIDTH" val="634.588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1 &amp; 0 &amp; 0 \\ 0 &amp; 1 &amp; 0 \\ q_\idx{x} &amp; q_\idx{y} &amp; 1 \end{bmatrix}&#10;$$&#10;&#10;\end{document}"/>
  <p:tag name="IGUANATEXSIZE" val="24"/>
  <p:tag name="IGUANATEXCURSOR" val="780"/>
</p:tagLst>
</file>

<file path=ppt/tags/tag9.xml><?xml version="1.0" encoding="utf-8"?>
<p:tagLst xmlns:a="http://schemas.openxmlformats.org/drawingml/2006/main" xmlns:r="http://schemas.openxmlformats.org/officeDocument/2006/relationships" xmlns:p="http://schemas.openxmlformats.org/presentationml/2006/main">
  <p:tag name="ORIGINALHEIGHT" val="522.0728"/>
  <p:tag name="ORIGINALWIDTH" val="1068.14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cos \varphi &amp; \sin \varphi &amp; 0 \\ -\sin \varphi &amp; \cos \varphi &amp; 0 \\ 0 &amp; 0 &amp; 1 \end{bmatrix}&#10;$$&#10;&#10;\end{document}"/>
  <p:tag name="IGUANATEXSIZE" val="24"/>
  <p:tag name="IGUANATEXCURSOR" val="891"/>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32497</TotalTime>
  <Words>2833</Words>
  <Application>Microsoft Office PowerPoint</Application>
  <PresentationFormat>Widescreen</PresentationFormat>
  <Paragraphs>259</Paragraphs>
  <Slides>27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Consolas</vt:lpstr>
      <vt:lpstr>Courier New</vt:lpstr>
      <vt:lpstr>Orthodox Herbertarian</vt:lpstr>
      <vt:lpstr>Times New Roman</vt:lpstr>
      <vt:lpstr>Whipsmart</vt:lpstr>
      <vt:lpstr>Office Theme</vt:lpstr>
      <vt:lpstr>Computer Graphics Camera</vt:lpstr>
      <vt:lpstr>2D computer graphics</vt:lpstr>
      <vt:lpstr>2D graphics systems</vt:lpstr>
      <vt:lpstr>2D virtual worlds</vt:lpstr>
      <vt:lpstr>Models</vt:lpstr>
      <vt:lpstr>Worlds</vt:lpstr>
      <vt:lpstr>Visible window / 2D camera</vt:lpstr>
      <vt:lpstr>Transformations</vt:lpstr>
      <vt:lpstr>The 2D image synthesis problem</vt:lpstr>
      <vt:lpstr>What would influence this?</vt:lpstr>
      <vt:lpstr>2D rendering pipeline</vt:lpstr>
      <vt:lpstr>Transformation pipeline</vt:lpstr>
      <vt:lpstr>Model and world coordinates (static interpretation)</vt:lpstr>
      <vt:lpstr>Model and world coordinates (dynamic interpretation)</vt:lpstr>
      <vt:lpstr>Constructing a model transformation</vt:lpstr>
      <vt:lpstr>Constructing a model transformation</vt:lpstr>
      <vt:lpstr>View transformation – 2D camera, OrthoCamera</vt:lpstr>
      <vt:lpstr>PowerPoint Presentation</vt:lpstr>
      <vt:lpstr>PowerPoint Presentation</vt:lpstr>
      <vt:lpstr>PowerPoint Presentation</vt:lpstr>
      <vt:lpstr>OrthoCamera concept</vt:lpstr>
      <vt:lpstr>OrthoCamera.js – initial pos, zoom</vt:lpstr>
      <vt:lpstr>OrthoCamera.js – construct V</vt:lpstr>
      <vt:lpstr>OrthoCamera.js – aspect ratio</vt:lpstr>
      <vt:lpstr>Set aspect ratio in Scene#resize</vt:lpstr>
      <vt:lpstr>Task: use camera</vt:lpstr>
      <vt:lpstr>Task</vt:lpstr>
    </vt:vector>
  </TitlesOfParts>
  <Company>Budapest University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270</cp:revision>
  <dcterms:created xsi:type="dcterms:W3CDTF">2014-12-27T20:04:49Z</dcterms:created>
  <dcterms:modified xsi:type="dcterms:W3CDTF">2019-10-01T19:50:51Z</dcterms:modified>
</cp:coreProperties>
</file>