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7" r:id="rId2"/>
    <p:sldId id="454" r:id="rId3"/>
    <p:sldId id="455" r:id="rId4"/>
    <p:sldId id="456" r:id="rId5"/>
    <p:sldId id="463" r:id="rId6"/>
    <p:sldId id="464" r:id="rId7"/>
    <p:sldId id="465" r:id="rId8"/>
    <p:sldId id="466" r:id="rId9"/>
    <p:sldId id="467" r:id="rId10"/>
    <p:sldId id="458" r:id="rId11"/>
    <p:sldId id="468" r:id="rId12"/>
    <p:sldId id="4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44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ray casting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under linear homogeneous transformation</a:t>
            </a:r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2019300" y="1638300"/>
            <a:ext cx="82677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>
                <a:latin typeface="Whipsmart" pitchFamily="34" charset="0"/>
                <a:cs typeface="Arial" panose="020B0604020202020204" pitchFamily="34" charset="0"/>
              </a:rPr>
              <a:t>original quadric equation </a:t>
            </a:r>
          </a:p>
          <a:p>
            <a:pPr marL="0" lvl="1" algn="ctr"/>
            <a:endParaRPr lang="en-US" altLang="en-US" sz="3600" dirty="0">
              <a:latin typeface="Whipsmart" pitchFamily="34" charset="0"/>
              <a:cs typeface="Arial" panose="020B0604020202020204" pitchFamily="34" charset="0"/>
            </a:endParaRPr>
          </a:p>
          <a:p>
            <a:pPr marL="0" lvl="1" algn="ctr"/>
            <a:endParaRPr lang="en-US" altLang="en-US" sz="3600" dirty="0">
              <a:latin typeface="Whipsmart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3600" dirty="0">
                <a:latin typeface="Whipsmart" pitchFamily="34" charset="0"/>
                <a:cs typeface="Arial" panose="020B0604020202020204" pitchFamily="34" charset="0"/>
              </a:rPr>
              <a:t>y is on transformed surface if: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13" y="2301383"/>
            <a:ext cx="1621676" cy="387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2931343"/>
            <a:ext cx="2070381" cy="38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3946624"/>
            <a:ext cx="3758099" cy="821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23" y="4700390"/>
            <a:ext cx="4033677" cy="821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47" y="5738839"/>
            <a:ext cx="4548252" cy="9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– enhancing </a:t>
            </a:r>
            <a:r>
              <a:rPr lang="en-US" sz="3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ClippedQuadric</a:t>
            </a:r>
            <a:endParaRPr lang="en-US" sz="3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85596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add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takes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endParaRPr lang="en-US" dirty="0" smtClean="0"/>
          </a:p>
          <a:p>
            <a:pPr lvl="1"/>
            <a:r>
              <a:rPr lang="en-US" dirty="0" smtClean="0"/>
              <a:t>transforms both the surface and clipper matrices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en-US" dirty="0" smtClean="0"/>
              <a:t> has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preMul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transpose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invert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They change the matrix. If you need a copy, you can use method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dirty="0" smtClean="0">
                <a:cs typeface="Consolas" panose="020B0609020204030204" pitchFamily="49" charset="0"/>
              </a:rPr>
              <a:t>, or the constructor.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build</a:t>
            </a:r>
            <a:r>
              <a:rPr lang="en-US" dirty="0"/>
              <a:t> </a:t>
            </a:r>
            <a:r>
              <a:rPr lang="en-US" dirty="0" smtClean="0"/>
              <a:t>a scene by scaling/rotating/translating unit quadrics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60" y="4511040"/>
            <a:ext cx="3284526" cy="487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1406" y="4107180"/>
            <a:ext cx="4183074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T.invert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 is now T</a:t>
            </a:r>
            <a:r>
              <a:rPr lang="en-US" sz="1600" baseline="30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A.premul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(T);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is now T</a:t>
            </a:r>
            <a:r>
              <a:rPr lang="en-US" sz="1600" baseline="30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A</a:t>
            </a: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T.transpose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 is now T</a:t>
            </a:r>
            <a:r>
              <a:rPr lang="en-US" sz="1600" baseline="30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-1T</a:t>
            </a: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A.mul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(T); 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is now A'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19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tasks – custom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transformation method that </a:t>
            </a:r>
            <a:r>
              <a:rPr lang="en-US" smtClean="0"/>
              <a:t>only changes </a:t>
            </a:r>
            <a:r>
              <a:rPr lang="en-US" dirty="0" smtClean="0"/>
              <a:t>the clipper</a:t>
            </a:r>
          </a:p>
          <a:p>
            <a:r>
              <a:rPr lang="en-US" dirty="0" smtClean="0"/>
              <a:t>use this to e.g.</a:t>
            </a:r>
          </a:p>
          <a:p>
            <a:pPr lvl="1"/>
            <a:r>
              <a:rPr lang="en-US" dirty="0" smtClean="0"/>
              <a:t>rotate a cylinder’s clipper to get slanted ends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00FF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537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3D </a:t>
            </a:r>
            <a:r>
              <a:rPr lang="hu-HU" dirty="0" err="1" smtClean="0"/>
              <a:t>rendering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The </a:t>
            </a:r>
            <a:r>
              <a:rPr lang="hu-HU" dirty="0" err="1" smtClean="0"/>
              <a:t>illusion</a:t>
            </a:r>
            <a:r>
              <a:rPr lang="hu-HU" dirty="0" smtClean="0"/>
              <a:t> of </a:t>
            </a:r>
            <a:r>
              <a:rPr lang="hu-HU" dirty="0" err="1" smtClean="0"/>
              <a:t>watching</a:t>
            </a:r>
            <a:r>
              <a:rPr lang="hu-HU" dirty="0" smtClean="0"/>
              <a:t> a 3D </a:t>
            </a:r>
            <a:r>
              <a:rPr lang="hu-HU" dirty="0" err="1" smtClean="0"/>
              <a:t>scene</a:t>
            </a:r>
            <a:endParaRPr lang="hu-HU" dirty="0"/>
          </a:p>
        </p:txBody>
      </p:sp>
      <p:graphicFrame>
        <p:nvGraphicFramePr>
          <p:cNvPr id="4" name="Object 86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7940930" y="2602109"/>
          <a:ext cx="2307099" cy="223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Klip" r:id="rId3" imgW="3651840" imgH="3450600" progId="">
                  <p:embed/>
                </p:oleObj>
              </mc:Choice>
              <mc:Fallback>
                <p:oleObj name="Klip" r:id="rId3" imgW="3651840" imgH="3450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930" y="2602109"/>
                        <a:ext cx="2307099" cy="223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98"/>
          <p:cNvSpPr>
            <a:spLocks/>
          </p:cNvSpPr>
          <p:nvPr/>
        </p:nvSpPr>
        <p:spPr bwMode="auto">
          <a:xfrm>
            <a:off x="9394874" y="3161808"/>
            <a:ext cx="267471" cy="298086"/>
          </a:xfrm>
          <a:custGeom>
            <a:avLst/>
            <a:gdLst>
              <a:gd name="T0" fmla="*/ 0 w 272"/>
              <a:gd name="T1" fmla="*/ 2147483647 h 295"/>
              <a:gd name="T2" fmla="*/ 2147483647 w 272"/>
              <a:gd name="T3" fmla="*/ 0 h 295"/>
              <a:gd name="T4" fmla="*/ 2147483647 w 272"/>
              <a:gd name="T5" fmla="*/ 0 h 295"/>
              <a:gd name="T6" fmla="*/ 2147483647 w 272"/>
              <a:gd name="T7" fmla="*/ 2147483647 h 295"/>
              <a:gd name="T8" fmla="*/ 0 w 272"/>
              <a:gd name="T9" fmla="*/ 2147483647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295"/>
              <a:gd name="T17" fmla="*/ 272 w 272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295">
                <a:moveTo>
                  <a:pt x="0" y="272"/>
                </a:moveTo>
                <a:lnTo>
                  <a:pt x="91" y="0"/>
                </a:lnTo>
                <a:lnTo>
                  <a:pt x="272" y="0"/>
                </a:lnTo>
                <a:lnTo>
                  <a:pt x="159" y="295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457360">
            <a:off x="8721121" y="2825307"/>
            <a:ext cx="358486" cy="315703"/>
          </a:xfrm>
          <a:prstGeom prst="rect">
            <a:avLst/>
          </a:prstGeom>
        </p:spPr>
      </p:pic>
      <p:graphicFrame>
        <p:nvGraphicFramePr>
          <p:cNvPr id="9" name="Object 86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250330" y="2690550"/>
          <a:ext cx="2307099" cy="223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Klip" r:id="rId6" imgW="3651840" imgH="3450600" progId="">
                  <p:embed/>
                </p:oleObj>
              </mc:Choice>
              <mc:Fallback>
                <p:oleObj name="Klip" r:id="rId6" imgW="3651840" imgH="3450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30" y="2690550"/>
                        <a:ext cx="2307099" cy="223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457360">
            <a:off x="2030521" y="2913748"/>
            <a:ext cx="358486" cy="315703"/>
          </a:xfrm>
          <a:prstGeom prst="rect">
            <a:avLst/>
          </a:prstGeom>
        </p:spPr>
      </p:pic>
      <p:sp>
        <p:nvSpPr>
          <p:cNvPr id="13" name="Szabadkézi sokszög 12"/>
          <p:cNvSpPr/>
          <p:nvPr/>
        </p:nvSpPr>
        <p:spPr>
          <a:xfrm>
            <a:off x="2378014" y="2885661"/>
            <a:ext cx="1232452" cy="2266122"/>
          </a:xfrm>
          <a:custGeom>
            <a:avLst/>
            <a:gdLst>
              <a:gd name="connsiteX0" fmla="*/ 248478 w 1232452"/>
              <a:gd name="connsiteY0" fmla="*/ 0 h 2266122"/>
              <a:gd name="connsiteX1" fmla="*/ 0 w 1232452"/>
              <a:gd name="connsiteY1" fmla="*/ 944218 h 2266122"/>
              <a:gd name="connsiteX2" fmla="*/ 347869 w 1232452"/>
              <a:gd name="connsiteY2" fmla="*/ 1292087 h 2266122"/>
              <a:gd name="connsiteX3" fmla="*/ 387626 w 1232452"/>
              <a:gd name="connsiteY3" fmla="*/ 2266122 h 2266122"/>
              <a:gd name="connsiteX4" fmla="*/ 1232452 w 1232452"/>
              <a:gd name="connsiteY4" fmla="*/ 2236305 h 2266122"/>
              <a:gd name="connsiteX5" fmla="*/ 1202635 w 1232452"/>
              <a:gd name="connsiteY5" fmla="*/ 59635 h 2266122"/>
              <a:gd name="connsiteX6" fmla="*/ 248478 w 1232452"/>
              <a:gd name="connsiteY6" fmla="*/ 0 h 226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452" h="2266122">
                <a:moveTo>
                  <a:pt x="248478" y="0"/>
                </a:moveTo>
                <a:lnTo>
                  <a:pt x="0" y="944218"/>
                </a:lnTo>
                <a:lnTo>
                  <a:pt x="347869" y="1292087"/>
                </a:lnTo>
                <a:lnTo>
                  <a:pt x="387626" y="2266122"/>
                </a:lnTo>
                <a:lnTo>
                  <a:pt x="1232452" y="2236305"/>
                </a:lnTo>
                <a:lnTo>
                  <a:pt x="1202635" y="59635"/>
                </a:lnTo>
                <a:lnTo>
                  <a:pt x="24847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>
            <a:off x="4393658" y="3934845"/>
            <a:ext cx="830891" cy="901555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4039793" y="3071599"/>
            <a:ext cx="769310" cy="826698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" name="Egyenes összekötő nyíllal 16"/>
          <p:cNvCxnSpPr>
            <a:stCxn id="8" idx="3"/>
          </p:cNvCxnSpPr>
          <p:nvPr/>
        </p:nvCxnSpPr>
        <p:spPr>
          <a:xfrm>
            <a:off x="9063740" y="3056890"/>
            <a:ext cx="464869" cy="25396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2384291" y="3131233"/>
            <a:ext cx="2156103" cy="131402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1859385" y="5219988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Real </a:t>
            </a:r>
            <a:r>
              <a:rPr lang="hu-HU" sz="2400" dirty="0" err="1" smtClean="0"/>
              <a:t>world</a:t>
            </a:r>
            <a:r>
              <a:rPr lang="hu-HU" sz="2400" dirty="0" smtClean="0"/>
              <a:t> </a:t>
            </a:r>
            <a:r>
              <a:rPr lang="hu-HU" sz="2400" dirty="0" err="1" smtClean="0"/>
              <a:t>experience</a:t>
            </a:r>
            <a:endParaRPr lang="hu-HU" sz="2400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7913552" y="5219987"/>
            <a:ext cx="2765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Image </a:t>
            </a:r>
            <a:r>
              <a:rPr lang="hu-HU" sz="2400" dirty="0" err="1" smtClean="0"/>
              <a:t>on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display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90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synthesis by ray casting</a:t>
            </a:r>
            <a:endParaRPr lang="en-US" dirty="0"/>
          </a:p>
        </p:txBody>
      </p:sp>
      <p:pic>
        <p:nvPicPr>
          <p:cNvPr id="5" name="Picture 3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0" y="3200400"/>
            <a:ext cx="709724" cy="625024"/>
          </a:xfrm>
          <a:prstGeom prst="rect">
            <a:avLst/>
          </a:prstGeom>
        </p:spPr>
      </p:pic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3262367" y="2763611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en-US" sz="2800" dirty="0">
                <a:latin typeface="Whipsmart" pitchFamily="34" charset="0"/>
              </a:rPr>
              <a:t>eye</a:t>
            </a:r>
          </a:p>
        </p:txBody>
      </p:sp>
      <p:grpSp>
        <p:nvGrpSpPr>
          <p:cNvPr id="67" name="Csoportba foglalás 66"/>
          <p:cNvGrpSpPr/>
          <p:nvPr/>
        </p:nvGrpSpPr>
        <p:grpSpPr>
          <a:xfrm>
            <a:off x="5295900" y="2336575"/>
            <a:ext cx="1104900" cy="2271183"/>
            <a:chOff x="3367144" y="2336574"/>
            <a:chExt cx="1104900" cy="2271183"/>
          </a:xfrm>
        </p:grpSpPr>
        <p:sp>
          <p:nvSpPr>
            <p:cNvPr id="25" name="Trapezoid 24"/>
            <p:cNvSpPr/>
            <p:nvPr/>
          </p:nvSpPr>
          <p:spPr>
            <a:xfrm rot="16200000">
              <a:off x="2784002" y="2919716"/>
              <a:ext cx="2271183" cy="1104900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cxnSp>
          <p:nvCxnSpPr>
            <p:cNvPr id="27" name="Egyenes összekötő 26"/>
            <p:cNvCxnSpPr/>
            <p:nvPr/>
          </p:nvCxnSpPr>
          <p:spPr>
            <a:xfrm>
              <a:off x="3824343" y="2527074"/>
              <a:ext cx="0" cy="19050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gyenes összekötő 29"/>
            <p:cNvCxnSpPr/>
            <p:nvPr/>
          </p:nvCxnSpPr>
          <p:spPr>
            <a:xfrm>
              <a:off x="4129143" y="2412774"/>
              <a:ext cx="0" cy="20955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gyenes összekötő 30"/>
            <p:cNvCxnSpPr/>
            <p:nvPr/>
          </p:nvCxnSpPr>
          <p:spPr>
            <a:xfrm>
              <a:off x="3557643" y="2565174"/>
              <a:ext cx="0" cy="18288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Egyenes összekötő 44"/>
            <p:cNvCxnSpPr>
              <a:stCxn id="25" idx="2"/>
              <a:endCxn id="25" idx="0"/>
            </p:cNvCxnSpPr>
            <p:nvPr/>
          </p:nvCxnSpPr>
          <p:spPr>
            <a:xfrm flipH="1">
              <a:off x="3367144" y="3472166"/>
              <a:ext cx="1104900" cy="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Egyenes összekötő 49"/>
            <p:cNvCxnSpPr/>
            <p:nvPr/>
          </p:nvCxnSpPr>
          <p:spPr>
            <a:xfrm flipH="1">
              <a:off x="3367144" y="2908074"/>
              <a:ext cx="1104899" cy="1143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Egyenes összekötő 52"/>
            <p:cNvCxnSpPr/>
            <p:nvPr/>
          </p:nvCxnSpPr>
          <p:spPr>
            <a:xfrm flipH="1" flipV="1">
              <a:off x="3367144" y="3898674"/>
              <a:ext cx="1104899" cy="1524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3962400" y="20193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Whipsmart" pitchFamily="34" charset="0"/>
              </a:rPr>
              <a:t>screen</a:t>
            </a:r>
            <a:endParaRPr lang="hu-HU" altLang="en-US" sz="2800" dirty="0">
              <a:latin typeface="Whipsmart" pitchFamily="34" charset="0"/>
            </a:endParaRPr>
          </a:p>
        </p:txBody>
      </p:sp>
      <p:sp>
        <p:nvSpPr>
          <p:cNvPr id="58" name="Freeform 24"/>
          <p:cNvSpPr>
            <a:spLocks/>
          </p:cNvSpPr>
          <p:nvPr/>
        </p:nvSpPr>
        <p:spPr bwMode="auto">
          <a:xfrm>
            <a:off x="1905000" y="3848101"/>
            <a:ext cx="2286000" cy="2638287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24"/>
          <p:cNvSpPr>
            <a:spLocks/>
          </p:cNvSpPr>
          <p:nvPr/>
        </p:nvSpPr>
        <p:spPr bwMode="auto">
          <a:xfrm>
            <a:off x="7696200" y="1348115"/>
            <a:ext cx="2199178" cy="2538085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24"/>
          <p:cNvSpPr>
            <a:spLocks/>
          </p:cNvSpPr>
          <p:nvPr/>
        </p:nvSpPr>
        <p:spPr bwMode="auto">
          <a:xfrm>
            <a:off x="9220201" y="228600"/>
            <a:ext cx="1249725" cy="1442314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6" name="Egyenes összekötő nyíllal 75"/>
          <p:cNvCxnSpPr/>
          <p:nvPr/>
        </p:nvCxnSpPr>
        <p:spPr>
          <a:xfrm flipV="1">
            <a:off x="6400800" y="726724"/>
            <a:ext cx="4152900" cy="169192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Ötágú csillag 79"/>
          <p:cNvSpPr/>
          <p:nvPr/>
        </p:nvSpPr>
        <p:spPr>
          <a:xfrm>
            <a:off x="8001000" y="15240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1" name="Ötágú csillag 80"/>
          <p:cNvSpPr/>
          <p:nvPr/>
        </p:nvSpPr>
        <p:spPr>
          <a:xfrm>
            <a:off x="8267700" y="14097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2" name="Ötágú csillag 81"/>
          <p:cNvSpPr/>
          <p:nvPr/>
        </p:nvSpPr>
        <p:spPr>
          <a:xfrm>
            <a:off x="8305800" y="13716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3" name="Ötágú csillag 82"/>
          <p:cNvSpPr/>
          <p:nvPr/>
        </p:nvSpPr>
        <p:spPr>
          <a:xfrm>
            <a:off x="8572500" y="12573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4" name="Szabadkézi sokszög 83"/>
          <p:cNvSpPr/>
          <p:nvPr/>
        </p:nvSpPr>
        <p:spPr>
          <a:xfrm>
            <a:off x="5311775" y="2593975"/>
            <a:ext cx="156633" cy="4064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406400">
                <a:moveTo>
                  <a:pt x="0" y="31750"/>
                </a:moveTo>
                <a:lnTo>
                  <a:pt x="155575" y="0"/>
                </a:lnTo>
                <a:cubicBezTo>
                  <a:pt x="156633" y="129117"/>
                  <a:pt x="154517" y="267758"/>
                  <a:pt x="155575" y="396875"/>
                </a:cubicBezTo>
                <a:lnTo>
                  <a:pt x="3175" y="406400"/>
                </a:lnTo>
                <a:cubicBezTo>
                  <a:pt x="2117" y="281517"/>
                  <a:pt x="1058" y="156633"/>
                  <a:pt x="0" y="3175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65" name="Egyenes összekötő nyíllal 64"/>
          <p:cNvCxnSpPr/>
          <p:nvPr/>
        </p:nvCxnSpPr>
        <p:spPr>
          <a:xfrm flipV="1">
            <a:off x="1684868" y="2819400"/>
            <a:ext cx="3725333" cy="1524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Ötágú csillag 85"/>
          <p:cNvSpPr/>
          <p:nvPr/>
        </p:nvSpPr>
        <p:spPr>
          <a:xfrm>
            <a:off x="2438400" y="3771900"/>
            <a:ext cx="343108" cy="342900"/>
          </a:xfrm>
          <a:prstGeom prst="star5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7" name="Ötágú csillag 86"/>
          <p:cNvSpPr/>
          <p:nvPr/>
        </p:nvSpPr>
        <p:spPr>
          <a:xfrm>
            <a:off x="2628900" y="3695700"/>
            <a:ext cx="343108" cy="342900"/>
          </a:xfrm>
          <a:prstGeom prst="star5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9" name="Ötágú csillag 88"/>
          <p:cNvSpPr/>
          <p:nvPr/>
        </p:nvSpPr>
        <p:spPr>
          <a:xfrm>
            <a:off x="9105900" y="1066800"/>
            <a:ext cx="343108" cy="342900"/>
          </a:xfrm>
          <a:prstGeom prst="star5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0" name="Ötágú csillag 89"/>
          <p:cNvSpPr/>
          <p:nvPr/>
        </p:nvSpPr>
        <p:spPr>
          <a:xfrm>
            <a:off x="10287000" y="571500"/>
            <a:ext cx="343108" cy="342900"/>
          </a:xfrm>
          <a:prstGeom prst="star5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1" name="Szabadkézi sokszög 90"/>
          <p:cNvSpPr/>
          <p:nvPr/>
        </p:nvSpPr>
        <p:spPr>
          <a:xfrm>
            <a:off x="5504393" y="2511425"/>
            <a:ext cx="243416" cy="4699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3783"/>
              <a:gd name="connsiteY0" fmla="*/ 22225 h 406400"/>
              <a:gd name="connsiteX1" fmla="*/ 212725 w 213783"/>
              <a:gd name="connsiteY1" fmla="*/ 0 h 406400"/>
              <a:gd name="connsiteX2" fmla="*/ 212725 w 213783"/>
              <a:gd name="connsiteY2" fmla="*/ 396875 h 406400"/>
              <a:gd name="connsiteX3" fmla="*/ 60325 w 213783"/>
              <a:gd name="connsiteY3" fmla="*/ 406400 h 406400"/>
              <a:gd name="connsiteX4" fmla="*/ 0 w 213783"/>
              <a:gd name="connsiteY4" fmla="*/ 22225 h 406400"/>
              <a:gd name="connsiteX0" fmla="*/ 1058 w 214841"/>
              <a:gd name="connsiteY0" fmla="*/ 22225 h 428625"/>
              <a:gd name="connsiteX1" fmla="*/ 213783 w 214841"/>
              <a:gd name="connsiteY1" fmla="*/ 0 h 428625"/>
              <a:gd name="connsiteX2" fmla="*/ 213783 w 214841"/>
              <a:gd name="connsiteY2" fmla="*/ 396875 h 428625"/>
              <a:gd name="connsiteX3" fmla="*/ 1058 w 214841"/>
              <a:gd name="connsiteY3" fmla="*/ 428625 h 428625"/>
              <a:gd name="connsiteX4" fmla="*/ 1058 w 214841"/>
              <a:gd name="connsiteY4" fmla="*/ 22225 h 428625"/>
              <a:gd name="connsiteX0" fmla="*/ 1058 w 236008"/>
              <a:gd name="connsiteY0" fmla="*/ 22225 h 428625"/>
              <a:gd name="connsiteX1" fmla="*/ 213783 w 236008"/>
              <a:gd name="connsiteY1" fmla="*/ 0 h 428625"/>
              <a:gd name="connsiteX2" fmla="*/ 236008 w 236008"/>
              <a:gd name="connsiteY2" fmla="*/ 412750 h 428625"/>
              <a:gd name="connsiteX3" fmla="*/ 1058 w 236008"/>
              <a:gd name="connsiteY3" fmla="*/ 428625 h 428625"/>
              <a:gd name="connsiteX4" fmla="*/ 1058 w 236008"/>
              <a:gd name="connsiteY4" fmla="*/ 22225 h 428625"/>
              <a:gd name="connsiteX0" fmla="*/ 1058 w 243416"/>
              <a:gd name="connsiteY0" fmla="*/ 53975 h 460375"/>
              <a:gd name="connsiteX1" fmla="*/ 242358 w 243416"/>
              <a:gd name="connsiteY1" fmla="*/ 0 h 460375"/>
              <a:gd name="connsiteX2" fmla="*/ 236008 w 243416"/>
              <a:gd name="connsiteY2" fmla="*/ 444500 h 460375"/>
              <a:gd name="connsiteX3" fmla="*/ 1058 w 243416"/>
              <a:gd name="connsiteY3" fmla="*/ 460375 h 460375"/>
              <a:gd name="connsiteX4" fmla="*/ 1058 w 243416"/>
              <a:gd name="connsiteY4" fmla="*/ 53975 h 460375"/>
              <a:gd name="connsiteX0" fmla="*/ 1058 w 243416"/>
              <a:gd name="connsiteY0" fmla="*/ 47625 h 454025"/>
              <a:gd name="connsiteX1" fmla="*/ 242358 w 243416"/>
              <a:gd name="connsiteY1" fmla="*/ 0 h 454025"/>
              <a:gd name="connsiteX2" fmla="*/ 236008 w 243416"/>
              <a:gd name="connsiteY2" fmla="*/ 438150 h 454025"/>
              <a:gd name="connsiteX3" fmla="*/ 1058 w 243416"/>
              <a:gd name="connsiteY3" fmla="*/ 454025 h 454025"/>
              <a:gd name="connsiteX4" fmla="*/ 1058 w 243416"/>
              <a:gd name="connsiteY4" fmla="*/ 47625 h 454025"/>
              <a:gd name="connsiteX0" fmla="*/ 1058 w 243416"/>
              <a:gd name="connsiteY0" fmla="*/ 63500 h 469900"/>
              <a:gd name="connsiteX1" fmla="*/ 242358 w 243416"/>
              <a:gd name="connsiteY1" fmla="*/ 0 h 469900"/>
              <a:gd name="connsiteX2" fmla="*/ 236008 w 243416"/>
              <a:gd name="connsiteY2" fmla="*/ 454025 h 469900"/>
              <a:gd name="connsiteX3" fmla="*/ 1058 w 243416"/>
              <a:gd name="connsiteY3" fmla="*/ 469900 h 469900"/>
              <a:gd name="connsiteX4" fmla="*/ 1058 w 243416"/>
              <a:gd name="connsiteY4" fmla="*/ 635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16" h="469900">
                <a:moveTo>
                  <a:pt x="1058" y="63500"/>
                </a:moveTo>
                <a:lnTo>
                  <a:pt x="242358" y="0"/>
                </a:lnTo>
                <a:cubicBezTo>
                  <a:pt x="243416" y="129117"/>
                  <a:pt x="234950" y="324908"/>
                  <a:pt x="236008" y="454025"/>
                </a:cubicBezTo>
                <a:lnTo>
                  <a:pt x="1058" y="469900"/>
                </a:lnTo>
                <a:cubicBezTo>
                  <a:pt x="0" y="345017"/>
                  <a:pt x="2116" y="188383"/>
                  <a:pt x="1058" y="635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2" name="Szabadkézi sokszög 91"/>
          <p:cNvSpPr/>
          <p:nvPr/>
        </p:nvSpPr>
        <p:spPr>
          <a:xfrm>
            <a:off x="5758394" y="2451101"/>
            <a:ext cx="291041" cy="5048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3783"/>
              <a:gd name="connsiteY0" fmla="*/ 3175 h 406400"/>
              <a:gd name="connsiteX1" fmla="*/ 212725 w 213783"/>
              <a:gd name="connsiteY1" fmla="*/ 0 h 406400"/>
              <a:gd name="connsiteX2" fmla="*/ 212725 w 213783"/>
              <a:gd name="connsiteY2" fmla="*/ 396875 h 406400"/>
              <a:gd name="connsiteX3" fmla="*/ 60325 w 213783"/>
              <a:gd name="connsiteY3" fmla="*/ 406400 h 406400"/>
              <a:gd name="connsiteX4" fmla="*/ 0 w 213783"/>
              <a:gd name="connsiteY4" fmla="*/ 3175 h 406400"/>
              <a:gd name="connsiteX0" fmla="*/ 13758 w 227541"/>
              <a:gd name="connsiteY0" fmla="*/ 3175 h 441325"/>
              <a:gd name="connsiteX1" fmla="*/ 226483 w 227541"/>
              <a:gd name="connsiteY1" fmla="*/ 0 h 441325"/>
              <a:gd name="connsiteX2" fmla="*/ 226483 w 227541"/>
              <a:gd name="connsiteY2" fmla="*/ 396875 h 441325"/>
              <a:gd name="connsiteX3" fmla="*/ 1058 w 227541"/>
              <a:gd name="connsiteY3" fmla="*/ 441325 h 441325"/>
              <a:gd name="connsiteX4" fmla="*/ 13758 w 227541"/>
              <a:gd name="connsiteY4" fmla="*/ 3175 h 441325"/>
              <a:gd name="connsiteX0" fmla="*/ 13758 w 280458"/>
              <a:gd name="connsiteY0" fmla="*/ 3175 h 441325"/>
              <a:gd name="connsiteX1" fmla="*/ 226483 w 280458"/>
              <a:gd name="connsiteY1" fmla="*/ 0 h 441325"/>
              <a:gd name="connsiteX2" fmla="*/ 280458 w 280458"/>
              <a:gd name="connsiteY2" fmla="*/ 419100 h 441325"/>
              <a:gd name="connsiteX3" fmla="*/ 1058 w 280458"/>
              <a:gd name="connsiteY3" fmla="*/ 441325 h 441325"/>
              <a:gd name="connsiteX4" fmla="*/ 13758 w 280458"/>
              <a:gd name="connsiteY4" fmla="*/ 3175 h 441325"/>
              <a:gd name="connsiteX0" fmla="*/ 13758 w 291041"/>
              <a:gd name="connsiteY0" fmla="*/ 66675 h 504825"/>
              <a:gd name="connsiteX1" fmla="*/ 289983 w 291041"/>
              <a:gd name="connsiteY1" fmla="*/ 0 h 504825"/>
              <a:gd name="connsiteX2" fmla="*/ 280458 w 291041"/>
              <a:gd name="connsiteY2" fmla="*/ 482600 h 504825"/>
              <a:gd name="connsiteX3" fmla="*/ 1058 w 291041"/>
              <a:gd name="connsiteY3" fmla="*/ 504825 h 504825"/>
              <a:gd name="connsiteX4" fmla="*/ 13758 w 291041"/>
              <a:gd name="connsiteY4" fmla="*/ 6667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41" h="504825">
                <a:moveTo>
                  <a:pt x="13758" y="66675"/>
                </a:moveTo>
                <a:lnTo>
                  <a:pt x="289983" y="0"/>
                </a:lnTo>
                <a:cubicBezTo>
                  <a:pt x="291041" y="129117"/>
                  <a:pt x="279400" y="353483"/>
                  <a:pt x="280458" y="482600"/>
                </a:cubicBezTo>
                <a:lnTo>
                  <a:pt x="1058" y="504825"/>
                </a:lnTo>
                <a:cubicBezTo>
                  <a:pt x="0" y="379942"/>
                  <a:pt x="14816" y="191558"/>
                  <a:pt x="13758" y="666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3" name="Szabadkézi sokszög 92"/>
          <p:cNvSpPr/>
          <p:nvPr/>
        </p:nvSpPr>
        <p:spPr>
          <a:xfrm>
            <a:off x="6082243" y="2368550"/>
            <a:ext cx="297391" cy="55245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07433"/>
              <a:gd name="connsiteY0" fmla="*/ 0 h 450850"/>
              <a:gd name="connsiteX1" fmla="*/ 206375 w 207433"/>
              <a:gd name="connsiteY1" fmla="*/ 44450 h 450850"/>
              <a:gd name="connsiteX2" fmla="*/ 206375 w 207433"/>
              <a:gd name="connsiteY2" fmla="*/ 441325 h 450850"/>
              <a:gd name="connsiteX3" fmla="*/ 53975 w 207433"/>
              <a:gd name="connsiteY3" fmla="*/ 450850 h 450850"/>
              <a:gd name="connsiteX4" fmla="*/ 0 w 207433"/>
              <a:gd name="connsiteY4" fmla="*/ 0 h 450850"/>
              <a:gd name="connsiteX0" fmla="*/ 0 w 296333"/>
              <a:gd name="connsiteY0" fmla="*/ 63500 h 514350"/>
              <a:gd name="connsiteX1" fmla="*/ 295275 w 296333"/>
              <a:gd name="connsiteY1" fmla="*/ 0 h 514350"/>
              <a:gd name="connsiteX2" fmla="*/ 206375 w 296333"/>
              <a:gd name="connsiteY2" fmla="*/ 504825 h 514350"/>
              <a:gd name="connsiteX3" fmla="*/ 53975 w 296333"/>
              <a:gd name="connsiteY3" fmla="*/ 514350 h 514350"/>
              <a:gd name="connsiteX4" fmla="*/ 0 w 296333"/>
              <a:gd name="connsiteY4" fmla="*/ 63500 h 514350"/>
              <a:gd name="connsiteX0" fmla="*/ 1058 w 297391"/>
              <a:gd name="connsiteY0" fmla="*/ 63500 h 552450"/>
              <a:gd name="connsiteX1" fmla="*/ 296333 w 297391"/>
              <a:gd name="connsiteY1" fmla="*/ 0 h 552450"/>
              <a:gd name="connsiteX2" fmla="*/ 207433 w 297391"/>
              <a:gd name="connsiteY2" fmla="*/ 504825 h 552450"/>
              <a:gd name="connsiteX3" fmla="*/ 1058 w 297391"/>
              <a:gd name="connsiteY3" fmla="*/ 552450 h 552450"/>
              <a:gd name="connsiteX4" fmla="*/ 1058 w 297391"/>
              <a:gd name="connsiteY4" fmla="*/ 63500 h 552450"/>
              <a:gd name="connsiteX0" fmla="*/ 1058 w 297391"/>
              <a:gd name="connsiteY0" fmla="*/ 63500 h 552450"/>
              <a:gd name="connsiteX1" fmla="*/ 296333 w 297391"/>
              <a:gd name="connsiteY1" fmla="*/ 0 h 552450"/>
              <a:gd name="connsiteX2" fmla="*/ 293158 w 297391"/>
              <a:gd name="connsiteY2" fmla="*/ 527050 h 552450"/>
              <a:gd name="connsiteX3" fmla="*/ 1058 w 297391"/>
              <a:gd name="connsiteY3" fmla="*/ 552450 h 552450"/>
              <a:gd name="connsiteX4" fmla="*/ 1058 w 297391"/>
              <a:gd name="connsiteY4" fmla="*/ 6350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91" h="552450">
                <a:moveTo>
                  <a:pt x="1058" y="63500"/>
                </a:moveTo>
                <a:lnTo>
                  <a:pt x="296333" y="0"/>
                </a:lnTo>
                <a:cubicBezTo>
                  <a:pt x="297391" y="129117"/>
                  <a:pt x="292100" y="397933"/>
                  <a:pt x="293158" y="527050"/>
                </a:cubicBezTo>
                <a:lnTo>
                  <a:pt x="1058" y="552450"/>
                </a:lnTo>
                <a:cubicBezTo>
                  <a:pt x="0" y="427567"/>
                  <a:pt x="2116" y="188383"/>
                  <a:pt x="1058" y="63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4" name="Szabadkézi sokszög 93"/>
          <p:cNvSpPr/>
          <p:nvPr/>
        </p:nvSpPr>
        <p:spPr>
          <a:xfrm>
            <a:off x="5302251" y="3025775"/>
            <a:ext cx="171450" cy="4476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23283 w 154516"/>
              <a:gd name="connsiteY0" fmla="*/ 0 h 457200"/>
              <a:gd name="connsiteX1" fmla="*/ 153458 w 154516"/>
              <a:gd name="connsiteY1" fmla="*/ 50800 h 457200"/>
              <a:gd name="connsiteX2" fmla="*/ 153458 w 154516"/>
              <a:gd name="connsiteY2" fmla="*/ 447675 h 457200"/>
              <a:gd name="connsiteX3" fmla="*/ 1058 w 154516"/>
              <a:gd name="connsiteY3" fmla="*/ 457200 h 457200"/>
              <a:gd name="connsiteX4" fmla="*/ 23283 w 154516"/>
              <a:gd name="connsiteY4" fmla="*/ 0 h 457200"/>
              <a:gd name="connsiteX0" fmla="*/ 23283 w 170391"/>
              <a:gd name="connsiteY0" fmla="*/ 9525 h 466725"/>
              <a:gd name="connsiteX1" fmla="*/ 169333 w 170391"/>
              <a:gd name="connsiteY1" fmla="*/ 0 h 466725"/>
              <a:gd name="connsiteX2" fmla="*/ 153458 w 170391"/>
              <a:gd name="connsiteY2" fmla="*/ 457200 h 466725"/>
              <a:gd name="connsiteX3" fmla="*/ 1058 w 170391"/>
              <a:gd name="connsiteY3" fmla="*/ 466725 h 466725"/>
              <a:gd name="connsiteX4" fmla="*/ 23283 w 170391"/>
              <a:gd name="connsiteY4" fmla="*/ 9525 h 466725"/>
              <a:gd name="connsiteX0" fmla="*/ 23283 w 175683"/>
              <a:gd name="connsiteY0" fmla="*/ 9525 h 466725"/>
              <a:gd name="connsiteX1" fmla="*/ 169333 w 175683"/>
              <a:gd name="connsiteY1" fmla="*/ 0 h 466725"/>
              <a:gd name="connsiteX2" fmla="*/ 175683 w 175683"/>
              <a:gd name="connsiteY2" fmla="*/ 431800 h 466725"/>
              <a:gd name="connsiteX3" fmla="*/ 1058 w 175683"/>
              <a:gd name="connsiteY3" fmla="*/ 466725 h 466725"/>
              <a:gd name="connsiteX4" fmla="*/ 23283 w 175683"/>
              <a:gd name="connsiteY4" fmla="*/ 9525 h 466725"/>
              <a:gd name="connsiteX0" fmla="*/ 10583 w 162983"/>
              <a:gd name="connsiteY0" fmla="*/ 9525 h 447675"/>
              <a:gd name="connsiteX1" fmla="*/ 156633 w 162983"/>
              <a:gd name="connsiteY1" fmla="*/ 0 h 447675"/>
              <a:gd name="connsiteX2" fmla="*/ 162983 w 162983"/>
              <a:gd name="connsiteY2" fmla="*/ 431800 h 447675"/>
              <a:gd name="connsiteX3" fmla="*/ 1058 w 162983"/>
              <a:gd name="connsiteY3" fmla="*/ 447675 h 447675"/>
              <a:gd name="connsiteX4" fmla="*/ 10583 w 162983"/>
              <a:gd name="connsiteY4" fmla="*/ 9525 h 447675"/>
              <a:gd name="connsiteX0" fmla="*/ 0 w 171450"/>
              <a:gd name="connsiteY0" fmla="*/ 12700 h 447675"/>
              <a:gd name="connsiteX1" fmla="*/ 165100 w 171450"/>
              <a:gd name="connsiteY1" fmla="*/ 0 h 447675"/>
              <a:gd name="connsiteX2" fmla="*/ 171450 w 171450"/>
              <a:gd name="connsiteY2" fmla="*/ 431800 h 447675"/>
              <a:gd name="connsiteX3" fmla="*/ 9525 w 171450"/>
              <a:gd name="connsiteY3" fmla="*/ 447675 h 447675"/>
              <a:gd name="connsiteX4" fmla="*/ 0 w 171450"/>
              <a:gd name="connsiteY4" fmla="*/ 1270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447675">
                <a:moveTo>
                  <a:pt x="0" y="12700"/>
                </a:moveTo>
                <a:lnTo>
                  <a:pt x="165100" y="0"/>
                </a:lnTo>
                <a:cubicBezTo>
                  <a:pt x="166158" y="129117"/>
                  <a:pt x="170392" y="302683"/>
                  <a:pt x="171450" y="431800"/>
                </a:cubicBezTo>
                <a:lnTo>
                  <a:pt x="9525" y="447675"/>
                </a:lnTo>
                <a:cubicBezTo>
                  <a:pt x="8467" y="322792"/>
                  <a:pt x="1058" y="137583"/>
                  <a:pt x="0" y="127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5" name="Szabadkézi sokszög 94"/>
          <p:cNvSpPr/>
          <p:nvPr/>
        </p:nvSpPr>
        <p:spPr>
          <a:xfrm>
            <a:off x="5761567" y="2968624"/>
            <a:ext cx="277283" cy="4984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48708"/>
              <a:gd name="connsiteY0" fmla="*/ 0 h 409575"/>
              <a:gd name="connsiteX1" fmla="*/ 247650 w 248708"/>
              <a:gd name="connsiteY1" fmla="*/ 3175 h 409575"/>
              <a:gd name="connsiteX2" fmla="*/ 247650 w 248708"/>
              <a:gd name="connsiteY2" fmla="*/ 400050 h 409575"/>
              <a:gd name="connsiteX3" fmla="*/ 95250 w 248708"/>
              <a:gd name="connsiteY3" fmla="*/ 409575 h 409575"/>
              <a:gd name="connsiteX4" fmla="*/ 0 w 248708"/>
              <a:gd name="connsiteY4" fmla="*/ 0 h 409575"/>
              <a:gd name="connsiteX0" fmla="*/ 0 w 242358"/>
              <a:gd name="connsiteY0" fmla="*/ 0 h 425450"/>
              <a:gd name="connsiteX1" fmla="*/ 241300 w 242358"/>
              <a:gd name="connsiteY1" fmla="*/ 19050 h 425450"/>
              <a:gd name="connsiteX2" fmla="*/ 241300 w 242358"/>
              <a:gd name="connsiteY2" fmla="*/ 415925 h 425450"/>
              <a:gd name="connsiteX3" fmla="*/ 88900 w 242358"/>
              <a:gd name="connsiteY3" fmla="*/ 425450 h 425450"/>
              <a:gd name="connsiteX4" fmla="*/ 0 w 242358"/>
              <a:gd name="connsiteY4" fmla="*/ 0 h 425450"/>
              <a:gd name="connsiteX0" fmla="*/ 0 w 255058"/>
              <a:gd name="connsiteY0" fmla="*/ 22225 h 447675"/>
              <a:gd name="connsiteX1" fmla="*/ 254000 w 255058"/>
              <a:gd name="connsiteY1" fmla="*/ 0 h 447675"/>
              <a:gd name="connsiteX2" fmla="*/ 241300 w 255058"/>
              <a:gd name="connsiteY2" fmla="*/ 438150 h 447675"/>
              <a:gd name="connsiteX3" fmla="*/ 88900 w 255058"/>
              <a:gd name="connsiteY3" fmla="*/ 447675 h 447675"/>
              <a:gd name="connsiteX4" fmla="*/ 0 w 255058"/>
              <a:gd name="connsiteY4" fmla="*/ 22225 h 447675"/>
              <a:gd name="connsiteX0" fmla="*/ 4233 w 259291"/>
              <a:gd name="connsiteY0" fmla="*/ 22225 h 479425"/>
              <a:gd name="connsiteX1" fmla="*/ 258233 w 259291"/>
              <a:gd name="connsiteY1" fmla="*/ 0 h 479425"/>
              <a:gd name="connsiteX2" fmla="*/ 245533 w 259291"/>
              <a:gd name="connsiteY2" fmla="*/ 438150 h 479425"/>
              <a:gd name="connsiteX3" fmla="*/ 1058 w 259291"/>
              <a:gd name="connsiteY3" fmla="*/ 479425 h 479425"/>
              <a:gd name="connsiteX4" fmla="*/ 4233 w 259291"/>
              <a:gd name="connsiteY4" fmla="*/ 22225 h 479425"/>
              <a:gd name="connsiteX0" fmla="*/ 0 w 264583"/>
              <a:gd name="connsiteY0" fmla="*/ 25400 h 479425"/>
              <a:gd name="connsiteX1" fmla="*/ 263525 w 264583"/>
              <a:gd name="connsiteY1" fmla="*/ 0 h 479425"/>
              <a:gd name="connsiteX2" fmla="*/ 250825 w 264583"/>
              <a:gd name="connsiteY2" fmla="*/ 438150 h 479425"/>
              <a:gd name="connsiteX3" fmla="*/ 6350 w 264583"/>
              <a:gd name="connsiteY3" fmla="*/ 479425 h 479425"/>
              <a:gd name="connsiteX4" fmla="*/ 0 w 264583"/>
              <a:gd name="connsiteY4" fmla="*/ 25400 h 479425"/>
              <a:gd name="connsiteX0" fmla="*/ 10583 w 275166"/>
              <a:gd name="connsiteY0" fmla="*/ 25400 h 479425"/>
              <a:gd name="connsiteX1" fmla="*/ 274108 w 275166"/>
              <a:gd name="connsiteY1" fmla="*/ 0 h 479425"/>
              <a:gd name="connsiteX2" fmla="*/ 261408 w 275166"/>
              <a:gd name="connsiteY2" fmla="*/ 438150 h 479425"/>
              <a:gd name="connsiteX3" fmla="*/ 1058 w 275166"/>
              <a:gd name="connsiteY3" fmla="*/ 479425 h 479425"/>
              <a:gd name="connsiteX4" fmla="*/ 10583 w 275166"/>
              <a:gd name="connsiteY4" fmla="*/ 25400 h 479425"/>
              <a:gd name="connsiteX0" fmla="*/ 10583 w 277283"/>
              <a:gd name="connsiteY0" fmla="*/ 25400 h 498475"/>
              <a:gd name="connsiteX1" fmla="*/ 274108 w 277283"/>
              <a:gd name="connsiteY1" fmla="*/ 0 h 498475"/>
              <a:gd name="connsiteX2" fmla="*/ 277283 w 277283"/>
              <a:gd name="connsiteY2" fmla="*/ 498475 h 498475"/>
              <a:gd name="connsiteX3" fmla="*/ 1058 w 277283"/>
              <a:gd name="connsiteY3" fmla="*/ 479425 h 498475"/>
              <a:gd name="connsiteX4" fmla="*/ 10583 w 277283"/>
              <a:gd name="connsiteY4" fmla="*/ 2540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83" h="498475">
                <a:moveTo>
                  <a:pt x="10583" y="25400"/>
                </a:moveTo>
                <a:lnTo>
                  <a:pt x="274108" y="0"/>
                </a:lnTo>
                <a:cubicBezTo>
                  <a:pt x="275166" y="129117"/>
                  <a:pt x="276225" y="369358"/>
                  <a:pt x="277283" y="498475"/>
                </a:cubicBezTo>
                <a:lnTo>
                  <a:pt x="1058" y="479425"/>
                </a:lnTo>
                <a:cubicBezTo>
                  <a:pt x="0" y="354542"/>
                  <a:pt x="11641" y="150283"/>
                  <a:pt x="10583" y="254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6" name="Szabadkézi sokszög 95"/>
          <p:cNvSpPr/>
          <p:nvPr/>
        </p:nvSpPr>
        <p:spPr>
          <a:xfrm>
            <a:off x="5499101" y="2987675"/>
            <a:ext cx="239183" cy="4667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82033"/>
              <a:gd name="connsiteY0" fmla="*/ 0 h 434975"/>
              <a:gd name="connsiteX1" fmla="*/ 180975 w 182033"/>
              <a:gd name="connsiteY1" fmla="*/ 28575 h 434975"/>
              <a:gd name="connsiteX2" fmla="*/ 180975 w 182033"/>
              <a:gd name="connsiteY2" fmla="*/ 425450 h 434975"/>
              <a:gd name="connsiteX3" fmla="*/ 28575 w 182033"/>
              <a:gd name="connsiteY3" fmla="*/ 434975 h 434975"/>
              <a:gd name="connsiteX4" fmla="*/ 0 w 182033"/>
              <a:gd name="connsiteY4" fmla="*/ 0 h 434975"/>
              <a:gd name="connsiteX0" fmla="*/ 0 w 239183"/>
              <a:gd name="connsiteY0" fmla="*/ 31750 h 466725"/>
              <a:gd name="connsiteX1" fmla="*/ 238125 w 239183"/>
              <a:gd name="connsiteY1" fmla="*/ 0 h 466725"/>
              <a:gd name="connsiteX2" fmla="*/ 180975 w 239183"/>
              <a:gd name="connsiteY2" fmla="*/ 457200 h 466725"/>
              <a:gd name="connsiteX3" fmla="*/ 28575 w 239183"/>
              <a:gd name="connsiteY3" fmla="*/ 466725 h 466725"/>
              <a:gd name="connsiteX4" fmla="*/ 0 w 239183"/>
              <a:gd name="connsiteY4" fmla="*/ 31750 h 466725"/>
              <a:gd name="connsiteX0" fmla="*/ 0 w 239183"/>
              <a:gd name="connsiteY0" fmla="*/ 31750 h 466725"/>
              <a:gd name="connsiteX1" fmla="*/ 238125 w 239183"/>
              <a:gd name="connsiteY1" fmla="*/ 0 h 466725"/>
              <a:gd name="connsiteX2" fmla="*/ 180975 w 239183"/>
              <a:gd name="connsiteY2" fmla="*/ 457200 h 466725"/>
              <a:gd name="connsiteX3" fmla="*/ 3175 w 239183"/>
              <a:gd name="connsiteY3" fmla="*/ 466725 h 466725"/>
              <a:gd name="connsiteX4" fmla="*/ 0 w 239183"/>
              <a:gd name="connsiteY4" fmla="*/ 31750 h 466725"/>
              <a:gd name="connsiteX0" fmla="*/ 0 w 239183"/>
              <a:gd name="connsiteY0" fmla="*/ 31750 h 466725"/>
              <a:gd name="connsiteX1" fmla="*/ 238125 w 239183"/>
              <a:gd name="connsiteY1" fmla="*/ 0 h 466725"/>
              <a:gd name="connsiteX2" fmla="*/ 231775 w 239183"/>
              <a:gd name="connsiteY2" fmla="*/ 466725 h 466725"/>
              <a:gd name="connsiteX3" fmla="*/ 3175 w 239183"/>
              <a:gd name="connsiteY3" fmla="*/ 466725 h 466725"/>
              <a:gd name="connsiteX4" fmla="*/ 0 w 239183"/>
              <a:gd name="connsiteY4" fmla="*/ 3175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83" h="466725">
                <a:moveTo>
                  <a:pt x="0" y="31750"/>
                </a:moveTo>
                <a:lnTo>
                  <a:pt x="238125" y="0"/>
                </a:lnTo>
                <a:cubicBezTo>
                  <a:pt x="239183" y="129117"/>
                  <a:pt x="230717" y="337608"/>
                  <a:pt x="231775" y="466725"/>
                </a:cubicBezTo>
                <a:lnTo>
                  <a:pt x="3175" y="466725"/>
                </a:lnTo>
                <a:cubicBezTo>
                  <a:pt x="2117" y="341842"/>
                  <a:pt x="1058" y="156633"/>
                  <a:pt x="0" y="3175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7" name="Szabadkézi sokszög 96"/>
          <p:cNvSpPr/>
          <p:nvPr/>
        </p:nvSpPr>
        <p:spPr>
          <a:xfrm>
            <a:off x="5495926" y="3492501"/>
            <a:ext cx="244475" cy="4476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85208"/>
              <a:gd name="connsiteY0" fmla="*/ 0 h 419100"/>
              <a:gd name="connsiteX1" fmla="*/ 184150 w 185208"/>
              <a:gd name="connsiteY1" fmla="*/ 12700 h 419100"/>
              <a:gd name="connsiteX2" fmla="*/ 184150 w 185208"/>
              <a:gd name="connsiteY2" fmla="*/ 409575 h 419100"/>
              <a:gd name="connsiteX3" fmla="*/ 31750 w 185208"/>
              <a:gd name="connsiteY3" fmla="*/ 419100 h 419100"/>
              <a:gd name="connsiteX4" fmla="*/ 0 w 185208"/>
              <a:gd name="connsiteY4" fmla="*/ 0 h 419100"/>
              <a:gd name="connsiteX0" fmla="*/ 0 w 239183"/>
              <a:gd name="connsiteY0" fmla="*/ 0 h 419100"/>
              <a:gd name="connsiteX1" fmla="*/ 238125 w 239183"/>
              <a:gd name="connsiteY1" fmla="*/ 6350 h 419100"/>
              <a:gd name="connsiteX2" fmla="*/ 184150 w 239183"/>
              <a:gd name="connsiteY2" fmla="*/ 409575 h 419100"/>
              <a:gd name="connsiteX3" fmla="*/ 31750 w 239183"/>
              <a:gd name="connsiteY3" fmla="*/ 419100 h 419100"/>
              <a:gd name="connsiteX4" fmla="*/ 0 w 239183"/>
              <a:gd name="connsiteY4" fmla="*/ 0 h 419100"/>
              <a:gd name="connsiteX0" fmla="*/ 0 w 244475"/>
              <a:gd name="connsiteY0" fmla="*/ 0 h 447675"/>
              <a:gd name="connsiteX1" fmla="*/ 238125 w 244475"/>
              <a:gd name="connsiteY1" fmla="*/ 6350 h 447675"/>
              <a:gd name="connsiteX2" fmla="*/ 244475 w 244475"/>
              <a:gd name="connsiteY2" fmla="*/ 447675 h 447675"/>
              <a:gd name="connsiteX3" fmla="*/ 31750 w 244475"/>
              <a:gd name="connsiteY3" fmla="*/ 419100 h 447675"/>
              <a:gd name="connsiteX4" fmla="*/ 0 w 244475"/>
              <a:gd name="connsiteY4" fmla="*/ 0 h 447675"/>
              <a:gd name="connsiteX0" fmla="*/ 0 w 244475"/>
              <a:gd name="connsiteY0" fmla="*/ 0 h 447675"/>
              <a:gd name="connsiteX1" fmla="*/ 238125 w 244475"/>
              <a:gd name="connsiteY1" fmla="*/ 6350 h 447675"/>
              <a:gd name="connsiteX2" fmla="*/ 244475 w 244475"/>
              <a:gd name="connsiteY2" fmla="*/ 447675 h 447675"/>
              <a:gd name="connsiteX3" fmla="*/ 9525 w 244475"/>
              <a:gd name="connsiteY3" fmla="*/ 422275 h 447675"/>
              <a:gd name="connsiteX4" fmla="*/ 0 w 244475"/>
              <a:gd name="connsiteY4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5" h="447675">
                <a:moveTo>
                  <a:pt x="0" y="0"/>
                </a:moveTo>
                <a:lnTo>
                  <a:pt x="238125" y="6350"/>
                </a:lnTo>
                <a:cubicBezTo>
                  <a:pt x="239183" y="135467"/>
                  <a:pt x="243417" y="318558"/>
                  <a:pt x="244475" y="447675"/>
                </a:cubicBezTo>
                <a:lnTo>
                  <a:pt x="9525" y="422275"/>
                </a:lnTo>
                <a:cubicBezTo>
                  <a:pt x="8467" y="297392"/>
                  <a:pt x="1058" y="12488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8" name="Szabadkézi sokszög 97"/>
          <p:cNvSpPr/>
          <p:nvPr/>
        </p:nvSpPr>
        <p:spPr>
          <a:xfrm>
            <a:off x="5764743" y="3486149"/>
            <a:ext cx="286808" cy="4953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97908"/>
              <a:gd name="connsiteY0" fmla="*/ 0 h 460375"/>
              <a:gd name="connsiteX1" fmla="*/ 196850 w 197908"/>
              <a:gd name="connsiteY1" fmla="*/ 53975 h 460375"/>
              <a:gd name="connsiteX2" fmla="*/ 196850 w 197908"/>
              <a:gd name="connsiteY2" fmla="*/ 450850 h 460375"/>
              <a:gd name="connsiteX3" fmla="*/ 44450 w 197908"/>
              <a:gd name="connsiteY3" fmla="*/ 460375 h 460375"/>
              <a:gd name="connsiteX4" fmla="*/ 0 w 197908"/>
              <a:gd name="connsiteY4" fmla="*/ 0 h 460375"/>
              <a:gd name="connsiteX0" fmla="*/ 0 w 239183"/>
              <a:gd name="connsiteY0" fmla="*/ 0 h 460375"/>
              <a:gd name="connsiteX1" fmla="*/ 238125 w 239183"/>
              <a:gd name="connsiteY1" fmla="*/ 15875 h 460375"/>
              <a:gd name="connsiteX2" fmla="*/ 196850 w 239183"/>
              <a:gd name="connsiteY2" fmla="*/ 450850 h 460375"/>
              <a:gd name="connsiteX3" fmla="*/ 44450 w 239183"/>
              <a:gd name="connsiteY3" fmla="*/ 460375 h 460375"/>
              <a:gd name="connsiteX4" fmla="*/ 0 w 239183"/>
              <a:gd name="connsiteY4" fmla="*/ 0 h 460375"/>
              <a:gd name="connsiteX0" fmla="*/ 0 w 255058"/>
              <a:gd name="connsiteY0" fmla="*/ 0 h 460375"/>
              <a:gd name="connsiteX1" fmla="*/ 254000 w 255058"/>
              <a:gd name="connsiteY1" fmla="*/ 9525 h 460375"/>
              <a:gd name="connsiteX2" fmla="*/ 196850 w 255058"/>
              <a:gd name="connsiteY2" fmla="*/ 450850 h 460375"/>
              <a:gd name="connsiteX3" fmla="*/ 44450 w 255058"/>
              <a:gd name="connsiteY3" fmla="*/ 460375 h 460375"/>
              <a:gd name="connsiteX4" fmla="*/ 0 w 255058"/>
              <a:gd name="connsiteY4" fmla="*/ 0 h 460375"/>
              <a:gd name="connsiteX0" fmla="*/ 23283 w 278341"/>
              <a:gd name="connsiteY0" fmla="*/ 0 h 460375"/>
              <a:gd name="connsiteX1" fmla="*/ 277283 w 278341"/>
              <a:gd name="connsiteY1" fmla="*/ 9525 h 460375"/>
              <a:gd name="connsiteX2" fmla="*/ 220133 w 278341"/>
              <a:gd name="connsiteY2" fmla="*/ 450850 h 460375"/>
              <a:gd name="connsiteX3" fmla="*/ 1058 w 278341"/>
              <a:gd name="connsiteY3" fmla="*/ 460375 h 460375"/>
              <a:gd name="connsiteX4" fmla="*/ 23283 w 278341"/>
              <a:gd name="connsiteY4" fmla="*/ 0 h 460375"/>
              <a:gd name="connsiteX0" fmla="*/ 23283 w 286808"/>
              <a:gd name="connsiteY0" fmla="*/ 0 h 492125"/>
              <a:gd name="connsiteX1" fmla="*/ 277283 w 286808"/>
              <a:gd name="connsiteY1" fmla="*/ 9525 h 492125"/>
              <a:gd name="connsiteX2" fmla="*/ 286808 w 286808"/>
              <a:gd name="connsiteY2" fmla="*/ 492125 h 492125"/>
              <a:gd name="connsiteX3" fmla="*/ 1058 w 286808"/>
              <a:gd name="connsiteY3" fmla="*/ 460375 h 492125"/>
              <a:gd name="connsiteX4" fmla="*/ 23283 w 286808"/>
              <a:gd name="connsiteY4" fmla="*/ 0 h 492125"/>
              <a:gd name="connsiteX0" fmla="*/ 7408 w 286808"/>
              <a:gd name="connsiteY0" fmla="*/ 0 h 495300"/>
              <a:gd name="connsiteX1" fmla="*/ 277283 w 286808"/>
              <a:gd name="connsiteY1" fmla="*/ 12700 h 495300"/>
              <a:gd name="connsiteX2" fmla="*/ 286808 w 286808"/>
              <a:gd name="connsiteY2" fmla="*/ 495300 h 495300"/>
              <a:gd name="connsiteX3" fmla="*/ 1058 w 286808"/>
              <a:gd name="connsiteY3" fmla="*/ 463550 h 495300"/>
              <a:gd name="connsiteX4" fmla="*/ 7408 w 286808"/>
              <a:gd name="connsiteY4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808" h="495300">
                <a:moveTo>
                  <a:pt x="7408" y="0"/>
                </a:moveTo>
                <a:lnTo>
                  <a:pt x="277283" y="12700"/>
                </a:lnTo>
                <a:cubicBezTo>
                  <a:pt x="278341" y="141817"/>
                  <a:pt x="285750" y="366183"/>
                  <a:pt x="286808" y="495300"/>
                </a:cubicBezTo>
                <a:lnTo>
                  <a:pt x="1058" y="463550"/>
                </a:lnTo>
                <a:cubicBezTo>
                  <a:pt x="0" y="338667"/>
                  <a:pt x="8466" y="124883"/>
                  <a:pt x="74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9" name="Szabadkézi sokszög 98"/>
          <p:cNvSpPr/>
          <p:nvPr/>
        </p:nvSpPr>
        <p:spPr>
          <a:xfrm>
            <a:off x="6072718" y="2927350"/>
            <a:ext cx="309033" cy="5207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6958"/>
              <a:gd name="connsiteY0" fmla="*/ 0 h 488950"/>
              <a:gd name="connsiteX1" fmla="*/ 215900 w 216958"/>
              <a:gd name="connsiteY1" fmla="*/ 82550 h 488950"/>
              <a:gd name="connsiteX2" fmla="*/ 215900 w 216958"/>
              <a:gd name="connsiteY2" fmla="*/ 479425 h 488950"/>
              <a:gd name="connsiteX3" fmla="*/ 63500 w 216958"/>
              <a:gd name="connsiteY3" fmla="*/ 488950 h 488950"/>
              <a:gd name="connsiteX4" fmla="*/ 0 w 216958"/>
              <a:gd name="connsiteY4" fmla="*/ 0 h 488950"/>
              <a:gd name="connsiteX0" fmla="*/ 0 w 302683"/>
              <a:gd name="connsiteY0" fmla="*/ 38100 h 527050"/>
              <a:gd name="connsiteX1" fmla="*/ 301625 w 302683"/>
              <a:gd name="connsiteY1" fmla="*/ 0 h 527050"/>
              <a:gd name="connsiteX2" fmla="*/ 215900 w 302683"/>
              <a:gd name="connsiteY2" fmla="*/ 517525 h 527050"/>
              <a:gd name="connsiteX3" fmla="*/ 63500 w 302683"/>
              <a:gd name="connsiteY3" fmla="*/ 527050 h 527050"/>
              <a:gd name="connsiteX4" fmla="*/ 0 w 302683"/>
              <a:gd name="connsiteY4" fmla="*/ 38100 h 527050"/>
              <a:gd name="connsiteX0" fmla="*/ 1058 w 303741"/>
              <a:gd name="connsiteY0" fmla="*/ 38100 h 517525"/>
              <a:gd name="connsiteX1" fmla="*/ 302683 w 303741"/>
              <a:gd name="connsiteY1" fmla="*/ 0 h 517525"/>
              <a:gd name="connsiteX2" fmla="*/ 216958 w 303741"/>
              <a:gd name="connsiteY2" fmla="*/ 517525 h 517525"/>
              <a:gd name="connsiteX3" fmla="*/ 1058 w 303741"/>
              <a:gd name="connsiteY3" fmla="*/ 517525 h 517525"/>
              <a:gd name="connsiteX4" fmla="*/ 1058 w 303741"/>
              <a:gd name="connsiteY4" fmla="*/ 38100 h 517525"/>
              <a:gd name="connsiteX0" fmla="*/ 1058 w 309033"/>
              <a:gd name="connsiteY0" fmla="*/ 38100 h 520700"/>
              <a:gd name="connsiteX1" fmla="*/ 302683 w 309033"/>
              <a:gd name="connsiteY1" fmla="*/ 0 h 520700"/>
              <a:gd name="connsiteX2" fmla="*/ 309033 w 309033"/>
              <a:gd name="connsiteY2" fmla="*/ 520700 h 520700"/>
              <a:gd name="connsiteX3" fmla="*/ 1058 w 309033"/>
              <a:gd name="connsiteY3" fmla="*/ 517525 h 520700"/>
              <a:gd name="connsiteX4" fmla="*/ 1058 w 309033"/>
              <a:gd name="connsiteY4" fmla="*/ 38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33" h="520700">
                <a:moveTo>
                  <a:pt x="1058" y="38100"/>
                </a:moveTo>
                <a:lnTo>
                  <a:pt x="302683" y="0"/>
                </a:lnTo>
                <a:cubicBezTo>
                  <a:pt x="303741" y="129117"/>
                  <a:pt x="307975" y="391583"/>
                  <a:pt x="309033" y="520700"/>
                </a:cubicBezTo>
                <a:lnTo>
                  <a:pt x="1058" y="517525"/>
                </a:lnTo>
                <a:cubicBezTo>
                  <a:pt x="0" y="392642"/>
                  <a:pt x="2116" y="162983"/>
                  <a:pt x="1058" y="38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0" name="Szabadkézi sokszög 99"/>
          <p:cNvSpPr/>
          <p:nvPr/>
        </p:nvSpPr>
        <p:spPr>
          <a:xfrm>
            <a:off x="5314951" y="3489324"/>
            <a:ext cx="174625" cy="4222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75683"/>
              <a:gd name="connsiteY0" fmla="*/ 0 h 457200"/>
              <a:gd name="connsiteX1" fmla="*/ 174625 w 175683"/>
              <a:gd name="connsiteY1" fmla="*/ 50800 h 457200"/>
              <a:gd name="connsiteX2" fmla="*/ 174625 w 175683"/>
              <a:gd name="connsiteY2" fmla="*/ 447675 h 457200"/>
              <a:gd name="connsiteX3" fmla="*/ 22225 w 175683"/>
              <a:gd name="connsiteY3" fmla="*/ 457200 h 457200"/>
              <a:gd name="connsiteX4" fmla="*/ 0 w 175683"/>
              <a:gd name="connsiteY4" fmla="*/ 0 h 457200"/>
              <a:gd name="connsiteX0" fmla="*/ 0 w 174625"/>
              <a:gd name="connsiteY0" fmla="*/ 3175 h 460375"/>
              <a:gd name="connsiteX1" fmla="*/ 165100 w 174625"/>
              <a:gd name="connsiteY1" fmla="*/ 0 h 460375"/>
              <a:gd name="connsiteX2" fmla="*/ 174625 w 174625"/>
              <a:gd name="connsiteY2" fmla="*/ 450850 h 460375"/>
              <a:gd name="connsiteX3" fmla="*/ 22225 w 174625"/>
              <a:gd name="connsiteY3" fmla="*/ 460375 h 460375"/>
              <a:gd name="connsiteX4" fmla="*/ 0 w 174625"/>
              <a:gd name="connsiteY4" fmla="*/ 3175 h 460375"/>
              <a:gd name="connsiteX0" fmla="*/ 0 w 174625"/>
              <a:gd name="connsiteY0" fmla="*/ 3175 h 450850"/>
              <a:gd name="connsiteX1" fmla="*/ 165100 w 174625"/>
              <a:gd name="connsiteY1" fmla="*/ 0 h 450850"/>
              <a:gd name="connsiteX2" fmla="*/ 174625 w 174625"/>
              <a:gd name="connsiteY2" fmla="*/ 450850 h 450850"/>
              <a:gd name="connsiteX3" fmla="*/ 6350 w 174625"/>
              <a:gd name="connsiteY3" fmla="*/ 393700 h 450850"/>
              <a:gd name="connsiteX4" fmla="*/ 0 w 174625"/>
              <a:gd name="connsiteY4" fmla="*/ 3175 h 450850"/>
              <a:gd name="connsiteX0" fmla="*/ 0 w 174625"/>
              <a:gd name="connsiteY0" fmla="*/ 3175 h 422275"/>
              <a:gd name="connsiteX1" fmla="*/ 165100 w 174625"/>
              <a:gd name="connsiteY1" fmla="*/ 0 h 422275"/>
              <a:gd name="connsiteX2" fmla="*/ 174625 w 174625"/>
              <a:gd name="connsiteY2" fmla="*/ 422275 h 422275"/>
              <a:gd name="connsiteX3" fmla="*/ 6350 w 174625"/>
              <a:gd name="connsiteY3" fmla="*/ 393700 h 422275"/>
              <a:gd name="connsiteX4" fmla="*/ 0 w 174625"/>
              <a:gd name="connsiteY4" fmla="*/ 31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25" h="422275">
                <a:moveTo>
                  <a:pt x="0" y="3175"/>
                </a:moveTo>
                <a:lnTo>
                  <a:pt x="165100" y="0"/>
                </a:lnTo>
                <a:cubicBezTo>
                  <a:pt x="166158" y="129117"/>
                  <a:pt x="173567" y="293158"/>
                  <a:pt x="174625" y="422275"/>
                </a:cubicBezTo>
                <a:lnTo>
                  <a:pt x="6350" y="393700"/>
                </a:lnTo>
                <a:cubicBezTo>
                  <a:pt x="5292" y="268817"/>
                  <a:pt x="1058" y="128058"/>
                  <a:pt x="0" y="3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1" name="Szabadkézi sokszög 100"/>
          <p:cNvSpPr/>
          <p:nvPr/>
        </p:nvSpPr>
        <p:spPr>
          <a:xfrm>
            <a:off x="6069543" y="3486151"/>
            <a:ext cx="321733" cy="5461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0608"/>
              <a:gd name="connsiteY0" fmla="*/ 0 h 501650"/>
              <a:gd name="connsiteX1" fmla="*/ 209550 w 210608"/>
              <a:gd name="connsiteY1" fmla="*/ 95250 h 501650"/>
              <a:gd name="connsiteX2" fmla="*/ 209550 w 210608"/>
              <a:gd name="connsiteY2" fmla="*/ 492125 h 501650"/>
              <a:gd name="connsiteX3" fmla="*/ 57150 w 210608"/>
              <a:gd name="connsiteY3" fmla="*/ 501650 h 501650"/>
              <a:gd name="connsiteX4" fmla="*/ 0 w 210608"/>
              <a:gd name="connsiteY4" fmla="*/ 0 h 501650"/>
              <a:gd name="connsiteX0" fmla="*/ 0 w 302683"/>
              <a:gd name="connsiteY0" fmla="*/ 0 h 501650"/>
              <a:gd name="connsiteX1" fmla="*/ 301625 w 302683"/>
              <a:gd name="connsiteY1" fmla="*/ 3175 h 501650"/>
              <a:gd name="connsiteX2" fmla="*/ 209550 w 302683"/>
              <a:gd name="connsiteY2" fmla="*/ 492125 h 501650"/>
              <a:gd name="connsiteX3" fmla="*/ 57150 w 302683"/>
              <a:gd name="connsiteY3" fmla="*/ 501650 h 501650"/>
              <a:gd name="connsiteX4" fmla="*/ 0 w 302683"/>
              <a:gd name="connsiteY4" fmla="*/ 0 h 501650"/>
              <a:gd name="connsiteX0" fmla="*/ 10583 w 313266"/>
              <a:gd name="connsiteY0" fmla="*/ 0 h 511175"/>
              <a:gd name="connsiteX1" fmla="*/ 312208 w 313266"/>
              <a:gd name="connsiteY1" fmla="*/ 3175 h 511175"/>
              <a:gd name="connsiteX2" fmla="*/ 220133 w 313266"/>
              <a:gd name="connsiteY2" fmla="*/ 492125 h 511175"/>
              <a:gd name="connsiteX3" fmla="*/ 1058 w 313266"/>
              <a:gd name="connsiteY3" fmla="*/ 511175 h 511175"/>
              <a:gd name="connsiteX4" fmla="*/ 10583 w 313266"/>
              <a:gd name="connsiteY4" fmla="*/ 0 h 511175"/>
              <a:gd name="connsiteX0" fmla="*/ 10583 w 321733"/>
              <a:gd name="connsiteY0" fmla="*/ 0 h 546100"/>
              <a:gd name="connsiteX1" fmla="*/ 312208 w 321733"/>
              <a:gd name="connsiteY1" fmla="*/ 3175 h 546100"/>
              <a:gd name="connsiteX2" fmla="*/ 321733 w 321733"/>
              <a:gd name="connsiteY2" fmla="*/ 546100 h 546100"/>
              <a:gd name="connsiteX3" fmla="*/ 1058 w 321733"/>
              <a:gd name="connsiteY3" fmla="*/ 511175 h 546100"/>
              <a:gd name="connsiteX4" fmla="*/ 10583 w 321733"/>
              <a:gd name="connsiteY4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33" h="546100">
                <a:moveTo>
                  <a:pt x="10583" y="0"/>
                </a:moveTo>
                <a:lnTo>
                  <a:pt x="312208" y="3175"/>
                </a:lnTo>
                <a:cubicBezTo>
                  <a:pt x="313266" y="132292"/>
                  <a:pt x="320675" y="416983"/>
                  <a:pt x="321733" y="546100"/>
                </a:cubicBezTo>
                <a:lnTo>
                  <a:pt x="1058" y="511175"/>
                </a:lnTo>
                <a:cubicBezTo>
                  <a:pt x="0" y="386292"/>
                  <a:pt x="11641" y="124883"/>
                  <a:pt x="1058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2" name="Szabadkézi sokszög 101"/>
          <p:cNvSpPr/>
          <p:nvPr/>
        </p:nvSpPr>
        <p:spPr>
          <a:xfrm>
            <a:off x="5308602" y="3914774"/>
            <a:ext cx="169333" cy="42545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10583 w 154516"/>
              <a:gd name="connsiteY0" fmla="*/ 0 h 492125"/>
              <a:gd name="connsiteX1" fmla="*/ 153458 w 154516"/>
              <a:gd name="connsiteY1" fmla="*/ 85725 h 492125"/>
              <a:gd name="connsiteX2" fmla="*/ 153458 w 154516"/>
              <a:gd name="connsiteY2" fmla="*/ 482600 h 492125"/>
              <a:gd name="connsiteX3" fmla="*/ 1058 w 154516"/>
              <a:gd name="connsiteY3" fmla="*/ 492125 h 492125"/>
              <a:gd name="connsiteX4" fmla="*/ 10583 w 154516"/>
              <a:gd name="connsiteY4" fmla="*/ 0 h 492125"/>
              <a:gd name="connsiteX0" fmla="*/ 10583 w 173566"/>
              <a:gd name="connsiteY0" fmla="*/ 0 h 492125"/>
              <a:gd name="connsiteX1" fmla="*/ 172508 w 173566"/>
              <a:gd name="connsiteY1" fmla="*/ 47625 h 492125"/>
              <a:gd name="connsiteX2" fmla="*/ 153458 w 173566"/>
              <a:gd name="connsiteY2" fmla="*/ 482600 h 492125"/>
              <a:gd name="connsiteX3" fmla="*/ 1058 w 173566"/>
              <a:gd name="connsiteY3" fmla="*/ 492125 h 492125"/>
              <a:gd name="connsiteX4" fmla="*/ 10583 w 173566"/>
              <a:gd name="connsiteY4" fmla="*/ 0 h 492125"/>
              <a:gd name="connsiteX0" fmla="*/ 10583 w 173566"/>
              <a:gd name="connsiteY0" fmla="*/ 0 h 492125"/>
              <a:gd name="connsiteX1" fmla="*/ 172508 w 173566"/>
              <a:gd name="connsiteY1" fmla="*/ 47625 h 492125"/>
              <a:gd name="connsiteX2" fmla="*/ 169333 w 173566"/>
              <a:gd name="connsiteY2" fmla="*/ 425450 h 492125"/>
              <a:gd name="connsiteX3" fmla="*/ 1058 w 173566"/>
              <a:gd name="connsiteY3" fmla="*/ 492125 h 492125"/>
              <a:gd name="connsiteX4" fmla="*/ 10583 w 173566"/>
              <a:gd name="connsiteY4" fmla="*/ 0 h 492125"/>
              <a:gd name="connsiteX0" fmla="*/ 0 w 162983"/>
              <a:gd name="connsiteY0" fmla="*/ 0 h 425450"/>
              <a:gd name="connsiteX1" fmla="*/ 161925 w 162983"/>
              <a:gd name="connsiteY1" fmla="*/ 47625 h 425450"/>
              <a:gd name="connsiteX2" fmla="*/ 158750 w 162983"/>
              <a:gd name="connsiteY2" fmla="*/ 425450 h 425450"/>
              <a:gd name="connsiteX3" fmla="*/ 6350 w 162983"/>
              <a:gd name="connsiteY3" fmla="*/ 393700 h 425450"/>
              <a:gd name="connsiteX4" fmla="*/ 0 w 162983"/>
              <a:gd name="connsiteY4" fmla="*/ 0 h 425450"/>
              <a:gd name="connsiteX0" fmla="*/ 0 w 178858"/>
              <a:gd name="connsiteY0" fmla="*/ 0 h 425450"/>
              <a:gd name="connsiteX1" fmla="*/ 177800 w 178858"/>
              <a:gd name="connsiteY1" fmla="*/ 15875 h 425450"/>
              <a:gd name="connsiteX2" fmla="*/ 158750 w 178858"/>
              <a:gd name="connsiteY2" fmla="*/ 425450 h 425450"/>
              <a:gd name="connsiteX3" fmla="*/ 6350 w 178858"/>
              <a:gd name="connsiteY3" fmla="*/ 393700 h 425450"/>
              <a:gd name="connsiteX4" fmla="*/ 0 w 178858"/>
              <a:gd name="connsiteY4" fmla="*/ 0 h 425450"/>
              <a:gd name="connsiteX0" fmla="*/ 0 w 169333"/>
              <a:gd name="connsiteY0" fmla="*/ 0 h 425450"/>
              <a:gd name="connsiteX1" fmla="*/ 168275 w 169333"/>
              <a:gd name="connsiteY1" fmla="*/ 57150 h 425450"/>
              <a:gd name="connsiteX2" fmla="*/ 158750 w 169333"/>
              <a:gd name="connsiteY2" fmla="*/ 425450 h 425450"/>
              <a:gd name="connsiteX3" fmla="*/ 6350 w 169333"/>
              <a:gd name="connsiteY3" fmla="*/ 393700 h 425450"/>
              <a:gd name="connsiteX4" fmla="*/ 0 w 169333"/>
              <a:gd name="connsiteY4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33" h="425450">
                <a:moveTo>
                  <a:pt x="0" y="0"/>
                </a:moveTo>
                <a:lnTo>
                  <a:pt x="168275" y="57150"/>
                </a:lnTo>
                <a:cubicBezTo>
                  <a:pt x="169333" y="186267"/>
                  <a:pt x="157692" y="296333"/>
                  <a:pt x="158750" y="425450"/>
                </a:cubicBezTo>
                <a:lnTo>
                  <a:pt x="6350" y="393700"/>
                </a:lnTo>
                <a:cubicBezTo>
                  <a:pt x="5292" y="268817"/>
                  <a:pt x="1058" y="12488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3" name="Szabadkézi sokszög 102"/>
          <p:cNvSpPr/>
          <p:nvPr/>
        </p:nvSpPr>
        <p:spPr>
          <a:xfrm>
            <a:off x="5495925" y="3949700"/>
            <a:ext cx="241300" cy="47625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61408"/>
              <a:gd name="connsiteY0" fmla="*/ 0 h 457200"/>
              <a:gd name="connsiteX1" fmla="*/ 260350 w 261408"/>
              <a:gd name="connsiteY1" fmla="*/ 50800 h 457200"/>
              <a:gd name="connsiteX2" fmla="*/ 260350 w 261408"/>
              <a:gd name="connsiteY2" fmla="*/ 447675 h 457200"/>
              <a:gd name="connsiteX3" fmla="*/ 107950 w 261408"/>
              <a:gd name="connsiteY3" fmla="*/ 457200 h 457200"/>
              <a:gd name="connsiteX4" fmla="*/ 0 w 261408"/>
              <a:gd name="connsiteY4" fmla="*/ 0 h 457200"/>
              <a:gd name="connsiteX0" fmla="*/ 0 w 260350"/>
              <a:gd name="connsiteY0" fmla="*/ 0 h 457200"/>
              <a:gd name="connsiteX1" fmla="*/ 231775 w 260350"/>
              <a:gd name="connsiteY1" fmla="*/ 22225 h 457200"/>
              <a:gd name="connsiteX2" fmla="*/ 260350 w 260350"/>
              <a:gd name="connsiteY2" fmla="*/ 447675 h 457200"/>
              <a:gd name="connsiteX3" fmla="*/ 107950 w 260350"/>
              <a:gd name="connsiteY3" fmla="*/ 457200 h 457200"/>
              <a:gd name="connsiteX4" fmla="*/ 0 w 260350"/>
              <a:gd name="connsiteY4" fmla="*/ 0 h 457200"/>
              <a:gd name="connsiteX0" fmla="*/ 0 w 260350"/>
              <a:gd name="connsiteY0" fmla="*/ 0 h 447675"/>
              <a:gd name="connsiteX1" fmla="*/ 231775 w 260350"/>
              <a:gd name="connsiteY1" fmla="*/ 22225 h 447675"/>
              <a:gd name="connsiteX2" fmla="*/ 260350 w 260350"/>
              <a:gd name="connsiteY2" fmla="*/ 447675 h 447675"/>
              <a:gd name="connsiteX3" fmla="*/ 9525 w 260350"/>
              <a:gd name="connsiteY3" fmla="*/ 425450 h 447675"/>
              <a:gd name="connsiteX4" fmla="*/ 0 w 260350"/>
              <a:gd name="connsiteY4" fmla="*/ 0 h 447675"/>
              <a:gd name="connsiteX0" fmla="*/ 0 w 241300"/>
              <a:gd name="connsiteY0" fmla="*/ 0 h 476250"/>
              <a:gd name="connsiteX1" fmla="*/ 231775 w 241300"/>
              <a:gd name="connsiteY1" fmla="*/ 22225 h 476250"/>
              <a:gd name="connsiteX2" fmla="*/ 241300 w 241300"/>
              <a:gd name="connsiteY2" fmla="*/ 476250 h 476250"/>
              <a:gd name="connsiteX3" fmla="*/ 9525 w 241300"/>
              <a:gd name="connsiteY3" fmla="*/ 425450 h 476250"/>
              <a:gd name="connsiteX4" fmla="*/ 0 w 241300"/>
              <a:gd name="connsiteY4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476250">
                <a:moveTo>
                  <a:pt x="0" y="0"/>
                </a:moveTo>
                <a:lnTo>
                  <a:pt x="231775" y="22225"/>
                </a:lnTo>
                <a:cubicBezTo>
                  <a:pt x="232833" y="151342"/>
                  <a:pt x="240242" y="347133"/>
                  <a:pt x="241300" y="476250"/>
                </a:cubicBezTo>
                <a:lnTo>
                  <a:pt x="9525" y="425450"/>
                </a:lnTo>
                <a:cubicBezTo>
                  <a:pt x="8467" y="300567"/>
                  <a:pt x="1058" y="12488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4" name="Szabadkézi sokszög 103"/>
          <p:cNvSpPr/>
          <p:nvPr/>
        </p:nvSpPr>
        <p:spPr>
          <a:xfrm>
            <a:off x="5755218" y="3997325"/>
            <a:ext cx="300566" cy="4794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42358"/>
              <a:gd name="connsiteY0" fmla="*/ 0 h 466725"/>
              <a:gd name="connsiteX1" fmla="*/ 241300 w 242358"/>
              <a:gd name="connsiteY1" fmla="*/ 60325 h 466725"/>
              <a:gd name="connsiteX2" fmla="*/ 241300 w 242358"/>
              <a:gd name="connsiteY2" fmla="*/ 457200 h 466725"/>
              <a:gd name="connsiteX3" fmla="*/ 88900 w 242358"/>
              <a:gd name="connsiteY3" fmla="*/ 466725 h 466725"/>
              <a:gd name="connsiteX4" fmla="*/ 0 w 242358"/>
              <a:gd name="connsiteY4" fmla="*/ 0 h 466725"/>
              <a:gd name="connsiteX0" fmla="*/ 0 w 245533"/>
              <a:gd name="connsiteY0" fmla="*/ 0 h 466725"/>
              <a:gd name="connsiteX1" fmla="*/ 244475 w 245533"/>
              <a:gd name="connsiteY1" fmla="*/ 31750 h 466725"/>
              <a:gd name="connsiteX2" fmla="*/ 241300 w 245533"/>
              <a:gd name="connsiteY2" fmla="*/ 457200 h 466725"/>
              <a:gd name="connsiteX3" fmla="*/ 88900 w 245533"/>
              <a:gd name="connsiteY3" fmla="*/ 466725 h 466725"/>
              <a:gd name="connsiteX4" fmla="*/ 0 w 245533"/>
              <a:gd name="connsiteY4" fmla="*/ 0 h 466725"/>
              <a:gd name="connsiteX0" fmla="*/ 26458 w 271991"/>
              <a:gd name="connsiteY0" fmla="*/ 0 h 463550"/>
              <a:gd name="connsiteX1" fmla="*/ 270933 w 271991"/>
              <a:gd name="connsiteY1" fmla="*/ 31750 h 463550"/>
              <a:gd name="connsiteX2" fmla="*/ 267758 w 271991"/>
              <a:gd name="connsiteY2" fmla="*/ 457200 h 463550"/>
              <a:gd name="connsiteX3" fmla="*/ 1058 w 271991"/>
              <a:gd name="connsiteY3" fmla="*/ 463550 h 463550"/>
              <a:gd name="connsiteX4" fmla="*/ 26458 w 271991"/>
              <a:gd name="connsiteY4" fmla="*/ 0 h 463550"/>
              <a:gd name="connsiteX0" fmla="*/ 26458 w 286808"/>
              <a:gd name="connsiteY0" fmla="*/ 0 h 498475"/>
              <a:gd name="connsiteX1" fmla="*/ 270933 w 286808"/>
              <a:gd name="connsiteY1" fmla="*/ 31750 h 498475"/>
              <a:gd name="connsiteX2" fmla="*/ 286808 w 286808"/>
              <a:gd name="connsiteY2" fmla="*/ 498475 h 498475"/>
              <a:gd name="connsiteX3" fmla="*/ 1058 w 286808"/>
              <a:gd name="connsiteY3" fmla="*/ 463550 h 498475"/>
              <a:gd name="connsiteX4" fmla="*/ 26458 w 286808"/>
              <a:gd name="connsiteY4" fmla="*/ 0 h 498475"/>
              <a:gd name="connsiteX0" fmla="*/ 26458 w 300566"/>
              <a:gd name="connsiteY0" fmla="*/ 0 h 498475"/>
              <a:gd name="connsiteX1" fmla="*/ 299508 w 300566"/>
              <a:gd name="connsiteY1" fmla="*/ 53975 h 498475"/>
              <a:gd name="connsiteX2" fmla="*/ 286808 w 300566"/>
              <a:gd name="connsiteY2" fmla="*/ 498475 h 498475"/>
              <a:gd name="connsiteX3" fmla="*/ 1058 w 300566"/>
              <a:gd name="connsiteY3" fmla="*/ 463550 h 498475"/>
              <a:gd name="connsiteX4" fmla="*/ 26458 w 300566"/>
              <a:gd name="connsiteY4" fmla="*/ 0 h 498475"/>
              <a:gd name="connsiteX0" fmla="*/ 10583 w 300566"/>
              <a:gd name="connsiteY0" fmla="*/ 0 h 479425"/>
              <a:gd name="connsiteX1" fmla="*/ 299508 w 300566"/>
              <a:gd name="connsiteY1" fmla="*/ 34925 h 479425"/>
              <a:gd name="connsiteX2" fmla="*/ 286808 w 300566"/>
              <a:gd name="connsiteY2" fmla="*/ 479425 h 479425"/>
              <a:gd name="connsiteX3" fmla="*/ 1058 w 300566"/>
              <a:gd name="connsiteY3" fmla="*/ 444500 h 479425"/>
              <a:gd name="connsiteX4" fmla="*/ 10583 w 300566"/>
              <a:gd name="connsiteY4" fmla="*/ 0 h 4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" h="479425">
                <a:moveTo>
                  <a:pt x="10583" y="0"/>
                </a:moveTo>
                <a:lnTo>
                  <a:pt x="299508" y="34925"/>
                </a:lnTo>
                <a:cubicBezTo>
                  <a:pt x="300566" y="164042"/>
                  <a:pt x="285750" y="350308"/>
                  <a:pt x="286808" y="479425"/>
                </a:cubicBezTo>
                <a:lnTo>
                  <a:pt x="1058" y="444500"/>
                </a:lnTo>
                <a:cubicBezTo>
                  <a:pt x="0" y="319617"/>
                  <a:pt x="11641" y="124883"/>
                  <a:pt x="1058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5" name="Szabadkézi sokszög 104"/>
          <p:cNvSpPr/>
          <p:nvPr/>
        </p:nvSpPr>
        <p:spPr>
          <a:xfrm>
            <a:off x="6070602" y="4013200"/>
            <a:ext cx="307975" cy="5683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58233"/>
              <a:gd name="connsiteY0" fmla="*/ 0 h 508000"/>
              <a:gd name="connsiteX1" fmla="*/ 257175 w 258233"/>
              <a:gd name="connsiteY1" fmla="*/ 101600 h 508000"/>
              <a:gd name="connsiteX2" fmla="*/ 257175 w 258233"/>
              <a:gd name="connsiteY2" fmla="*/ 498475 h 508000"/>
              <a:gd name="connsiteX3" fmla="*/ 104775 w 258233"/>
              <a:gd name="connsiteY3" fmla="*/ 508000 h 508000"/>
              <a:gd name="connsiteX4" fmla="*/ 0 w 258233"/>
              <a:gd name="connsiteY4" fmla="*/ 0 h 508000"/>
              <a:gd name="connsiteX0" fmla="*/ 0 w 299508"/>
              <a:gd name="connsiteY0" fmla="*/ 0 h 508000"/>
              <a:gd name="connsiteX1" fmla="*/ 298450 w 299508"/>
              <a:gd name="connsiteY1" fmla="*/ 60325 h 508000"/>
              <a:gd name="connsiteX2" fmla="*/ 257175 w 299508"/>
              <a:gd name="connsiteY2" fmla="*/ 498475 h 508000"/>
              <a:gd name="connsiteX3" fmla="*/ 104775 w 299508"/>
              <a:gd name="connsiteY3" fmla="*/ 508000 h 508000"/>
              <a:gd name="connsiteX4" fmla="*/ 0 w 299508"/>
              <a:gd name="connsiteY4" fmla="*/ 0 h 508000"/>
              <a:gd name="connsiteX0" fmla="*/ 0 w 299508"/>
              <a:gd name="connsiteY0" fmla="*/ 0 h 498475"/>
              <a:gd name="connsiteX1" fmla="*/ 298450 w 299508"/>
              <a:gd name="connsiteY1" fmla="*/ 60325 h 498475"/>
              <a:gd name="connsiteX2" fmla="*/ 257175 w 299508"/>
              <a:gd name="connsiteY2" fmla="*/ 498475 h 498475"/>
              <a:gd name="connsiteX3" fmla="*/ 3175 w 299508"/>
              <a:gd name="connsiteY3" fmla="*/ 492125 h 498475"/>
              <a:gd name="connsiteX4" fmla="*/ 0 w 299508"/>
              <a:gd name="connsiteY4" fmla="*/ 0 h 498475"/>
              <a:gd name="connsiteX0" fmla="*/ 0 w 307975"/>
              <a:gd name="connsiteY0" fmla="*/ 0 h 568325"/>
              <a:gd name="connsiteX1" fmla="*/ 298450 w 307975"/>
              <a:gd name="connsiteY1" fmla="*/ 60325 h 568325"/>
              <a:gd name="connsiteX2" fmla="*/ 307975 w 307975"/>
              <a:gd name="connsiteY2" fmla="*/ 568325 h 568325"/>
              <a:gd name="connsiteX3" fmla="*/ 3175 w 307975"/>
              <a:gd name="connsiteY3" fmla="*/ 492125 h 568325"/>
              <a:gd name="connsiteX4" fmla="*/ 0 w 307975"/>
              <a:gd name="connsiteY4" fmla="*/ 0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568325">
                <a:moveTo>
                  <a:pt x="0" y="0"/>
                </a:moveTo>
                <a:lnTo>
                  <a:pt x="298450" y="60325"/>
                </a:lnTo>
                <a:cubicBezTo>
                  <a:pt x="299508" y="189442"/>
                  <a:pt x="306917" y="439208"/>
                  <a:pt x="307975" y="568325"/>
                </a:cubicBezTo>
                <a:lnTo>
                  <a:pt x="3175" y="492125"/>
                </a:lnTo>
                <a:cubicBezTo>
                  <a:pt x="2117" y="367242"/>
                  <a:pt x="1058" y="12488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159256" y="1714501"/>
            <a:ext cx="956044" cy="39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decel="100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decel="100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0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7000"/>
                            </p:stCondLst>
                            <p:childTnLst>
                              <p:par>
                                <p:cTn id="1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 concept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pixels:</a:t>
            </a:r>
          </a:p>
          <a:p>
            <a:pPr lvl="1"/>
            <a:r>
              <a:rPr lang="en-US" dirty="0" smtClean="0"/>
              <a:t>find ray from camera through pixel,</a:t>
            </a:r>
          </a:p>
          <a:p>
            <a:pPr lvl="1"/>
            <a:r>
              <a:rPr lang="en-US" dirty="0" smtClean="0"/>
              <a:t>find visible surface point in pixel by, </a:t>
            </a:r>
            <a:r>
              <a:rPr lang="en-US" b="1" dirty="0" smtClean="0">
                <a:solidFill>
                  <a:srgbClr val="FF0000"/>
                </a:solidFill>
              </a:rPr>
              <a:t>for all objects</a:t>
            </a:r>
            <a:r>
              <a:rPr lang="hu-HU" dirty="0" smtClean="0"/>
              <a:t>,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finding ray—object intersections (hits),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always keeping the first hit on the ray.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surface color </a:t>
            </a:r>
            <a:r>
              <a:rPr lang="hu-HU" dirty="0" smtClean="0"/>
              <a:t>at hit</a:t>
            </a:r>
            <a:endParaRPr lang="en-US" dirty="0" smtClean="0"/>
          </a:p>
          <a:p>
            <a:pPr lvl="2"/>
            <a:r>
              <a:rPr lang="en-US" dirty="0" smtClean="0"/>
              <a:t>according to object’s material and the lighting</a:t>
            </a:r>
          </a:p>
          <a:p>
            <a:pPr lvl="2"/>
            <a:r>
              <a:rPr lang="en-US" dirty="0" smtClean="0"/>
              <a:t>for which we need the surface normal</a:t>
            </a:r>
          </a:p>
          <a:p>
            <a:pPr lvl="1"/>
            <a:r>
              <a:rPr lang="en-US" dirty="0" smtClean="0"/>
              <a:t>Color pixel according to surface color.</a:t>
            </a:r>
          </a:p>
        </p:txBody>
      </p:sp>
    </p:spTree>
    <p:extLst>
      <p:ext uri="{BB962C8B-B14F-4D97-AF65-F5344CB8AC3E}">
        <p14:creationId xmlns:p14="http://schemas.microsoft.com/office/powerpoint/2010/main" val="23365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data in uniforms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215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new uniforms in FS and matching class in JS: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059" y="4001294"/>
            <a:ext cx="3276600" cy="158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mat4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surface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mat4 clipper;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clippedQuadrics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6945" y="1381760"/>
            <a:ext cx="8345055" cy="518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ClippedQuadric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UniformProvider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constructor(id, ...programs)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super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(`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clippedQuadrics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[${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}]`);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this.addComponentsAndGatherUniforms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(...programs);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makeUnitCylinder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this.surface.set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0,  0,  0,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0,  0,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0,  1,  0,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0, -1);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this.clipper.set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0,  0,  0,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0,  0,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0,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</a:t>
            </a: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0,  0, -1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02146" y="2296160"/>
            <a:ext cx="1600334" cy="282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surfaces in </a:t>
            </a:r>
            <a:r>
              <a:rPr lang="en-US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constructor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049168"/>
            <a:ext cx="11948159" cy="1225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for(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this.gameObjects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gameObject.draw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(this,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this.camera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...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this.lights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...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this.clippedQuadrics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65" y="2427610"/>
            <a:ext cx="10693895" cy="1869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this.clippedQuadrics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[];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this.clippedQuadrics.push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new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ClippedQuadric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this.clippedQuadrics.length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...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this.programs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this.clippedQuadrics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[0].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makeUnitCylinder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5260" y="6347952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make sure uniforms are provided</a:t>
            </a:r>
            <a:endParaRPr lang="en-US" sz="2400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8925515" y="5858634"/>
            <a:ext cx="156177" cy="489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5738" y="6313214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only if (when) you have lights</a:t>
            </a:r>
            <a:endParaRPr lang="en-US" sz="2400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036947" y="5815816"/>
            <a:ext cx="3705472" cy="49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ray—world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takes ray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 (</a:t>
            </a:r>
            <a:r>
              <a:rPr lang="en-US" dirty="0"/>
              <a:t>homogeneous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US" dirty="0" smtClean="0"/>
              <a:t>s)</a:t>
            </a:r>
          </a:p>
          <a:p>
            <a:pPr lvl="1"/>
            <a:r>
              <a:rPr lang="en-US" dirty="0" smtClean="0"/>
              <a:t>maintains best hit’s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 smtClean="0"/>
              <a:t> and quadric index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 smtClean="0"/>
              <a:t> is initialized to large enough number</a:t>
            </a:r>
          </a:p>
          <a:p>
            <a:pPr lvl="1"/>
            <a:r>
              <a:rPr lang="en-US" dirty="0" smtClean="0"/>
              <a:t>loops over all quadrics</a:t>
            </a:r>
          </a:p>
          <a:p>
            <a:pPr lvl="2"/>
            <a:r>
              <a:rPr lang="en-US" dirty="0" smtClean="0"/>
              <a:t>this must be a fixed length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loop</a:t>
            </a:r>
          </a:p>
          <a:p>
            <a:pPr lvl="2"/>
            <a:r>
              <a:rPr lang="en-US" dirty="0" smtClean="0"/>
              <a:t>call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Clipped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Quadric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if new intersection’s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better than the best so far, update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 smtClean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dirty="0" smtClean="0"/>
              <a:t> are outputs (using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smtClean="0"/>
              <a:t> parameter qualifier)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returned if there was an intersection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 smtClean="0"/>
              <a:t> is not the initial large number)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in </a:t>
            </a:r>
            <a:r>
              <a:rPr lang="en-US" sz="40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main</a:t>
            </a:r>
            <a:endParaRPr lang="en-US" sz="2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3600" dirty="0"/>
              <a:t> </a:t>
            </a:r>
            <a:r>
              <a:rPr lang="en-US" dirty="0" smtClean="0"/>
              <a:t>(the FS entry point)</a:t>
            </a:r>
          </a:p>
          <a:p>
            <a:pPr lvl="1"/>
            <a:r>
              <a:rPr lang="en-US" dirty="0" smtClean="0"/>
              <a:t>now calls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en-US" dirty="0"/>
              <a:t> instead of calling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intersectClippedQuadric</a:t>
            </a:r>
            <a:r>
              <a:rPr lang="en-US" dirty="0"/>
              <a:t> directly</a:t>
            </a:r>
          </a:p>
          <a:p>
            <a:pPr lvl="2"/>
            <a:r>
              <a:rPr lang="en-US" dirty="0" smtClean="0"/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, return background color</a:t>
            </a:r>
          </a:p>
          <a:p>
            <a:pPr lvl="2"/>
            <a:r>
              <a:rPr lang="en-US" dirty="0" smtClean="0"/>
              <a:t>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dirty="0" smtClean="0"/>
          </a:p>
          <a:p>
            <a:pPr lvl="3"/>
            <a:r>
              <a:rPr lang="en-US" dirty="0" smtClean="0"/>
              <a:t>compute intersection point</a:t>
            </a:r>
          </a:p>
          <a:p>
            <a:pPr lvl="3"/>
            <a:r>
              <a:rPr lang="en-US" dirty="0" smtClean="0"/>
              <a:t>compute quadric normal</a:t>
            </a:r>
          </a:p>
          <a:p>
            <a:pPr lvl="3"/>
            <a:r>
              <a:rPr lang="en-US" dirty="0" smtClean="0"/>
              <a:t>set fragment color</a:t>
            </a:r>
          </a:p>
          <a:p>
            <a:pPr lvl="4"/>
            <a:r>
              <a:rPr lang="en-US" dirty="0" smtClean="0"/>
              <a:t>normal</a:t>
            </a:r>
          </a:p>
          <a:p>
            <a:pPr lvl="4"/>
            <a:r>
              <a:rPr lang="en-US" dirty="0" smtClean="0"/>
              <a:t>or procedural solid texture</a:t>
            </a:r>
          </a:p>
          <a:p>
            <a:pPr lvl="4"/>
            <a:r>
              <a:rPr lang="en-US" dirty="0" smtClean="0"/>
              <a:t>or, later, proper shading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more clipped quadrics</a:t>
            </a:r>
          </a:p>
          <a:p>
            <a:r>
              <a:rPr lang="en-US" dirty="0" smtClean="0"/>
              <a:t>add more methods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ClippedQuadric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makeUnitSphere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makeUnitCone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makeParaboloid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40826"/>
  <p:tag name="ORIGINALWIDTH" val="399.034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 \rmx{A} \hvec{r}^\idx{T} = 0&#10;$$&#10;&#10;\end{document}"/>
  <p:tag name="IGUANATEXSIZE" val="32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80819"/>
  <p:tag name="ORIGINALWIDTH" val="509.44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  \rightarrow \hvec{r} \rmx{T} = \hvec{y}&#10;$$&#10;&#10;\end{document}"/>
  <p:tag name="IGUANATEXSIZE" val="32"/>
  <p:tag name="IGUANATEXCURSOR" val="85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853"/>
  <p:tag name="ORIGINALWIDTH" val="1155.91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y}\rmx{T}^{-1} \rmx{A} \left(\hvec{y}\rmx{T}^{-1}\right)^\idx{T} = 0&#10;$$&#10;&#10;\end{document}"/>
  <p:tag name="IGUANATEXSIZE" val="32"/>
  <p:tag name="IGUANATEXCURSOR" val="8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853"/>
  <p:tag name="ORIGINALWIDTH" val="1240.67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y}\rmx{T}^{-1} \rmx{A} \left(\rmx{T}^{-1}\right)^\idx{T} \hvec{y}^\idx{T} = 0&#10;$$&#10;&#10;\end{document}"/>
  <p:tag name="IGUANATEXSIZE" val="32"/>
  <p:tag name="IGUANATEXCURSOR" val="8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916"/>
  <p:tag name="ORIGINALWIDTH" val="1398.94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y} \left[ \rmx{T}^{-1} \rmx{A} \left(\rmx{T}^{-1}\right)^\idx{T} \right] \hvec{y}^\idx{T} = 0&#10;$$&#10;&#10;\end{document}"/>
  <p:tag name="IGUANATEXSIZE" val="32"/>
  <p:tag name="IGUANATEXCURSOR" val="9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010.2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mx{A}' = \rmx{T}^{-1}\rmx{A}(\rmx{T}^{-1})^\idx{T}&#10;$$&#10;&#10;\end{document}"/>
  <p:tag name="IGUANATEXSIZE" val="32"/>
  <p:tag name="IGUANATEXCURSOR" val="83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38979</TotalTime>
  <Words>575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Klip</vt:lpstr>
      <vt:lpstr>Computer Graphics ray casting</vt:lpstr>
      <vt:lpstr>3D rendering:  The illusion of watching a 3D scene</vt:lpstr>
      <vt:lpstr>Image synthesis by ray casting</vt:lpstr>
      <vt:lpstr>Ray casting concept</vt:lpstr>
      <vt:lpstr>Quadric data in uniforms</vt:lpstr>
      <vt:lpstr>Setting up surfaces in Scene</vt:lpstr>
      <vt:lpstr>Outline: ray—world intersection</vt:lpstr>
      <vt:lpstr>Shading in main</vt:lpstr>
      <vt:lpstr>Tasks</vt:lpstr>
      <vt:lpstr>Quadric under linear homogeneous transformation</vt:lpstr>
      <vt:lpstr>Tasks – enhancing ClippedQuadric</vt:lpstr>
      <vt:lpstr>Further tasks – custom clipping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361</cp:revision>
  <dcterms:created xsi:type="dcterms:W3CDTF">2014-12-27T20:04:49Z</dcterms:created>
  <dcterms:modified xsi:type="dcterms:W3CDTF">2019-11-26T17:24:27Z</dcterms:modified>
</cp:coreProperties>
</file>