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506" r:id="rId2"/>
    <p:sldId id="507" r:id="rId3"/>
    <p:sldId id="508" r:id="rId4"/>
    <p:sldId id="509" r:id="rId5"/>
    <p:sldId id="555" r:id="rId6"/>
    <p:sldId id="547" r:id="rId7"/>
    <p:sldId id="548" r:id="rId8"/>
    <p:sldId id="511" r:id="rId9"/>
    <p:sldId id="549" r:id="rId10"/>
    <p:sldId id="550" r:id="rId11"/>
    <p:sldId id="514" r:id="rId12"/>
    <p:sldId id="516" r:id="rId13"/>
    <p:sldId id="517" r:id="rId14"/>
    <p:sldId id="518" r:id="rId15"/>
    <p:sldId id="541" r:id="rId16"/>
    <p:sldId id="542" r:id="rId17"/>
    <p:sldId id="520" r:id="rId18"/>
    <p:sldId id="543" r:id="rId19"/>
    <p:sldId id="544" r:id="rId20"/>
    <p:sldId id="545" r:id="rId21"/>
    <p:sldId id="546" r:id="rId22"/>
    <p:sldId id="523" r:id="rId23"/>
    <p:sldId id="556" r:id="rId24"/>
    <p:sldId id="551" r:id="rId25"/>
    <p:sldId id="524" r:id="rId26"/>
    <p:sldId id="526" r:id="rId27"/>
    <p:sldId id="529" r:id="rId28"/>
    <p:sldId id="530" r:id="rId29"/>
    <p:sldId id="533" r:id="rId30"/>
    <p:sldId id="519" r:id="rId31"/>
    <p:sldId id="534" r:id="rId32"/>
    <p:sldId id="535" r:id="rId33"/>
    <p:sldId id="536" r:id="rId34"/>
    <p:sldId id="552" r:id="rId35"/>
    <p:sldId id="539" r:id="rId36"/>
    <p:sldId id="540" r:id="rId37"/>
    <p:sldId id="553" r:id="rId38"/>
    <p:sldId id="55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2254" autoAdjust="0"/>
  </p:normalViewPr>
  <p:slideViewPr>
    <p:cSldViewPr snapToGrid="0">
      <p:cViewPr varScale="1">
        <p:scale>
          <a:sx n="96" d="100"/>
          <a:sy n="96" d="100"/>
        </p:scale>
        <p:origin x="954" y="8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2019-10-03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The </a:t>
            </a:r>
            <a:r>
              <a:rPr lang="hu-HU" dirty="0" err="1" smtClean="0"/>
              <a:t>virtual</a:t>
            </a:r>
            <a:r>
              <a:rPr lang="hu-HU" baseline="0" dirty="0" smtClean="0"/>
              <a:t> </a:t>
            </a:r>
            <a:r>
              <a:rPr lang="hu-HU" baseline="0" dirty="0" err="1" smtClean="0"/>
              <a:t>world</a:t>
            </a:r>
            <a:r>
              <a:rPr lang="hu-HU" baseline="0" dirty="0" smtClean="0"/>
              <a:t> (</a:t>
            </a:r>
            <a:r>
              <a:rPr lang="hu-HU" baseline="0" dirty="0" err="1" smtClean="0"/>
              <a:t>often</a:t>
            </a:r>
            <a:r>
              <a:rPr lang="hu-HU" baseline="0" dirty="0" smtClean="0"/>
              <a:t> </a:t>
            </a:r>
            <a:r>
              <a:rPr lang="hu-HU" baseline="0" dirty="0" err="1" smtClean="0"/>
              <a:t>represented</a:t>
            </a:r>
            <a:r>
              <a:rPr lang="hu-HU" baseline="0" dirty="0" smtClean="0"/>
              <a:t> </a:t>
            </a:r>
            <a:r>
              <a:rPr lang="hu-HU" baseline="0" dirty="0" err="1" smtClean="0"/>
              <a:t>by</a:t>
            </a:r>
            <a:r>
              <a:rPr lang="hu-HU" baseline="0" dirty="0" smtClean="0"/>
              <a:t> a </a:t>
            </a:r>
            <a:r>
              <a:rPr lang="hu-HU" baseline="0" dirty="0" err="1" smtClean="0"/>
              <a:t>Scene</a:t>
            </a:r>
            <a:r>
              <a:rPr lang="hu-HU" baseline="0" dirty="0" smtClean="0"/>
              <a:t> </a:t>
            </a:r>
            <a:r>
              <a:rPr lang="hu-HU" baseline="0" dirty="0" err="1" smtClean="0"/>
              <a:t>object</a:t>
            </a:r>
            <a:r>
              <a:rPr lang="hu-HU" baseline="0" dirty="0" smtClean="0"/>
              <a:t>), is a </a:t>
            </a:r>
            <a:r>
              <a:rPr lang="hu-HU" baseline="0" dirty="0" err="1" smtClean="0"/>
              <a:t>collection</a:t>
            </a:r>
            <a:r>
              <a:rPr lang="hu-HU" baseline="0" dirty="0" smtClean="0"/>
              <a:t> of game </a:t>
            </a:r>
            <a:r>
              <a:rPr lang="hu-HU" baseline="0" dirty="0" err="1" smtClean="0"/>
              <a:t>objects</a:t>
            </a:r>
            <a:r>
              <a:rPr lang="hu-HU" baseline="0" dirty="0" smtClean="0"/>
              <a:t> (plus camera, </a:t>
            </a:r>
            <a:r>
              <a:rPr lang="hu-HU" baseline="0" dirty="0" err="1" smtClean="0"/>
              <a:t>lights</a:t>
            </a:r>
            <a:r>
              <a:rPr lang="hu-HU" baseline="0" dirty="0" smtClean="0"/>
              <a:t>.... </a:t>
            </a:r>
            <a:r>
              <a:rPr lang="hu-HU" baseline="0" dirty="0" err="1" smtClean="0"/>
              <a:t>in</a:t>
            </a:r>
            <a:r>
              <a:rPr lang="hu-HU" baseline="0" dirty="0" smtClean="0"/>
              <a:t> </a:t>
            </a:r>
            <a:r>
              <a:rPr lang="hu-HU" baseline="0" dirty="0" err="1" smtClean="0"/>
              <a:t>systems</a:t>
            </a:r>
            <a:r>
              <a:rPr lang="hu-HU" baseline="0" dirty="0" smtClean="0"/>
              <a:t> </a:t>
            </a:r>
            <a:r>
              <a:rPr lang="hu-HU" baseline="0" dirty="0" err="1" smtClean="0"/>
              <a:t>where</a:t>
            </a:r>
            <a:r>
              <a:rPr lang="hu-HU" baseline="0" dirty="0" smtClean="0"/>
              <a:t> </a:t>
            </a:r>
            <a:r>
              <a:rPr lang="hu-HU" baseline="0" dirty="0" err="1" smtClean="0"/>
              <a:t>those</a:t>
            </a:r>
            <a:r>
              <a:rPr lang="hu-HU" baseline="0" dirty="0" smtClean="0"/>
              <a:t> </a:t>
            </a:r>
            <a:r>
              <a:rPr lang="hu-HU" baseline="0" dirty="0" err="1" smtClean="0"/>
              <a:t>are</a:t>
            </a:r>
            <a:r>
              <a:rPr lang="hu-HU" baseline="0" dirty="0" smtClean="0"/>
              <a:t> </a:t>
            </a:r>
            <a:r>
              <a:rPr lang="hu-HU" baseline="0" dirty="0" err="1" smtClean="0"/>
              <a:t>not</a:t>
            </a:r>
            <a:r>
              <a:rPr lang="hu-HU" baseline="0" dirty="0" smtClean="0"/>
              <a:t> </a:t>
            </a:r>
            <a:r>
              <a:rPr lang="hu-HU" baseline="0" dirty="0" err="1" smtClean="0"/>
              <a:t>considered</a:t>
            </a:r>
            <a:r>
              <a:rPr lang="hu-HU" baseline="0" dirty="0" smtClean="0"/>
              <a:t> </a:t>
            </a:r>
            <a:r>
              <a:rPr lang="hu-HU" baseline="0" dirty="0" err="1" smtClean="0"/>
              <a:t>first</a:t>
            </a:r>
            <a:r>
              <a:rPr lang="hu-HU" baseline="0" dirty="0" smtClean="0"/>
              <a:t> </a:t>
            </a:r>
            <a:r>
              <a:rPr lang="hu-HU" baseline="0" dirty="0" err="1" smtClean="0"/>
              <a:t>class</a:t>
            </a:r>
            <a:r>
              <a:rPr lang="hu-HU" baseline="0" dirty="0" smtClean="0"/>
              <a:t> game </a:t>
            </a:r>
            <a:r>
              <a:rPr lang="hu-HU" baseline="0" dirty="0" err="1" smtClean="0"/>
              <a:t>objects</a:t>
            </a:r>
            <a:r>
              <a:rPr lang="hu-HU" baseline="0" dirty="0" smtClean="0"/>
              <a:t> </a:t>
            </a:r>
            <a:r>
              <a:rPr lang="hu-HU" baseline="0" dirty="0" err="1" smtClean="0"/>
              <a:t>themselves</a:t>
            </a:r>
            <a:r>
              <a:rPr lang="hu-HU" baseline="0" dirty="0" smtClean="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there are two types of uniforms.</a:t>
            </a:r>
          </a:p>
          <a:p>
            <a:endParaRPr lang="en-US" dirty="0" smtClean="0"/>
          </a:p>
          <a:p>
            <a:r>
              <a:rPr lang="en-US" dirty="0" smtClean="0"/>
              <a:t>Per-material</a:t>
            </a:r>
            <a:r>
              <a:rPr lang="en-US" baseline="0" dirty="0" smtClean="0"/>
              <a:t> uniform settings are listed at material creation time, and typically never change. When an object sporting the material needs to be drawn, all the settings stored in it should be shoved into the GPU's uniforms.</a:t>
            </a:r>
          </a:p>
          <a:p>
            <a:endParaRPr lang="en-US" baseline="0" dirty="0" smtClean="0"/>
          </a:p>
          <a:p>
            <a:r>
              <a:rPr lang="en-US" baseline="0" dirty="0" smtClean="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build</a:t>
            </a:r>
            <a:r>
              <a:rPr lang="en-US" baseline="0" dirty="0" smtClean="0"/>
              <a:t> a scene, we work from the bottom up, using the </a:t>
            </a:r>
            <a:r>
              <a:rPr lang="en-US" baseline="0" dirty="0" err="1" smtClean="0"/>
              <a:t>Shader</a:t>
            </a:r>
            <a:r>
              <a:rPr lang="en-US" baseline="0" dirty="0" smtClean="0"/>
              <a:t>, Program, Material, Geometry, Mesh, and </a:t>
            </a:r>
            <a:r>
              <a:rPr lang="en-US" baseline="0" dirty="0" err="1" smtClean="0"/>
              <a:t>GameObject</a:t>
            </a:r>
            <a:r>
              <a:rPr lang="en-US" baseline="0" dirty="0" smtClean="0"/>
              <a:t> components.</a:t>
            </a:r>
          </a:p>
          <a:p>
            <a:endParaRPr lang="en-US" baseline="0" dirty="0" smtClean="0"/>
          </a:p>
          <a:p>
            <a:r>
              <a:rPr lang="en-US" baseline="0" dirty="0" smtClean="0"/>
              <a:t>First, we create some </a:t>
            </a:r>
            <a:r>
              <a:rPr lang="en-US" baseline="0" dirty="0" err="1" smtClean="0"/>
              <a:t>shaders</a:t>
            </a:r>
            <a:r>
              <a:rPr lang="en-US" baseline="0" dirty="0" smtClean="0"/>
              <a:t>.</a:t>
            </a:r>
          </a:p>
          <a:p>
            <a:r>
              <a:rPr lang="en-US" baseline="0" dirty="0" smtClean="0"/>
              <a:t>VS-FS combinations are linked into programs.</a:t>
            </a:r>
          </a:p>
          <a:p>
            <a:r>
              <a:rPr lang="en-US" baseline="0" dirty="0" smtClean="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smtClean="0"/>
              <a:t>We also, independently, create instances of our geometries. One of each is enough. Two </a:t>
            </a:r>
            <a:r>
              <a:rPr lang="en-US" baseline="0" dirty="0" err="1" smtClean="0"/>
              <a:t>StarGeometry</a:t>
            </a:r>
            <a:r>
              <a:rPr lang="en-US" baseline="0" dirty="0" smtClean="0"/>
              <a:t> instances will be identical --- unless we parametrize them e.g. with the number of the points the star has. In this latter case, it of course makes sense to create one 5-pointed, one 7-pointed, and one 8-pointed star.</a:t>
            </a:r>
          </a:p>
          <a:p>
            <a:r>
              <a:rPr lang="en-US" baseline="0" dirty="0" smtClean="0"/>
              <a:t>Then we combine geometry instances with material instances to create meshes.</a:t>
            </a:r>
          </a:p>
          <a:p>
            <a:r>
              <a:rPr lang="en-US" baseline="0" dirty="0" smtClean="0"/>
              <a:t>A game object is going to be an instance of a mesh in the virtual world. It contains a reference to a mesh, plus its position/rotations/scale --- everything required to assemble the model transformation matrix.</a:t>
            </a:r>
          </a:p>
          <a:p>
            <a:endParaRPr lang="en-US" baseline="0" dirty="0" smtClean="0"/>
          </a:p>
          <a:p>
            <a:r>
              <a:rPr lang="en-US" baseline="0" dirty="0" smtClean="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Uniforms are declared in the </a:t>
            </a:r>
            <a:r>
              <a:rPr lang="en-US" dirty="0" err="1" smtClean="0"/>
              <a:t>shaders</a:t>
            </a:r>
            <a:r>
              <a:rPr lang="en-US" dirty="0" smtClean="0"/>
              <a:t>. What uniforms need to be set depend</a:t>
            </a:r>
            <a:r>
              <a:rPr lang="en-US" baseline="0" dirty="0" smtClean="0"/>
              <a:t> on which </a:t>
            </a:r>
            <a:r>
              <a:rPr lang="en-US" baseline="0" dirty="0" err="1" smtClean="0"/>
              <a:t>shaders</a:t>
            </a:r>
            <a:r>
              <a:rPr lang="en-US" baseline="0" dirty="0" smtClean="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Shader</a:t>
            </a:r>
            <a:r>
              <a:rPr lang="en-US" dirty="0" smtClean="0"/>
              <a:t> reflection is a way</a:t>
            </a:r>
            <a:r>
              <a:rPr lang="en-US" baseline="0" dirty="0" smtClean="0"/>
              <a:t> for our host (written in JS, running on the CPU) program to know about the </a:t>
            </a:r>
            <a:r>
              <a:rPr lang="en-US" baseline="0" dirty="0" err="1" smtClean="0"/>
              <a:t>shader</a:t>
            </a:r>
            <a:r>
              <a:rPr lang="en-US" baseline="0" dirty="0" smtClean="0"/>
              <a:t> code.</a:t>
            </a:r>
          </a:p>
          <a:p>
            <a:endParaRPr lang="en-US" baseline="0" dirty="0" smtClean="0"/>
          </a:p>
          <a:p>
            <a:r>
              <a:rPr lang="en-US" baseline="0" dirty="0" smtClean="0"/>
              <a:t>This seems superfluous. _We_ wrote the </a:t>
            </a:r>
            <a:r>
              <a:rPr lang="en-US" baseline="0" dirty="0" err="1" smtClean="0"/>
              <a:t>shader</a:t>
            </a:r>
            <a:r>
              <a:rPr lang="en-US" baseline="0" dirty="0" smtClean="0"/>
              <a:t>. We know what is in it. We are able to write host code that e.g. sets uniforms referred to using the proper name, as the proper type, as they exist in the </a:t>
            </a:r>
            <a:r>
              <a:rPr lang="en-US" baseline="0" dirty="0" err="1" smtClean="0"/>
              <a:t>shader</a:t>
            </a:r>
            <a:r>
              <a:rPr lang="en-US" baseline="0" dirty="0" smtClean="0"/>
              <a:t>. Indeed, reflection is a convenience, not a necessity.</a:t>
            </a:r>
          </a:p>
          <a:p>
            <a:endParaRPr lang="en-US" baseline="0" dirty="0" smtClean="0"/>
          </a:p>
          <a:p>
            <a:r>
              <a:rPr lang="en-US" baseline="0" dirty="0" smtClean="0"/>
              <a:t>It allows us to spare code duplication between the </a:t>
            </a:r>
            <a:r>
              <a:rPr lang="en-US" baseline="0" dirty="0" err="1" smtClean="0"/>
              <a:t>shaders</a:t>
            </a:r>
            <a:r>
              <a:rPr lang="en-US" baseline="0" dirty="0" smtClean="0"/>
              <a:t> and the host code. It eliminates some points of possible error.</a:t>
            </a:r>
            <a:endParaRPr lang="hu-HU" baseline="0" dirty="0" smtClean="0"/>
          </a:p>
          <a:p>
            <a:endParaRPr lang="hu-H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will be interested in processing all uniforms used in our </a:t>
            </a:r>
            <a:r>
              <a:rPr lang="en-US" dirty="0" err="1" smtClean="0"/>
              <a:t>shaders</a:t>
            </a:r>
            <a:r>
              <a:rPr lang="en-US" dirty="0" smtClean="0"/>
              <a:t>, and adding the relevant properties</a:t>
            </a:r>
            <a:r>
              <a:rPr lang="en-US" baseline="0" dirty="0" smtClean="0"/>
              <a:t> to the </a:t>
            </a:r>
            <a:r>
              <a:rPr lang="hu-HU" baseline="0" dirty="0" smtClean="0"/>
              <a:t>adequate components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Shader</a:t>
            </a:r>
            <a:r>
              <a:rPr lang="en-US" dirty="0" smtClean="0"/>
              <a:t> reflection works on linked programs, not individual </a:t>
            </a:r>
            <a:r>
              <a:rPr lang="en-US" dirty="0" err="1" smtClean="0"/>
              <a:t>shaders</a:t>
            </a:r>
            <a:r>
              <a:rPr lang="en-US" dirty="0" smtClean="0"/>
              <a:t>. The reason for that</a:t>
            </a:r>
            <a:r>
              <a:rPr lang="en-US" baseline="0" dirty="0" smtClean="0"/>
              <a:t> is that both the VS and the FS may declare uniforms, some of which may overlap or conflict with one another. Thus, we can forget about individual </a:t>
            </a:r>
            <a:r>
              <a:rPr lang="en-US" baseline="0" dirty="0" err="1" smtClean="0"/>
              <a:t>shaders</a:t>
            </a:r>
            <a:r>
              <a:rPr lang="en-US" baseline="0" dirty="0" smtClean="0"/>
              <a:t>, and consider programs to be the lowest level of our component hierarchy.</a:t>
            </a:r>
          </a:p>
          <a:p>
            <a:endParaRPr lang="en-US" baseline="0" dirty="0" smtClean="0"/>
          </a:p>
          <a:p>
            <a:r>
              <a:rPr lang="en-US" baseline="0" dirty="0" smtClean="0"/>
              <a:t>Via </a:t>
            </a:r>
            <a:r>
              <a:rPr lang="en-US" baseline="0" dirty="0" err="1" smtClean="0"/>
              <a:t>shader</a:t>
            </a:r>
            <a:r>
              <a:rPr lang="en-US" baseline="0" dirty="0" smtClean="0"/>
              <a:t> reflection, programs should be able to acquire info about the uniforms being used there.</a:t>
            </a:r>
          </a:p>
          <a:p>
            <a:endParaRPr lang="en-US" baseline="0" dirty="0" smtClean="0"/>
          </a:p>
          <a:p>
            <a:r>
              <a:rPr lang="en-US" baseline="0" dirty="0" smtClean="0"/>
              <a:t>Let us consider a single game object. Its subcomponents form a tree. Leaves of the tree are the program and the geometry.</a:t>
            </a:r>
          </a:p>
          <a:p>
            <a:r>
              <a:rPr lang="en-US" baseline="0" dirty="0" smtClean="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should this game object be drawn?</a:t>
            </a:r>
            <a:r>
              <a:rPr lang="en-US" baseline="0" dirty="0" smtClean="0"/>
              <a:t> As before, we need to do steps like:</a:t>
            </a:r>
          </a:p>
          <a:p>
            <a:r>
              <a:rPr lang="en-US" baseline="0" dirty="0" err="1" smtClean="0"/>
              <a:t>gl.useProgram</a:t>
            </a:r>
            <a:endParaRPr lang="en-US" baseline="0" dirty="0" smtClean="0"/>
          </a:p>
          <a:p>
            <a:r>
              <a:rPr lang="en-US" baseline="0" dirty="0" err="1" smtClean="0"/>
              <a:t>gl.uniform</a:t>
            </a:r>
            <a:r>
              <a:rPr lang="en-US" baseline="0" dirty="0" smtClean="0"/>
              <a:t>*</a:t>
            </a:r>
          </a:p>
          <a:p>
            <a:r>
              <a:rPr lang="en-US" baseline="0" dirty="0" err="1" smtClean="0"/>
              <a:t>this.whateverGeometry.draw</a:t>
            </a:r>
            <a:r>
              <a:rPr lang="en-US" baseline="0" dirty="0" smtClean="0"/>
              <a:t>();</a:t>
            </a:r>
          </a:p>
          <a:p>
            <a:endParaRPr lang="en-US" dirty="0" smtClean="0"/>
          </a:p>
          <a:p>
            <a:r>
              <a:rPr lang="en-US" dirty="0" smtClean="0"/>
              <a:t>The process is initiated</a:t>
            </a:r>
            <a:r>
              <a:rPr lang="en-US" baseline="0" dirty="0" smtClean="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smtClean="0"/>
              <a:t>webgl</a:t>
            </a:r>
            <a:r>
              <a:rPr lang="en-US" baseline="0" dirty="0" smtClean="0"/>
              <a:t> program can be selected, and its uniform set. But from where?</a:t>
            </a:r>
          </a:p>
          <a:p>
            <a:endParaRPr lang="en-US" baseline="0" dirty="0" smtClean="0"/>
          </a:p>
          <a:p>
            <a:r>
              <a:rPr lang="en-US" baseline="0" dirty="0" smtClean="0"/>
              <a:t>Which component here should be responsible for knowing what the </a:t>
            </a:r>
            <a:r>
              <a:rPr lang="en-US" baseline="0" dirty="0" err="1" smtClean="0"/>
              <a:t>solidColor</a:t>
            </a:r>
            <a:r>
              <a:rPr lang="en-US" baseline="0" dirty="0" smtClean="0"/>
              <a:t> uniform should be set to?</a:t>
            </a:r>
          </a:p>
          <a:p>
            <a:endParaRPr lang="en-US" baseline="0" dirty="0" smtClean="0"/>
          </a:p>
          <a:p>
            <a:r>
              <a:rPr lang="en-US" baseline="0" dirty="0" smtClean="0"/>
              <a:t>That would be the material.</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Which component here should be responsible for knowing what the </a:t>
            </a:r>
            <a:r>
              <a:rPr lang="en-US" baseline="0" dirty="0" err="1" smtClean="0"/>
              <a:t>modelMatrix</a:t>
            </a:r>
            <a:r>
              <a:rPr lang="en-US" baseline="0" dirty="0" smtClean="0"/>
              <a:t> uniform should be set to?</a:t>
            </a:r>
          </a:p>
          <a:p>
            <a:endParaRPr lang="en-US" baseline="0" dirty="0" smtClean="0"/>
          </a:p>
          <a:p>
            <a:r>
              <a:rPr lang="en-US" baseline="0" dirty="0" smtClean="0"/>
              <a:t>The game object.</a:t>
            </a:r>
          </a:p>
          <a:p>
            <a:endParaRPr lang="en-US" baseline="0" dirty="0" smtClean="0"/>
          </a:p>
          <a:p>
            <a:r>
              <a:rPr lang="en-US" baseline="0" dirty="0" smtClean="0"/>
              <a:t>Therefore, as the chain of draw calls climbs down the tree, the components along the chain should be gathered, so that the program can retrieve the data from them.</a:t>
            </a:r>
          </a:p>
          <a:p>
            <a:endParaRPr lang="en-US" baseline="0" dirty="0" smtClean="0"/>
          </a:p>
          <a:p>
            <a:r>
              <a:rPr lang="en-US" baseline="0" dirty="0" smtClean="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fits the classic software engineering design pattern of "Composite" quite exactly.</a:t>
            </a:r>
          </a:p>
          <a:p>
            <a:endParaRPr lang="en-US" dirty="0" smtClean="0"/>
          </a:p>
          <a:p>
            <a:r>
              <a:rPr lang="en-US" dirty="0" smtClean="0"/>
              <a:t>Composite</a:t>
            </a:r>
            <a:r>
              <a:rPr lang="en-US" baseline="0" dirty="0" smtClean="0"/>
              <a:t> has a Component interface for all operations that can be performed on individual Leaf objects</a:t>
            </a:r>
            <a:r>
              <a:rPr lang="hu-HU" baseline="0" dirty="0" smtClean="0"/>
              <a:t>. The same operations can also be performed on </a:t>
            </a:r>
            <a:r>
              <a:rPr lang="en-US" baseline="0" dirty="0" smtClean="0"/>
              <a:t>Composites that consist of several child Components, may they be Leaves or Composites themselves. Operations on composites are forwarded to the children. That can be seen as a recursive call, that terminates at leaves.</a:t>
            </a:r>
          </a:p>
          <a:p>
            <a:endParaRPr lang="en-US" baseline="0" dirty="0" smtClean="0"/>
          </a:p>
          <a:p>
            <a:r>
              <a:rPr lang="en-US" baseline="0" dirty="0" smtClean="0"/>
              <a:t>Folders and files would be classic example of the Composite pattern (especially if we allow the same file or folder to be in multiple folders, i.e. </a:t>
            </a:r>
            <a:r>
              <a:rPr lang="en-US" baseline="0" dirty="0" err="1" smtClean="0"/>
              <a:t>symlinks</a:t>
            </a:r>
            <a:r>
              <a:rPr lang="en-US" baseline="0" dirty="0" smtClean="0"/>
              <a:t> or hard links). Listing all files would be an </a:t>
            </a:r>
            <a:r>
              <a:rPr lang="hu-HU" baseline="0" dirty="0" smtClean="0"/>
              <a:t>example of an </a:t>
            </a:r>
            <a:r>
              <a:rPr lang="en-US" baseline="0" dirty="0" smtClean="0"/>
              <a:t>operation that could be invoked on the root folder. Files implement the operation by just printing their names, while folders implement it by forwarding the operation to all contained subfolders and files.</a:t>
            </a:r>
          </a:p>
          <a:p>
            <a:endParaRPr lang="en-US" baseline="0" dirty="0" smtClean="0"/>
          </a:p>
          <a:p>
            <a:r>
              <a:rPr lang="en-US" baseline="0" dirty="0" smtClean="0"/>
              <a:t>In our case, geometries will serve as leaves. They already have the draw method.</a:t>
            </a:r>
          </a:p>
          <a:p>
            <a:r>
              <a:rPr lang="en-US" baseline="0" dirty="0" smtClean="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smtClean="0"/>
              <a:t>UniformProvider</a:t>
            </a:r>
            <a:r>
              <a:rPr lang="en-US" baseline="0" dirty="0" smtClean="0"/>
              <a:t>. This is because the components may (materials and game object</a:t>
            </a:r>
            <a:r>
              <a:rPr lang="hu-HU" baseline="0" dirty="0" smtClean="0"/>
              <a:t>s</a:t>
            </a:r>
            <a:r>
              <a:rPr lang="en-US" baseline="0" dirty="0" smtClean="0"/>
              <a:t> positively do) store values that should be set to the uniforms.</a:t>
            </a:r>
          </a:p>
          <a:p>
            <a:endParaRPr lang="en-US" baseline="0" dirty="0" smtClean="0"/>
          </a:p>
          <a:p>
            <a:r>
              <a:rPr lang="en-US" baseline="0" dirty="0" smtClean="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327949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ProgramReflection</a:t>
            </a:r>
            <a:r>
              <a:rPr lang="en-US" baseline="0" dirty="0" smtClean="0"/>
              <a:t> is part of the </a:t>
            </a:r>
            <a:r>
              <a:rPr lang="en-US" baseline="0" dirty="0" err="1" smtClean="0"/>
              <a:t>WebGLMath</a:t>
            </a:r>
            <a:r>
              <a:rPr lang="en-US" baseline="0" dirty="0" smtClean="0"/>
              <a:t> library. All program objects will have one child component: the </a:t>
            </a:r>
            <a:r>
              <a:rPr lang="en-US" baseline="0" dirty="0" err="1" smtClean="0"/>
              <a:t>ProgramReflection</a:t>
            </a:r>
            <a:r>
              <a:rPr lang="en-US" baseline="0" dirty="0" smtClean="0"/>
              <a:t> object that handles the uniform info extracted from the program.</a:t>
            </a:r>
          </a:p>
          <a:p>
            <a:endParaRPr lang="en-US" baseline="0" dirty="0" smtClean="0"/>
          </a:p>
          <a:p>
            <a:r>
              <a:rPr lang="en-US" baseline="0" dirty="0" smtClean="0"/>
              <a:t>The </a:t>
            </a:r>
            <a:r>
              <a:rPr lang="en-US" dirty="0" err="1" smtClean="0"/>
              <a:t>ProgramReflection</a:t>
            </a:r>
            <a:r>
              <a:rPr lang="en-US" dirty="0" smtClean="0"/>
              <a:t> object themselves</a:t>
            </a:r>
            <a:r>
              <a:rPr lang="en-US" baseline="0" dirty="0" smtClean="0"/>
              <a:t> will be the leaves. They do implement the draw method: by extracting the uniform values from the appropriate providers (i.e. objects in the call chain, including the current material and game object) and setting them to the uniforms. </a:t>
            </a:r>
            <a:r>
              <a:rPr lang="en-US" baseline="0" dirty="0" err="1" smtClean="0"/>
              <a:t>ProgramReflections</a:t>
            </a:r>
            <a:r>
              <a:rPr lang="en-US" baseline="0" dirty="0" smtClean="0"/>
              <a:t> know all uniform locations. Which providers have values from which uniforms are found out from the names of the structures they are in. E.g. uniforms in the "material" structure come from the material. For that purpose, all </a:t>
            </a:r>
            <a:r>
              <a:rPr lang="en-US" baseline="0" dirty="0" err="1" smtClean="0"/>
              <a:t>UniformProvider</a:t>
            </a:r>
            <a:r>
              <a:rPr lang="en-US" baseline="0" dirty="0" smtClean="0"/>
              <a:t> components will have a </a:t>
            </a:r>
            <a:r>
              <a:rPr lang="en-US" baseline="0" dirty="0" err="1" smtClean="0"/>
              <a:t>structNames</a:t>
            </a:r>
            <a:r>
              <a:rPr lang="en-US" baseline="0" dirty="0" smtClean="0"/>
              <a:t> property, listing all the </a:t>
            </a:r>
            <a:r>
              <a:rPr lang="en-US" baseline="0" dirty="0" err="1" smtClean="0"/>
              <a:t>struct</a:t>
            </a:r>
            <a:r>
              <a:rPr lang="en-US" baseline="0" dirty="0" smtClean="0"/>
              <a:t> names they are responsible for. For the most part, Material will have "material", </a:t>
            </a:r>
            <a:r>
              <a:rPr lang="en-US" baseline="0" dirty="0" err="1" smtClean="0"/>
              <a:t>GameObject</a:t>
            </a:r>
            <a:r>
              <a:rPr lang="en-US" baseline="0" dirty="0" smtClean="0"/>
              <a:t> will have "</a:t>
            </a:r>
            <a:r>
              <a:rPr lang="en-US" baseline="0" dirty="0" err="1" smtClean="0"/>
              <a:t>gameObject</a:t>
            </a:r>
            <a:r>
              <a:rPr lang="en-US" baseline="0" dirty="0" smtClean="0"/>
              <a:t>", but this is something that can be extended as the programmer sees fit.</a:t>
            </a:r>
          </a:p>
          <a:p>
            <a:endParaRPr lang="en-US" baseline="0" dirty="0" smtClean="0"/>
          </a:p>
          <a:p>
            <a:r>
              <a:rPr lang="en-US" baseline="0" dirty="0" smtClean="0"/>
              <a:t>The </a:t>
            </a:r>
            <a:r>
              <a:rPr lang="en-US" baseline="0" dirty="0" err="1" smtClean="0"/>
              <a:t>UniformProvider</a:t>
            </a:r>
            <a:r>
              <a:rPr lang="en-US" baseline="0" dirty="0" smtClean="0"/>
              <a:t> constructor takes the </a:t>
            </a:r>
            <a:r>
              <a:rPr lang="en-US" baseline="0" dirty="0" err="1" smtClean="0"/>
              <a:t>struct</a:t>
            </a:r>
            <a:r>
              <a:rPr lang="en-US" baseline="0" dirty="0" smtClean="0"/>
              <a:t> names as a parameter.</a:t>
            </a:r>
          </a:p>
          <a:p>
            <a:endParaRPr lang="en-US" baseline="0" dirty="0" smtClean="0"/>
          </a:p>
          <a:p>
            <a:r>
              <a:rPr lang="en-US" baseline="0" dirty="0" smtClean="0"/>
              <a:t>Note that after </a:t>
            </a:r>
            <a:r>
              <a:rPr lang="en-US" baseline="0" dirty="0" err="1" smtClean="0"/>
              <a:t>ProgramReflection#draw</a:t>
            </a:r>
            <a:r>
              <a:rPr lang="en-US" baseline="0" dirty="0" smtClean="0"/>
              <a:t> has been called, the pipeline is all set up, and </a:t>
            </a:r>
            <a:r>
              <a:rPr lang="en-US" baseline="0" dirty="0" err="1" smtClean="0"/>
              <a:t>Geometry#draw</a:t>
            </a:r>
            <a:r>
              <a:rPr lang="en-US" baseline="0" dirty="0" smtClean="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far, we only discussed the draw operation that </a:t>
            </a:r>
            <a:r>
              <a:rPr lang="en-US" dirty="0" err="1" smtClean="0"/>
              <a:t>UniformProvider</a:t>
            </a:r>
            <a:r>
              <a:rPr lang="en-US" dirty="0" smtClean="0"/>
              <a:t> components</a:t>
            </a:r>
            <a:r>
              <a:rPr lang="en-US" baseline="0" dirty="0" smtClean="0"/>
              <a:t> supported.</a:t>
            </a:r>
          </a:p>
          <a:p>
            <a:r>
              <a:rPr lang="en-US" baseline="0" dirty="0" smtClean="0"/>
              <a:t>We need two other features:</a:t>
            </a:r>
          </a:p>
          <a:p>
            <a:r>
              <a:rPr lang="en-US" baseline="0" dirty="0" smtClean="0"/>
              <a:t>- add child components</a:t>
            </a:r>
          </a:p>
          <a:p>
            <a:r>
              <a:rPr lang="en-US" baseline="0" dirty="0" smtClean="0"/>
              <a:t>- ensure the object has the right properties</a:t>
            </a:r>
          </a:p>
          <a:p>
            <a:endParaRPr lang="en-US" baseline="0" dirty="0" smtClean="0"/>
          </a:p>
          <a:p>
            <a:r>
              <a:rPr lang="en-US" baseline="0" dirty="0" smtClean="0"/>
              <a:t>What properties a component should have, depends, perplexingly, on what uniforms are required by the </a:t>
            </a:r>
            <a:r>
              <a:rPr lang="en-US" baseline="0" dirty="0" err="1" smtClean="0"/>
              <a:t>shaders</a:t>
            </a:r>
            <a:r>
              <a:rPr lang="en-US" baseline="0" dirty="0" smtClean="0"/>
              <a:t>. Consequently, it depends on what children the component has. Therefore, when the children are added, the trees of subcomponents </a:t>
            </a:r>
            <a:r>
              <a:rPr lang="hu-HU" baseline="0" dirty="0" smtClean="0"/>
              <a:t>should</a:t>
            </a:r>
            <a:r>
              <a:rPr lang="en-US" baseline="0" dirty="0" smtClean="0"/>
              <a:t> be traversed to find the program reflection (or later: program reflections) at the leaves. The </a:t>
            </a:r>
            <a:r>
              <a:rPr lang="en-US" baseline="0" dirty="0" err="1" smtClean="0"/>
              <a:t>ProgramReflection</a:t>
            </a:r>
            <a:r>
              <a:rPr lang="en-US" baseline="0" dirty="0" smtClean="0"/>
              <a:t> class can do this: populate an object with properties matching the uniforms.</a:t>
            </a:r>
            <a:endParaRPr lang="hu-HU" baseline="0" dirty="0" smtClean="0"/>
          </a:p>
          <a:p>
            <a:endParaRPr lang="hu-HU" baseline="0" dirty="0" smtClean="0"/>
          </a:p>
          <a:p>
            <a:r>
              <a:rPr lang="hu-HU" baseline="0" dirty="0" smtClean="0"/>
              <a:t>The name of the method to add child components is UniformProvider</a:t>
            </a:r>
            <a:r>
              <a:rPr lang="en-US" baseline="0" dirty="0" smtClean="0"/>
              <a:t>#</a:t>
            </a:r>
            <a:r>
              <a:rPr lang="en-US" baseline="0" dirty="0" err="1" smtClean="0"/>
              <a:t>addComponentsAndGatherUniforms</a:t>
            </a:r>
            <a:r>
              <a:rPr lang="en-US" baseline="0" dirty="0" smtClean="0"/>
              <a:t>().</a:t>
            </a:r>
          </a:p>
          <a:p>
            <a:r>
              <a:rPr lang="en-US" baseline="0" dirty="0" smtClean="0"/>
              <a:t>It inserts the children into a collection, and calls the method </a:t>
            </a:r>
            <a:r>
              <a:rPr lang="hu-HU" baseline="0" dirty="0" smtClean="0"/>
              <a:t>UniformProvider</a:t>
            </a:r>
            <a:r>
              <a:rPr lang="en-US" baseline="0" dirty="0" smtClean="0"/>
              <a:t>#</a:t>
            </a:r>
            <a:r>
              <a:rPr lang="en-US" baseline="0" dirty="0" err="1" smtClean="0"/>
              <a:t>definePropertiesMatchingUniforms</a:t>
            </a:r>
            <a:r>
              <a:rPr lang="en-US" baseline="0" dirty="0" smtClean="0"/>
              <a:t>(target).</a:t>
            </a:r>
          </a:p>
          <a:p>
            <a:r>
              <a:rPr lang="en-US" baseline="0" dirty="0" smtClean="0"/>
              <a:t>This is implemented for </a:t>
            </a:r>
            <a:r>
              <a:rPr lang="en-US" baseline="0" dirty="0" err="1" smtClean="0"/>
              <a:t>UniformProviders</a:t>
            </a:r>
            <a:r>
              <a:rPr lang="en-US" baseline="0" dirty="0" smtClean="0"/>
              <a:t> by calling the same method in all children, if implemented there. Geometries do not implement the method --- they have no uniforms to prescribe. </a:t>
            </a:r>
            <a:r>
              <a:rPr lang="en-US" baseline="0" dirty="0" err="1" smtClean="0"/>
              <a:t>ProgramReflection</a:t>
            </a:r>
            <a:r>
              <a:rPr lang="en-US" baseline="0" dirty="0" smtClean="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This a glimpse into what </a:t>
            </a:r>
            <a:r>
              <a:rPr lang="hu-HU" dirty="0" smtClean="0">
                <a:latin typeface="Consolas" panose="020B0609020204030204" pitchFamily="49" charset="0"/>
                <a:cs typeface="Consolas" panose="020B0609020204030204" pitchFamily="49" charset="0"/>
              </a:rPr>
              <a:t>ProgramReflection</a:t>
            </a:r>
            <a:r>
              <a:rPr lang="en-US" dirty="0" smtClean="0">
                <a:latin typeface="Consolas" panose="020B0609020204030204" pitchFamily="49" charset="0"/>
                <a:cs typeface="Consolas" panose="020B0609020204030204" pitchFamily="49" charset="0"/>
              </a:rPr>
              <a:t>#</a:t>
            </a:r>
            <a:r>
              <a:rPr lang="hu-HU" baseline="0" dirty="0" smtClean="0">
                <a:latin typeface="Consolas" panose="020B0609020204030204" pitchFamily="49" charset="0"/>
                <a:cs typeface="Consolas" panose="020B0609020204030204" pitchFamily="49" charset="0"/>
              </a:rPr>
              <a:t> </a:t>
            </a:r>
            <a:r>
              <a:rPr lang="hu-HU" dirty="0" smtClean="0">
                <a:latin typeface="Consolas" panose="020B0609020204030204" pitchFamily="49" charset="0"/>
                <a:cs typeface="Consolas" panose="020B0609020204030204" pitchFamily="49" charset="0"/>
              </a:rPr>
              <a:t>definePropertiesMatching</a:t>
            </a:r>
            <a:r>
              <a:rPr lang="en-US" dirty="0" smtClean="0">
                <a:latin typeface="Consolas" panose="020B0609020204030204" pitchFamily="49" charset="0"/>
                <a:cs typeface="Consolas" panose="020B0609020204030204" pitchFamily="49" charset="0"/>
              </a:rPr>
              <a:t>Uniforms</a:t>
            </a:r>
            <a:r>
              <a:rPr lang="hu-HU" dirty="0" smtClean="0">
                <a:latin typeface="Consolas" panose="020B0609020204030204" pitchFamily="49" charset="0"/>
                <a:cs typeface="Consolas" panose="020B0609020204030204" pitchFamily="49" charset="0"/>
              </a:rPr>
              <a:t> does.</a:t>
            </a:r>
          </a:p>
          <a:p>
            <a:r>
              <a:rPr lang="hu-HU" baseline="0" dirty="0" smtClean="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smtClean="0">
              <a:latin typeface="Consolas" panose="020B0609020204030204" pitchFamily="49" charset="0"/>
            </a:endParaRPr>
          </a:p>
          <a:p>
            <a:r>
              <a:rPr lang="hu-HU" dirty="0" smtClean="0">
                <a:latin typeface="Consolas" panose="020B0609020204030204" pitchFamily="49" charset="0"/>
              </a:rPr>
              <a:t>For</a:t>
            </a:r>
            <a:r>
              <a:rPr lang="hu-HU" baseline="0" dirty="0" smtClean="0">
                <a:latin typeface="Consolas" panose="020B0609020204030204" pitchFamily="49" charset="0"/>
              </a:rPr>
              <a:t> all the uniforms in the structs provided by the target, a variable of appropriate type is created (e.g. Vec2 for a vec2, Mat4 for a mat4). The new object is added to the target as a property using Object.defineProperty. We want to disallow reassignments, as those could assign objects to the property that do not actually match the uniform. Thus, instead of just setting the value of the new property, we define a setter and a getter. The getter will be invoked when the property is accessed. It returns the reflectionVariable, the contents of which can then be manipulated by its methods. Chief among them is the set method that all WebGLMath uniform reflection objects like Vec3 or Vec4Array or Mat4 have. This can be used to set the properties. Making the setter of the property </a:t>
            </a:r>
            <a:r>
              <a:rPr lang="en-US" baseline="0" dirty="0" smtClean="0">
                <a:latin typeface="Consolas" panose="020B0609020204030204" pitchFamily="49" charset="0"/>
              </a:rPr>
              <a:t>invoke the set method of the variable makes sure the type of the property is not changed</a:t>
            </a:r>
            <a:r>
              <a:rPr lang="hu-HU" baseline="0" dirty="0" smtClean="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Every game object has its own size, orientation, position (eventually compiled into a model matrix).</a:t>
            </a:r>
          </a:p>
          <a:p>
            <a:endParaRPr lang="en-US" noProof="0" dirty="0" smtClean="0"/>
          </a:p>
          <a:p>
            <a:r>
              <a:rPr lang="en-US" noProof="0" dirty="0" smtClean="0"/>
              <a:t>Every game object has a reference to a</a:t>
            </a:r>
            <a:r>
              <a:rPr lang="en-US" baseline="0" noProof="0" dirty="0" smtClean="0"/>
              <a:t> mesh. In game engine terms, a mesh is not only the geometry (collection of triangles), but also its appearance.</a:t>
            </a:r>
          </a:p>
          <a:p>
            <a:r>
              <a:rPr lang="en-US" baseline="0" noProof="0" dirty="0" smtClean="0"/>
              <a:t>Thus, a Mesh is composed of the Geometry and the Material. That is all. Two references.</a:t>
            </a:r>
          </a:p>
          <a:p>
            <a:endParaRPr lang="en-US" baseline="0" noProof="0" dirty="0" smtClean="0"/>
          </a:p>
          <a:p>
            <a:r>
              <a:rPr lang="en-US" baseline="0" noProof="0" dirty="0" smtClean="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smtClean="0"/>
              <a:t>shaders</a:t>
            </a:r>
            <a:r>
              <a:rPr lang="en-US" baseline="0" noProof="0" dirty="0" smtClean="0"/>
              <a:t> and settings.</a:t>
            </a:r>
          </a:p>
          <a:p>
            <a:endParaRPr lang="en-US" baseline="0" noProof="0" dirty="0" smtClean="0"/>
          </a:p>
          <a:p>
            <a:r>
              <a:rPr lang="en-US" baseline="0" noProof="0" dirty="0" smtClean="0"/>
              <a:t>Material is responsible for what </a:t>
            </a:r>
            <a:r>
              <a:rPr lang="en-US" baseline="0" noProof="0" dirty="0" err="1" smtClean="0"/>
              <a:t>shaders</a:t>
            </a:r>
            <a:r>
              <a:rPr lang="en-US" baseline="0" noProof="0" dirty="0" smtClean="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smtClean="0"/>
          </a:p>
          <a:p>
            <a:endParaRPr lang="en-US" noProof="0" dirty="0" smtClean="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make Program a subclass of </a:t>
            </a:r>
            <a:r>
              <a:rPr lang="en-US" dirty="0" err="1" smtClean="0"/>
              <a:t>UniformProvider</a:t>
            </a:r>
            <a:r>
              <a:rPr lang="en-US" dirty="0" smtClean="0"/>
              <a:t>. Even though it is quite unlikely that we would use per-program uniforms,</a:t>
            </a:r>
            <a:r>
              <a:rPr lang="en-US" baseline="0" dirty="0" smtClean="0"/>
              <a:t> they are not an outlandish thought at all.</a:t>
            </a:r>
          </a:p>
          <a:p>
            <a:endParaRPr lang="en-US" baseline="0" dirty="0" smtClean="0"/>
          </a:p>
          <a:p>
            <a:r>
              <a:rPr lang="en-US" baseline="0" dirty="0" smtClean="0"/>
              <a:t>Instead of adding functionality to the Program class, we can make a </a:t>
            </a:r>
            <a:r>
              <a:rPr lang="en-US" baseline="0" dirty="0" err="1" smtClean="0"/>
              <a:t>ProgramReflection</a:t>
            </a:r>
            <a:r>
              <a:rPr lang="en-US" baseline="0" dirty="0" smtClean="0"/>
              <a:t> its child component, and the leaf of the tree. </a:t>
            </a:r>
            <a:r>
              <a:rPr lang="en-US" baseline="0" dirty="0" err="1" smtClean="0"/>
              <a:t>ProgramReflection</a:t>
            </a:r>
            <a:r>
              <a:rPr lang="en-US" baseline="0" dirty="0" smtClean="0"/>
              <a:t> already has the proper </a:t>
            </a:r>
            <a:r>
              <a:rPr lang="hu-HU" baseline="0" dirty="0" err="1" smtClean="0"/>
              <a:t>method</a:t>
            </a:r>
            <a:r>
              <a:rPr lang="hu-HU" baseline="0" dirty="0" smtClean="0"/>
              <a:t> </a:t>
            </a:r>
            <a:r>
              <a:rPr lang="hu-HU" baseline="0" dirty="0" err="1" smtClean="0"/>
              <a:t>implemented</a:t>
            </a:r>
            <a:r>
              <a:rPr lang="hu-HU" baseline="0" dirty="0" smtClean="0"/>
              <a:t>, </a:t>
            </a:r>
            <a:r>
              <a:rPr lang="hu-HU" baseline="0" dirty="0" err="1" smtClean="0"/>
              <a:t>as</a:t>
            </a:r>
            <a:r>
              <a:rPr lang="hu-HU" baseline="0" dirty="0" smtClean="0"/>
              <a:t> </a:t>
            </a:r>
            <a:r>
              <a:rPr lang="hu-HU" baseline="0" dirty="0" err="1" smtClean="0"/>
              <a:t>discussed</a:t>
            </a:r>
            <a:r>
              <a:rPr lang="hu-HU" baseline="0" dirty="0" smtClean="0"/>
              <a:t> </a:t>
            </a:r>
            <a:r>
              <a:rPr lang="hu-HU" baseline="0" dirty="0" err="1" smtClean="0"/>
              <a:t>above</a:t>
            </a:r>
            <a:r>
              <a:rPr lang="hu-HU" baseline="0" dirty="0" smtClean="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40950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The </a:t>
            </a:r>
            <a:r>
              <a:rPr lang="hu-HU" dirty="0" err="1" smtClean="0"/>
              <a:t>Material</a:t>
            </a:r>
            <a:r>
              <a:rPr lang="hu-HU" dirty="0" smtClean="0"/>
              <a:t> is </a:t>
            </a:r>
            <a:r>
              <a:rPr lang="hu-HU" dirty="0" err="1" smtClean="0"/>
              <a:t>going</a:t>
            </a:r>
            <a:r>
              <a:rPr lang="hu-HU" dirty="0" smtClean="0"/>
              <a:t> </a:t>
            </a:r>
            <a:r>
              <a:rPr lang="hu-HU" dirty="0" err="1" smtClean="0"/>
              <a:t>to</a:t>
            </a:r>
            <a:r>
              <a:rPr lang="hu-HU" dirty="0" smtClean="0"/>
              <a:t> be a </a:t>
            </a:r>
            <a:r>
              <a:rPr lang="hu-HU" dirty="0" err="1" smtClean="0"/>
              <a:t>full-fledged</a:t>
            </a:r>
            <a:r>
              <a:rPr lang="hu-HU" baseline="0" dirty="0" smtClean="0"/>
              <a:t> </a:t>
            </a:r>
            <a:r>
              <a:rPr lang="hu-HU" baseline="0" dirty="0" err="1" smtClean="0"/>
              <a:t>component</a:t>
            </a:r>
            <a:r>
              <a:rPr lang="hu-HU" baseline="0" dirty="0" smtClean="0"/>
              <a:t>, </a:t>
            </a:r>
            <a:r>
              <a:rPr lang="hu-HU" baseline="0" dirty="0" err="1" smtClean="0"/>
              <a:t>with</a:t>
            </a:r>
            <a:r>
              <a:rPr lang="hu-HU" baseline="0" dirty="0" smtClean="0"/>
              <a:t> </a:t>
            </a:r>
            <a:r>
              <a:rPr lang="hu-HU" baseline="0" dirty="0" err="1" smtClean="0"/>
              <a:t>actual</a:t>
            </a:r>
            <a:r>
              <a:rPr lang="hu-HU" baseline="0" dirty="0" smtClean="0"/>
              <a:t> </a:t>
            </a:r>
            <a:r>
              <a:rPr lang="hu-HU" baseline="0" dirty="0" err="1" smtClean="0"/>
              <a:t>uniforms</a:t>
            </a:r>
            <a:r>
              <a:rPr lang="hu-HU" baseline="0" dirty="0" smtClean="0"/>
              <a:t> </a:t>
            </a:r>
            <a:r>
              <a:rPr lang="hu-HU" baseline="0" dirty="0" err="1" smtClean="0"/>
              <a:t>to</a:t>
            </a:r>
            <a:r>
              <a:rPr lang="hu-HU" baseline="0" dirty="0" smtClean="0"/>
              <a:t> </a:t>
            </a:r>
            <a:r>
              <a:rPr lang="hu-HU" baseline="0" dirty="0" err="1" smtClean="0"/>
              <a:t>provide</a:t>
            </a:r>
            <a:r>
              <a:rPr lang="hu-HU" baseline="0" dirty="0" smtClean="0"/>
              <a:t>. </a:t>
            </a:r>
            <a:r>
              <a:rPr lang="hu-HU" baseline="0" dirty="0" err="1" smtClean="0"/>
              <a:t>What</a:t>
            </a:r>
            <a:r>
              <a:rPr lang="hu-HU" baseline="0" dirty="0" smtClean="0"/>
              <a:t> </a:t>
            </a:r>
            <a:r>
              <a:rPr lang="hu-HU" baseline="0" dirty="0" err="1" smtClean="0"/>
              <a:t>uniforms</a:t>
            </a:r>
            <a:r>
              <a:rPr lang="hu-HU" baseline="0" dirty="0" smtClean="0"/>
              <a:t>? </a:t>
            </a:r>
            <a:r>
              <a:rPr lang="hu-HU" baseline="0" dirty="0" err="1" smtClean="0"/>
              <a:t>That</a:t>
            </a:r>
            <a:r>
              <a:rPr lang="hu-HU" baseline="0" dirty="0" smtClean="0"/>
              <a:t> </a:t>
            </a:r>
            <a:r>
              <a:rPr lang="hu-HU" baseline="0" dirty="0" err="1" smtClean="0"/>
              <a:t>depends</a:t>
            </a:r>
            <a:r>
              <a:rPr lang="hu-HU" baseline="0" dirty="0" smtClean="0"/>
              <a:t> </a:t>
            </a:r>
            <a:r>
              <a:rPr lang="hu-HU" baseline="0" dirty="0" err="1" smtClean="0"/>
              <a:t>on</a:t>
            </a:r>
            <a:r>
              <a:rPr lang="hu-HU" baseline="0" dirty="0" smtClean="0"/>
              <a:t> </a:t>
            </a:r>
            <a:r>
              <a:rPr lang="hu-HU" baseline="0" dirty="0" err="1" smtClean="0"/>
              <a:t>the</a:t>
            </a:r>
            <a:r>
              <a:rPr lang="hu-HU" baseline="0" dirty="0" smtClean="0"/>
              <a:t> program! </a:t>
            </a:r>
            <a:r>
              <a:rPr lang="hu-HU" baseline="0" dirty="0" err="1" smtClean="0"/>
              <a:t>So</a:t>
            </a:r>
            <a:r>
              <a:rPr lang="hu-HU" baseline="0" dirty="0" smtClean="0"/>
              <a:t> </a:t>
            </a:r>
            <a:r>
              <a:rPr lang="hu-HU" baseline="0" dirty="0" err="1" smtClean="0"/>
              <a:t>instead</a:t>
            </a:r>
            <a:r>
              <a:rPr lang="hu-HU" baseline="0" dirty="0" smtClean="0"/>
              <a:t> of </a:t>
            </a:r>
            <a:r>
              <a:rPr lang="hu-HU" baseline="0" dirty="0" err="1" smtClean="0"/>
              <a:t>adding</a:t>
            </a:r>
            <a:r>
              <a:rPr lang="hu-HU" baseline="0" dirty="0" smtClean="0"/>
              <a:t> </a:t>
            </a:r>
            <a:r>
              <a:rPr lang="hu-HU" baseline="0" dirty="0" err="1" smtClean="0"/>
              <a:t>hardcoded</a:t>
            </a:r>
            <a:r>
              <a:rPr lang="hu-HU" baseline="0" dirty="0" smtClean="0"/>
              <a:t> </a:t>
            </a:r>
            <a:r>
              <a:rPr lang="hu-HU" baseline="0" dirty="0" err="1" smtClean="0"/>
              <a:t>properties</a:t>
            </a:r>
            <a:r>
              <a:rPr lang="hu-HU" baseline="0" dirty="0" smtClean="0"/>
              <a:t> </a:t>
            </a:r>
            <a:r>
              <a:rPr lang="hu-HU" baseline="0" dirty="0" err="1" smtClean="0"/>
              <a:t>like</a:t>
            </a:r>
            <a:endParaRPr lang="hu-HU" baseline="0" dirty="0" smtClean="0"/>
          </a:p>
          <a:p>
            <a:r>
              <a:rPr lang="hu-HU" baseline="0" dirty="0" err="1" smtClean="0"/>
              <a:t>this.solidColor</a:t>
            </a:r>
            <a:r>
              <a:rPr lang="hu-HU" baseline="0" dirty="0" smtClean="0"/>
              <a:t> </a:t>
            </a:r>
            <a:r>
              <a:rPr lang="en-US" baseline="0" dirty="0" smtClean="0"/>
              <a:t>= new Vec3();</a:t>
            </a:r>
          </a:p>
          <a:p>
            <a:r>
              <a:rPr lang="en-US" baseline="0" dirty="0" smtClean="0"/>
              <a:t>we trust the </a:t>
            </a:r>
            <a:r>
              <a:rPr lang="en-US" sz="12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smtClean="0"/>
              <a:t>method to populate the created material instance with properties.</a:t>
            </a:r>
          </a:p>
          <a:p>
            <a:endParaRPr lang="en-US" baseline="0" dirty="0" smtClean="0"/>
          </a:p>
          <a:p>
            <a:r>
              <a:rPr lang="en-US" baseline="0" dirty="0" smtClean="0"/>
              <a:t>Just for convenience, we hide the created object behind a proxy, as...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1792606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use </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onlyWarnOnMissingPropertyAccess</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a:t>
            </a:r>
            <a:r>
              <a:rPr lang="en-US" baseline="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your other components (e.g. </a:t>
            </a:r>
            <a:r>
              <a:rPr lang="en-US" baseline="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baseline="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too.</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1171478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goal with materials. That we can pre-fabricate them in the</a:t>
            </a:r>
            <a:r>
              <a:rPr lang="en-US" baseline="0" dirty="0" smtClean="0"/>
              <a:t> Scene constructor, setting the uniforms as simply as manipulating JS properties. When, in update, we call </a:t>
            </a:r>
            <a:r>
              <a:rPr lang="en-US" baseline="0" dirty="0" err="1" smtClean="0"/>
              <a:t>material.draw</a:t>
            </a:r>
            <a:r>
              <a:rPr lang="en-US" baseline="0" dirty="0" smtClean="0"/>
              <a:t>(), the properties are automatically committed to the respective uniforms. We do not have to manually acquire location handles and copy data to the uniforms any more.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1670371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Mesh is a straightforward component</a:t>
            </a:r>
            <a:r>
              <a:rPr lang="en-US" baseline="0" dirty="0" smtClean="0"/>
              <a:t> with two child components: material and geometry. The order is important, as when drawing happens, material has to be applied first, then the geometry drawn. Note that the draw method inherited from </a:t>
            </a:r>
            <a:r>
              <a:rPr lang="en-US" baseline="0" dirty="0" err="1" smtClean="0"/>
              <a:t>UniformProvider</a:t>
            </a:r>
            <a:r>
              <a:rPr lang="en-US" baseline="0" dirty="0" smtClean="0"/>
              <a:t> takes care of this fully. Per-mesh uniforms are unusual, we are unlikely to encounter any, but it would be possible to use some where it made sense (perhaps in a 3D model editor).</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29</a:t>
            </a:fld>
            <a:endParaRPr lang="en-US"/>
          </a:p>
        </p:txBody>
      </p:sp>
    </p:spTree>
    <p:extLst>
      <p:ext uri="{BB962C8B-B14F-4D97-AF65-F5344CB8AC3E}">
        <p14:creationId xmlns:p14="http://schemas.microsoft.com/office/powerpoint/2010/main" val="1560527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GameObject</a:t>
            </a:r>
            <a:r>
              <a:rPr lang="en-US" baseline="0" dirty="0" smtClean="0"/>
              <a:t> is a component with one child: the mesh. It also has a position, orientation, and scale --- sufficient data to compute the model matrix. We may assume that all programs will declare and use the </a:t>
            </a:r>
            <a:r>
              <a:rPr lang="en-US" baseline="0" dirty="0" err="1" smtClean="0"/>
              <a:t>gameObject.modelMatrix</a:t>
            </a:r>
            <a:r>
              <a:rPr lang="en-US" baseline="0" dirty="0" smtClean="0"/>
              <a:t> uniform in their vertex </a:t>
            </a:r>
            <a:r>
              <a:rPr lang="en-US" baseline="0" dirty="0" err="1" smtClean="0"/>
              <a:t>shaders</a:t>
            </a:r>
            <a:r>
              <a:rPr lang="en-US" baseline="0" dirty="0" smtClean="0"/>
              <a:t>. Thus, this property will be automatically added to every </a:t>
            </a:r>
            <a:r>
              <a:rPr lang="en-US" baseline="0" dirty="0" err="1" smtClean="0"/>
              <a:t>GameObject</a:t>
            </a:r>
            <a:r>
              <a:rPr lang="en-US" baseline="0" dirty="0" smtClean="0"/>
              <a:t>. (If later we have special custom programs where this is not the case, we may have to pay special attention to those game objects not having thins property.)</a:t>
            </a:r>
          </a:p>
          <a:p>
            <a:endParaRPr lang="en-US" baseline="0" dirty="0" smtClean="0"/>
          </a:p>
          <a:p>
            <a:r>
              <a:rPr lang="en-US" baseline="0" dirty="0" smtClean="0"/>
              <a:t>Note that there is no automatic mechanism to set the model matrix from the </a:t>
            </a:r>
            <a:r>
              <a:rPr lang="en-US" baseline="0" dirty="0" err="1" smtClean="0"/>
              <a:t>pos</a:t>
            </a:r>
            <a:r>
              <a:rPr lang="en-US" baseline="0" dirty="0" smtClean="0"/>
              <a:t>, orientation, and scale.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33</a:t>
            </a:fld>
            <a:endParaRPr lang="en-US"/>
          </a:p>
        </p:txBody>
      </p:sp>
    </p:spTree>
    <p:extLst>
      <p:ext uri="{BB962C8B-B14F-4D97-AF65-F5344CB8AC3E}">
        <p14:creationId xmlns:p14="http://schemas.microsoft.com/office/powerpoint/2010/main" val="130087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38</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Every game object has its own size, orientation, position (eventually compiled into a model matrix).</a:t>
            </a:r>
          </a:p>
          <a:p>
            <a:endParaRPr lang="en-US" noProof="0" dirty="0" smtClean="0"/>
          </a:p>
          <a:p>
            <a:r>
              <a:rPr lang="en-US" noProof="0" dirty="0" smtClean="0"/>
              <a:t>Every game object has a reference to a</a:t>
            </a:r>
            <a:r>
              <a:rPr lang="en-US" baseline="0" noProof="0" dirty="0" smtClean="0"/>
              <a:t> mesh. In game engine terms, a mesh is not only the geometry (collection of triangles), but also its appearance.</a:t>
            </a:r>
          </a:p>
          <a:p>
            <a:r>
              <a:rPr lang="en-US" baseline="0" noProof="0" dirty="0" smtClean="0"/>
              <a:t>Thus, a Mesh is composed of the Geometry and the Material. That is all. Two references.</a:t>
            </a:r>
          </a:p>
          <a:p>
            <a:endParaRPr lang="en-US" baseline="0" noProof="0" dirty="0" smtClean="0"/>
          </a:p>
          <a:p>
            <a:r>
              <a:rPr lang="en-US" baseline="0" noProof="0" dirty="0" smtClean="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smtClean="0"/>
              <a:t>shaders</a:t>
            </a:r>
            <a:r>
              <a:rPr lang="en-US" baseline="0" noProof="0" dirty="0" smtClean="0"/>
              <a:t> and settings.</a:t>
            </a:r>
          </a:p>
          <a:p>
            <a:endParaRPr lang="en-US" baseline="0" noProof="0" dirty="0" smtClean="0"/>
          </a:p>
          <a:p>
            <a:r>
              <a:rPr lang="en-US" baseline="0" noProof="0" dirty="0" smtClean="0"/>
              <a:t>Material is responsible for what </a:t>
            </a:r>
            <a:r>
              <a:rPr lang="en-US" baseline="0" noProof="0" dirty="0" err="1" smtClean="0"/>
              <a:t>shaders</a:t>
            </a:r>
            <a:r>
              <a:rPr lang="en-US" baseline="0" noProof="0" dirty="0" smtClean="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smtClean="0"/>
          </a:p>
          <a:p>
            <a:endParaRPr lang="en-US" noProof="0" dirty="0" smtClean="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We will have different</a:t>
            </a:r>
            <a:r>
              <a:rPr lang="en-US" baseline="0" noProof="0" dirty="0" smtClean="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smtClean="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Material is</a:t>
            </a:r>
            <a:r>
              <a:rPr lang="en-US" baseline="0" noProof="0" dirty="0" smtClean="0"/>
              <a:t> supposed to manage optical surface properties, one would think. Color, texture, matte vs shiny, golden or translucent, these sound like optical material properties. Indeed, if our </a:t>
            </a:r>
            <a:r>
              <a:rPr lang="en-US" baseline="0" noProof="0" dirty="0" err="1" smtClean="0"/>
              <a:t>shaders</a:t>
            </a:r>
            <a:r>
              <a:rPr lang="en-US" baseline="0" noProof="0" dirty="0" smtClean="0"/>
              <a:t> compute colors based on real world light transport, then these are the inputs they will require. How do </a:t>
            </a:r>
            <a:r>
              <a:rPr lang="en-US" baseline="0" noProof="0" dirty="0" err="1" smtClean="0"/>
              <a:t>shaders</a:t>
            </a:r>
            <a:r>
              <a:rPr lang="en-US" baseline="0" noProof="0" dirty="0" smtClean="0"/>
              <a:t> get inputs? Through uniforms!</a:t>
            </a:r>
          </a:p>
          <a:p>
            <a:endParaRPr lang="en-US" baseline="0" noProof="0" dirty="0" smtClean="0"/>
          </a:p>
          <a:p>
            <a:r>
              <a:rPr lang="en-US" baseline="0" noProof="0" dirty="0" smtClean="0"/>
              <a:t>So, at least for conventional </a:t>
            </a:r>
            <a:r>
              <a:rPr lang="en-US" baseline="0" noProof="0" dirty="0" err="1" smtClean="0"/>
              <a:t>shaders</a:t>
            </a:r>
            <a:r>
              <a:rPr lang="en-US" baseline="0" noProof="0" dirty="0" smtClean="0"/>
              <a:t> we will encounter in this course, the notions that mater</a:t>
            </a:r>
            <a:r>
              <a:rPr lang="hu-HU" baseline="0" noProof="0" dirty="0" smtClean="0"/>
              <a:t>i</a:t>
            </a:r>
            <a:r>
              <a:rPr lang="en-US" baseline="0" noProof="0" dirty="0" err="1" smtClean="0"/>
              <a:t>als</a:t>
            </a:r>
            <a:r>
              <a:rPr lang="en-US" baseline="0" noProof="0" dirty="0" smtClean="0"/>
              <a:t> are collections of settings for uniforms, and that they store appearance properties, are in pretty good agreement. What those properties are, exactly, however, vary from </a:t>
            </a:r>
            <a:r>
              <a:rPr lang="en-US" baseline="0" noProof="0" dirty="0" err="1" smtClean="0"/>
              <a:t>shader</a:t>
            </a:r>
            <a:r>
              <a:rPr lang="en-US" baseline="0" noProof="0" dirty="0" smtClean="0"/>
              <a:t> to </a:t>
            </a:r>
            <a:r>
              <a:rPr lang="en-US" baseline="0" noProof="0" dirty="0" err="1" smtClean="0"/>
              <a:t>shader</a:t>
            </a:r>
            <a:r>
              <a:rPr lang="en-US" baseline="0" noProof="0" dirty="0" smtClean="0"/>
              <a:t> (e.g. solid color, or color texture, or shininess, or refractive index).</a:t>
            </a:r>
          </a:p>
          <a:p>
            <a:endParaRPr lang="en-US" baseline="0" noProof="0" dirty="0" smtClean="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quite</a:t>
            </a:r>
            <a:r>
              <a:rPr lang="en-US" baseline="0" dirty="0" smtClean="0"/>
              <a:t> a programming issue that we do not really know what properties a Material object is supposed to store. It depends on the </a:t>
            </a:r>
            <a:r>
              <a:rPr lang="en-US" baseline="0" dirty="0" err="1" smtClean="0"/>
              <a:t>shaders</a:t>
            </a:r>
            <a:r>
              <a:rPr lang="en-US" baseline="0" dirty="0" smtClean="0"/>
              <a:t> (the OpenGL program) it is using.</a:t>
            </a:r>
          </a:p>
          <a:p>
            <a:endParaRPr lang="en-US" baseline="0" dirty="0" smtClean="0"/>
          </a:p>
          <a:p>
            <a:r>
              <a:rPr lang="en-US" baseline="0" dirty="0" smtClean="0"/>
              <a:t>In JS, we can use </a:t>
            </a:r>
            <a:r>
              <a:rPr lang="en-US" baseline="0" dirty="0" err="1" smtClean="0"/>
              <a:t>shader</a:t>
            </a:r>
            <a:r>
              <a:rPr lang="en-US" baseline="0" dirty="0" smtClean="0"/>
              <a:t> reflection to query the uniforms in runtime, and 'metaprogramming' to inject the matching properties to 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uniforms</a:t>
            </a:r>
            <a:r>
              <a:rPr lang="en-US" baseline="0" dirty="0" smtClean="0"/>
              <a:t> are part of the material! In fact, quite a few of the ones we have seen so far are not.</a:t>
            </a:r>
          </a:p>
          <a:p>
            <a:endParaRPr lang="en-US" baseline="0" dirty="0" smtClean="0"/>
          </a:p>
          <a:p>
            <a:r>
              <a:rPr lang="en-US" baseline="0" dirty="0" smtClean="0"/>
              <a:t>The uniforms ‘</a:t>
            </a:r>
            <a:r>
              <a:rPr lang="hu-HU" baseline="0" dirty="0" smtClean="0"/>
              <a:t>gameObject.p</a:t>
            </a:r>
            <a:r>
              <a:rPr lang="en-US" baseline="0" dirty="0" err="1" smtClean="0"/>
              <a:t>osition</a:t>
            </a:r>
            <a:r>
              <a:rPr lang="en-US" baseline="0" dirty="0" smtClean="0"/>
              <a:t>', '</a:t>
            </a:r>
            <a:r>
              <a:rPr lang="hu-HU" baseline="0" dirty="0" err="1" smtClean="0"/>
              <a:t>gameObject</a:t>
            </a:r>
            <a:r>
              <a:rPr lang="hu-HU" baseline="0" dirty="0" smtClean="0"/>
              <a:t>.</a:t>
            </a:r>
            <a:r>
              <a:rPr lang="en-US" baseline="0" dirty="0" err="1" smtClean="0"/>
              <a:t>modelMatrix</a:t>
            </a:r>
            <a:r>
              <a:rPr lang="en-US" baseline="0" dirty="0" smtClean="0"/>
              <a:t>' have nothing to do with appearance. In fact, two or more objects with the same appearance (same material), may very well have different model matrices.</a:t>
            </a:r>
          </a:p>
          <a:p>
            <a:endParaRPr lang="en-US" baseline="0" dirty="0" smtClean="0"/>
          </a:p>
          <a:p>
            <a:r>
              <a:rPr lang="en-US" baseline="0" dirty="0" smtClean="0"/>
              <a:t>Later, </a:t>
            </a:r>
            <a:r>
              <a:rPr lang="hu-HU" baseline="0" dirty="0" smtClean="0"/>
              <a:t>camera.v</a:t>
            </a:r>
            <a:r>
              <a:rPr lang="en-US" baseline="0" dirty="0" err="1" smtClean="0"/>
              <a:t>iew</a:t>
            </a:r>
            <a:r>
              <a:rPr lang="hu-HU" baseline="0" dirty="0" err="1" smtClean="0"/>
              <a:t>Proj</a:t>
            </a:r>
            <a:r>
              <a:rPr lang="en-US" baseline="0" dirty="0" smtClean="0"/>
              <a:t>Matrix, which </a:t>
            </a:r>
            <a:r>
              <a:rPr lang="hu-HU" baseline="0" dirty="0" err="1" smtClean="0"/>
              <a:t>describes</a:t>
            </a:r>
            <a:r>
              <a:rPr lang="hu-HU" baseline="0" dirty="0" smtClean="0"/>
              <a:t> </a:t>
            </a:r>
            <a:r>
              <a:rPr lang="hu-HU" baseline="0" dirty="0" err="1" smtClean="0"/>
              <a:t>the</a:t>
            </a:r>
            <a:r>
              <a:rPr lang="hu-HU" baseline="0" dirty="0" smtClean="0"/>
              <a:t> camera</a:t>
            </a:r>
            <a:r>
              <a:rPr lang="en-US" baseline="0" dirty="0" smtClean="0"/>
              <a:t>, will also not be part of the material.</a:t>
            </a:r>
          </a:p>
          <a:p>
            <a:endParaRPr lang="en-US" baseline="0" dirty="0" smtClean="0"/>
          </a:p>
          <a:p>
            <a:r>
              <a:rPr lang="en-US" baseline="0" dirty="0" smtClean="0"/>
              <a:t>These uniforms either change only between frames (time, camera position [</a:t>
            </a:r>
            <a:r>
              <a:rPr lang="en-US" baseline="0" dirty="0" err="1" smtClean="0"/>
              <a:t>a.k.a</a:t>
            </a:r>
            <a:r>
              <a:rPr lang="en-US" baseline="0" dirty="0" smtClean="0"/>
              <a:t> eye position], </a:t>
            </a:r>
            <a:r>
              <a:rPr lang="en-US" baseline="0" dirty="0" err="1" smtClean="0"/>
              <a:t>viewMatrix</a:t>
            </a:r>
            <a:r>
              <a:rPr lang="en-US" baseline="0" dirty="0" smtClean="0"/>
              <a:t>, light positions and powers), or are different for each game object (</a:t>
            </a:r>
            <a:r>
              <a:rPr lang="en-US" baseline="0" dirty="0" err="1" smtClean="0"/>
              <a:t>modelMatrix</a:t>
            </a:r>
            <a:r>
              <a:rPr lang="en-US" baseline="0" dirty="0" smtClean="0"/>
              <a:t>, </a:t>
            </a:r>
            <a:r>
              <a:rPr lang="en-US" baseline="0" dirty="0" err="1" smtClean="0"/>
              <a:t>modelViewMatrix</a:t>
            </a:r>
            <a:r>
              <a:rPr lang="en-US" baseline="0" dirty="0" smtClean="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2019-10-03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2019-10-03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2019-10-03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2019-10-03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2019-10-03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2019-10-03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2019-10-03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2019-10-03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00000"/>
                </a:solidFill>
              </a:rPr>
              <a:t>Computer </a:t>
            </a:r>
            <a:r>
              <a:rPr lang="hu-HU" dirty="0" smtClean="0">
                <a:solidFill>
                  <a:srgbClr val="C00000"/>
                </a:solidFill>
              </a:rPr>
              <a:t>G</a:t>
            </a:r>
            <a:r>
              <a:rPr lang="en-US" dirty="0" err="1" smtClean="0">
                <a:solidFill>
                  <a:srgbClr val="C00000"/>
                </a:solidFill>
              </a:rPr>
              <a:t>raphics</a:t>
            </a:r>
            <a:r>
              <a:rPr lang="hu-HU" dirty="0" smtClean="0"/>
              <a:t/>
            </a:r>
            <a:br>
              <a:rPr lang="hu-HU" dirty="0" smtClean="0"/>
            </a:br>
            <a:r>
              <a:rPr lang="en-US" dirty="0" smtClean="0"/>
              <a:t>Game Object Model</a:t>
            </a:r>
            <a:endParaRPr lang="en-US" dirty="0"/>
          </a:p>
        </p:txBody>
      </p:sp>
      <p:sp>
        <p:nvSpPr>
          <p:cNvPr id="3" name="Subtitle 2"/>
          <p:cNvSpPr>
            <a:spLocks noGrp="1"/>
          </p:cNvSpPr>
          <p:nvPr>
            <p:ph type="subTitle" idx="1"/>
          </p:nvPr>
        </p:nvSpPr>
        <p:spPr/>
        <p:txBody>
          <a:bodyPr>
            <a:normAutofit/>
          </a:bodyPr>
          <a:lstStyle/>
          <a:p>
            <a:r>
              <a:rPr lang="hu-HU" dirty="0" smtClean="0"/>
              <a:t>László </a:t>
            </a:r>
            <a:r>
              <a:rPr lang="hu-HU" dirty="0"/>
              <a:t>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a:t>
            </a:r>
            <a:endParaRPr lang="en-US" dirty="0"/>
          </a:p>
        </p:txBody>
      </p:sp>
      <p:sp>
        <p:nvSpPr>
          <p:cNvPr id="6" name="Content Placeholder 5"/>
          <p:cNvSpPr>
            <a:spLocks noGrp="1"/>
          </p:cNvSpPr>
          <p:nvPr>
            <p:ph idx="1"/>
          </p:nvPr>
        </p:nvSpPr>
        <p:spPr/>
        <p:txBody>
          <a:bodyPr/>
          <a:lstStyle/>
          <a:p>
            <a:endParaRPr lang="en-US" dirty="0" smtClean="0"/>
          </a:p>
          <a:p>
            <a:endParaRPr lang="en-US" dirty="0"/>
          </a:p>
          <a:p>
            <a:r>
              <a:rPr lang="en-US" dirty="0" smtClean="0"/>
              <a:t>all pipeline settings that concern object appearance</a:t>
            </a:r>
          </a:p>
          <a:p>
            <a:r>
              <a:rPr lang="en-US" dirty="0" smtClean="0"/>
              <a:t>most importantly</a:t>
            </a:r>
          </a:p>
          <a:p>
            <a:pPr lvl="1"/>
            <a:r>
              <a:rPr lang="en-US" dirty="0" smtClean="0"/>
              <a:t>what </a:t>
            </a:r>
            <a:r>
              <a:rPr lang="en-US" dirty="0" err="1" smtClean="0"/>
              <a:t>WebGL</a:t>
            </a:r>
            <a:r>
              <a:rPr lang="en-US" dirty="0" smtClean="0"/>
              <a:t> program (i.e. VS-FS combo) is used</a:t>
            </a:r>
          </a:p>
          <a:p>
            <a:pPr lvl="1"/>
            <a:r>
              <a:rPr lang="en-US" dirty="0" smtClean="0"/>
              <a:t>with what uniform settings</a:t>
            </a:r>
          </a:p>
          <a:p>
            <a:pPr lvl="2"/>
            <a:r>
              <a:rPr lang="en-US" dirty="0" smtClean="0"/>
              <a:t>e.g. </a:t>
            </a:r>
            <a:r>
              <a:rPr lang="en-US" dirty="0" smtClean="0">
                <a:latin typeface="Consolas" panose="020B0609020204030204" pitchFamily="49" charset="0"/>
                <a:cs typeface="Consolas" panose="020B0609020204030204" pitchFamily="49" charset="0"/>
              </a:rPr>
              <a:t>color</a:t>
            </a:r>
            <a:r>
              <a:rPr lang="en-US" dirty="0" smtClean="0"/>
              <a:t>, </a:t>
            </a:r>
            <a:r>
              <a:rPr lang="en-US" dirty="0" err="1" smtClean="0">
                <a:latin typeface="Consolas" panose="020B0609020204030204" pitchFamily="49" charset="0"/>
                <a:cs typeface="Consolas" panose="020B0609020204030204" pitchFamily="49" charset="0"/>
              </a:rPr>
              <a:t>stripeWidth</a:t>
            </a:r>
            <a:endParaRPr lang="en-US" dirty="0" smtClean="0">
              <a:latin typeface="Consolas" panose="020B0609020204030204" pitchFamily="49" charset="0"/>
              <a:cs typeface="Consolas" panose="020B0609020204030204" pitchFamily="49" charset="0"/>
            </a:endParaRPr>
          </a:p>
          <a:p>
            <a:pPr lvl="2"/>
            <a:r>
              <a:rPr lang="en-US" dirty="0" smtClean="0">
                <a:cs typeface="Consolas" panose="020B0609020204030204" pitchFamily="49" charset="0"/>
              </a:rPr>
              <a:t>later, this will include textures</a:t>
            </a:r>
            <a:endParaRPr lang="en-US" dirty="0">
              <a:cs typeface="Consolas" panose="020B0609020204030204" pitchFamily="49" charset="0"/>
            </a:endParaRP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Whipsmart" panose="020B0502030203050204" pitchFamily="34" charset="0"/>
                </a:rPr>
                <a:t>GameObject</a:t>
              </a:r>
              <a:endParaRPr lang="en-US"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Mesh</a:t>
              </a:r>
              <a:endParaRPr lang="en-US" b="1" dirty="0">
                <a:latin typeface="Whipsmart" panose="020B0502030203050204" pitchFamily="34" charset="0"/>
              </a:endParaRP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3101788" y="4506069"/>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Geometry</a:t>
              </a:r>
              <a:endParaRPr lang="en-US" b="1" dirty="0">
                <a:latin typeface="Whipsmart" panose="020B0502030203050204" pitchFamily="34" charset="0"/>
              </a:endParaRPr>
            </a:p>
          </p:txBody>
        </p:sp>
        <p:cxnSp>
          <p:nvCxnSpPr>
            <p:cNvPr id="19" name="Straight Arrow Connector 18"/>
            <p:cNvCxnSpPr>
              <a:stCxn id="15" idx="2"/>
              <a:endCxn id="17"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Material</a:t>
              </a:r>
              <a:endParaRPr lang="en-US" b="1" dirty="0">
                <a:latin typeface="Whipsmart" panose="020B0502030203050204" pitchFamily="34" charset="0"/>
              </a:endParaRP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latin typeface="Whipsmart" panose="020B0502030203050204" pitchFamily="34" charset="0"/>
                </a:rPr>
                <a:t>VS</a:t>
              </a:r>
              <a:endParaRPr lang="en-US"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latin typeface="Whipsmart" panose="020B0502030203050204" pitchFamily="34" charset="0"/>
                </a:rPr>
                <a:t>F</a:t>
              </a:r>
              <a:r>
                <a:rPr lang="hu-HU" b="1" dirty="0" smtClean="0">
                  <a:latin typeface="Whipsmart" panose="020B0502030203050204" pitchFamily="34" charset="0"/>
                </a:rPr>
                <a:t>S</a:t>
              </a:r>
              <a:endParaRPr lang="en-US"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material, then</a:t>
            </a:r>
            <a:r>
              <a:rPr lang="hu-HU"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 collection of render settings shared by several objects</a:t>
            </a:r>
            <a:endParaRPr lang="hu-HU" dirty="0" smtClean="0"/>
          </a:p>
          <a:p>
            <a:pPr lvl="1"/>
            <a:r>
              <a:rPr lang="en-US" dirty="0" smtClean="0"/>
              <a:t>which of all settings concern the material is fixed</a:t>
            </a:r>
            <a:endParaRPr lang="hu-HU" dirty="0" smtClean="0"/>
          </a:p>
          <a:p>
            <a:pPr lvl="1"/>
            <a:r>
              <a:rPr lang="en-US" dirty="0" smtClean="0"/>
              <a:t>decided when planning the material system</a:t>
            </a:r>
            <a:endParaRPr lang="hu-HU" dirty="0" smtClean="0"/>
          </a:p>
          <a:p>
            <a:pPr marL="514350" indent="-514350">
              <a:buFont typeface="+mj-lt"/>
              <a:buAutoNum type="arabicPeriod"/>
            </a:pPr>
            <a:r>
              <a:rPr lang="en-US" dirty="0" smtClean="0"/>
              <a:t>Everything in the Mesh outside of geometry</a:t>
            </a:r>
            <a:endParaRPr lang="hu-HU" dirty="0" smtClean="0"/>
          </a:p>
          <a:p>
            <a:pPr marL="514350" indent="-514350">
              <a:buFont typeface="+mj-lt"/>
              <a:buAutoNum type="arabicPeriod"/>
            </a:pPr>
            <a:endParaRPr lang="hu-HU" dirty="0"/>
          </a:p>
          <a:p>
            <a:pPr marL="514350" indent="-514350">
              <a:buFont typeface="+mj-lt"/>
              <a:buAutoNum type="arabicPeriod"/>
            </a:pPr>
            <a:r>
              <a:rPr lang="en-US" dirty="0" smtClean="0"/>
              <a:t>optical surface properties???</a:t>
            </a:r>
            <a:endParaRPr lang="en-US" dirty="0"/>
          </a:p>
        </p:txBody>
      </p:sp>
    </p:spTree>
    <p:extLst>
      <p:ext uri="{BB962C8B-B14F-4D97-AF65-F5344CB8AC3E}">
        <p14:creationId xmlns:p14="http://schemas.microsoft.com/office/powerpoint/2010/main" val="285966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Uniform</a:t>
            </a:r>
            <a:r>
              <a:rPr lang="en-US" dirty="0" smtClean="0"/>
              <a:t>s</a:t>
            </a:r>
            <a:r>
              <a:rPr lang="hu-HU" dirty="0" smtClean="0"/>
              <a:t>, </a:t>
            </a:r>
            <a:r>
              <a:rPr lang="en-US" dirty="0" smtClean="0"/>
              <a:t>textures in material</a:t>
            </a:r>
            <a:endParaRPr lang="en-US" dirty="0"/>
          </a:p>
        </p:txBody>
      </p:sp>
      <p:sp>
        <p:nvSpPr>
          <p:cNvPr id="3" name="Content Placeholder 2"/>
          <p:cNvSpPr>
            <a:spLocks noGrp="1"/>
          </p:cNvSpPr>
          <p:nvPr>
            <p:ph idx="1"/>
          </p:nvPr>
        </p:nvSpPr>
        <p:spPr/>
        <p:txBody>
          <a:bodyPr/>
          <a:lstStyle/>
          <a:p>
            <a:r>
              <a:rPr lang="en-US" dirty="0" smtClean="0"/>
              <a:t>two materials may use the same </a:t>
            </a:r>
            <a:r>
              <a:rPr lang="en-US" dirty="0" err="1" smtClean="0"/>
              <a:t>WebGL</a:t>
            </a:r>
            <a:r>
              <a:rPr lang="en-US" dirty="0" smtClean="0"/>
              <a:t> program</a:t>
            </a:r>
            <a:endParaRPr lang="hu-HU" dirty="0" smtClean="0"/>
          </a:p>
          <a:p>
            <a:r>
              <a:rPr lang="en-US" dirty="0" smtClean="0"/>
              <a:t>but with different texture, color settings</a:t>
            </a:r>
            <a:endParaRPr lang="hu-HU" dirty="0" smtClean="0"/>
          </a:p>
          <a:p>
            <a:r>
              <a:rPr lang="en-US" dirty="0" smtClean="0"/>
              <a:t>all materials should store their own values for uniforms, including texture bindings</a:t>
            </a:r>
            <a:endParaRPr lang="hu-HU" dirty="0" smtClean="0"/>
          </a:p>
          <a:p>
            <a:pPr lvl="1"/>
            <a:r>
              <a:rPr lang="en-US" dirty="0" smtClean="0"/>
              <a:t>materials need to reflect uniforms used in </a:t>
            </a:r>
            <a:r>
              <a:rPr lang="en-US" dirty="0" err="1" smtClean="0"/>
              <a:t>shaders</a:t>
            </a:r>
            <a:endParaRPr lang="hu-HU" dirty="0" smtClean="0"/>
          </a:p>
          <a:p>
            <a:pPr lvl="1"/>
            <a:r>
              <a:rPr lang="en-US" dirty="0" smtClean="0"/>
              <a:t>how?</a:t>
            </a:r>
          </a:p>
          <a:p>
            <a:pPr lvl="2"/>
            <a:r>
              <a:rPr lang="en-US" dirty="0" smtClean="0"/>
              <a:t>JS: metaprogramming</a:t>
            </a:r>
            <a:endParaRPr lang="en-US" dirty="0"/>
          </a:p>
        </p:txBody>
      </p:sp>
    </p:spTree>
    <p:extLst>
      <p:ext uri="{BB962C8B-B14F-4D97-AF65-F5344CB8AC3E}">
        <p14:creationId xmlns:p14="http://schemas.microsoft.com/office/powerpoint/2010/main" val="346054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Uniform</a:t>
            </a:r>
            <a:r>
              <a:rPr lang="en-US" dirty="0" smtClean="0"/>
              <a:t>s</a:t>
            </a:r>
            <a:r>
              <a:rPr lang="hu-HU" dirty="0" smtClean="0"/>
              <a:t> </a:t>
            </a:r>
            <a:r>
              <a:rPr lang="en-US" dirty="0" smtClean="0"/>
              <a:t>not in the material?</a:t>
            </a:r>
            <a:endParaRPr lang="en-US" dirty="0"/>
          </a:p>
        </p:txBody>
      </p:sp>
      <p:sp>
        <p:nvSpPr>
          <p:cNvPr id="3" name="Content Placeholder 2"/>
          <p:cNvSpPr>
            <a:spLocks noGrp="1"/>
          </p:cNvSpPr>
          <p:nvPr>
            <p:ph idx="1"/>
          </p:nvPr>
        </p:nvSpPr>
        <p:spPr/>
        <p:txBody>
          <a:bodyPr/>
          <a:lstStyle/>
          <a:p>
            <a:r>
              <a:rPr lang="hu-HU" dirty="0" smtClean="0"/>
              <a:t>per </a:t>
            </a:r>
            <a:r>
              <a:rPr lang="hu-HU" dirty="0" err="1" smtClean="0"/>
              <a:t>frame</a:t>
            </a:r>
            <a:endParaRPr lang="hu-HU" dirty="0" smtClean="0"/>
          </a:p>
          <a:p>
            <a:pPr lvl="1"/>
            <a:r>
              <a:rPr lang="en-US" dirty="0" smtClean="0"/>
              <a:t>camera matrices, light source properties</a:t>
            </a:r>
            <a:endParaRPr lang="hu-HU" dirty="0" smtClean="0"/>
          </a:p>
          <a:p>
            <a:r>
              <a:rPr lang="hu-HU" dirty="0" smtClean="0"/>
              <a:t>per </a:t>
            </a:r>
            <a:r>
              <a:rPr lang="hu-HU" dirty="0" err="1" smtClean="0"/>
              <a:t>object</a:t>
            </a:r>
            <a:endParaRPr lang="hu-HU" dirty="0" smtClean="0"/>
          </a:p>
          <a:p>
            <a:pPr lvl="1"/>
            <a:r>
              <a:rPr lang="en-US" dirty="0" smtClean="0"/>
              <a:t>model matrix, animation phase</a:t>
            </a:r>
            <a:endParaRPr lang="hu-HU" dirty="0" smtClean="0"/>
          </a:p>
          <a:p>
            <a:pPr marL="457200" lvl="1" indent="0">
              <a:buNone/>
            </a:pPr>
            <a:endParaRPr lang="hu-HU" dirty="0" smtClean="0"/>
          </a:p>
          <a:p>
            <a:r>
              <a:rPr lang="en-US" dirty="0" smtClean="0"/>
              <a:t>these also have to be set before any draw operation</a:t>
            </a:r>
            <a:endParaRPr lang="hu-HU" dirty="0" smtClean="0"/>
          </a:p>
        </p:txBody>
      </p:sp>
    </p:spTree>
    <p:extLst>
      <p:ext uri="{BB962C8B-B14F-4D97-AF65-F5344CB8AC3E}">
        <p14:creationId xmlns:p14="http://schemas.microsoft.com/office/powerpoint/2010/main" val="420063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Per-material and non-per-material uniforms</a:t>
            </a:r>
            <a:endParaRPr lang="en-US" dirty="0"/>
          </a:p>
        </p:txBody>
      </p:sp>
      <p:sp>
        <p:nvSpPr>
          <p:cNvPr id="4" name="Content Placeholder 3"/>
          <p:cNvSpPr>
            <a:spLocks noGrp="1"/>
          </p:cNvSpPr>
          <p:nvPr>
            <p:ph idx="1"/>
          </p:nvPr>
        </p:nvSpPr>
        <p:spPr/>
        <p:txBody>
          <a:bodyPr/>
          <a:lstStyle/>
          <a:p>
            <a:r>
              <a:rPr lang="en-US" dirty="0" smtClean="0"/>
              <a:t>materials are static: color, texture set at creation, never changed</a:t>
            </a:r>
            <a:endParaRPr lang="hu-HU" dirty="0" smtClean="0"/>
          </a:p>
          <a:p>
            <a:pPr lvl="1"/>
            <a:r>
              <a:rPr lang="en-US" dirty="0" smtClean="0"/>
              <a:t>That is why having a variable instance in every material object is useful. We set its value at material creation, and just commit it to the uniform before drawing something with the material.</a:t>
            </a:r>
            <a:endParaRPr lang="hu-HU" dirty="0" smtClean="0"/>
          </a:p>
          <a:p>
            <a:r>
              <a:rPr lang="en-US" dirty="0" smtClean="0"/>
              <a:t>But per-frame or per-object uniforms change all the time.</a:t>
            </a:r>
            <a:endParaRPr lang="en-US" dirty="0"/>
          </a:p>
        </p:txBody>
      </p:sp>
    </p:spTree>
    <p:extLst>
      <p:ext uri="{BB962C8B-B14F-4D97-AF65-F5344CB8AC3E}">
        <p14:creationId xmlns:p14="http://schemas.microsoft.com/office/powerpoint/2010/main" val="1257759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Component</a:t>
            </a:r>
            <a:r>
              <a:rPr lang="hu-HU" dirty="0" smtClean="0"/>
              <a:t> </a:t>
            </a:r>
            <a:r>
              <a:rPr lang="hu-HU" dirty="0" err="1" smtClean="0"/>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smtClean="0">
                <a:latin typeface="Whipsmart" panose="020B0502030203050204" pitchFamily="34" charset="0"/>
              </a:rPr>
              <a:t>game </a:t>
            </a:r>
            <a:r>
              <a:rPr lang="hu-HU" sz="2800" dirty="0" err="1" smtClean="0">
                <a:latin typeface="Whipsmart" panose="020B0502030203050204" pitchFamily="34" charset="0"/>
              </a:rPr>
              <a:t>objects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meshes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geometries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materials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smtClean="0">
                <a:latin typeface="Whipsmart" panose="020B0502030203050204" pitchFamily="34" charset="0"/>
              </a:rPr>
              <a:t>programs</a:t>
            </a:r>
          </a:p>
          <a:p>
            <a:endParaRPr lang="hu-HU" sz="2800" dirty="0">
              <a:latin typeface="Whipsmart" panose="020B0502030203050204" pitchFamily="34" charset="0"/>
            </a:endParaRPr>
          </a:p>
          <a:p>
            <a:r>
              <a:rPr lang="hu-HU" sz="2800" dirty="0" smtClean="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smtClean="0"/>
              <a:t>Uniforms and components</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smtClean="0">
                <a:latin typeface="Whipsmart" panose="020B0502030203050204" pitchFamily="34" charset="0"/>
              </a:rPr>
              <a:t>game </a:t>
            </a:r>
            <a:r>
              <a:rPr lang="hu-HU" sz="2800" dirty="0" err="1" smtClean="0">
                <a:latin typeface="Whipsmart" panose="020B0502030203050204" pitchFamily="34" charset="0"/>
              </a:rPr>
              <a:t>objects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meshes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geometries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materials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smtClean="0">
                <a:latin typeface="Whipsmart" panose="020B0502030203050204" pitchFamily="34" charset="0"/>
              </a:rPr>
              <a:t>programs</a:t>
            </a:r>
          </a:p>
          <a:p>
            <a:endParaRPr lang="hu-HU" sz="2800" dirty="0">
              <a:latin typeface="Whipsmart" panose="020B0502030203050204" pitchFamily="34" charset="0"/>
            </a:endParaRPr>
          </a:p>
          <a:p>
            <a:r>
              <a:rPr lang="hu-HU" sz="2800" dirty="0" smtClean="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smtClean="0">
                <a:solidFill>
                  <a:srgbClr val="FF0000"/>
                </a:solidFill>
              </a:rPr>
              <a:t>time</a:t>
            </a:r>
            <a:endParaRPr lang="en-US" dirty="0">
              <a:solidFill>
                <a:srgbClr val="FF0000"/>
              </a:solidFill>
            </a:endParaRP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Shader</a:t>
            </a:r>
            <a:r>
              <a:rPr lang="hu-HU" dirty="0" smtClean="0"/>
              <a:t> </a:t>
            </a:r>
            <a:r>
              <a:rPr lang="hu-HU" dirty="0" err="1" smtClean="0"/>
              <a:t>reflection</a:t>
            </a:r>
            <a:endParaRPr lang="en-US" dirty="0"/>
          </a:p>
        </p:txBody>
      </p:sp>
      <p:sp>
        <p:nvSpPr>
          <p:cNvPr id="3" name="Content Placeholder 2"/>
          <p:cNvSpPr>
            <a:spLocks noGrp="1"/>
          </p:cNvSpPr>
          <p:nvPr>
            <p:ph idx="1"/>
          </p:nvPr>
        </p:nvSpPr>
        <p:spPr/>
        <p:txBody>
          <a:bodyPr/>
          <a:lstStyle/>
          <a:p>
            <a:r>
              <a:rPr lang="hu-HU" dirty="0" err="1" smtClean="0"/>
              <a:t>examine</a:t>
            </a:r>
            <a:r>
              <a:rPr lang="hu-HU" dirty="0" smtClean="0"/>
              <a:t> </a:t>
            </a:r>
            <a:r>
              <a:rPr lang="hu-HU" dirty="0" err="1" smtClean="0"/>
              <a:t>compiled</a:t>
            </a:r>
            <a:r>
              <a:rPr lang="hu-HU" dirty="0" smtClean="0"/>
              <a:t> and linked </a:t>
            </a:r>
            <a:r>
              <a:rPr lang="hu-HU" b="1" dirty="0" err="1" smtClean="0">
                <a:solidFill>
                  <a:srgbClr val="FF0000"/>
                </a:solidFill>
              </a:rPr>
              <a:t>programs</a:t>
            </a:r>
            <a:endParaRPr lang="en-US" b="1" dirty="0" smtClean="0">
              <a:solidFill>
                <a:srgbClr val="FF0000"/>
              </a:solidFill>
            </a:endParaRPr>
          </a:p>
          <a:p>
            <a:pPr lvl="1"/>
            <a:r>
              <a:rPr lang="hu-HU" dirty="0" err="1" smtClean="0"/>
              <a:t>get</a:t>
            </a:r>
            <a:r>
              <a:rPr lang="hu-HU" dirty="0" smtClean="0"/>
              <a:t> </a:t>
            </a:r>
            <a:r>
              <a:rPr lang="hu-HU" dirty="0" err="1" smtClean="0"/>
              <a:t>info</a:t>
            </a:r>
            <a:r>
              <a:rPr lang="hu-HU" dirty="0" smtClean="0"/>
              <a:t> </a:t>
            </a:r>
            <a:r>
              <a:rPr lang="hu-HU" dirty="0" err="1" smtClean="0"/>
              <a:t>about</a:t>
            </a:r>
            <a:r>
              <a:rPr lang="hu-HU" dirty="0" smtClean="0"/>
              <a:t> </a:t>
            </a:r>
            <a:r>
              <a:rPr lang="en-US" b="1" dirty="0" smtClean="0"/>
              <a:t>uniform variables</a:t>
            </a:r>
            <a:r>
              <a:rPr lang="hu-HU" b="1" dirty="0" smtClean="0"/>
              <a:t> </a:t>
            </a:r>
            <a:r>
              <a:rPr lang="hu-HU" dirty="0" err="1" smtClean="0"/>
              <a:t>in</a:t>
            </a:r>
            <a:r>
              <a:rPr lang="hu-HU" dirty="0" smtClean="0"/>
              <a:t> </a:t>
            </a:r>
            <a:r>
              <a:rPr lang="hu-HU" dirty="0" err="1" smtClean="0"/>
              <a:t>the</a:t>
            </a:r>
            <a:r>
              <a:rPr lang="hu-HU" dirty="0" smtClean="0"/>
              <a:t> </a:t>
            </a:r>
            <a:r>
              <a:rPr lang="en-US" dirty="0" smtClean="0"/>
              <a:t>vertex </a:t>
            </a:r>
            <a:r>
              <a:rPr lang="en-US" dirty="0"/>
              <a:t>and fragment </a:t>
            </a:r>
            <a:r>
              <a:rPr lang="en-US" dirty="0" err="1"/>
              <a:t>shaders</a:t>
            </a:r>
            <a:endParaRPr lang="en-US" b="1" dirty="0" smtClean="0"/>
          </a:p>
          <a:p>
            <a:r>
              <a:rPr lang="en-US" dirty="0" smtClean="0"/>
              <a:t>useful for</a:t>
            </a:r>
            <a:r>
              <a:rPr lang="hu-HU" dirty="0" smtClean="0"/>
              <a:t>: </a:t>
            </a:r>
            <a:r>
              <a:rPr lang="en-US" dirty="0" smtClean="0"/>
              <a:t>automatically process</a:t>
            </a:r>
            <a:r>
              <a:rPr lang="hu-HU" dirty="0" smtClean="0"/>
              <a:t>ing</a:t>
            </a:r>
            <a:r>
              <a:rPr lang="en-US" dirty="0" smtClean="0"/>
              <a:t> uniforms</a:t>
            </a:r>
            <a:r>
              <a:rPr lang="hu-HU" dirty="0" smtClean="0"/>
              <a:t> </a:t>
            </a:r>
            <a:r>
              <a:rPr lang="hu-HU" dirty="0" err="1" smtClean="0"/>
              <a:t>used</a:t>
            </a:r>
            <a:r>
              <a:rPr lang="hu-HU" dirty="0" smtClean="0"/>
              <a:t> </a:t>
            </a:r>
            <a:r>
              <a:rPr lang="hu-HU" dirty="0" err="1" smtClean="0"/>
              <a:t>in</a:t>
            </a:r>
            <a:r>
              <a:rPr lang="hu-HU" dirty="0" smtClean="0"/>
              <a:t> </a:t>
            </a:r>
            <a:r>
              <a:rPr lang="hu-HU" dirty="0" err="1" smtClean="0"/>
              <a:t>programs</a:t>
            </a:r>
            <a:endParaRPr lang="en-US" dirty="0"/>
          </a:p>
          <a:p>
            <a:pPr lvl="1"/>
            <a:r>
              <a:rPr lang="hu-HU" dirty="0" smtClean="0"/>
              <a:t>e.g. </a:t>
            </a:r>
            <a:r>
              <a:rPr lang="en-US" dirty="0" smtClean="0"/>
              <a:t>creating </a:t>
            </a:r>
            <a:r>
              <a:rPr lang="en-US" dirty="0"/>
              <a:t>copies of uniforms in system memory</a:t>
            </a:r>
          </a:p>
          <a:p>
            <a:pPr lvl="2"/>
            <a:r>
              <a:rPr lang="en-US" dirty="0"/>
              <a:t>set them once (or on demand), copy (commit) them to the device before drawing</a:t>
            </a:r>
            <a:endParaRPr lang="hu-HU" dirty="0"/>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const</a:t>
            </a:r>
            <a:r>
              <a:rPr lang="hu-HU" sz="2000" i="1" dirty="0">
                <a:solidFill>
                  <a:srgbClr val="34A7BD"/>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nUniforms</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gl.getProgramParameter</a:t>
            </a:r>
            <a:r>
              <a:rPr 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hu-HU"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this.</a:t>
            </a:r>
            <a:r>
              <a:rPr lang="en-US" sz="2000"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glProgram</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gl.ACTIVE_UNIFORMS</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hu-HU" sz="2000" dirty="0" smtClean="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endParaRPr lang="en-US" sz="12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smtClean="0">
                <a:solidFill>
                  <a:srgbClr val="C70040"/>
                </a:solidFill>
                <a:latin typeface="Consolas" panose="020B0609020204030204" pitchFamily="49" charset="0"/>
                <a:ea typeface="Times New Roman" panose="02020603050405020304" pitchFamily="18" charset="0"/>
                <a:cs typeface="Consolas" panose="020B0609020204030204" pitchFamily="49" charset="0"/>
              </a:rPr>
              <a:t>for</a:t>
            </a:r>
            <a:r>
              <a:rPr 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hu-HU" sz="2000"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let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i</a:t>
            </a:r>
            <a:r>
              <a:rPr lang="en-US" sz="20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7C4FCD"/>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i</a:t>
            </a:r>
            <a:r>
              <a:rPr lang="en-US" sz="20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&lt;</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nUniforms</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i</a:t>
            </a:r>
            <a:r>
              <a:rPr lang="en-US" sz="2000" dirty="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latin typeface="Consolas" panose="020B0609020204030204" pitchFamily="49" charset="0"/>
                <a:ea typeface="Times New Roman" panose="02020603050405020304" pitchFamily="18" charset="0"/>
                <a:cs typeface="Consolas" panose="020B0609020204030204" pitchFamily="49" charset="0"/>
              </a:rPr>
              <a:t> </a:t>
            </a:r>
            <a:endParaRPr lang="en-US" sz="12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sz="2000"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const</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glUniform</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smtClean="0">
                <a:solidFill>
                  <a:srgbClr val="C70040"/>
                </a:solidFill>
                <a:latin typeface="Consolas" panose="020B0609020204030204" pitchFamily="49" charset="0"/>
                <a:ea typeface="Times New Roman" panose="02020603050405020304" pitchFamily="18" charset="0"/>
                <a:cs typeface="Consolas" panose="020B0609020204030204" pitchFamily="49" charset="0"/>
              </a:rPr>
              <a:t>=</a:t>
            </a:r>
            <a:r>
              <a:rPr lang="hu-HU" sz="2000" dirty="0" smtClean="0">
                <a:solidFill>
                  <a:srgbClr val="C7004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gl.getActiveUniform</a:t>
            </a:r>
            <a:r>
              <a:rPr 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this.glProgram</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i</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smtClean="0">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smtClean="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sz="2000" i="1" dirty="0" err="1">
                <a:solidFill>
                  <a:srgbClr val="34A7BD"/>
                </a:solidFill>
                <a:latin typeface="Consolas" panose="020B0609020204030204" pitchFamily="49" charset="0"/>
                <a:ea typeface="Times New Roman" panose="02020603050405020304" pitchFamily="18" charset="0"/>
                <a:cs typeface="Consolas" panose="020B0609020204030204" pitchFamily="49" charset="0"/>
              </a:rPr>
              <a:t>const</a:t>
            </a: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loca</a:t>
            </a:r>
            <a:r>
              <a:rPr lang="en-US" sz="2000"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tion</a:t>
            </a: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gl.getUniformLocation</a:t>
            </a:r>
            <a:r>
              <a:rPr 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this.glProgram</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glUniform.name);</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smtClean="0"/>
              <a:t>Uniforms and components</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smtClean="0">
                <a:latin typeface="Whipsmart" panose="020B0502030203050204" pitchFamily="34" charset="0"/>
              </a:rPr>
              <a:t>game </a:t>
            </a:r>
            <a:r>
              <a:rPr lang="hu-HU" sz="2800" dirty="0" err="1" smtClean="0">
                <a:latin typeface="Whipsmart" panose="020B0502030203050204" pitchFamily="34" charset="0"/>
              </a:rPr>
              <a:t>objects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meshes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geometries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materials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smtClean="0">
                <a:latin typeface="Whipsmart" panose="020B0502030203050204" pitchFamily="34" charset="0"/>
              </a:rPr>
              <a:t>programs</a:t>
            </a:r>
          </a:p>
          <a:p>
            <a:endParaRPr lang="hu-HU" sz="2800" dirty="0">
              <a:latin typeface="Whipsmart" panose="020B0502030203050204" pitchFamily="34" charset="0"/>
            </a:endParaRPr>
          </a:p>
          <a:p>
            <a:r>
              <a:rPr lang="hu-HU" sz="2800" dirty="0" smtClean="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err="1" smtClean="0">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smtClean="0">
                <a:solidFill>
                  <a:srgbClr val="FF0000"/>
                </a:solidFill>
              </a:rPr>
              <a:t>time</a:t>
            </a:r>
          </a:p>
          <a:p>
            <a:pPr algn="ctr"/>
            <a:r>
              <a:rPr lang="en-US" dirty="0" err="1" smtClean="0">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err="1" smtClean="0">
                <a:solidFill>
                  <a:srgbClr val="FF0000"/>
                </a:solidFill>
              </a:rPr>
              <a:t>solidColor</a:t>
            </a:r>
            <a:endParaRPr lang="en-US" dirty="0" smtClean="0">
              <a:solidFill>
                <a:srgbClr val="FF0000"/>
              </a:solidFill>
            </a:endParaRPr>
          </a:p>
          <a:p>
            <a:pPr algn="ctr"/>
            <a:r>
              <a:rPr lang="en-US" dirty="0" err="1" smtClean="0">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err="1" smtClean="0">
                <a:solidFill>
                  <a:srgbClr val="FF0000"/>
                </a:solidFill>
              </a:rPr>
              <a:t>solidColor</a:t>
            </a:r>
            <a:endParaRPr lang="en-US" dirty="0" smtClean="0">
              <a:solidFill>
                <a:srgbClr val="FF0000"/>
              </a:solidFill>
            </a:endParaRPr>
          </a:p>
          <a:p>
            <a:pPr algn="ctr"/>
            <a:r>
              <a:rPr lang="en-US" dirty="0" err="1" smtClean="0">
                <a:solidFill>
                  <a:srgbClr val="FF0000"/>
                </a:solidFill>
              </a:rPr>
              <a:t>blinkFreq</a:t>
            </a:r>
            <a:endParaRPr lang="en-US" dirty="0" smtClean="0">
              <a:solidFill>
                <a:srgbClr val="FF0000"/>
              </a:solidFill>
            </a:endParaRPr>
          </a:p>
          <a:p>
            <a:pPr algn="ctr"/>
            <a:r>
              <a:rPr lang="en-US" dirty="0" err="1" smtClean="0">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err="1" smtClean="0">
                <a:solidFill>
                  <a:srgbClr val="FF0000"/>
                </a:solidFill>
              </a:rPr>
              <a:t>solidColor</a:t>
            </a:r>
            <a:endParaRPr lang="en-US" dirty="0" smtClean="0">
              <a:solidFill>
                <a:srgbClr val="FF0000"/>
              </a:solidFill>
            </a:endParaRPr>
          </a:p>
          <a:p>
            <a:pPr algn="ctr"/>
            <a:r>
              <a:rPr lang="en-US" dirty="0" err="1" smtClean="0">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smtClean="0"/>
              <a:t>Uniforms and components</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smtClean="0">
                <a:latin typeface="Whipsmart" panose="020B0502030203050204" pitchFamily="34" charset="0"/>
              </a:rPr>
              <a:t>game </a:t>
            </a:r>
            <a:r>
              <a:rPr lang="hu-HU" sz="2800" dirty="0" err="1" smtClean="0">
                <a:latin typeface="Whipsmart" panose="020B0502030203050204" pitchFamily="34" charset="0"/>
              </a:rPr>
              <a:t>objects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meshes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geometries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err="1" smtClean="0">
                <a:latin typeface="Whipsmart" panose="020B0502030203050204" pitchFamily="34" charset="0"/>
              </a:rPr>
              <a:t>materials</a:t>
            </a:r>
            <a:endParaRPr lang="hu-HU" sz="2800" dirty="0" smtClean="0">
              <a:latin typeface="Whipsmart" panose="020B0502030203050204" pitchFamily="34" charset="0"/>
            </a:endParaRPr>
          </a:p>
          <a:p>
            <a:endParaRPr lang="hu-HU" sz="2800" dirty="0" smtClean="0">
              <a:latin typeface="Whipsmart" panose="020B0502030203050204" pitchFamily="34" charset="0"/>
            </a:endParaRPr>
          </a:p>
          <a:p>
            <a:r>
              <a:rPr lang="hu-HU" sz="2800" dirty="0" smtClean="0">
                <a:latin typeface="Whipsmart" panose="020B0502030203050204" pitchFamily="34" charset="0"/>
              </a:rPr>
              <a:t>programs</a:t>
            </a:r>
          </a:p>
          <a:p>
            <a:endParaRPr lang="hu-HU" sz="2800" dirty="0">
              <a:latin typeface="Whipsmart" panose="020B0502030203050204" pitchFamily="34" charset="0"/>
            </a:endParaRPr>
          </a:p>
          <a:p>
            <a:r>
              <a:rPr lang="hu-HU" sz="2800" dirty="0" smtClean="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modelMatrix</a:t>
            </a:r>
            <a:endParaRPr lang="en-US" dirty="0" smtClean="0">
              <a:solidFill>
                <a:srgbClr val="FF0000"/>
              </a:solidFill>
            </a:endParaRPr>
          </a:p>
          <a:p>
            <a:pPr algn="ctr"/>
            <a:r>
              <a:rPr lang="en-US" dirty="0" err="1" smtClean="0">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rgbClr val="FF0000"/>
                </a:solidFill>
                <a:latin typeface="Whipsmart" panose="020B0502030203050204" pitchFamily="34" charset="0"/>
              </a:rPr>
              <a:t>to draw game object:</a:t>
            </a:r>
          </a:p>
          <a:p>
            <a:pPr marL="742950" indent="-742950">
              <a:buFont typeface="+mj-lt"/>
              <a:buAutoNum type="arabicPeriod"/>
            </a:pPr>
            <a:r>
              <a:rPr lang="en-US" sz="3600" dirty="0" smtClean="0">
                <a:solidFill>
                  <a:srgbClr val="FF0000"/>
                </a:solidFill>
                <a:latin typeface="Whipsmart" panose="020B0502030203050204" pitchFamily="34" charset="0"/>
              </a:rPr>
              <a:t>set </a:t>
            </a:r>
            <a:r>
              <a:rPr lang="en-US" sz="3600" dirty="0" err="1" smtClean="0">
                <a:solidFill>
                  <a:srgbClr val="FF0000"/>
                </a:solidFill>
                <a:latin typeface="Whipsmart" panose="020B0502030203050204" pitchFamily="34" charset="0"/>
              </a:rPr>
              <a:t>gl</a:t>
            </a:r>
            <a:r>
              <a:rPr lang="en-US" sz="3600" dirty="0" smtClean="0">
                <a:solidFill>
                  <a:srgbClr val="FF0000"/>
                </a:solidFill>
                <a:latin typeface="Whipsmart" panose="020B0502030203050204" pitchFamily="34" charset="0"/>
              </a:rPr>
              <a:t> program use</a:t>
            </a:r>
          </a:p>
          <a:p>
            <a:pPr marL="742950" indent="-742950">
              <a:buFont typeface="+mj-lt"/>
              <a:buAutoNum type="arabicPeriod"/>
            </a:pPr>
            <a:r>
              <a:rPr lang="en-US" sz="3600" dirty="0" smtClean="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smtClean="0">
                <a:solidFill>
                  <a:srgbClr val="FF0000"/>
                </a:solidFill>
                <a:latin typeface="Whipsmart" panose="020B0502030203050204" pitchFamily="34" charset="0"/>
              </a:rPr>
              <a:t>from where?</a:t>
            </a:r>
          </a:p>
          <a:p>
            <a:pPr marL="742950" indent="-742950">
              <a:buFont typeface="+mj-lt"/>
              <a:buAutoNum type="arabicPeriod"/>
            </a:pPr>
            <a:r>
              <a:rPr lang="en-US" sz="3600" dirty="0" smtClean="0">
                <a:solidFill>
                  <a:srgbClr val="FF0000"/>
                </a:solidFill>
                <a:latin typeface="Whipsmart" panose="020B0502030203050204" pitchFamily="34" charset="0"/>
              </a:rPr>
              <a:t>draw geometry</a:t>
            </a:r>
            <a:endParaRPr lang="en-US" sz="3600" dirty="0">
              <a:solidFill>
                <a:srgbClr val="FF0000"/>
              </a:solidFill>
              <a:latin typeface="Whipsmart" panose="020B0502030203050204" pitchFamily="34" charset="0"/>
            </a:endParaRPr>
          </a:p>
        </p:txBody>
      </p:sp>
      <p:sp>
        <p:nvSpPr>
          <p:cNvPr id="81" name="Rounded Rectangle 80"/>
          <p:cNvSpPr/>
          <p:nvPr/>
        </p:nvSpPr>
        <p:spPr>
          <a:xfrm>
            <a:off x="4302859" y="4713002"/>
            <a:ext cx="2208309" cy="4816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latin typeface="Consolas" panose="020B0609020204030204" pitchFamily="49" charset="0"/>
              </a:rPr>
              <a:t>this.solidColor</a:t>
            </a:r>
            <a:endParaRPr lang="en-US" dirty="0">
              <a:solidFill>
                <a:srgbClr val="FF0000"/>
              </a:solidFill>
              <a:latin typeface="Consolas" panose="020B0609020204030204" pitchFamily="49" charset="0"/>
            </a:endParaRPr>
          </a:p>
        </p:txBody>
      </p:sp>
      <p:sp>
        <p:nvSpPr>
          <p:cNvPr id="82" name="Rounded Rectangle 81"/>
          <p:cNvSpPr/>
          <p:nvPr/>
        </p:nvSpPr>
        <p:spPr>
          <a:xfrm>
            <a:off x="6791335" y="768328"/>
            <a:ext cx="2261752" cy="3930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latin typeface="Consolas" panose="020B0609020204030204" pitchFamily="49" charset="0"/>
              </a:rPr>
              <a:t>this.modelMatrix</a:t>
            </a:r>
            <a:endParaRPr lang="en-US" dirty="0">
              <a:solidFill>
                <a:srgbClr val="FF0000"/>
              </a:solidFill>
              <a:latin typeface="Consolas" panose="020B0609020204030204" pitchFamily="49" charset="0"/>
            </a:endParaRP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smtClean="0">
                  <a:latin typeface="Consolas" panose="020B0609020204030204" pitchFamily="49" charset="0"/>
                </a:rPr>
                <a:t>GameObject#draw</a:t>
              </a:r>
              <a:r>
                <a:rPr lang="en-US" dirty="0" smtClean="0">
                  <a:latin typeface="Consolas" panose="020B0609020204030204" pitchFamily="49" charset="0"/>
                </a:rPr>
                <a:t>()</a:t>
              </a:r>
              <a:endParaRPr lang="en-US" dirty="0">
                <a:latin typeface="Consolas" panose="020B0609020204030204" pitchFamily="49" charset="0"/>
              </a:endParaRP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smtClean="0">
                  <a:latin typeface="Consolas" panose="020B0609020204030204" pitchFamily="49" charset="0"/>
                </a:rPr>
                <a:t>Mesh#draw</a:t>
              </a:r>
              <a:r>
                <a:rPr lang="en-US" dirty="0" smtClean="0">
                  <a:latin typeface="Consolas" panose="020B0609020204030204" pitchFamily="49" charset="0"/>
                </a:rPr>
                <a:t>()</a:t>
              </a:r>
              <a:endParaRPr lang="en-US" dirty="0">
                <a:latin typeface="Consolas" panose="020B0609020204030204" pitchFamily="49" charset="0"/>
              </a:endParaRP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smtClean="0">
                  <a:latin typeface="Consolas" panose="020B0609020204030204" pitchFamily="49" charset="0"/>
                </a:rPr>
                <a:t>Program#draw</a:t>
              </a:r>
              <a:r>
                <a:rPr lang="en-US" dirty="0" smtClean="0">
                  <a:latin typeface="Consolas" panose="020B0609020204030204" pitchFamily="49" charset="0"/>
                </a:rPr>
                <a:t>()</a:t>
              </a:r>
              <a:endParaRPr lang="en-US" dirty="0">
                <a:latin typeface="Consolas" panose="020B0609020204030204" pitchFamily="49" charset="0"/>
              </a:endParaRP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smtClean="0">
                  <a:latin typeface="Consolas" panose="020B0609020204030204" pitchFamily="49" charset="0"/>
                </a:rPr>
                <a:t>Material#draw</a:t>
              </a:r>
              <a:r>
                <a:rPr lang="en-US" dirty="0" smtClean="0">
                  <a:latin typeface="Consolas" panose="020B0609020204030204" pitchFamily="49" charset="0"/>
                </a:rPr>
                <a:t>()</a:t>
              </a:r>
              <a:endParaRPr lang="en-US" dirty="0">
                <a:latin typeface="Consolas" panose="020B0609020204030204" pitchFamily="49" charset="0"/>
              </a:endParaRP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smtClean="0">
                  <a:latin typeface="Consolas" panose="020B0609020204030204" pitchFamily="49" charset="0"/>
                </a:rPr>
                <a:t>Star#draw</a:t>
              </a:r>
              <a:r>
                <a:rPr lang="en-US" dirty="0" smtClean="0">
                  <a:latin typeface="Consolas" panose="020B0609020204030204" pitchFamily="49" charset="0"/>
                </a:rPr>
                <a:t>()</a:t>
              </a:r>
              <a:endParaRPr lang="en-US" dirty="0">
                <a:latin typeface="Consolas" panose="020B0609020204030204" pitchFamily="49" charset="0"/>
              </a:endParaRP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latin typeface="Consolas" panose="020B0609020204030204" pitchFamily="49" charset="0"/>
              </a:rPr>
              <a:t>solidColor</a:t>
            </a:r>
            <a:r>
              <a:rPr lang="en-US" dirty="0" smtClean="0">
                <a:solidFill>
                  <a:srgbClr val="FF0000"/>
                </a:solidFill>
                <a:latin typeface="Whipsmart" panose="020B0502030203050204" pitchFamily="34" charset="0"/>
              </a:rPr>
              <a:t> </a:t>
            </a:r>
            <a:r>
              <a:rPr lang="en-US" dirty="0">
                <a:solidFill>
                  <a:srgbClr val="FF0000"/>
                </a:solidFill>
                <a:latin typeface="Whipsmart" panose="020B0502030203050204" pitchFamily="34" charset="0"/>
              </a:rPr>
              <a:t>uniform </a:t>
            </a:r>
            <a:r>
              <a:rPr lang="en-US" dirty="0">
                <a:solidFill>
                  <a:srgbClr val="FF0000"/>
                </a:solidFill>
                <a:latin typeface="Consolas" panose="020B0609020204030204" pitchFamily="49" charset="0"/>
              </a:rPr>
              <a:t>&lt;- </a:t>
            </a:r>
            <a:r>
              <a:rPr lang="en-US" dirty="0" err="1" smtClean="0">
                <a:solidFill>
                  <a:srgbClr val="FF0000"/>
                </a:solidFill>
                <a:latin typeface="Consolas" panose="020B0609020204030204" pitchFamily="49" charset="0"/>
              </a:rPr>
              <a:t>solidColor</a:t>
            </a:r>
            <a:r>
              <a:rPr lang="en-US" dirty="0" smtClean="0">
                <a:solidFill>
                  <a:srgbClr val="FF0000"/>
                </a:solidFill>
                <a:latin typeface="Whipsmart" panose="020B0502030203050204" pitchFamily="34" charset="0"/>
              </a:rPr>
              <a:t> </a:t>
            </a:r>
            <a:r>
              <a:rPr lang="en-US" dirty="0">
                <a:solidFill>
                  <a:srgbClr val="FF0000"/>
                </a:solidFill>
                <a:latin typeface="Whipsmart" panose="020B0502030203050204" pitchFamily="34" charset="0"/>
              </a:rPr>
              <a:t>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latin typeface="Consolas" panose="020B0609020204030204" pitchFamily="49" charset="0"/>
              </a:rPr>
              <a:t>modelMatrix</a:t>
            </a:r>
            <a:r>
              <a:rPr lang="en-US" dirty="0" smtClean="0">
                <a:solidFill>
                  <a:srgbClr val="FF0000"/>
                </a:solidFill>
                <a:latin typeface="Whipsmart" panose="020B0502030203050204" pitchFamily="34" charset="0"/>
              </a:rPr>
              <a:t> uniform </a:t>
            </a:r>
            <a:r>
              <a:rPr lang="en-US" dirty="0" smtClean="0">
                <a:solidFill>
                  <a:srgbClr val="FF0000"/>
                </a:solidFill>
                <a:latin typeface="Consolas" panose="020B0609020204030204" pitchFamily="49" charset="0"/>
              </a:rPr>
              <a:t>&lt;- </a:t>
            </a:r>
            <a:r>
              <a:rPr lang="en-US" dirty="0" err="1" smtClean="0">
                <a:solidFill>
                  <a:srgbClr val="FF0000"/>
                </a:solidFill>
                <a:latin typeface="Consolas" panose="020B0609020204030204" pitchFamily="49" charset="0"/>
              </a:rPr>
              <a:t>modelMatrix</a:t>
            </a:r>
            <a:r>
              <a:rPr lang="en-US" dirty="0" smtClean="0">
                <a:solidFill>
                  <a:srgbClr val="FF0000"/>
                </a:solidFill>
                <a:latin typeface="Whipsmart" panose="020B0502030203050204" pitchFamily="34" charset="0"/>
              </a:rPr>
              <a:t> provided by component in call chain</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in graphics engines</a:t>
            </a:r>
            <a:endParaRPr lang="en-US" dirty="0"/>
          </a:p>
        </p:txBody>
      </p:sp>
      <p:sp>
        <p:nvSpPr>
          <p:cNvPr id="3" name="Content Placeholder 2"/>
          <p:cNvSpPr>
            <a:spLocks noGrp="1"/>
          </p:cNvSpPr>
          <p:nvPr>
            <p:ph idx="1"/>
          </p:nvPr>
        </p:nvSpPr>
        <p:spPr/>
        <p:txBody>
          <a:bodyPr>
            <a:noAutofit/>
          </a:bodyPr>
          <a:lstStyle/>
          <a:p>
            <a:r>
              <a:rPr lang="en-US" dirty="0" smtClean="0"/>
              <a:t>Placing instances of models into the virtual world</a:t>
            </a:r>
          </a:p>
          <a:p>
            <a:pPr lvl="1"/>
            <a:r>
              <a:rPr lang="en-US" dirty="0" smtClean="0"/>
              <a:t>scale, rotate, and translate model</a:t>
            </a:r>
          </a:p>
          <a:p>
            <a:pPr lvl="1"/>
            <a:r>
              <a:rPr lang="en-US" dirty="0"/>
              <a:t>animation: transformation changes from frame to </a:t>
            </a:r>
            <a:r>
              <a:rPr lang="en-US" dirty="0" smtClean="0"/>
              <a:t>frame</a:t>
            </a:r>
          </a:p>
          <a:p>
            <a:pPr lvl="1"/>
            <a:r>
              <a:rPr lang="en-US" dirty="0" smtClean="0"/>
              <a:t>model itself does not change (vertex, index buffers static)</a:t>
            </a:r>
          </a:p>
          <a:p>
            <a:pPr lvl="1"/>
            <a:r>
              <a:rPr lang="en-US" dirty="0" smtClean="0"/>
              <a:t>transformation is different for every instance [</a:t>
            </a:r>
            <a:r>
              <a:rPr lang="en-US" b="1" dirty="0" smtClean="0">
                <a:solidFill>
                  <a:srgbClr val="FF0000"/>
                </a:solidFill>
              </a:rPr>
              <a:t>game object</a:t>
            </a:r>
            <a:r>
              <a:rPr lang="en-US" dirty="0" smtClean="0"/>
              <a:t>, entity]</a:t>
            </a:r>
          </a:p>
          <a:p>
            <a:pPr lvl="1"/>
            <a:r>
              <a:rPr lang="en-US" dirty="0" smtClean="0"/>
              <a:t>this is the </a:t>
            </a:r>
            <a:r>
              <a:rPr lang="en-US" b="1" dirty="0" smtClean="0">
                <a:solidFill>
                  <a:srgbClr val="FF0000"/>
                </a:solidFill>
              </a:rPr>
              <a:t>model transformation</a:t>
            </a:r>
            <a:r>
              <a:rPr lang="en-US" dirty="0" smtClean="0"/>
              <a:t>, given by the </a:t>
            </a:r>
            <a:r>
              <a:rPr lang="en-US" b="1" dirty="0" smtClean="0"/>
              <a:t>model matrix of each game object</a:t>
            </a:r>
          </a:p>
          <a:p>
            <a:r>
              <a:rPr lang="en-US" dirty="0" smtClean="0">
                <a:solidFill>
                  <a:schemeClr val="bg1">
                    <a:lumMod val="75000"/>
                  </a:schemeClr>
                </a:solidFill>
              </a:rPr>
              <a:t>Mapping the virtual world to the viewport</a:t>
            </a:r>
          </a:p>
          <a:p>
            <a:pPr lvl="1"/>
            <a:r>
              <a:rPr lang="en-US" dirty="0" smtClean="0">
                <a:solidFill>
                  <a:schemeClr val="bg1">
                    <a:lumMod val="75000"/>
                  </a:schemeClr>
                </a:solidFill>
              </a:rPr>
              <a:t>we see the virtual world through a rectangular </a:t>
            </a:r>
            <a:r>
              <a:rPr lang="en-US" b="1" dirty="0" smtClean="0">
                <a:solidFill>
                  <a:schemeClr val="bg1">
                    <a:lumMod val="75000"/>
                  </a:schemeClr>
                </a:solidFill>
              </a:rPr>
              <a:t>window</a:t>
            </a:r>
          </a:p>
          <a:p>
            <a:pPr lvl="1"/>
            <a:r>
              <a:rPr lang="en-US" dirty="0" smtClean="0">
                <a:solidFill>
                  <a:schemeClr val="bg1">
                    <a:lumMod val="75000"/>
                  </a:schemeClr>
                </a:solidFill>
              </a:rPr>
              <a:t>by default it is at [-1,-1], [1, 1], but with scaling and translating </a:t>
            </a:r>
            <a:r>
              <a:rPr lang="en-US" b="1" dirty="0" smtClean="0">
                <a:solidFill>
                  <a:schemeClr val="bg1">
                    <a:lumMod val="75000"/>
                  </a:schemeClr>
                </a:solidFill>
              </a:rPr>
              <a:t>everything by the same</a:t>
            </a:r>
            <a:r>
              <a:rPr lang="en-US" dirty="0" smtClean="0">
                <a:solidFill>
                  <a:schemeClr val="bg1">
                    <a:lumMod val="75000"/>
                  </a:schemeClr>
                </a:solidFill>
              </a:rPr>
              <a:t> </a:t>
            </a:r>
            <a:r>
              <a:rPr lang="en-US" b="1" dirty="0">
                <a:solidFill>
                  <a:schemeClr val="bg1">
                    <a:lumMod val="75000"/>
                  </a:schemeClr>
                </a:solidFill>
              </a:rPr>
              <a:t>view </a:t>
            </a:r>
            <a:r>
              <a:rPr lang="en-US" dirty="0" smtClean="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smtClean="0">
                <a:solidFill>
                  <a:srgbClr val="FF0000"/>
                </a:solidFill>
                <a:latin typeface="Stencil" panose="040409050D0802020404" pitchFamily="82" charset="0"/>
              </a:rPr>
              <a:t>To Be Addressed</a:t>
            </a:r>
          </a:p>
          <a:p>
            <a:pPr algn="ctr"/>
            <a:r>
              <a:rPr lang="en-US" sz="5400" dirty="0" smtClean="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The </a:t>
            </a:r>
            <a:r>
              <a:rPr lang="hu-HU" dirty="0" err="1"/>
              <a:t>C</a:t>
            </a:r>
            <a:r>
              <a:rPr lang="hu-HU" dirty="0" err="1" smtClean="0"/>
              <a:t>omposite</a:t>
            </a:r>
            <a:r>
              <a:rPr lang="hu-HU" dirty="0" smtClean="0"/>
              <a:t> design </a:t>
            </a:r>
            <a:r>
              <a:rPr lang="hu-HU" dirty="0" err="1" smtClean="0"/>
              <a:t>pattern</a:t>
            </a:r>
            <a:endParaRPr lang="en-US" dirty="0"/>
          </a:p>
        </p:txBody>
      </p:sp>
      <p:sp>
        <p:nvSpPr>
          <p:cNvPr id="3" name="Content Placeholder 2"/>
          <p:cNvSpPr>
            <a:spLocks noGrp="1"/>
          </p:cNvSpPr>
          <p:nvPr>
            <p:ph idx="1"/>
          </p:nvPr>
        </p:nvSpPr>
        <p:spPr/>
        <p:txBody>
          <a:bodyPr/>
          <a:lstStyle/>
          <a:p>
            <a:r>
              <a:rPr lang="hu-HU" dirty="0" err="1" smtClean="0"/>
              <a:t>part-whole</a:t>
            </a:r>
            <a:r>
              <a:rPr lang="hu-HU" dirty="0" smtClean="0"/>
              <a:t> </a:t>
            </a:r>
            <a:r>
              <a:rPr lang="hu-HU" dirty="0" err="1" smtClean="0"/>
              <a:t>hierarchy</a:t>
            </a:r>
            <a:endParaRPr lang="en-US" dirty="0"/>
          </a:p>
        </p:txBody>
      </p:sp>
      <p:sp>
        <p:nvSpPr>
          <p:cNvPr id="4" name="Rectangle 3"/>
          <p:cNvSpPr/>
          <p:nvPr/>
        </p:nvSpPr>
        <p:spPr>
          <a:xfrm>
            <a:off x="4912468" y="1690688"/>
            <a:ext cx="3365770" cy="151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err="1" smtClean="0">
                <a:latin typeface="Consolas" panose="020B0609020204030204" pitchFamily="49" charset="0"/>
                <a:cs typeface="Consolas" panose="020B0609020204030204" pitchFamily="49" charset="0"/>
              </a:rPr>
              <a:t>Component</a:t>
            </a:r>
            <a:endParaRPr lang="hu-HU" sz="3200" dirty="0" smtClean="0">
              <a:latin typeface="Consolas" panose="020B0609020204030204" pitchFamily="49" charset="0"/>
              <a:cs typeface="Consolas" panose="020B0609020204030204" pitchFamily="49" charset="0"/>
            </a:endParaRPr>
          </a:p>
          <a:p>
            <a:pPr algn="ctr"/>
            <a:r>
              <a:rPr lang="hu-HU" sz="3200" dirty="0" err="1" smtClean="0">
                <a:latin typeface="Consolas" panose="020B0609020204030204" pitchFamily="49" charset="0"/>
                <a:cs typeface="Consolas" panose="020B0609020204030204" pitchFamily="49" charset="0"/>
              </a:rPr>
              <a:t>interface</a:t>
            </a:r>
            <a:endParaRPr lang="en-US" sz="32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3381983" y="3210128"/>
            <a:ext cx="3213370" cy="723697"/>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699098" y="3933825"/>
            <a:ext cx="3365770" cy="151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err="1" smtClean="0">
                <a:latin typeface="Consolas" panose="020B0609020204030204" pitchFamily="49" charset="0"/>
                <a:cs typeface="Consolas" panose="020B0609020204030204" pitchFamily="49" charset="0"/>
              </a:rPr>
              <a:t>Leaf</a:t>
            </a:r>
            <a:endParaRPr lang="hu-HU" sz="3200" dirty="0" smtClean="0">
              <a:latin typeface="Consolas" panose="020B0609020204030204" pitchFamily="49" charset="0"/>
              <a:cs typeface="Consolas" panose="020B0609020204030204" pitchFamily="49" charset="0"/>
            </a:endParaRPr>
          </a:p>
          <a:p>
            <a:pPr algn="ctr"/>
            <a:r>
              <a:rPr lang="hu-HU" sz="3200" dirty="0" err="1" smtClean="0">
                <a:latin typeface="Consolas" panose="020B0609020204030204" pitchFamily="49" charset="0"/>
                <a:cs typeface="Consolas" panose="020B0609020204030204" pitchFamily="49" charset="0"/>
              </a:rPr>
              <a:t>class</a:t>
            </a:r>
            <a:endParaRPr lang="en-US" sz="3200" dirty="0">
              <a:latin typeface="Consolas" panose="020B0609020204030204" pitchFamily="49" charset="0"/>
              <a:cs typeface="Consolas" panose="020B0609020204030204" pitchFamily="49" charset="0"/>
            </a:endParaRPr>
          </a:p>
        </p:txBody>
      </p:sp>
      <p:sp>
        <p:nvSpPr>
          <p:cNvPr id="10" name="Rectangle 9"/>
          <p:cNvSpPr/>
          <p:nvPr/>
        </p:nvSpPr>
        <p:spPr>
          <a:xfrm>
            <a:off x="6968247" y="3933825"/>
            <a:ext cx="3365770" cy="151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err="1" smtClean="0">
                <a:latin typeface="Consolas" panose="020B0609020204030204" pitchFamily="49" charset="0"/>
                <a:cs typeface="Consolas" panose="020B0609020204030204" pitchFamily="49" charset="0"/>
              </a:rPr>
              <a:t>Composite</a:t>
            </a:r>
            <a:endParaRPr lang="hu-HU" sz="3200" dirty="0" smtClean="0">
              <a:latin typeface="Consolas" panose="020B0609020204030204" pitchFamily="49" charset="0"/>
              <a:cs typeface="Consolas" panose="020B0609020204030204" pitchFamily="49" charset="0"/>
            </a:endParaRPr>
          </a:p>
          <a:p>
            <a:pPr algn="ctr"/>
            <a:r>
              <a:rPr lang="hu-HU" sz="3200" dirty="0" err="1" smtClean="0">
                <a:latin typeface="Consolas" panose="020B0609020204030204" pitchFamily="49" charset="0"/>
                <a:cs typeface="Consolas" panose="020B0609020204030204" pitchFamily="49" charset="0"/>
              </a:rPr>
              <a:t>class</a:t>
            </a:r>
            <a:endParaRPr lang="en-US" sz="3200" dirty="0">
              <a:latin typeface="Consolas" panose="020B0609020204030204" pitchFamily="49" charset="0"/>
              <a:cs typeface="Consolas" panose="020B0609020204030204" pitchFamily="49" charset="0"/>
            </a:endParaRPr>
          </a:p>
        </p:txBody>
      </p:sp>
      <p:sp>
        <p:nvSpPr>
          <p:cNvPr id="11" name="TextBox 10"/>
          <p:cNvSpPr txBox="1"/>
          <p:nvPr/>
        </p:nvSpPr>
        <p:spPr>
          <a:xfrm>
            <a:off x="929228" y="5776852"/>
            <a:ext cx="4905510" cy="400110"/>
          </a:xfrm>
          <a:prstGeom prst="rect">
            <a:avLst/>
          </a:prstGeom>
          <a:noFill/>
        </p:spPr>
        <p:txBody>
          <a:bodyPr wrap="none" rtlCol="0">
            <a:spAutoFit/>
          </a:bodyPr>
          <a:lstStyle/>
          <a:p>
            <a:r>
              <a:rPr lang="hu-HU" sz="2000" dirty="0" err="1" smtClean="0">
                <a:latin typeface="Whipsmart" panose="020B0502030203050204" pitchFamily="34" charset="0"/>
              </a:rPr>
              <a:t>implement</a:t>
            </a:r>
            <a:r>
              <a:rPr lang="hu-HU" sz="2000" dirty="0" smtClean="0">
                <a:latin typeface="Whipsmart" panose="020B0502030203050204" pitchFamily="34" charset="0"/>
              </a:rPr>
              <a:t> </a:t>
            </a:r>
            <a:r>
              <a:rPr lang="hu-HU" sz="2000" dirty="0" err="1" smtClean="0">
                <a:latin typeface="Whipsmart" panose="020B0502030203050204" pitchFamily="34" charset="0"/>
              </a:rPr>
              <a:t>methods</a:t>
            </a:r>
            <a:r>
              <a:rPr lang="hu-HU" sz="2000" dirty="0" smtClean="0">
                <a:latin typeface="Whipsmart" panose="020B0502030203050204" pitchFamily="34" charset="0"/>
              </a:rPr>
              <a:t> </a:t>
            </a:r>
            <a:r>
              <a:rPr lang="hu-HU" sz="2000" dirty="0" err="1" smtClean="0">
                <a:latin typeface="Whipsmart" panose="020B0502030203050204" pitchFamily="34" charset="0"/>
              </a:rPr>
              <a:t>with</a:t>
            </a:r>
            <a:r>
              <a:rPr lang="hu-HU" sz="2000" dirty="0" smtClean="0">
                <a:latin typeface="Whipsmart" panose="020B0502030203050204" pitchFamily="34" charset="0"/>
              </a:rPr>
              <a:t> </a:t>
            </a:r>
            <a:r>
              <a:rPr lang="hu-HU" sz="2000" dirty="0" err="1" smtClean="0">
                <a:latin typeface="Whipsmart" panose="020B0502030203050204" pitchFamily="34" charset="0"/>
              </a:rPr>
              <a:t>concrete</a:t>
            </a:r>
            <a:r>
              <a:rPr lang="hu-HU" sz="2000" dirty="0" smtClean="0">
                <a:latin typeface="Whipsmart" panose="020B0502030203050204" pitchFamily="34" charset="0"/>
              </a:rPr>
              <a:t> </a:t>
            </a:r>
            <a:r>
              <a:rPr lang="hu-HU" sz="2000" dirty="0" err="1" smtClean="0">
                <a:latin typeface="Whipsmart" panose="020B0502030203050204" pitchFamily="34" charset="0"/>
              </a:rPr>
              <a:t>functionality</a:t>
            </a:r>
            <a:endParaRPr lang="en-US" sz="2000" dirty="0">
              <a:latin typeface="Whipsmart" panose="020B0502030203050204" pitchFamily="34" charset="0"/>
            </a:endParaRPr>
          </a:p>
        </p:txBody>
      </p:sp>
      <p:sp>
        <p:nvSpPr>
          <p:cNvPr id="12" name="TextBox 11"/>
          <p:cNvSpPr txBox="1"/>
          <p:nvPr/>
        </p:nvSpPr>
        <p:spPr>
          <a:xfrm>
            <a:off x="6599929" y="5776852"/>
            <a:ext cx="4102405" cy="707886"/>
          </a:xfrm>
          <a:prstGeom prst="rect">
            <a:avLst/>
          </a:prstGeom>
          <a:noFill/>
        </p:spPr>
        <p:txBody>
          <a:bodyPr wrap="none" rtlCol="0">
            <a:spAutoFit/>
          </a:bodyPr>
          <a:lstStyle/>
          <a:p>
            <a:pPr algn="ctr"/>
            <a:r>
              <a:rPr lang="hu-HU" sz="2000" dirty="0" err="1" smtClean="0">
                <a:latin typeface="Whipsmart" panose="020B0502030203050204" pitchFamily="34" charset="0"/>
              </a:rPr>
              <a:t>implement</a:t>
            </a:r>
            <a:r>
              <a:rPr lang="hu-HU" sz="2000" dirty="0" smtClean="0">
                <a:latin typeface="Whipsmart" panose="020B0502030203050204" pitchFamily="34" charset="0"/>
              </a:rPr>
              <a:t> </a:t>
            </a:r>
            <a:r>
              <a:rPr lang="hu-HU" sz="2000" dirty="0" err="1" smtClean="0">
                <a:latin typeface="Whipsmart" panose="020B0502030203050204" pitchFamily="34" charset="0"/>
              </a:rPr>
              <a:t>methods</a:t>
            </a:r>
            <a:endParaRPr lang="hu-HU" sz="2000" dirty="0">
              <a:latin typeface="Whipsmart" panose="020B0502030203050204" pitchFamily="34" charset="0"/>
            </a:endParaRPr>
          </a:p>
          <a:p>
            <a:pPr algn="ctr"/>
            <a:r>
              <a:rPr lang="hu-HU" sz="2000" dirty="0" err="1" smtClean="0">
                <a:latin typeface="Whipsmart" panose="020B0502030203050204" pitchFamily="34" charset="0"/>
              </a:rPr>
              <a:t>by</a:t>
            </a:r>
            <a:r>
              <a:rPr lang="hu-HU" sz="2000" dirty="0" smtClean="0">
                <a:latin typeface="Whipsmart" panose="020B0502030203050204" pitchFamily="34" charset="0"/>
              </a:rPr>
              <a:t> </a:t>
            </a:r>
            <a:r>
              <a:rPr lang="hu-HU" sz="2000" dirty="0" err="1" smtClean="0">
                <a:latin typeface="Whipsmart" panose="020B0502030203050204" pitchFamily="34" charset="0"/>
              </a:rPr>
              <a:t>invoking</a:t>
            </a:r>
            <a:r>
              <a:rPr lang="hu-HU" sz="2000" dirty="0" smtClean="0">
                <a:latin typeface="Whipsmart" panose="020B0502030203050204" pitchFamily="34" charset="0"/>
              </a:rPr>
              <a:t> </a:t>
            </a:r>
            <a:r>
              <a:rPr lang="hu-HU" sz="2000" dirty="0" err="1" smtClean="0">
                <a:latin typeface="Whipsmart" panose="020B0502030203050204" pitchFamily="34" charset="0"/>
              </a:rPr>
              <a:t>them</a:t>
            </a:r>
            <a:r>
              <a:rPr lang="hu-HU" sz="2000" dirty="0" smtClean="0">
                <a:latin typeface="Whipsmart" panose="020B0502030203050204" pitchFamily="34" charset="0"/>
              </a:rPr>
              <a:t> </a:t>
            </a:r>
            <a:r>
              <a:rPr lang="hu-HU" sz="2000" dirty="0" err="1" smtClean="0">
                <a:latin typeface="Whipsmart" panose="020B0502030203050204" pitchFamily="34" charset="0"/>
              </a:rPr>
              <a:t>on</a:t>
            </a:r>
            <a:r>
              <a:rPr lang="hu-HU" sz="2000" dirty="0" smtClean="0">
                <a:latin typeface="Whipsmart" panose="020B0502030203050204" pitchFamily="34" charset="0"/>
              </a:rPr>
              <a:t> </a:t>
            </a:r>
            <a:r>
              <a:rPr lang="hu-HU" sz="2000" dirty="0" err="1" smtClean="0">
                <a:latin typeface="Whipsmart" panose="020B0502030203050204" pitchFamily="34" charset="0"/>
              </a:rPr>
              <a:t>child</a:t>
            </a:r>
            <a:r>
              <a:rPr lang="hu-HU" sz="2000" dirty="0" smtClean="0">
                <a:latin typeface="Whipsmart" panose="020B0502030203050204" pitchFamily="34" charset="0"/>
              </a:rPr>
              <a:t> </a:t>
            </a:r>
            <a:r>
              <a:rPr lang="hu-HU" sz="2000" dirty="0" err="1" smtClean="0">
                <a:latin typeface="Whipsmart" panose="020B0502030203050204" pitchFamily="34" charset="0"/>
              </a:rPr>
              <a:t>components</a:t>
            </a:r>
            <a:endParaRPr lang="en-US" sz="2000" dirty="0">
              <a:latin typeface="Whipsmart" panose="020B0502030203050204" pitchFamily="34" charset="0"/>
            </a:endParaRPr>
          </a:p>
        </p:txBody>
      </p:sp>
      <p:cxnSp>
        <p:nvCxnSpPr>
          <p:cNvPr id="13" name="Straight Arrow Connector 12"/>
          <p:cNvCxnSpPr>
            <a:stCxn id="4" idx="2"/>
            <a:endCxn id="10" idx="0"/>
          </p:cNvCxnSpPr>
          <p:nvPr/>
        </p:nvCxnSpPr>
        <p:spPr>
          <a:xfrm>
            <a:off x="6595353" y="3210128"/>
            <a:ext cx="2055779" cy="723697"/>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8278238" y="2450408"/>
            <a:ext cx="2565670" cy="2243137"/>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10332921" y="4469427"/>
            <a:ext cx="510987" cy="448235"/>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övegdoboz 20"/>
          <p:cNvSpPr txBox="1">
            <a:spLocks noChangeArrowheads="1"/>
          </p:cNvSpPr>
          <p:nvPr/>
        </p:nvSpPr>
        <p:spPr bwMode="auto">
          <a:xfrm>
            <a:off x="10550145" y="4154935"/>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1</a:t>
            </a:r>
            <a:endParaRPr lang="hu-HU" altLang="en-US" dirty="0">
              <a:latin typeface="Whipsmart" pitchFamily="34" charset="0"/>
            </a:endParaRPr>
          </a:p>
        </p:txBody>
      </p:sp>
      <p:sp>
        <p:nvSpPr>
          <p:cNvPr id="22" name="Szövegdoboz 20"/>
          <p:cNvSpPr txBox="1">
            <a:spLocks noChangeArrowheads="1"/>
          </p:cNvSpPr>
          <p:nvPr/>
        </p:nvSpPr>
        <p:spPr bwMode="auto">
          <a:xfrm>
            <a:off x="8320391" y="208803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a:t>
            </a:r>
            <a:endParaRPr lang="hu-HU" altLang="en-US" dirty="0">
              <a:latin typeface="Whipsmart" pitchFamily="34" charset="0"/>
            </a:endParaRPr>
          </a:p>
        </p:txBody>
      </p:sp>
      <p:sp>
        <p:nvSpPr>
          <p:cNvPr id="23" name="Rectangle 22"/>
          <p:cNvSpPr/>
          <p:nvPr/>
        </p:nvSpPr>
        <p:spPr>
          <a:xfrm>
            <a:off x="202660" y="4693545"/>
            <a:ext cx="3250659" cy="75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smtClean="0">
                <a:latin typeface="Consolas" panose="020B0609020204030204" pitchFamily="49" charset="0"/>
                <a:cs typeface="Consolas" panose="020B0609020204030204" pitchFamily="49" charset="0"/>
              </a:rPr>
              <a:t>TriangleGeometry</a:t>
            </a:r>
            <a:endParaRPr lang="hu-HU" sz="2400" dirty="0" smtClean="0">
              <a:latin typeface="Consolas" panose="020B0609020204030204" pitchFamily="49" charset="0"/>
              <a:cs typeface="Consolas" panose="020B0609020204030204" pitchFamily="49" charset="0"/>
            </a:endParaRPr>
          </a:p>
        </p:txBody>
      </p:sp>
      <p:sp>
        <p:nvSpPr>
          <p:cNvPr id="24" name="Rectangle 23"/>
          <p:cNvSpPr/>
          <p:nvPr/>
        </p:nvSpPr>
        <p:spPr>
          <a:xfrm>
            <a:off x="575554" y="4246217"/>
            <a:ext cx="3250659" cy="75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smtClean="0">
                <a:latin typeface="Consolas" panose="020B0609020204030204" pitchFamily="49" charset="0"/>
                <a:cs typeface="Consolas" panose="020B0609020204030204" pitchFamily="49" charset="0"/>
              </a:rPr>
              <a:t>StarGeometry</a:t>
            </a:r>
            <a:endParaRPr lang="hu-HU" sz="2400" dirty="0" smtClean="0">
              <a:latin typeface="Consolas" panose="020B0609020204030204" pitchFamily="49" charset="0"/>
              <a:cs typeface="Consolas" panose="020B0609020204030204" pitchFamily="49" charset="0"/>
            </a:endParaRPr>
          </a:p>
        </p:txBody>
      </p:sp>
      <p:sp>
        <p:nvSpPr>
          <p:cNvPr id="25" name="Rectangle 24"/>
          <p:cNvSpPr/>
          <p:nvPr/>
        </p:nvSpPr>
        <p:spPr>
          <a:xfrm>
            <a:off x="991411" y="3735226"/>
            <a:ext cx="3250659" cy="75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smtClean="0">
                <a:latin typeface="Consolas" panose="020B0609020204030204" pitchFamily="49" charset="0"/>
                <a:cs typeface="Consolas" panose="020B0609020204030204" pitchFamily="49" charset="0"/>
              </a:rPr>
              <a:t>HeartGeometry</a:t>
            </a:r>
            <a:endParaRPr lang="hu-HU" sz="2400" dirty="0" smtClean="0">
              <a:latin typeface="Consolas" panose="020B0609020204030204" pitchFamily="49" charset="0"/>
              <a:cs typeface="Consolas" panose="020B0609020204030204" pitchFamily="49" charset="0"/>
            </a:endParaRPr>
          </a:p>
        </p:txBody>
      </p:sp>
      <p:sp>
        <p:nvSpPr>
          <p:cNvPr id="26" name="Rectangle 25"/>
          <p:cNvSpPr/>
          <p:nvPr/>
        </p:nvSpPr>
        <p:spPr>
          <a:xfrm>
            <a:off x="1285268" y="3256067"/>
            <a:ext cx="3250659" cy="75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smtClean="0">
                <a:latin typeface="Consolas" panose="020B0609020204030204" pitchFamily="49" charset="0"/>
                <a:cs typeface="Consolas" panose="020B0609020204030204" pitchFamily="49" charset="0"/>
              </a:rPr>
              <a:t>QuadGeometry</a:t>
            </a:r>
            <a:endParaRPr lang="hu-HU" sz="2400" dirty="0" smtClean="0">
              <a:latin typeface="Consolas" panose="020B0609020204030204" pitchFamily="49" charset="0"/>
              <a:cs typeface="Consolas" panose="020B0609020204030204" pitchFamily="49" charset="0"/>
            </a:endParaRPr>
          </a:p>
        </p:txBody>
      </p:sp>
      <p:sp>
        <p:nvSpPr>
          <p:cNvPr id="27" name="Rectangle 26"/>
          <p:cNvSpPr/>
          <p:nvPr/>
        </p:nvSpPr>
        <p:spPr>
          <a:xfrm>
            <a:off x="6958732" y="3932761"/>
            <a:ext cx="3365770" cy="151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smtClean="0">
                <a:latin typeface="Consolas" panose="020B0609020204030204" pitchFamily="49" charset="0"/>
                <a:cs typeface="Consolas" panose="020B0609020204030204" pitchFamily="49" charset="0"/>
              </a:rPr>
              <a:t>UniformProvider</a:t>
            </a:r>
            <a:endParaRPr lang="en-US" sz="2800" dirty="0">
              <a:latin typeface="Consolas" panose="020B0609020204030204" pitchFamily="49" charset="0"/>
              <a:cs typeface="Consolas" panose="020B0609020204030204" pitchFamily="49" charset="0"/>
            </a:endParaRPr>
          </a:p>
        </p:txBody>
      </p:sp>
      <p:sp>
        <p:nvSpPr>
          <p:cNvPr id="28" name="TextBox 27"/>
          <p:cNvSpPr txBox="1"/>
          <p:nvPr/>
        </p:nvSpPr>
        <p:spPr>
          <a:xfrm>
            <a:off x="929228" y="5789383"/>
            <a:ext cx="3348994" cy="400110"/>
          </a:xfrm>
          <a:prstGeom prst="rect">
            <a:avLst/>
          </a:prstGeom>
          <a:noFill/>
        </p:spPr>
        <p:txBody>
          <a:bodyPr wrap="none" rtlCol="0">
            <a:spAutoFit/>
          </a:bodyPr>
          <a:lstStyle/>
          <a:p>
            <a:r>
              <a:rPr lang="hu-HU" sz="2000" dirty="0" err="1" smtClean="0">
                <a:latin typeface="Whipsmart" panose="020B0502030203050204" pitchFamily="34" charset="0"/>
              </a:rPr>
              <a:t>all</a:t>
            </a:r>
            <a:r>
              <a:rPr lang="hu-HU" sz="2000" dirty="0" smtClean="0">
                <a:latin typeface="Whipsmart" panose="020B0502030203050204" pitchFamily="34" charset="0"/>
              </a:rPr>
              <a:t> </a:t>
            </a:r>
            <a:r>
              <a:rPr lang="hu-HU" sz="2000" dirty="0" err="1" smtClean="0">
                <a:latin typeface="Whipsmart" panose="020B0502030203050204" pitchFamily="34" charset="0"/>
              </a:rPr>
              <a:t>have</a:t>
            </a:r>
            <a:r>
              <a:rPr lang="hu-HU" sz="2000" dirty="0" smtClean="0">
                <a:latin typeface="Whipsmart" panose="020B0502030203050204" pitchFamily="34" charset="0"/>
              </a:rPr>
              <a:t> </a:t>
            </a:r>
            <a:r>
              <a:rPr lang="hu-HU" sz="2000" b="1" dirty="0" err="1" smtClean="0">
                <a:latin typeface="Consolas" panose="020B0609020204030204" pitchFamily="49" charset="0"/>
                <a:cs typeface="Consolas" panose="020B0609020204030204" pitchFamily="49" charset="0"/>
              </a:rPr>
              <a:t>draw</a:t>
            </a:r>
            <a:r>
              <a:rPr lang="hu-HU" sz="2000" dirty="0" smtClean="0">
                <a:latin typeface="Whipsmart" panose="020B0502030203050204" pitchFamily="34" charset="0"/>
              </a:rPr>
              <a:t> </a:t>
            </a:r>
            <a:r>
              <a:rPr lang="hu-HU" sz="2000" dirty="0" err="1" smtClean="0">
                <a:latin typeface="Whipsmart" panose="020B0502030203050204" pitchFamily="34" charset="0"/>
              </a:rPr>
              <a:t>methods</a:t>
            </a:r>
            <a:r>
              <a:rPr lang="hu-HU" sz="2000" dirty="0" smtClean="0">
                <a:latin typeface="Whipsmart" panose="020B0502030203050204" pitchFamily="34" charset="0"/>
              </a:rPr>
              <a:t> </a:t>
            </a:r>
            <a:r>
              <a:rPr lang="hu-HU" sz="2000" dirty="0" err="1" smtClean="0">
                <a:latin typeface="Whipsmart" panose="020B0502030203050204" pitchFamily="34" charset="0"/>
              </a:rPr>
              <a:t>already</a:t>
            </a:r>
            <a:endParaRPr lang="en-US" sz="2000" dirty="0">
              <a:latin typeface="Whipsmart" panose="020B0502030203050204" pitchFamily="34" charset="0"/>
            </a:endParaRPr>
          </a:p>
        </p:txBody>
      </p:sp>
      <p:sp>
        <p:nvSpPr>
          <p:cNvPr id="29" name="TextBox 28"/>
          <p:cNvSpPr txBox="1"/>
          <p:nvPr/>
        </p:nvSpPr>
        <p:spPr>
          <a:xfrm>
            <a:off x="6037479" y="5425871"/>
            <a:ext cx="6263253" cy="147732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draw(...</a:t>
            </a:r>
            <a:r>
              <a:rPr lang="en-US" dirty="0" err="1">
                <a:latin typeface="Consolas" panose="020B0609020204030204" pitchFamily="49" charset="0"/>
                <a:cs typeface="Consolas" panose="020B0609020204030204" pitchFamily="49" charset="0"/>
              </a:rPr>
              <a:t>uniformProviders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for(</a:t>
            </a: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component of </a:t>
            </a:r>
            <a:r>
              <a:rPr lang="en-US" dirty="0" err="1">
                <a:latin typeface="Consolas" panose="020B0609020204030204" pitchFamily="49" charset="0"/>
                <a:cs typeface="Consolas" panose="020B0609020204030204" pitchFamily="49" charset="0"/>
              </a:rPr>
              <a:t>this.components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component.draw</a:t>
            </a:r>
            <a:r>
              <a:rPr lang="en-US" dirty="0">
                <a:latin typeface="Consolas" panose="020B0609020204030204" pitchFamily="49" charset="0"/>
                <a:cs typeface="Consolas" panose="020B0609020204030204" pitchFamily="49" charset="0"/>
              </a:rPr>
              <a:t>(this, ...</a:t>
            </a:r>
            <a:r>
              <a:rPr lang="en-US" dirty="0" err="1">
                <a:latin typeface="Consolas" panose="020B0609020204030204" pitchFamily="49" charset="0"/>
                <a:cs typeface="Consolas" panose="020B0609020204030204" pitchFamily="49" charset="0"/>
              </a:rPr>
              <a:t>uniformProviders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a:t>
            </a:r>
          </a:p>
        </p:txBody>
      </p:sp>
    </p:spTree>
    <p:extLst>
      <p:ext uri="{BB962C8B-B14F-4D97-AF65-F5344CB8AC3E}">
        <p14:creationId xmlns:p14="http://schemas.microsoft.com/office/powerpoint/2010/main" val="138287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xit" presetSubtype="0" fill="hold" grpId="0" nodeType="clickEffect">
                                  <p:stCondLst>
                                    <p:cond delay="0"/>
                                  </p:stCondLst>
                                  <p:childTnLst>
                                    <p:animEffect transition="out" filter="fade">
                                      <p:cBhvr>
                                        <p:cTn id="6" dur="2000"/>
                                        <p:tgtEl>
                                          <p:spTgt spid="4"/>
                                        </p:tgtEl>
                                      </p:cBhvr>
                                    </p:animEffect>
                                    <p:anim calcmode="lin" valueType="num">
                                      <p:cBhvr>
                                        <p:cTn id="7" dur="2000"/>
                                        <p:tgtEl>
                                          <p:spTgt spid="4"/>
                                        </p:tgtEl>
                                        <p:attrNameLst>
                                          <p:attrName>style.rotation</p:attrName>
                                        </p:attrNameLst>
                                      </p:cBhvr>
                                      <p:tavLst>
                                        <p:tav tm="0">
                                          <p:val>
                                            <p:fltVal val="0"/>
                                          </p:val>
                                        </p:tav>
                                        <p:tav tm="100000">
                                          <p:val>
                                            <p:fltVal val="720"/>
                                          </p:val>
                                        </p:tav>
                                      </p:tavLst>
                                    </p:anim>
                                    <p:anim calcmode="lin" valueType="num">
                                      <p:cBhvr>
                                        <p:cTn id="8" dur="2000"/>
                                        <p:tgtEl>
                                          <p:spTgt spid="4"/>
                                        </p:tgtEl>
                                        <p:attrNameLst>
                                          <p:attrName>ppt_h</p:attrName>
                                        </p:attrNameLst>
                                      </p:cBhvr>
                                      <p:tavLst>
                                        <p:tav tm="0">
                                          <p:val>
                                            <p:strVal val="ppt_h"/>
                                          </p:val>
                                        </p:tav>
                                        <p:tav tm="100000">
                                          <p:val>
                                            <p:fltVal val="0"/>
                                          </p:val>
                                        </p:tav>
                                      </p:tavLst>
                                    </p:anim>
                                    <p:anim calcmode="lin" valueType="num">
                                      <p:cBhvr>
                                        <p:cTn id="9" dur="2000"/>
                                        <p:tgtEl>
                                          <p:spTgt spid="4"/>
                                        </p:tgtEl>
                                        <p:attrNameLst>
                                          <p:attrName>ppt_w</p:attrName>
                                        </p:attrNameLst>
                                      </p:cBhvr>
                                      <p:tavLst>
                                        <p:tav tm="0">
                                          <p:val>
                                            <p:strVal val="ppt_w"/>
                                          </p:val>
                                        </p:tav>
                                        <p:tav tm="100000">
                                          <p:val>
                                            <p:fltVal val="0"/>
                                          </p:val>
                                        </p:tav>
                                      </p:tavLst>
                                    </p:anim>
                                    <p:set>
                                      <p:cBhvr>
                                        <p:cTn id="10" dur="1" fill="hold">
                                          <p:stCondLst>
                                            <p:cond delay="1999"/>
                                          </p:stCondLst>
                                        </p:cTn>
                                        <p:tgtEl>
                                          <p:spTgt spid="4"/>
                                        </p:tgtEl>
                                        <p:attrNameLst>
                                          <p:attrName>style.visibility</p:attrName>
                                        </p:attrNameLst>
                                      </p:cBhvr>
                                      <p:to>
                                        <p:strVal val="hidden"/>
                                      </p:to>
                                    </p:set>
                                  </p:childTnLst>
                                </p:cTn>
                              </p:par>
                              <p:par>
                                <p:cTn id="11" presetID="35" presetClass="exit" presetSubtype="0" fill="hold" nodeType="withEffect">
                                  <p:stCondLst>
                                    <p:cond delay="0"/>
                                  </p:stCondLst>
                                  <p:childTnLst>
                                    <p:animEffect transition="out" filter="fade">
                                      <p:cBhvr>
                                        <p:cTn id="12" dur="2000"/>
                                        <p:tgtEl>
                                          <p:spTgt spid="5"/>
                                        </p:tgtEl>
                                      </p:cBhvr>
                                    </p:animEffect>
                                    <p:anim calcmode="lin" valueType="num">
                                      <p:cBhvr>
                                        <p:cTn id="13" dur="2000"/>
                                        <p:tgtEl>
                                          <p:spTgt spid="5"/>
                                        </p:tgtEl>
                                        <p:attrNameLst>
                                          <p:attrName>style.rotation</p:attrName>
                                        </p:attrNameLst>
                                      </p:cBhvr>
                                      <p:tavLst>
                                        <p:tav tm="0">
                                          <p:val>
                                            <p:fltVal val="0"/>
                                          </p:val>
                                        </p:tav>
                                        <p:tav tm="100000">
                                          <p:val>
                                            <p:fltVal val="720"/>
                                          </p:val>
                                        </p:tav>
                                      </p:tavLst>
                                    </p:anim>
                                    <p:anim calcmode="lin" valueType="num">
                                      <p:cBhvr>
                                        <p:cTn id="14" dur="2000"/>
                                        <p:tgtEl>
                                          <p:spTgt spid="5"/>
                                        </p:tgtEl>
                                        <p:attrNameLst>
                                          <p:attrName>ppt_h</p:attrName>
                                        </p:attrNameLst>
                                      </p:cBhvr>
                                      <p:tavLst>
                                        <p:tav tm="0">
                                          <p:val>
                                            <p:strVal val="ppt_h"/>
                                          </p:val>
                                        </p:tav>
                                        <p:tav tm="100000">
                                          <p:val>
                                            <p:fltVal val="0"/>
                                          </p:val>
                                        </p:tav>
                                      </p:tavLst>
                                    </p:anim>
                                    <p:anim calcmode="lin" valueType="num">
                                      <p:cBhvr>
                                        <p:cTn id="15" dur="2000"/>
                                        <p:tgtEl>
                                          <p:spTgt spid="5"/>
                                        </p:tgtEl>
                                        <p:attrNameLst>
                                          <p:attrName>ppt_w</p:attrName>
                                        </p:attrNameLst>
                                      </p:cBhvr>
                                      <p:tavLst>
                                        <p:tav tm="0">
                                          <p:val>
                                            <p:strVal val="ppt_w"/>
                                          </p:val>
                                        </p:tav>
                                        <p:tav tm="100000">
                                          <p:val>
                                            <p:fltVal val="0"/>
                                          </p:val>
                                        </p:tav>
                                      </p:tavLst>
                                    </p:anim>
                                    <p:set>
                                      <p:cBhvr>
                                        <p:cTn id="16" dur="1" fill="hold">
                                          <p:stCondLst>
                                            <p:cond delay="1999"/>
                                          </p:stCondLst>
                                        </p:cTn>
                                        <p:tgtEl>
                                          <p:spTgt spid="5"/>
                                        </p:tgtEl>
                                        <p:attrNameLst>
                                          <p:attrName>style.visibility</p:attrName>
                                        </p:attrNameLst>
                                      </p:cBhvr>
                                      <p:to>
                                        <p:strVal val="hidden"/>
                                      </p:to>
                                    </p:set>
                                  </p:childTnLst>
                                </p:cTn>
                              </p:par>
                              <p:par>
                                <p:cTn id="17" presetID="35" presetClass="exit" presetSubtype="0" fill="hold" nodeType="withEffect">
                                  <p:stCondLst>
                                    <p:cond delay="0"/>
                                  </p:stCondLst>
                                  <p:childTnLst>
                                    <p:animEffect transition="out" filter="fade">
                                      <p:cBhvr>
                                        <p:cTn id="18" dur="2000"/>
                                        <p:tgtEl>
                                          <p:spTgt spid="13"/>
                                        </p:tgtEl>
                                      </p:cBhvr>
                                    </p:animEffect>
                                    <p:anim calcmode="lin" valueType="num">
                                      <p:cBhvr>
                                        <p:cTn id="19" dur="2000"/>
                                        <p:tgtEl>
                                          <p:spTgt spid="13"/>
                                        </p:tgtEl>
                                        <p:attrNameLst>
                                          <p:attrName>style.rotation</p:attrName>
                                        </p:attrNameLst>
                                      </p:cBhvr>
                                      <p:tavLst>
                                        <p:tav tm="0">
                                          <p:val>
                                            <p:fltVal val="0"/>
                                          </p:val>
                                        </p:tav>
                                        <p:tav tm="100000">
                                          <p:val>
                                            <p:fltVal val="720"/>
                                          </p:val>
                                        </p:tav>
                                      </p:tavLst>
                                    </p:anim>
                                    <p:anim calcmode="lin" valueType="num">
                                      <p:cBhvr>
                                        <p:cTn id="20" dur="2000"/>
                                        <p:tgtEl>
                                          <p:spTgt spid="13"/>
                                        </p:tgtEl>
                                        <p:attrNameLst>
                                          <p:attrName>ppt_h</p:attrName>
                                        </p:attrNameLst>
                                      </p:cBhvr>
                                      <p:tavLst>
                                        <p:tav tm="0">
                                          <p:val>
                                            <p:strVal val="ppt_h"/>
                                          </p:val>
                                        </p:tav>
                                        <p:tav tm="100000">
                                          <p:val>
                                            <p:fltVal val="0"/>
                                          </p:val>
                                        </p:tav>
                                      </p:tavLst>
                                    </p:anim>
                                    <p:anim calcmode="lin" valueType="num">
                                      <p:cBhvr>
                                        <p:cTn id="21" dur="2000"/>
                                        <p:tgtEl>
                                          <p:spTgt spid="13"/>
                                        </p:tgtEl>
                                        <p:attrNameLst>
                                          <p:attrName>ppt_w</p:attrName>
                                        </p:attrNameLst>
                                      </p:cBhvr>
                                      <p:tavLst>
                                        <p:tav tm="0">
                                          <p:val>
                                            <p:strVal val="ppt_w"/>
                                          </p:val>
                                        </p:tav>
                                        <p:tav tm="100000">
                                          <p:val>
                                            <p:fltVal val="0"/>
                                          </p:val>
                                        </p:tav>
                                      </p:tavLst>
                                    </p:anim>
                                    <p:set>
                                      <p:cBhvr>
                                        <p:cTn id="22" dur="1" fill="hold">
                                          <p:stCondLst>
                                            <p:cond delay="19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par>
                          <p:cTn id="42" fill="hold">
                            <p:stCondLst>
                              <p:cond delay="1500"/>
                            </p:stCondLst>
                            <p:childTnLst>
                              <p:par>
                                <p:cTn id="43" presetID="53" presetClass="entr" presetSubtype="16"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childTnLst>
                          </p:cTn>
                        </p:par>
                        <p:par>
                          <p:cTn id="48" fill="hold">
                            <p:stCondLst>
                              <p:cond delay="2000"/>
                            </p:stCondLst>
                            <p:childTnLst>
                              <p:par>
                                <p:cTn id="49" presetID="53" presetClass="exit" presetSubtype="32" fill="hold" grpId="0" nodeType="afterEffect">
                                  <p:stCondLst>
                                    <p:cond delay="0"/>
                                  </p:stCondLst>
                                  <p:childTnLst>
                                    <p:anim calcmode="lin" valueType="num">
                                      <p:cBhvr>
                                        <p:cTn id="50" dur="500"/>
                                        <p:tgtEl>
                                          <p:spTgt spid="7"/>
                                        </p:tgtEl>
                                        <p:attrNameLst>
                                          <p:attrName>ppt_w</p:attrName>
                                        </p:attrNameLst>
                                      </p:cBhvr>
                                      <p:tavLst>
                                        <p:tav tm="0">
                                          <p:val>
                                            <p:strVal val="ppt_w"/>
                                          </p:val>
                                        </p:tav>
                                        <p:tav tm="100000">
                                          <p:val>
                                            <p:fltVal val="0"/>
                                          </p:val>
                                        </p:tav>
                                      </p:tavLst>
                                    </p:anim>
                                    <p:anim calcmode="lin" valueType="num">
                                      <p:cBhvr>
                                        <p:cTn id="51" dur="500"/>
                                        <p:tgtEl>
                                          <p:spTgt spid="7"/>
                                        </p:tgtEl>
                                        <p:attrNameLst>
                                          <p:attrName>ppt_h</p:attrName>
                                        </p:attrNameLst>
                                      </p:cBhvr>
                                      <p:tavLst>
                                        <p:tav tm="0">
                                          <p:val>
                                            <p:strVal val="ppt_h"/>
                                          </p:val>
                                        </p:tav>
                                        <p:tav tm="100000">
                                          <p:val>
                                            <p:fltVal val="0"/>
                                          </p:val>
                                        </p:tav>
                                      </p:tavLst>
                                    </p:anim>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randombar(horizontal)">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12"/>
                                        </p:tgtEl>
                                      </p:cBhvr>
                                    </p:animEffect>
                                    <p:set>
                                      <p:cBhvr>
                                        <p:cTn id="71" dur="1" fill="hold">
                                          <p:stCondLst>
                                            <p:cond delay="499"/>
                                          </p:stCondLst>
                                        </p:cTn>
                                        <p:tgtEl>
                                          <p:spTgt spid="12"/>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2" grpId="0"/>
      <p:bldP spid="23" grpId="0" animBg="1"/>
      <p:bldP spid="24" grpId="0" animBg="1"/>
      <p:bldP spid="25" grpId="0" animBg="1"/>
      <p:bldP spid="26" grpId="0" animBg="1"/>
      <p:bldP spid="27" grpId="0" animBg="1"/>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The </a:t>
            </a:r>
            <a:r>
              <a:rPr lang="hu-HU" dirty="0" err="1" smtClean="0"/>
              <a:t>other</a:t>
            </a:r>
            <a:r>
              <a:rPr lang="hu-HU" dirty="0" smtClean="0"/>
              <a:t> </a:t>
            </a:r>
            <a:r>
              <a:rPr lang="hu-HU" dirty="0" err="1" smtClean="0"/>
              <a:t>kind</a:t>
            </a:r>
            <a:r>
              <a:rPr lang="hu-HU" dirty="0" smtClean="0"/>
              <a:t> of </a:t>
            </a:r>
            <a:r>
              <a:rPr lang="hu-HU" dirty="0" err="1" smtClean="0"/>
              <a:t>leaf</a:t>
            </a:r>
            <a:r>
              <a:rPr lang="hu-HU" dirty="0" smtClean="0"/>
              <a:t> </a:t>
            </a:r>
            <a:r>
              <a:rPr lang="hu-HU" dirty="0" err="1" smtClean="0"/>
              <a:t>component</a:t>
            </a:r>
            <a:r>
              <a:rPr lang="hu-HU" dirty="0" smtClean="0"/>
              <a:t>:</a:t>
            </a:r>
            <a:br>
              <a:rPr lang="hu-HU" dirty="0" smtClean="0"/>
            </a:br>
            <a:r>
              <a:rPr lang="hu-HU" dirty="0" err="1" smtClean="0">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smtClean="0"/>
              <a:t>queries</a:t>
            </a:r>
            <a:r>
              <a:rPr lang="hu-HU" dirty="0" smtClean="0"/>
              <a:t> </a:t>
            </a:r>
            <a:r>
              <a:rPr lang="hu-HU" dirty="0" err="1" smtClean="0"/>
              <a:t>uniforms</a:t>
            </a:r>
            <a:r>
              <a:rPr lang="hu-HU" dirty="0" smtClean="0"/>
              <a:t> </a:t>
            </a:r>
            <a:r>
              <a:rPr lang="hu-HU" dirty="0" err="1" smtClean="0"/>
              <a:t>from</a:t>
            </a:r>
            <a:r>
              <a:rPr lang="hu-HU" dirty="0" smtClean="0"/>
              <a:t> a </a:t>
            </a:r>
            <a:r>
              <a:rPr lang="hu-HU" dirty="0" err="1" smtClean="0"/>
              <a:t>WebGL</a:t>
            </a:r>
            <a:r>
              <a:rPr lang="hu-HU" dirty="0" smtClean="0"/>
              <a:t> program, </a:t>
            </a:r>
            <a:r>
              <a:rPr lang="hu-HU" dirty="0" err="1" smtClean="0"/>
              <a:t>organized</a:t>
            </a:r>
            <a:r>
              <a:rPr lang="hu-HU" dirty="0" smtClean="0"/>
              <a:t> </a:t>
            </a:r>
            <a:r>
              <a:rPr lang="hu-HU" dirty="0" err="1" smtClean="0"/>
              <a:t>by</a:t>
            </a:r>
            <a:r>
              <a:rPr lang="hu-HU" dirty="0" smtClean="0"/>
              <a:t> </a:t>
            </a:r>
            <a:r>
              <a:rPr lang="hu-HU" dirty="0" err="1" smtClean="0"/>
              <a:t>struct</a:t>
            </a:r>
            <a:r>
              <a:rPr lang="hu-HU" dirty="0" smtClean="0"/>
              <a:t> </a:t>
            </a:r>
            <a:r>
              <a:rPr lang="hu-HU" dirty="0" err="1" smtClean="0"/>
              <a:t>name</a:t>
            </a:r>
            <a:endParaRPr lang="hu-HU" dirty="0" smtClean="0"/>
          </a:p>
          <a:p>
            <a:r>
              <a:rPr lang="hu-HU" dirty="0" err="1" smtClean="0">
                <a:latin typeface="Consolas" panose="020B0609020204030204" pitchFamily="49" charset="0"/>
                <a:cs typeface="Consolas" panose="020B0609020204030204" pitchFamily="49" charset="0"/>
              </a:rPr>
              <a:t>draw</a:t>
            </a:r>
            <a:r>
              <a:rPr lang="hu-HU" dirty="0" smtClean="0"/>
              <a:t> </a:t>
            </a:r>
            <a:r>
              <a:rPr lang="hu-HU" dirty="0" err="1" smtClean="0"/>
              <a:t>method</a:t>
            </a:r>
            <a:endParaRPr lang="hu-HU" dirty="0" smtClean="0"/>
          </a:p>
          <a:p>
            <a:pPr lvl="1"/>
            <a:r>
              <a:rPr lang="hu-HU" dirty="0" err="1" smtClean="0"/>
              <a:t>takes</a:t>
            </a:r>
            <a:r>
              <a:rPr lang="hu-HU" dirty="0" smtClean="0"/>
              <a:t> </a:t>
            </a:r>
            <a:r>
              <a:rPr lang="hu-HU" dirty="0" err="1" smtClean="0"/>
              <a:t>list</a:t>
            </a:r>
            <a:r>
              <a:rPr lang="hu-HU" dirty="0" smtClean="0"/>
              <a:t> of uniform </a:t>
            </a:r>
            <a:r>
              <a:rPr lang="hu-HU" dirty="0" err="1" smtClean="0"/>
              <a:t>provider</a:t>
            </a:r>
            <a:r>
              <a:rPr lang="hu-HU" dirty="0" smtClean="0"/>
              <a:t> </a:t>
            </a:r>
            <a:r>
              <a:rPr lang="hu-HU" dirty="0" err="1" smtClean="0"/>
              <a:t>components</a:t>
            </a:r>
            <a:r>
              <a:rPr lang="hu-HU" dirty="0" smtClean="0"/>
              <a:t> </a:t>
            </a:r>
            <a:r>
              <a:rPr lang="hu-HU" dirty="0" err="1" smtClean="0"/>
              <a:t>passed</a:t>
            </a:r>
            <a:r>
              <a:rPr lang="hu-HU" dirty="0" smtClean="0"/>
              <a:t> down </a:t>
            </a:r>
            <a:r>
              <a:rPr lang="hu-HU" dirty="0" err="1" smtClean="0"/>
              <a:t>on</a:t>
            </a:r>
            <a:r>
              <a:rPr lang="hu-HU" dirty="0" smtClean="0"/>
              <a:t> </a:t>
            </a:r>
            <a:r>
              <a:rPr lang="hu-HU" dirty="0" err="1" smtClean="0"/>
              <a:t>call</a:t>
            </a:r>
            <a:r>
              <a:rPr lang="hu-HU" dirty="0" smtClean="0"/>
              <a:t> </a:t>
            </a:r>
            <a:r>
              <a:rPr lang="hu-HU" dirty="0" err="1" smtClean="0"/>
              <a:t>chain</a:t>
            </a:r>
            <a:endParaRPr lang="hu-HU" dirty="0" smtClean="0"/>
          </a:p>
          <a:p>
            <a:pPr lvl="1"/>
            <a:r>
              <a:rPr lang="hu-HU" dirty="0" err="1" smtClean="0"/>
              <a:t>commits</a:t>
            </a:r>
            <a:r>
              <a:rPr lang="hu-HU" dirty="0" smtClean="0"/>
              <a:t> </a:t>
            </a:r>
            <a:r>
              <a:rPr lang="hu-HU" dirty="0" err="1" smtClean="0"/>
              <a:t>values</a:t>
            </a:r>
            <a:r>
              <a:rPr lang="hu-HU" dirty="0" smtClean="0"/>
              <a:t> of </a:t>
            </a:r>
            <a:r>
              <a:rPr lang="hu-HU" dirty="0" err="1" smtClean="0"/>
              <a:t>provider</a:t>
            </a:r>
            <a:r>
              <a:rPr lang="hu-HU" dirty="0" smtClean="0"/>
              <a:t> </a:t>
            </a:r>
            <a:r>
              <a:rPr lang="hu-HU" dirty="0" err="1" smtClean="0"/>
              <a:t>properties</a:t>
            </a:r>
            <a:r>
              <a:rPr lang="hu-HU" dirty="0" smtClean="0"/>
              <a:t> </a:t>
            </a:r>
            <a:r>
              <a:rPr lang="hu-HU" dirty="0" err="1" smtClean="0"/>
              <a:t>to</a:t>
            </a:r>
            <a:r>
              <a:rPr lang="hu-HU" dirty="0" smtClean="0"/>
              <a:t> </a:t>
            </a:r>
            <a:r>
              <a:rPr lang="hu-HU" dirty="0" err="1" smtClean="0"/>
              <a:t>the</a:t>
            </a:r>
            <a:r>
              <a:rPr lang="hu-HU" dirty="0" smtClean="0"/>
              <a:t> </a:t>
            </a:r>
            <a:r>
              <a:rPr lang="hu-HU" dirty="0" err="1" smtClean="0"/>
              <a:t>respective</a:t>
            </a:r>
            <a:r>
              <a:rPr lang="hu-HU" dirty="0" smtClean="0"/>
              <a:t> </a:t>
            </a:r>
            <a:r>
              <a:rPr lang="hu-HU" dirty="0" err="1" smtClean="0"/>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draw(...</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pP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a:t>
            </a: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gl.useProgram</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provider.glslStructNames</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Desc</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this.uniformDescriptors</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Desc.</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commit</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hu-HU"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a:t>
            </a: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a:t>
            </a: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Desc.</a:t>
            </a:r>
            <a:r>
              <a:rPr lang="en-US"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smtClean="0"/>
              <a:t>Another</a:t>
            </a:r>
            <a:r>
              <a:rPr lang="hu-HU" dirty="0" smtClean="0"/>
              <a:t> </a:t>
            </a:r>
            <a:r>
              <a:rPr lang="hu-HU" dirty="0" err="1">
                <a:latin typeface="Consolas" panose="020B0609020204030204" pitchFamily="49" charset="0"/>
                <a:cs typeface="Consolas" panose="020B0609020204030204" pitchFamily="49" charset="0"/>
              </a:rPr>
              <a:t>ProgramReflection</a:t>
            </a:r>
            <a:r>
              <a:rPr lang="hu-HU" dirty="0" smtClean="0"/>
              <a:t> </a:t>
            </a:r>
            <a:r>
              <a:rPr lang="hu-HU" dirty="0" err="1" smtClean="0"/>
              <a:t>operation</a:t>
            </a:r>
            <a:r>
              <a:rPr lang="hu-HU" dirty="0" smtClean="0"/>
              <a:t>:</a:t>
            </a:r>
            <a:br>
              <a:rPr lang="hu-HU" dirty="0" smtClean="0"/>
            </a:br>
            <a:r>
              <a:rPr lang="hu-HU" dirty="0" err="1" smtClean="0"/>
              <a:t>populate</a:t>
            </a:r>
            <a:r>
              <a:rPr lang="hu-HU" dirty="0" smtClean="0"/>
              <a:t> </a:t>
            </a:r>
            <a:r>
              <a:rPr lang="hu-HU" dirty="0" err="1" smtClean="0">
                <a:latin typeface="Consolas" panose="020B0609020204030204" pitchFamily="49" charset="0"/>
                <a:cs typeface="Consolas" panose="020B0609020204030204" pitchFamily="49" charset="0"/>
              </a:rPr>
              <a:t>UniformProvider</a:t>
            </a:r>
            <a:r>
              <a:rPr lang="hu-HU" dirty="0" err="1"/>
              <a:t>s</a:t>
            </a:r>
            <a:r>
              <a:rPr lang="en-US" dirty="0" smtClean="0"/>
              <a:t> </a:t>
            </a:r>
            <a:r>
              <a:rPr lang="hu-HU" dirty="0" err="1" smtClean="0"/>
              <a:t>with</a:t>
            </a:r>
            <a:r>
              <a:rPr lang="hu-HU" dirty="0" smtClean="0"/>
              <a:t> </a:t>
            </a:r>
            <a:r>
              <a:rPr lang="hu-HU" dirty="0" err="1" smtClean="0"/>
              <a:t>properties</a:t>
            </a:r>
            <a:endParaRPr lang="en-US" dirty="0"/>
          </a:p>
        </p:txBody>
      </p:sp>
      <p:sp>
        <p:nvSpPr>
          <p:cNvPr id="4" name="Content Placeholder 3"/>
          <p:cNvSpPr>
            <a:spLocks noGrp="1"/>
          </p:cNvSpPr>
          <p:nvPr>
            <p:ph idx="1"/>
          </p:nvPr>
        </p:nvSpPr>
        <p:spPr/>
        <p:txBody>
          <a:bodyPr>
            <a:normAutofit/>
          </a:bodyPr>
          <a:lstStyle/>
          <a:p>
            <a:r>
              <a:rPr lang="en-US" dirty="0"/>
              <a:t>add child components</a:t>
            </a:r>
            <a:endParaRPr lang="hu-HU" dirty="0" smtClean="0"/>
          </a:p>
          <a:p>
            <a:r>
              <a:rPr lang="hu-HU" dirty="0" smtClean="0"/>
              <a:t>ensure the providers have correctly typed properties for</a:t>
            </a:r>
            <a:r>
              <a:rPr lang="hu-HU" dirty="0"/>
              <a:t> </a:t>
            </a:r>
            <a:r>
              <a:rPr lang="hu-HU" dirty="0" smtClean="0"/>
              <a:t>holding the values for the uniforms</a:t>
            </a:r>
          </a:p>
          <a:p>
            <a:r>
              <a:rPr lang="hu-HU" dirty="0" err="1" smtClean="0"/>
              <a:t>we</a:t>
            </a:r>
            <a:r>
              <a:rPr lang="hu-HU" dirty="0" smtClean="0"/>
              <a:t> </a:t>
            </a:r>
            <a:r>
              <a:rPr lang="hu-HU" dirty="0" err="1" smtClean="0"/>
              <a:t>could</a:t>
            </a:r>
            <a:r>
              <a:rPr lang="hu-HU" dirty="0" smtClean="0"/>
              <a:t> </a:t>
            </a:r>
            <a:r>
              <a:rPr lang="hu-HU" dirty="0" err="1" smtClean="0"/>
              <a:t>leave</a:t>
            </a:r>
            <a:r>
              <a:rPr lang="hu-HU" dirty="0" smtClean="0"/>
              <a:t> </a:t>
            </a:r>
            <a:r>
              <a:rPr lang="hu-HU" dirty="0" err="1" smtClean="0"/>
              <a:t>this</a:t>
            </a:r>
            <a:r>
              <a:rPr lang="hu-HU" dirty="0" smtClean="0"/>
              <a:t> </a:t>
            </a:r>
            <a:r>
              <a:rPr lang="hu-HU" dirty="0" err="1" smtClean="0"/>
              <a:t>as</a:t>
            </a:r>
            <a:r>
              <a:rPr lang="hu-HU" dirty="0" smtClean="0"/>
              <a:t> a </a:t>
            </a:r>
            <a:r>
              <a:rPr lang="hu-HU" dirty="0" err="1" smtClean="0"/>
              <a:t>programmer</a:t>
            </a:r>
            <a:r>
              <a:rPr lang="hu-HU" dirty="0" smtClean="0"/>
              <a:t> </a:t>
            </a:r>
            <a:r>
              <a:rPr lang="hu-HU" dirty="0" err="1" smtClean="0"/>
              <a:t>responsibility</a:t>
            </a:r>
            <a:endParaRPr lang="hu-HU" dirty="0" smtClean="0"/>
          </a:p>
          <a:p>
            <a:pPr lvl="1"/>
            <a:r>
              <a:rPr lang="hu-HU" dirty="0" err="1" smtClean="0"/>
              <a:t>that</a:t>
            </a:r>
            <a:r>
              <a:rPr lang="hu-HU" dirty="0" smtClean="0"/>
              <a:t> </a:t>
            </a:r>
            <a:r>
              <a:rPr lang="hu-HU" dirty="0" err="1" smtClean="0"/>
              <a:t>would</a:t>
            </a:r>
            <a:r>
              <a:rPr lang="hu-HU" dirty="0" smtClean="0"/>
              <a:t> </a:t>
            </a:r>
            <a:r>
              <a:rPr lang="hu-HU" dirty="0" err="1" smtClean="0"/>
              <a:t>mean</a:t>
            </a:r>
            <a:r>
              <a:rPr lang="hu-HU" dirty="0" smtClean="0"/>
              <a:t> extra </a:t>
            </a:r>
            <a:r>
              <a:rPr lang="hu-HU" dirty="0" err="1" smtClean="0"/>
              <a:t>work</a:t>
            </a:r>
            <a:r>
              <a:rPr lang="hu-HU" dirty="0" smtClean="0"/>
              <a:t> and more </a:t>
            </a:r>
            <a:r>
              <a:rPr lang="hu-HU" dirty="0" err="1" smtClean="0"/>
              <a:t>mistakes</a:t>
            </a:r>
            <a:endParaRPr lang="hu-HU" dirty="0" smtClean="0"/>
          </a:p>
          <a:p>
            <a:r>
              <a:rPr lang="en-US" dirty="0" smtClean="0"/>
              <a:t>reflect uniform variables as JavaScript objects</a:t>
            </a:r>
          </a:p>
          <a:p>
            <a:pPr lvl="1"/>
            <a:r>
              <a:rPr lang="en-US" dirty="0" smtClean="0"/>
              <a:t>we need a way to create appropriate objects based on type names (e.g. vec3, mat4, …)</a:t>
            </a:r>
          </a:p>
          <a:p>
            <a:pPr lvl="1"/>
            <a:r>
              <a:rPr lang="en-US" dirty="0" smtClean="0"/>
              <a:t>created variables become properties of </a:t>
            </a:r>
            <a:r>
              <a:rPr lang="hu-HU" dirty="0" err="1" smtClean="0">
                <a:latin typeface="Consolas" panose="020B0609020204030204" pitchFamily="49" charset="0"/>
                <a:cs typeface="Consolas" panose="020B0609020204030204" pitchFamily="49" charset="0"/>
              </a:rPr>
              <a:t>UniformProvider</a:t>
            </a:r>
            <a:r>
              <a:rPr lang="en-US" dirty="0" smtClean="0"/>
              <a:t> objects, but dynamically added</a:t>
            </a:r>
          </a:p>
        </p:txBody>
      </p:sp>
    </p:spTree>
    <p:extLst>
      <p:ext uri="{BB962C8B-B14F-4D97-AF65-F5344CB8AC3E}">
        <p14:creationId xmlns:p14="http://schemas.microsoft.com/office/powerpoint/2010/main" val="365562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smtClean="0">
                <a:latin typeface="Consolas" panose="020B0609020204030204" pitchFamily="49" charset="0"/>
                <a:cs typeface="Consolas" panose="020B0609020204030204" pitchFamily="49" charset="0"/>
              </a:rPr>
              <a:t>#</a:t>
            </a:r>
            <a:r>
              <a:rPr lang="hu-HU" dirty="0" smtClean="0">
                <a:latin typeface="Consolas" panose="020B0609020204030204" pitchFamily="49" charset="0"/>
                <a:cs typeface="Consolas" panose="020B0609020204030204" pitchFamily="49" charset="0"/>
              </a:rPr>
              <a:t/>
            </a:r>
            <a:br>
              <a:rPr lang="hu-HU" dirty="0" smtClean="0">
                <a:latin typeface="Consolas" panose="020B0609020204030204" pitchFamily="49" charset="0"/>
                <a:cs typeface="Consolas" panose="020B0609020204030204" pitchFamily="49" charset="0"/>
              </a:rPr>
            </a:br>
            <a:r>
              <a:rPr lang="hu-HU" dirty="0" smtClean="0">
                <a:latin typeface="Consolas" panose="020B0609020204030204" pitchFamily="49" charset="0"/>
                <a:cs typeface="Consolas" panose="020B0609020204030204" pitchFamily="49" charset="0"/>
              </a:rPr>
              <a:t>definePropertiesMatching</a:t>
            </a:r>
            <a:r>
              <a:rPr lang="en-US" dirty="0" smtClean="0">
                <a:latin typeface="Consolas" panose="020B0609020204030204" pitchFamily="49" charset="0"/>
                <a:cs typeface="Consolas" panose="020B0609020204030204" pitchFamily="49" charset="0"/>
              </a:rPr>
              <a:t>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of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target.glslStructNames</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this.uniformDescriptors</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undefined</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continue;</a:t>
            </a: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of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this.uniformDescriptors</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 </a:t>
            </a:r>
            <a:r>
              <a:rPr lang="en-US" sz="24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Desc.</a:t>
            </a:r>
            <a:r>
              <a:rPr lang="en-US" sz="24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uniformDesc.size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Object.</a:t>
            </a:r>
            <a:r>
              <a:rPr lang="en-US" sz="24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defineProperty</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70C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Desc.</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get: () =&gt;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set: </a:t>
            </a: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arg</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=&gt; </a:t>
            </a:r>
            <a:r>
              <a:rPr lang="hu-HU"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reflectionVariable.set(arg)</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smtClean="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Program</a:t>
            </a:r>
            <a:r>
              <a:rPr lang="hu-HU" dirty="0" smtClean="0"/>
              <a:t> </a:t>
            </a:r>
            <a:r>
              <a:rPr lang="hu-HU" dirty="0" err="1" smtClean="0"/>
              <a:t>objects</a:t>
            </a:r>
            <a:r>
              <a:rPr lang="en-US" dirty="0" smtClean="0"/>
              <a:t>: creating reflected uniforms</a:t>
            </a:r>
            <a:endParaRPr lang="en-US" dirty="0"/>
          </a:p>
        </p:txBody>
      </p:sp>
      <p:sp>
        <p:nvSpPr>
          <p:cNvPr id="3" name="Rectangle 2"/>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Program</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4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vertexShader</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fragmentShader</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"program"</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this.gl =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this.sourceFileNames</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vs:vertexShader.sourceFileName</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fs:fragmentShader.sourceFileName</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gl.attachShader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vertexShader.glShader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gl.attachShader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fragmentShader.glShader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vertexColor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gl.linkProgram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if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gl.getProgramParameter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gl.LINK_STATUS</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throw new </a:t>
            </a:r>
            <a:r>
              <a:rPr lang="en-US" sz="4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Error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(`Could not link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[vertex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vertexShader.sourceFileName</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}]:[fragment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fragmentShader.sourceFileName</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gl.getProgramInfoLog</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6906638" y="1466027"/>
            <a:ext cx="3307316" cy="369332"/>
          </a:xfrm>
          <a:prstGeom prst="rect">
            <a:avLst/>
          </a:prstGeom>
          <a:noFill/>
        </p:spPr>
        <p:txBody>
          <a:bodyPr wrap="none" rtlCol="0">
            <a:spAutoFit/>
          </a:bodyPr>
          <a:lstStyle/>
          <a:p>
            <a:r>
              <a:rPr lang="en-US" dirty="0" smtClean="0">
                <a:solidFill>
                  <a:srgbClr val="FF0000"/>
                </a:solidFill>
                <a:latin typeface="Whipsmart" panose="020B0502030203050204" pitchFamily="34" charset="0"/>
              </a:rPr>
              <a:t>now a </a:t>
            </a:r>
            <a:r>
              <a:rPr lang="en-US" dirty="0" err="1" smtClean="0">
                <a:solidFill>
                  <a:srgbClr val="FF0000"/>
                </a:solidFill>
                <a:latin typeface="Whipsmart" panose="020B0502030203050204" pitchFamily="34" charset="0"/>
              </a:rPr>
              <a:t>UniformProvider</a:t>
            </a:r>
            <a:r>
              <a:rPr lang="en-US" dirty="0" smtClean="0">
                <a:solidFill>
                  <a:srgbClr val="FF0000"/>
                </a:solidFill>
                <a:latin typeface="Whipsmart" panose="020B0502030203050204" pitchFamily="34" charset="0"/>
              </a:rPr>
              <a:t> component</a:t>
            </a:r>
            <a:endParaRPr lang="en-US" dirty="0">
              <a:solidFill>
                <a:srgbClr val="FF0000"/>
              </a:solidFill>
              <a:latin typeface="Whipsmart" panose="020B0502030203050204" pitchFamily="34" charset="0"/>
            </a:endParaRPr>
          </a:p>
        </p:txBody>
      </p:sp>
      <p:cxnSp>
        <p:nvCxnSpPr>
          <p:cNvPr id="11" name="Straight Arrow Connector 10"/>
          <p:cNvCxnSpPr/>
          <p:nvPr/>
        </p:nvCxnSpPr>
        <p:spPr>
          <a:xfrm flipH="1">
            <a:off x="5605023" y="1801039"/>
            <a:ext cx="1301615" cy="6870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68161" y="5826388"/>
            <a:ext cx="3836307" cy="923330"/>
          </a:xfrm>
          <a:prstGeom prst="rect">
            <a:avLst/>
          </a:prstGeom>
          <a:noFill/>
        </p:spPr>
        <p:txBody>
          <a:bodyPr wrap="none" rtlCol="0">
            <a:spAutoFit/>
          </a:bodyPr>
          <a:lstStyle/>
          <a:p>
            <a:r>
              <a:rPr lang="hu-HU" dirty="0" smtClean="0">
                <a:solidFill>
                  <a:srgbClr val="FF0000"/>
                </a:solidFill>
                <a:latin typeface="Whipsmart" panose="020B0502030203050204" pitchFamily="34" charset="0"/>
              </a:rPr>
              <a:t>add </a:t>
            </a:r>
            <a:r>
              <a:rPr lang="en-US" dirty="0" smtClean="0">
                <a:solidFill>
                  <a:srgbClr val="FF0000"/>
                </a:solidFill>
                <a:latin typeface="Whipsmart" panose="020B0502030203050204" pitchFamily="34" charset="0"/>
              </a:rPr>
              <a:t>a </a:t>
            </a:r>
            <a:r>
              <a:rPr lang="en-US" dirty="0" err="1" smtClean="0">
                <a:solidFill>
                  <a:srgbClr val="FF0000"/>
                </a:solidFill>
                <a:latin typeface="Whipsmart" panose="020B0502030203050204" pitchFamily="34" charset="0"/>
              </a:rPr>
              <a:t>ProgramReflection</a:t>
            </a:r>
            <a:r>
              <a:rPr lang="en-US" dirty="0" smtClean="0">
                <a:solidFill>
                  <a:srgbClr val="FF0000"/>
                </a:solidFill>
                <a:latin typeface="Whipsmart" panose="020B0502030203050204" pitchFamily="34" charset="0"/>
              </a:rPr>
              <a:t> instance</a:t>
            </a:r>
          </a:p>
          <a:p>
            <a:r>
              <a:rPr lang="en-US" dirty="0" smtClean="0">
                <a:solidFill>
                  <a:srgbClr val="FF0000"/>
                </a:solidFill>
                <a:latin typeface="Whipsmart" panose="020B0502030203050204" pitchFamily="34" charset="0"/>
              </a:rPr>
              <a:t>managing our uniforms as the only child</a:t>
            </a:r>
          </a:p>
          <a:p>
            <a:endParaRPr lang="en-US" dirty="0">
              <a:solidFill>
                <a:srgbClr val="FF0000"/>
              </a:solidFill>
              <a:latin typeface="Consolas" panose="020B0609020204030204" pitchFamily="49" charset="0"/>
              <a:cs typeface="Consolas" panose="020B0609020204030204" pitchFamily="49" charset="0"/>
            </a:endParaRPr>
          </a:p>
        </p:txBody>
      </p:sp>
      <p:cxnSp>
        <p:nvCxnSpPr>
          <p:cNvPr id="18" name="Straight Arrow Connector 17"/>
          <p:cNvCxnSpPr>
            <a:stCxn id="14" idx="1"/>
          </p:cNvCxnSpPr>
          <p:nvPr/>
        </p:nvCxnSpPr>
        <p:spPr>
          <a:xfrm flipH="1" flipV="1">
            <a:off x="5729591" y="5437763"/>
            <a:ext cx="938570" cy="850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96000" y="3404029"/>
            <a:ext cx="3898824"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a:t>
            </a:r>
            <a:r>
              <a:rPr lang="en-US" dirty="0" smtClean="0">
                <a:solidFill>
                  <a:srgbClr val="FF0000"/>
                </a:solidFill>
                <a:latin typeface="Whipsmart" panose="020B0502030203050204" pitchFamily="34" charset="0"/>
              </a:rPr>
              <a:t>for setting uniforms</a:t>
            </a:r>
          </a:p>
          <a:p>
            <a:r>
              <a:rPr lang="en-US" dirty="0" smtClean="0">
                <a:solidFill>
                  <a:srgbClr val="FF0000"/>
                </a:solidFill>
                <a:latin typeface="Whipsmart" panose="020B0502030203050204" pitchFamily="34" charset="0"/>
              </a:rPr>
              <a:t>in </a:t>
            </a:r>
            <a:r>
              <a:rPr lang="en-US" dirty="0" err="1" smtClean="0">
                <a:solidFill>
                  <a:srgbClr val="FF0000"/>
                </a:solidFill>
                <a:latin typeface="Consolas" panose="020B0609020204030204" pitchFamily="49" charset="0"/>
                <a:cs typeface="Consolas" panose="020B0609020204030204" pitchFamily="49" charset="0"/>
              </a:rPr>
              <a:t>struct</a:t>
            </a:r>
            <a:r>
              <a:rPr lang="en-US" dirty="0" smtClean="0">
                <a:solidFill>
                  <a:srgbClr val="FF0000"/>
                </a:solidFill>
                <a:latin typeface="Consolas" panose="020B0609020204030204" pitchFamily="49" charset="0"/>
                <a:cs typeface="Consolas" panose="020B0609020204030204" pitchFamily="49" charset="0"/>
              </a:rPr>
              <a:t> program </a:t>
            </a:r>
            <a:r>
              <a:rPr lang="en-US" dirty="0" smtClean="0">
                <a:solidFill>
                  <a:srgbClr val="FF0000"/>
                </a:solidFill>
                <a:latin typeface="Whipsmart" panose="020B0502030203050204" pitchFamily="34" charset="0"/>
              </a:rPr>
              <a:t>(if there were any)</a:t>
            </a:r>
            <a:endParaRPr lang="en-US" dirty="0">
              <a:solidFill>
                <a:srgbClr val="FF0000"/>
              </a:solidFill>
              <a:latin typeface="Whipsmart" panose="020B0502030203050204" pitchFamily="34" charset="0"/>
            </a:endParaRPr>
          </a:p>
        </p:txBody>
      </p:sp>
      <p:cxnSp>
        <p:nvCxnSpPr>
          <p:cNvPr id="16" name="Straight Arrow Connector 15"/>
          <p:cNvCxnSpPr>
            <a:stCxn id="15" idx="1"/>
          </p:cNvCxnSpPr>
          <p:nvPr/>
        </p:nvCxnSpPr>
        <p:spPr>
          <a:xfrm flipH="1" flipV="1">
            <a:off x="5155661" y="3404029"/>
            <a:ext cx="940339"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224147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Material</a:t>
            </a:r>
            <a:r>
              <a:rPr lang="hu-HU" dirty="0" smtClean="0"/>
              <a:t> </a:t>
            </a:r>
            <a:r>
              <a:rPr lang="hu-HU" dirty="0" err="1" smtClean="0"/>
              <a:t>class</a:t>
            </a:r>
            <a:r>
              <a:rPr lang="hu-HU" dirty="0" smtClean="0"/>
              <a:t> </a:t>
            </a:r>
            <a:r>
              <a:rPr lang="hu-HU" dirty="0" err="1" smtClean="0"/>
              <a:t>in</a:t>
            </a:r>
            <a:r>
              <a:rPr lang="hu-HU" dirty="0" smtClean="0"/>
              <a:t> </a:t>
            </a:r>
            <a:r>
              <a:rPr lang="hu-HU" dirty="0" err="1" smtClean="0"/>
              <a:t>new</a:t>
            </a:r>
            <a:r>
              <a:rPr lang="hu-HU" dirty="0" smtClean="0"/>
              <a:t> </a:t>
            </a:r>
            <a:r>
              <a:rPr lang="hu-HU" dirty="0" err="1" smtClean="0"/>
              <a:t>Material.js</a:t>
            </a:r>
            <a:endParaRPr lang="en-US" dirty="0"/>
          </a:p>
        </p:txBody>
      </p:sp>
      <p:sp>
        <p:nvSpPr>
          <p:cNvPr id="3" name="Rectangle 2"/>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Material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Material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smtClean="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"material</a:t>
            </a:r>
            <a:r>
              <a:rPr lang="en-US" sz="2000" dirty="0" smtClean="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hu-HU" sz="20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hu-HU"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onlyWarnOnMissingPropertyAccess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5484437" y="2206239"/>
            <a:ext cx="3097323" cy="646331"/>
          </a:xfrm>
          <a:prstGeom prst="rect">
            <a:avLst/>
          </a:prstGeom>
          <a:noFill/>
        </p:spPr>
        <p:txBody>
          <a:bodyPr wrap="none" rtlCol="0">
            <a:spAutoFit/>
          </a:bodyPr>
          <a:lstStyle/>
          <a:p>
            <a:r>
              <a:rPr lang="hu-HU" dirty="0" err="1" smtClean="0">
                <a:solidFill>
                  <a:srgbClr val="FF0000"/>
                </a:solidFill>
                <a:latin typeface="Whipsmart" panose="020B0502030203050204" pitchFamily="34" charset="0"/>
              </a:rPr>
              <a:t>tell</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superclass</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the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struct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name</a:t>
            </a:r>
            <a:endParaRPr lang="hu-HU" dirty="0">
              <a:solidFill>
                <a:srgbClr val="FF0000"/>
              </a:solidFill>
              <a:latin typeface="Whipsmart" panose="020B0502030203050204" pitchFamily="34" charset="0"/>
            </a:endParaRPr>
          </a:p>
          <a:p>
            <a:r>
              <a:rPr lang="hu-HU" dirty="0" err="1" smtClean="0">
                <a:solidFill>
                  <a:srgbClr val="FF0000"/>
                </a:solidFill>
                <a:latin typeface="Whipsmart" panose="020B0502030203050204" pitchFamily="34" charset="0"/>
              </a:rPr>
              <a:t>the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uniforms</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in</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which</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we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provide</a:t>
            </a:r>
            <a:endParaRPr lang="en-US" dirty="0">
              <a:solidFill>
                <a:srgbClr val="FF0000"/>
              </a:solidFill>
              <a:latin typeface="Whipsmart" panose="020B0502030203050204" pitchFamily="34" charset="0"/>
            </a:endParaRPr>
          </a:p>
        </p:txBody>
      </p:sp>
      <p:cxnSp>
        <p:nvCxnSpPr>
          <p:cNvPr id="11" name="Straight Arrow Connector 10"/>
          <p:cNvCxnSpPr>
            <a:stCxn id="10" idx="1"/>
          </p:cNvCxnSpPr>
          <p:nvPr/>
        </p:nvCxnSpPr>
        <p:spPr>
          <a:xfrm flipH="1">
            <a:off x="3998068" y="2529405"/>
            <a:ext cx="1486369" cy="1225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94096" y="6163732"/>
            <a:ext cx="8356775" cy="369332"/>
          </a:xfrm>
          <a:prstGeom prst="rect">
            <a:avLst/>
          </a:prstGeom>
          <a:noFill/>
        </p:spPr>
        <p:txBody>
          <a:bodyPr wrap="none" rtlCol="0">
            <a:spAutoFit/>
          </a:bodyPr>
          <a:lstStyle/>
          <a:p>
            <a:r>
              <a:rPr lang="hu-HU" dirty="0" err="1" smtClean="0">
                <a:solidFill>
                  <a:srgbClr val="FF0000"/>
                </a:solidFill>
                <a:latin typeface="Whipsmart" panose="020B0502030203050204" pitchFamily="34" charset="0"/>
              </a:rPr>
              <a:t>wrap</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object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into</a:t>
            </a:r>
            <a:r>
              <a:rPr lang="hu-HU" dirty="0" smtClean="0">
                <a:solidFill>
                  <a:srgbClr val="FF0000"/>
                </a:solidFill>
                <a:latin typeface="Whipsmart" panose="020B0502030203050204" pitchFamily="34" charset="0"/>
              </a:rPr>
              <a:t> a Proxy </a:t>
            </a:r>
            <a:r>
              <a:rPr lang="hu-HU" dirty="0" err="1" smtClean="0">
                <a:solidFill>
                  <a:srgbClr val="FF0000"/>
                </a:solidFill>
                <a:latin typeface="Whipsmart" panose="020B0502030203050204" pitchFamily="34" charset="0"/>
              </a:rPr>
              <a:t>so</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that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we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do</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not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break</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only</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warn</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if</a:t>
            </a:r>
            <a:r>
              <a:rPr lang="hu-HU" dirty="0" smtClean="0">
                <a:solidFill>
                  <a:srgbClr val="FF0000"/>
                </a:solidFill>
                <a:latin typeface="Whipsmart" panose="020B0502030203050204" pitchFamily="34" charset="0"/>
              </a:rPr>
              <a:t> a </a:t>
            </a:r>
            <a:r>
              <a:rPr lang="hu-HU" dirty="0" err="1" smtClean="0">
                <a:solidFill>
                  <a:srgbClr val="FF0000"/>
                </a:solidFill>
                <a:latin typeface="Whipsmart" panose="020B0502030203050204" pitchFamily="34" charset="0"/>
              </a:rPr>
              <a:t>non-existent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property</a:t>
            </a:r>
            <a:r>
              <a:rPr lang="hu-HU" dirty="0" smtClean="0">
                <a:solidFill>
                  <a:srgbClr val="FF0000"/>
                </a:solidFill>
                <a:latin typeface="Whipsmart" panose="020B0502030203050204" pitchFamily="34" charset="0"/>
              </a:rPr>
              <a:t> is </a:t>
            </a:r>
            <a:r>
              <a:rPr lang="hu-HU" dirty="0" err="1" smtClean="0">
                <a:solidFill>
                  <a:srgbClr val="FF0000"/>
                </a:solidFill>
                <a:latin typeface="Whipsmart" panose="020B0502030203050204" pitchFamily="34" charset="0"/>
              </a:rPr>
              <a:t>set</a:t>
            </a:r>
            <a:endParaRPr lang="en-US" dirty="0">
              <a:solidFill>
                <a:srgbClr val="FF0000"/>
              </a:solidFill>
              <a:latin typeface="Whipsmart" panose="020B0502030203050204" pitchFamily="34" charset="0"/>
            </a:endParaRPr>
          </a:p>
        </p:txBody>
      </p:sp>
      <p:cxnSp>
        <p:nvCxnSpPr>
          <p:cNvPr id="13" name="Straight Arrow Connector 12"/>
          <p:cNvCxnSpPr>
            <a:stCxn id="12" idx="0"/>
          </p:cNvCxnSpPr>
          <p:nvPr/>
        </p:nvCxnSpPr>
        <p:spPr>
          <a:xfrm flipH="1" flipV="1">
            <a:off x="6449438" y="5797685"/>
            <a:ext cx="123046" cy="366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2"/>
          </p:cNvCxnSpPr>
          <p:nvPr/>
        </p:nvCxnSpPr>
        <p:spPr>
          <a:xfrm flipH="1">
            <a:off x="6536987" y="2852570"/>
            <a:ext cx="496112" cy="2505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6350" y="3581984"/>
            <a:ext cx="4716356" cy="923330"/>
          </a:xfrm>
          <a:prstGeom prst="rect">
            <a:avLst/>
          </a:prstGeom>
          <a:noFill/>
        </p:spPr>
        <p:txBody>
          <a:bodyPr wrap="none" rtlCol="0">
            <a:spAutoFit/>
          </a:bodyPr>
          <a:lstStyle/>
          <a:p>
            <a:r>
              <a:rPr lang="hu-HU" dirty="0" smtClean="0">
                <a:solidFill>
                  <a:srgbClr val="FF0000"/>
                </a:solidFill>
                <a:latin typeface="Whipsmart" panose="020B0502030203050204" pitchFamily="34" charset="0"/>
              </a:rPr>
              <a:t>add program </a:t>
            </a:r>
            <a:r>
              <a:rPr lang="hu-HU" dirty="0" err="1" smtClean="0">
                <a:solidFill>
                  <a:srgbClr val="FF0000"/>
                </a:solidFill>
                <a:latin typeface="Whipsmart" panose="020B0502030203050204" pitchFamily="34" charset="0"/>
              </a:rPr>
              <a:t>as</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child</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component</a:t>
            </a:r>
            <a:endParaRPr lang="hu-HU" dirty="0" smtClean="0">
              <a:solidFill>
                <a:srgbClr val="FF0000"/>
              </a:solidFill>
              <a:latin typeface="Whipsmart" panose="020B0502030203050204" pitchFamily="34" charset="0"/>
            </a:endParaRPr>
          </a:p>
          <a:p>
            <a:r>
              <a:rPr lang="hu-HU" dirty="0" err="1" smtClean="0">
                <a:solidFill>
                  <a:srgbClr val="FF0000"/>
                </a:solidFill>
                <a:latin typeface="Whipsmart" panose="020B0502030203050204" pitchFamily="34" charset="0"/>
              </a:rPr>
              <a:t>let</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it</a:t>
            </a:r>
            <a:r>
              <a:rPr lang="hu-HU" dirty="0" smtClean="0">
                <a:solidFill>
                  <a:srgbClr val="FF0000"/>
                </a:solidFill>
                <a:latin typeface="Whipsmart" panose="020B0502030203050204" pitchFamily="34" charset="0"/>
              </a:rPr>
              <a:t> add </a:t>
            </a:r>
            <a:r>
              <a:rPr lang="hu-HU" dirty="0" err="1" smtClean="0">
                <a:solidFill>
                  <a:srgbClr val="FF0000"/>
                </a:solidFill>
                <a:latin typeface="Whipsmart" panose="020B0502030203050204" pitchFamily="34" charset="0"/>
              </a:rPr>
              <a:t>new</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properties</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to</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the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constructed</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object</a:t>
            </a:r>
            <a:endParaRPr lang="hu-HU" dirty="0" smtClean="0">
              <a:solidFill>
                <a:srgbClr val="FF0000"/>
              </a:solidFill>
              <a:latin typeface="Whipsmart" panose="020B0502030203050204" pitchFamily="34" charset="0"/>
            </a:endParaRPr>
          </a:p>
          <a:p>
            <a:r>
              <a:rPr lang="hu-HU" dirty="0" err="1" smtClean="0">
                <a:solidFill>
                  <a:srgbClr val="FF0000"/>
                </a:solidFill>
                <a:latin typeface="Whipsmart" panose="020B0502030203050204" pitchFamily="34" charset="0"/>
              </a:rPr>
              <a:t>reflecting</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the</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uniforms</a:t>
            </a:r>
            <a:r>
              <a:rPr lang="hu-HU" dirty="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in</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struct</a:t>
            </a:r>
            <a:r>
              <a:rPr lang="hu-HU" dirty="0" smtClean="0">
                <a:solidFill>
                  <a:srgbClr val="FF0000"/>
                </a:solidFill>
                <a:latin typeface="Whipsmart" panose="020B0502030203050204" pitchFamily="34" charset="0"/>
              </a:rPr>
              <a:t> </a:t>
            </a:r>
            <a:r>
              <a:rPr lang="hu-HU" dirty="0" err="1" smtClean="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18" name="Straight Arrow Connector 17"/>
          <p:cNvCxnSpPr>
            <a:stCxn id="14" idx="1"/>
          </p:cNvCxnSpPr>
          <p:nvPr/>
        </p:nvCxnSpPr>
        <p:spPr>
          <a:xfrm flipH="1">
            <a:off x="4883212" y="4043649"/>
            <a:ext cx="1063138" cy="673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673473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a:t>
            </a:r>
            <a:r>
              <a:rPr lang="hu-HU" dirty="0" smtClean="0"/>
              <a:t>s</a:t>
            </a:r>
            <a:r>
              <a:rPr lang="en-US" dirty="0" smtClean="0"/>
              <a:t> not used in </a:t>
            </a:r>
            <a:r>
              <a:rPr lang="en-US" dirty="0" err="1" smtClean="0"/>
              <a:t>shaders</a:t>
            </a:r>
            <a:endParaRPr lang="en-US" dirty="0"/>
          </a:p>
        </p:txBody>
      </p:sp>
      <p:sp>
        <p:nvSpPr>
          <p:cNvPr id="3" name="Content Placeholder 2"/>
          <p:cNvSpPr>
            <a:spLocks noGrp="1"/>
          </p:cNvSpPr>
          <p:nvPr>
            <p:ph idx="1"/>
          </p:nvPr>
        </p:nvSpPr>
        <p:spPr/>
        <p:txBody>
          <a:bodyPr/>
          <a:lstStyle/>
          <a:p>
            <a:r>
              <a:rPr lang="en-US" dirty="0" smtClean="0"/>
              <a:t>optimized out</a:t>
            </a:r>
            <a:endParaRPr lang="hu-HU" dirty="0" smtClean="0"/>
          </a:p>
          <a:p>
            <a:r>
              <a:rPr lang="en-US" dirty="0" smtClean="0"/>
              <a:t>not reflected in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Material</a:t>
            </a:r>
            <a:endParaRPr lang="hu-HU"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r>
              <a:rPr lang="en-US" dirty="0" smtClean="0"/>
              <a:t>accessing it would cause an error</a:t>
            </a:r>
          </a:p>
          <a:p>
            <a:pPr lvl="1"/>
            <a:r>
              <a:rPr lang="en-US" dirty="0" smtClean="0"/>
              <a:t>but it quite often happens that we just took out something for testing</a:t>
            </a:r>
          </a:p>
          <a:p>
            <a:pPr lvl="1"/>
            <a:r>
              <a:rPr lang="en-US" dirty="0" smtClean="0"/>
              <a:t>it is clumsy that we have to take it out from JS, too</a:t>
            </a:r>
            <a:endParaRPr lang="hu-HU" dirty="0" smtClean="0"/>
          </a:p>
          <a:p>
            <a:r>
              <a:rPr lang="en-US" dirty="0" smtClean="0"/>
              <a:t>wrapping it in a proxy make it so that accessing an unused uniform is only a</a:t>
            </a:r>
            <a:r>
              <a:rPr lang="hu-HU" dirty="0" smtClean="0"/>
              <a:t> warning</a:t>
            </a:r>
            <a:r>
              <a:rPr lang="en-US" dirty="0" smtClean="0"/>
              <a:t>, not an error</a:t>
            </a:r>
          </a:p>
          <a:p>
            <a:endParaRPr lang="en-US" dirty="0"/>
          </a:p>
          <a:p>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onlyWarnOnMissingPropertyAccess</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t>is defined in </a:t>
            </a:r>
            <a:r>
              <a:rPr lang="en-US" dirty="0" err="1" smtClean="0"/>
              <a:t>WebGLMath</a:t>
            </a:r>
            <a:endParaRPr lang="en-US" dirty="0"/>
          </a:p>
        </p:txBody>
      </p:sp>
      <p:sp>
        <p:nvSpPr>
          <p:cNvPr id="4" name="Cloud 3"/>
          <p:cNvSpPr/>
          <p:nvPr/>
        </p:nvSpPr>
        <p:spPr>
          <a:xfrm>
            <a:off x="7620000" y="914400"/>
            <a:ext cx="2971800" cy="1524000"/>
          </a:xfrm>
          <a:prstGeom prst="cloud">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for developer convenience</a:t>
            </a:r>
          </a:p>
        </p:txBody>
      </p:sp>
    </p:spTree>
    <p:extLst>
      <p:ext uri="{BB962C8B-B14F-4D97-AF65-F5344CB8AC3E}">
        <p14:creationId xmlns:p14="http://schemas.microsoft.com/office/powerpoint/2010/main" val="131371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Let us use </a:t>
            </a:r>
            <a:r>
              <a:rPr lang="en-US" dirty="0" err="1" smtClean="0"/>
              <a:t>ou</a:t>
            </a:r>
            <a:r>
              <a:rPr lang="hu-HU" dirty="0" smtClean="0"/>
              <a:t>r</a:t>
            </a:r>
            <a:r>
              <a:rPr lang="en-US" dirty="0" smtClean="0"/>
              <a:t> material system</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i="1" dirty="0">
                <a:solidFill>
                  <a:srgbClr val="00B050"/>
                </a:solidFill>
                <a:latin typeface="Consolas" panose="020B0609020204030204" pitchFamily="49" charset="0"/>
                <a:cs typeface="Consolas" panose="020B0609020204030204" pitchFamily="49" charset="0"/>
              </a:rPr>
              <a:t>//</a:t>
            </a:r>
            <a:r>
              <a:rPr lang="hu-HU" sz="2400" i="1" dirty="0" err="1">
                <a:solidFill>
                  <a:srgbClr val="00B050"/>
                </a:solidFill>
                <a:latin typeface="Consolas" panose="020B0609020204030204" pitchFamily="49" charset="0"/>
                <a:cs typeface="Consolas" panose="020B0609020204030204" pitchFamily="49" charset="0"/>
              </a:rPr>
              <a:t>in</a:t>
            </a:r>
            <a:r>
              <a:rPr lang="hu-HU" sz="2400" i="1" dirty="0">
                <a:solidFill>
                  <a:srgbClr val="00B050"/>
                </a:solidFill>
                <a:latin typeface="Consolas" panose="020B0609020204030204" pitchFamily="49" charset="0"/>
                <a:cs typeface="Consolas" panose="020B0609020204030204" pitchFamily="49" charset="0"/>
              </a:rPr>
              <a:t> </a:t>
            </a:r>
            <a:r>
              <a:rPr lang="hu-HU" sz="2400" i="1" dirty="0" err="1">
                <a:solidFill>
                  <a:srgbClr val="00B050"/>
                </a:solidFill>
                <a:latin typeface="Consolas" panose="020B0609020204030204" pitchFamily="49" charset="0"/>
                <a:cs typeface="Consolas" panose="020B0609020204030204" pitchFamily="49" charset="0"/>
              </a:rPr>
              <a:t>Scene</a:t>
            </a:r>
            <a:r>
              <a:rPr lang="hu-HU" sz="2400" i="1" dirty="0">
                <a:solidFill>
                  <a:srgbClr val="00B050"/>
                </a:solidFill>
                <a:latin typeface="Consolas" panose="020B0609020204030204" pitchFamily="49" charset="0"/>
                <a:cs typeface="Consolas" panose="020B0609020204030204" pitchFamily="49" charset="0"/>
              </a:rPr>
              <a:t> </a:t>
            </a:r>
            <a:r>
              <a:rPr lang="hu-HU" sz="2400" i="1" dirty="0" err="1">
                <a:solidFill>
                  <a:srgbClr val="00B050"/>
                </a:solidFill>
                <a:latin typeface="Consolas" panose="020B0609020204030204" pitchFamily="49" charset="0"/>
                <a:cs typeface="Consolas" panose="020B0609020204030204" pitchFamily="49" charset="0"/>
              </a:rPr>
              <a:t>constructor</a:t>
            </a:r>
            <a:r>
              <a:rPr lang="en-US" sz="2400" i="1" dirty="0">
                <a:solidFill>
                  <a:srgbClr val="00B050"/>
                </a:solidFill>
                <a:latin typeface="Consolas" panose="020B0609020204030204" pitchFamily="49" charset="0"/>
                <a:cs typeface="Consolas" panose="020B0609020204030204" pitchFamily="49" charset="0"/>
              </a:rPr>
              <a:t>:</a:t>
            </a:r>
          </a:p>
          <a:p>
            <a:pPr lvl="0"/>
            <a:r>
              <a:rPr lang="en-US" sz="2400" dirty="0" err="1">
                <a:solidFill>
                  <a:prstClr val="black"/>
                </a:solidFill>
                <a:latin typeface="Consolas" panose="020B0609020204030204" pitchFamily="49" charset="0"/>
                <a:cs typeface="Consolas" panose="020B0609020204030204" pitchFamily="49" charset="0"/>
              </a:rPr>
              <a:t>this.material</a:t>
            </a:r>
            <a:r>
              <a:rPr lang="en-US" sz="2400" dirty="0">
                <a:solidFill>
                  <a:prstClr val="black"/>
                </a:solidFill>
                <a:latin typeface="Consolas" panose="020B0609020204030204" pitchFamily="49" charset="0"/>
                <a:cs typeface="Consolas" panose="020B0609020204030204" pitchFamily="49"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cs typeface="Consolas" panose="020B0609020204030204" pitchFamily="49"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prstClr val="black"/>
                </a:solidFill>
                <a:latin typeface="Consolas" panose="020B0609020204030204" pitchFamily="49" charset="0"/>
                <a:cs typeface="Consolas" panose="020B0609020204030204" pitchFamily="49" charset="0"/>
              </a:rPr>
              <a:t> </a:t>
            </a:r>
            <a:r>
              <a:rPr lang="en-US" sz="2400" dirty="0" smtClean="0">
                <a:solidFill>
                  <a:prstClr val="black"/>
                </a:solidFill>
                <a:latin typeface="Consolas" panose="020B0609020204030204" pitchFamily="49" charset="0"/>
                <a:cs typeface="Consolas" panose="020B0609020204030204" pitchFamily="49" charset="0"/>
              </a:rPr>
              <a:t>Material(</a:t>
            </a:r>
            <a:r>
              <a:rPr lang="en-US" sz="2400" dirty="0" err="1" smtClean="0">
                <a:solidFill>
                  <a:prstClr val="black"/>
                </a:solidFill>
                <a:latin typeface="Consolas" panose="020B0609020204030204" pitchFamily="49" charset="0"/>
                <a:cs typeface="Consolas" panose="020B0609020204030204" pitchFamily="49" charset="0"/>
              </a:rPr>
              <a:t>this.stripedProgram</a:t>
            </a:r>
            <a:r>
              <a:rPr lang="en-US" sz="2400" dirty="0">
                <a:solidFill>
                  <a:prstClr val="black"/>
                </a:solidFill>
                <a:latin typeface="Consolas" panose="020B0609020204030204" pitchFamily="49" charset="0"/>
                <a:cs typeface="Consolas" panose="020B0609020204030204" pitchFamily="49" charset="0"/>
              </a:rPr>
              <a:t>);</a:t>
            </a:r>
          </a:p>
          <a:p>
            <a:pPr lvl="0"/>
            <a:endParaRPr lang="en-US" sz="2400" dirty="0">
              <a:solidFill>
                <a:prstClr val="black"/>
              </a:solidFill>
              <a:latin typeface="Consolas" panose="020B0609020204030204" pitchFamily="49" charset="0"/>
              <a:cs typeface="Consolas" panose="020B0609020204030204" pitchFamily="49" charset="0"/>
            </a:endParaRPr>
          </a:p>
          <a:p>
            <a:pPr lvl="0"/>
            <a:r>
              <a:rPr lang="en-US" sz="2400" dirty="0" err="1">
                <a:solidFill>
                  <a:prstClr val="black"/>
                </a:solidFill>
                <a:latin typeface="Consolas" panose="020B0609020204030204" pitchFamily="49" charset="0"/>
                <a:cs typeface="Consolas" panose="020B0609020204030204" pitchFamily="49" charset="0"/>
              </a:rPr>
              <a:t>this.material.solidColor.</a:t>
            </a:r>
            <a:r>
              <a:rPr lang="en-US" sz="2400" b="1" dirty="0" err="1">
                <a:solidFill>
                  <a:srgbClr val="0070C0"/>
                </a:solidFill>
                <a:latin typeface="Consolas" panose="020B0609020204030204" pitchFamily="49" charset="0"/>
                <a:cs typeface="Consolas" panose="020B0609020204030204" pitchFamily="49" charset="0"/>
              </a:rPr>
              <a:t>set</a:t>
            </a:r>
            <a:r>
              <a:rPr lang="en-US" sz="2400" dirty="0">
                <a:solidFill>
                  <a:prstClr val="black"/>
                </a:solidFill>
                <a:latin typeface="Consolas" panose="020B0609020204030204" pitchFamily="49" charset="0"/>
                <a:cs typeface="Consolas" panose="020B0609020204030204" pitchFamily="49" charset="0"/>
              </a:rPr>
              <a:t>(0.1, 0.4, 0.5</a:t>
            </a:r>
            <a:r>
              <a:rPr lang="en-US" sz="2400" dirty="0" smtClean="0">
                <a:solidFill>
                  <a:prstClr val="black"/>
                </a:solidFill>
                <a:latin typeface="Consolas" panose="020B0609020204030204" pitchFamily="49" charset="0"/>
                <a:cs typeface="Consolas" panose="020B0609020204030204" pitchFamily="49" charset="0"/>
              </a:rPr>
              <a:t>);</a:t>
            </a:r>
          </a:p>
          <a:p>
            <a:pPr lvl="0"/>
            <a:r>
              <a:rPr lang="en-US" sz="2400" dirty="0" err="1" smtClean="0">
                <a:solidFill>
                  <a:prstClr val="black"/>
                </a:solidFill>
                <a:latin typeface="Consolas" panose="020B0609020204030204" pitchFamily="49" charset="0"/>
                <a:cs typeface="Consolas" panose="020B0609020204030204" pitchFamily="49" charset="0"/>
              </a:rPr>
              <a:t>this.material.stripeWidth.</a:t>
            </a:r>
            <a:r>
              <a:rPr lang="en-US" sz="2400" b="1" dirty="0" err="1" smtClean="0">
                <a:solidFill>
                  <a:srgbClr val="0070C0"/>
                </a:solidFill>
                <a:latin typeface="Consolas" panose="020B0609020204030204" pitchFamily="49" charset="0"/>
                <a:cs typeface="Consolas" panose="020B0609020204030204" pitchFamily="49" charset="0"/>
              </a:rPr>
              <a:t>set</a:t>
            </a:r>
            <a:r>
              <a:rPr lang="en-US" sz="2400" dirty="0" smtClean="0">
                <a:solidFill>
                  <a:prstClr val="black"/>
                </a:solidFill>
                <a:latin typeface="Consolas" panose="020B0609020204030204" pitchFamily="49" charset="0"/>
                <a:cs typeface="Consolas" panose="020B0609020204030204" pitchFamily="49" charset="0"/>
              </a:rPr>
              <a:t>(0.1);</a:t>
            </a:r>
            <a:endParaRPr lang="en-US" sz="2400" dirty="0">
              <a:solidFill>
                <a:prstClr val="black"/>
              </a:solidFill>
              <a:latin typeface="Consolas" panose="020B0609020204030204" pitchFamily="49" charset="0"/>
              <a:cs typeface="Consolas" panose="020B0609020204030204" pitchFamily="49" charset="0"/>
            </a:endParaRPr>
          </a:p>
          <a:p>
            <a:pPr lvl="0"/>
            <a:endParaRPr lang="en-US" sz="2400" dirty="0">
              <a:solidFill>
                <a:prstClr val="black"/>
              </a:solidFill>
              <a:latin typeface="Consolas" panose="020B0609020204030204" pitchFamily="49" charset="0"/>
              <a:cs typeface="Consolas" panose="020B0609020204030204" pitchFamily="49" charset="0"/>
            </a:endParaRPr>
          </a:p>
          <a:p>
            <a:pPr lvl="0"/>
            <a:endParaRPr lang="en-US" sz="2400" dirty="0">
              <a:solidFill>
                <a:prstClr val="black"/>
              </a:solidFill>
              <a:latin typeface="Consolas" panose="020B0609020204030204" pitchFamily="49" charset="0"/>
              <a:cs typeface="Consolas" panose="020B0609020204030204" pitchFamily="49" charset="0"/>
            </a:endParaRPr>
          </a:p>
          <a:p>
            <a:pPr lvl="0"/>
            <a:r>
              <a:rPr lang="en-US" sz="2400" i="1" dirty="0">
                <a:solidFill>
                  <a:srgbClr val="00B050"/>
                </a:solidFill>
                <a:latin typeface="Consolas" panose="020B0609020204030204" pitchFamily="49" charset="0"/>
                <a:cs typeface="Consolas" panose="020B0609020204030204" pitchFamily="49" charset="0"/>
              </a:rPr>
              <a:t>//in </a:t>
            </a:r>
            <a:r>
              <a:rPr lang="en-US" sz="2400" i="1" dirty="0" err="1">
                <a:solidFill>
                  <a:srgbClr val="00B050"/>
                </a:solidFill>
                <a:latin typeface="Consolas" panose="020B0609020204030204" pitchFamily="49" charset="0"/>
                <a:cs typeface="Consolas" panose="020B0609020204030204" pitchFamily="49" charset="0"/>
              </a:rPr>
              <a:t>Scene.prototype.update</a:t>
            </a:r>
            <a:r>
              <a:rPr lang="en-US" sz="2400" i="1" dirty="0">
                <a:solidFill>
                  <a:srgbClr val="00B050"/>
                </a:solidFill>
                <a:latin typeface="Consolas" panose="020B0609020204030204" pitchFamily="49" charset="0"/>
                <a:cs typeface="Consolas" panose="020B0609020204030204" pitchFamily="49" charset="0"/>
              </a:rPr>
              <a:t>:</a:t>
            </a:r>
          </a:p>
          <a:p>
            <a:pPr lvl="0"/>
            <a:r>
              <a:rPr lang="en-US" sz="2400" strike="sngStrike" dirty="0" err="1" smtClean="0">
                <a:solidFill>
                  <a:srgbClr val="FF0000"/>
                </a:solidFill>
                <a:latin typeface="Consolas" panose="020B0609020204030204" pitchFamily="49" charset="0"/>
                <a:cs typeface="Consolas" panose="020B0609020204030204" pitchFamily="49" charset="0"/>
              </a:rPr>
              <a:t>gl.useProgram</a:t>
            </a:r>
            <a:r>
              <a:rPr lang="en-US" sz="2400" strike="sngStrike" dirty="0" smtClean="0">
                <a:solidFill>
                  <a:srgbClr val="FF0000"/>
                </a:solidFill>
                <a:latin typeface="Consolas" panose="020B0609020204030204" pitchFamily="49" charset="0"/>
                <a:cs typeface="Consolas" panose="020B0609020204030204" pitchFamily="49" charset="0"/>
              </a:rPr>
              <a:t>(</a:t>
            </a:r>
            <a:r>
              <a:rPr lang="en-US" sz="2400" strike="sngStrike" dirty="0" err="1" smtClean="0">
                <a:solidFill>
                  <a:srgbClr val="FF0000"/>
                </a:solidFill>
                <a:latin typeface="Consolas" panose="020B0609020204030204" pitchFamily="49" charset="0"/>
                <a:cs typeface="Consolas" panose="020B0609020204030204" pitchFamily="49" charset="0"/>
              </a:rPr>
              <a:t>this.solidProgram.glProgram</a:t>
            </a:r>
            <a:r>
              <a:rPr lang="en-US" sz="2400" strike="sngStrike" dirty="0" smtClean="0">
                <a:solidFill>
                  <a:srgbClr val="FF0000"/>
                </a:solidFill>
                <a:latin typeface="Consolas" panose="020B0609020204030204" pitchFamily="49" charset="0"/>
                <a:cs typeface="Consolas" panose="020B0609020204030204" pitchFamily="49" charset="0"/>
              </a:rPr>
              <a:t>);</a:t>
            </a:r>
            <a:endParaRPr lang="en-US" sz="2400" strike="sngStrike" dirty="0">
              <a:solidFill>
                <a:srgbClr val="FF0000"/>
              </a:solidFill>
              <a:latin typeface="Consolas" panose="020B0609020204030204" pitchFamily="49" charset="0"/>
              <a:cs typeface="Consolas" panose="020B0609020204030204" pitchFamily="49" charset="0"/>
            </a:endParaRPr>
          </a:p>
          <a:p>
            <a:pPr lvl="0"/>
            <a:r>
              <a:rPr lang="en-US" sz="2400" dirty="0" err="1" smtClean="0">
                <a:solidFill>
                  <a:prstClr val="black"/>
                </a:solidFill>
                <a:latin typeface="Consolas" panose="020B0609020204030204" pitchFamily="49" charset="0"/>
                <a:cs typeface="Consolas" panose="020B0609020204030204" pitchFamily="49" charset="0"/>
              </a:rPr>
              <a:t>this.material.draw</a:t>
            </a:r>
            <a:r>
              <a:rPr lang="en-US" sz="2400" dirty="0" smtClean="0">
                <a:solidFill>
                  <a:prstClr val="black"/>
                </a:solidFill>
                <a:latin typeface="Consolas" panose="020B0609020204030204" pitchFamily="49" charset="0"/>
                <a:cs typeface="Consolas" panose="020B0609020204030204" pitchFamily="49" charset="0"/>
              </a:rPr>
              <a:t>();</a:t>
            </a:r>
            <a:endParaRPr lang="en-US" sz="2400" dirty="0">
              <a:solidFill>
                <a:prstClr val="black"/>
              </a:solidFill>
              <a:latin typeface="Consolas" panose="020B0609020204030204" pitchFamily="49" charset="0"/>
              <a:cs typeface="Consolas" panose="020B0609020204030204" pitchFamily="49" charset="0"/>
            </a:endParaRPr>
          </a:p>
          <a:p>
            <a:pPr lvl="0"/>
            <a:r>
              <a:rPr lang="en-US" sz="2400" dirty="0" err="1">
                <a:solidFill>
                  <a:prstClr val="black"/>
                </a:solidFill>
                <a:latin typeface="Consolas" panose="020B0609020204030204" pitchFamily="49" charset="0"/>
                <a:cs typeface="Consolas" panose="020B0609020204030204" pitchFamily="49" charset="0"/>
              </a:rPr>
              <a:t>this.triangleGeometry.draw</a:t>
            </a:r>
            <a:r>
              <a:rPr lang="en-US" sz="2400" dirty="0">
                <a:solidFill>
                  <a:prstClr val="black"/>
                </a:solidFill>
                <a:latin typeface="Consolas" panose="020B0609020204030204" pitchFamily="49" charset="0"/>
                <a:cs typeface="Consolas" panose="020B0609020204030204" pitchFamily="49" charset="0"/>
              </a:rPr>
              <a:t>();</a:t>
            </a:r>
          </a:p>
          <a:p>
            <a:pPr lvl="0"/>
            <a:endParaRPr lang="en-US" sz="2400" dirty="0">
              <a:solidFill>
                <a:prstClr val="black"/>
              </a:solidFill>
              <a:latin typeface="Consolas" panose="020B0609020204030204" pitchFamily="49" charset="0"/>
              <a:cs typeface="Consolas" panose="020B0609020204030204" pitchFamily="49" charset="0"/>
            </a:endParaRPr>
          </a:p>
          <a:p>
            <a:pPr lvl="0"/>
            <a:endParaRPr lang="en-US" sz="2400" dirty="0">
              <a:solidFill>
                <a:prstClr val="black"/>
              </a:solidFill>
              <a:latin typeface="Consolas" panose="020B0609020204030204" pitchFamily="49" charset="0"/>
              <a:cs typeface="Consolas" panose="020B0609020204030204" pitchFamily="49" charset="0"/>
            </a:endParaRPr>
          </a:p>
        </p:txBody>
      </p:sp>
      <p:sp>
        <p:nvSpPr>
          <p:cNvPr id="5" name="TextBox 4"/>
          <p:cNvSpPr txBox="1"/>
          <p:nvPr/>
        </p:nvSpPr>
        <p:spPr>
          <a:xfrm>
            <a:off x="7359338" y="5288339"/>
            <a:ext cx="26388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replaces both </a:t>
            </a:r>
            <a:r>
              <a:rPr lang="en-US" dirty="0" err="1" smtClean="0">
                <a:solidFill>
                  <a:srgbClr val="FF0000"/>
                </a:solidFill>
                <a:latin typeface="Whipsmart" panose="020B0502030203050204" pitchFamily="34" charset="0"/>
              </a:rPr>
              <a:t>useProgram</a:t>
            </a:r>
            <a:r>
              <a:rPr lang="en-US" dirty="0" smtClean="0">
                <a:solidFill>
                  <a:srgbClr val="FF0000"/>
                </a:solidFill>
                <a:latin typeface="Whipsmart" panose="020B0502030203050204" pitchFamily="34" charset="0"/>
              </a:rPr>
              <a:t> </a:t>
            </a:r>
            <a:endParaRPr lang="en-US" dirty="0">
              <a:solidFill>
                <a:srgbClr val="FF0000"/>
              </a:solidFill>
              <a:latin typeface="Whipsmart" panose="020B0502030203050204" pitchFamily="34" charset="0"/>
            </a:endParaRPr>
          </a:p>
          <a:p>
            <a:r>
              <a:rPr lang="en-US" dirty="0">
                <a:solidFill>
                  <a:srgbClr val="FF0000"/>
                </a:solidFill>
                <a:latin typeface="Whipsmart" panose="020B0502030203050204" pitchFamily="34" charset="0"/>
              </a:rPr>
              <a:t>and tedious uniform setup</a:t>
            </a:r>
          </a:p>
        </p:txBody>
      </p:sp>
      <p:cxnSp>
        <p:nvCxnSpPr>
          <p:cNvPr id="6" name="Straight Arrow Connector 5"/>
          <p:cNvCxnSpPr>
            <a:stCxn id="5" idx="1"/>
          </p:cNvCxnSpPr>
          <p:nvPr/>
        </p:nvCxnSpPr>
        <p:spPr>
          <a:xfrm flipH="1" flipV="1">
            <a:off x="5516217" y="5362376"/>
            <a:ext cx="1843121" cy="249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4068303"/>
            <a:ext cx="3834704" cy="369332"/>
          </a:xfrm>
          <a:prstGeom prst="rect">
            <a:avLst/>
          </a:prstGeom>
          <a:noFill/>
        </p:spPr>
        <p:txBody>
          <a:bodyPr wrap="none" rtlCol="0">
            <a:spAutoFit/>
          </a:bodyPr>
          <a:lstStyle/>
          <a:p>
            <a:r>
              <a:rPr lang="en-US" dirty="0">
                <a:solidFill>
                  <a:srgbClr val="FF0000"/>
                </a:solidFill>
                <a:latin typeface="Whipsmart" panose="020B0502030203050204" pitchFamily="34" charset="0"/>
              </a:rPr>
              <a:t>record these uniform settings to material</a:t>
            </a:r>
          </a:p>
        </p:txBody>
      </p:sp>
      <p:cxnSp>
        <p:nvCxnSpPr>
          <p:cNvPr id="8" name="Straight Arrow Connector 7"/>
          <p:cNvCxnSpPr>
            <a:stCxn id="7" idx="1"/>
          </p:cNvCxnSpPr>
          <p:nvPr/>
        </p:nvCxnSpPr>
        <p:spPr>
          <a:xfrm flipH="1" flipV="1">
            <a:off x="4419600" y="3883637"/>
            <a:ext cx="2057400" cy="3693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89889" y="1295400"/>
            <a:ext cx="8706255" cy="685800"/>
          </a:xfrm>
          <a:prstGeom prst="rect">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a:latin typeface="Whipsmart" panose="020B0502030203050204" pitchFamily="34" charset="0"/>
              </a:rPr>
              <a:t>This</a:t>
            </a:r>
            <a:r>
              <a:rPr lang="hu-HU" b="1" dirty="0">
                <a:latin typeface="Whipsmart" panose="020B0502030203050204" pitchFamily="34" charset="0"/>
              </a:rPr>
              <a:t> is an </a:t>
            </a:r>
            <a:r>
              <a:rPr lang="hu-HU" b="1" dirty="0" err="1">
                <a:latin typeface="Whipsmart" panose="020B0502030203050204" pitchFamily="34" charset="0"/>
              </a:rPr>
              <a:t>example</a:t>
            </a:r>
            <a:r>
              <a:rPr lang="hu-HU" b="1" dirty="0">
                <a:latin typeface="Whipsmart" panose="020B0502030203050204" pitchFamily="34" charset="0"/>
              </a:rPr>
              <a:t> </a:t>
            </a:r>
            <a:r>
              <a:rPr lang="hu-HU" b="1" dirty="0" err="1">
                <a:latin typeface="Whipsmart" panose="020B0502030203050204" pitchFamily="34" charset="0"/>
              </a:rPr>
              <a:t>only</a:t>
            </a:r>
            <a:r>
              <a:rPr lang="hu-HU" b="1" dirty="0">
                <a:latin typeface="Whipsmart" panose="020B0502030203050204" pitchFamily="34" charset="0"/>
              </a:rPr>
              <a:t>. The </a:t>
            </a:r>
            <a:r>
              <a:rPr lang="hu-HU" b="1" dirty="0" err="1">
                <a:latin typeface="Whipsmart" panose="020B0502030203050204" pitchFamily="34" charset="0"/>
              </a:rPr>
              <a:t>uniforms</a:t>
            </a:r>
            <a:r>
              <a:rPr lang="hu-HU" b="1" dirty="0">
                <a:latin typeface="Whipsmart" panose="020B0502030203050204" pitchFamily="34" charset="0"/>
              </a:rPr>
              <a:t> </a:t>
            </a:r>
            <a:r>
              <a:rPr lang="hu-HU" b="1" dirty="0" smtClean="0">
                <a:latin typeface="Whipsmart" panose="020B0502030203050204" pitchFamily="34" charset="0"/>
              </a:rPr>
              <a:t>and </a:t>
            </a:r>
            <a:r>
              <a:rPr lang="hu-HU" b="1" dirty="0" err="1" smtClean="0">
                <a:latin typeface="Whipsmart" panose="020B0502030203050204" pitchFamily="34" charset="0"/>
              </a:rPr>
              <a:t>geometries</a:t>
            </a:r>
            <a:r>
              <a:rPr lang="hu-HU" b="1" dirty="0" smtClean="0">
                <a:latin typeface="Whipsmart" panose="020B0502030203050204" pitchFamily="34" charset="0"/>
              </a:rPr>
              <a:t> </a:t>
            </a:r>
            <a:r>
              <a:rPr lang="hu-HU" b="1" dirty="0" err="1" smtClean="0">
                <a:latin typeface="Whipsmart" panose="020B0502030203050204" pitchFamily="34" charset="0"/>
              </a:rPr>
              <a:t>you</a:t>
            </a:r>
            <a:r>
              <a:rPr lang="hu-HU" b="1" dirty="0" smtClean="0">
                <a:latin typeface="Whipsmart" panose="020B0502030203050204" pitchFamily="34" charset="0"/>
              </a:rPr>
              <a:t> </a:t>
            </a:r>
            <a:r>
              <a:rPr lang="hu-HU" b="1" dirty="0" err="1">
                <a:latin typeface="Whipsmart" panose="020B0502030203050204" pitchFamily="34" charset="0"/>
              </a:rPr>
              <a:t>use</a:t>
            </a:r>
            <a:r>
              <a:rPr lang="hu-HU" b="1" dirty="0">
                <a:latin typeface="Whipsmart" panose="020B0502030203050204" pitchFamily="34" charset="0"/>
              </a:rPr>
              <a:t> </a:t>
            </a:r>
            <a:r>
              <a:rPr lang="hu-HU" b="1" dirty="0" err="1">
                <a:latin typeface="Whipsmart" panose="020B0502030203050204" pitchFamily="34" charset="0"/>
              </a:rPr>
              <a:t>may</a:t>
            </a:r>
            <a:r>
              <a:rPr lang="hu-HU" b="1" dirty="0">
                <a:latin typeface="Whipsmart" panose="020B0502030203050204" pitchFamily="34" charset="0"/>
              </a:rPr>
              <a:t> be </a:t>
            </a:r>
            <a:r>
              <a:rPr lang="hu-HU" b="1" dirty="0" err="1">
                <a:latin typeface="Whipsmart" panose="020B0502030203050204" pitchFamily="34" charset="0"/>
              </a:rPr>
              <a:t>different</a:t>
            </a:r>
            <a:r>
              <a:rPr lang="hu-HU" b="1" dirty="0">
                <a:latin typeface="Whipsmart" panose="020B0502030203050204" pitchFamily="34" charset="0"/>
              </a:rPr>
              <a:t>.</a:t>
            </a:r>
            <a:endParaRPr lang="en-US" b="1" dirty="0">
              <a:latin typeface="Whipsmart" panose="020B0502030203050204" pitchFamily="34" charset="0"/>
            </a:endParaRPr>
          </a:p>
        </p:txBody>
      </p:sp>
      <p:sp>
        <p:nvSpPr>
          <p:cNvPr id="9" name="TextBox 8"/>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967953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use </a:t>
            </a:r>
            <a:r>
              <a:rPr lang="en-US" dirty="0" smtClean="0">
                <a:latin typeface="Consolas" panose="020B0609020204030204" pitchFamily="49" charset="0"/>
              </a:rPr>
              <a:t>Material</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smtClean="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smtClean="0"/>
              <a:t>with the same program</a:t>
            </a:r>
          </a:p>
          <a:p>
            <a:r>
              <a:rPr lang="en-US" dirty="0" smtClean="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smtClean="0"/>
          </a:p>
          <a:p>
            <a:r>
              <a:rPr lang="en-US" dirty="0" smtClean="0"/>
              <a:t>draw the same geometry twice, but with different materials, and</a:t>
            </a:r>
            <a:r>
              <a:rPr lang="hu-HU" dirty="0" smtClean="0"/>
              <a:t> </a:t>
            </a:r>
            <a:r>
              <a:rPr lang="en-US" dirty="0" smtClean="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smtClean="0"/>
              <a:t>settings (which are still set the old way, now)</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625097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Mesh.js</a:t>
            </a:r>
            <a:r>
              <a:rPr lang="hu-HU" dirty="0"/>
              <a:t> </a:t>
            </a:r>
            <a:r>
              <a:rPr lang="en-US" dirty="0"/>
              <a:t/>
            </a:r>
            <a:br>
              <a:rPr lang="en-US" dirty="0"/>
            </a:br>
            <a:r>
              <a:rPr lang="hu-HU" dirty="0"/>
              <a:t>(</a:t>
            </a:r>
            <a:r>
              <a:rPr lang="hu-HU" dirty="0" err="1"/>
              <a:t>Mesh</a:t>
            </a:r>
            <a:r>
              <a:rPr lang="hu-HU" dirty="0"/>
              <a:t> </a:t>
            </a:r>
            <a:r>
              <a:rPr lang="en-US" dirty="0"/>
              <a:t>= Geometry &amp; Material</a:t>
            </a:r>
            <a:r>
              <a:rPr lang="hu-HU" dirty="0"/>
              <a:t>)</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Mesh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Mesh</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material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geometry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"mesh"</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material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geometry);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4026404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world and game objects</a:t>
            </a:r>
            <a:endParaRPr lang="en-US" dirty="0"/>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Scene</a:t>
            </a:r>
            <a:endParaRPr lang="en-US" sz="3200" dirty="0">
              <a:latin typeface="Whipsmart" panose="020B0502030203050204" pitchFamily="34" charset="0"/>
            </a:endParaRP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latin typeface="Whipsmart" panose="020B0502030203050204" pitchFamily="34" charset="0"/>
              </a:rPr>
              <a:t>GameObject</a:t>
            </a:r>
            <a:endParaRPr lang="en-US" sz="32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game object</a:t>
            </a:r>
            <a:r>
              <a:rPr lang="hu-HU" altLang="en-US" dirty="0" smtClean="0">
                <a:latin typeface="Whipsmart" pitchFamily="34" charset="0"/>
              </a:rPr>
              <a:t>s</a:t>
            </a:r>
            <a:endParaRPr lang="hu-HU" altLang="en-US" dirty="0">
              <a:latin typeface="Whipsmart" pitchFamily="34" charset="0"/>
            </a:endParaRP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smtClean="0"/>
              <a:t>Mesh</a:t>
            </a:r>
            <a:r>
              <a:rPr lang="hu-HU" dirty="0" smtClean="0"/>
              <a:t> </a:t>
            </a:r>
            <a:r>
              <a:rPr lang="hu-HU" dirty="0" err="1" smtClean="0"/>
              <a:t>now</a:t>
            </a:r>
            <a:r>
              <a:rPr lang="hu-HU" dirty="0"/>
              <a:t> </a:t>
            </a:r>
            <a:r>
              <a:rPr lang="hu-HU" dirty="0" smtClean="0"/>
              <a:t>is </a:t>
            </a:r>
            <a:r>
              <a:rPr lang="hu-HU" dirty="0" err="1" smtClean="0"/>
              <a:t>simple</a:t>
            </a:r>
            <a:r>
              <a:rPr lang="hu-HU" dirty="0" smtClean="0"/>
              <a:t>, </a:t>
            </a:r>
            <a:r>
              <a:rPr lang="hu-HU" dirty="0" err="1" smtClean="0"/>
              <a:t>with</a:t>
            </a:r>
            <a:r>
              <a:rPr lang="hu-HU" dirty="0" smtClean="0"/>
              <a:t> </a:t>
            </a:r>
            <a:r>
              <a:rPr lang="hu-HU" dirty="0" err="1" smtClean="0"/>
              <a:t>potential</a:t>
            </a:r>
            <a:r>
              <a:rPr lang="hu-HU" dirty="0" smtClean="0"/>
              <a:t> </a:t>
            </a:r>
            <a:r>
              <a:rPr lang="hu-HU" dirty="0" err="1" smtClean="0"/>
              <a:t>for</a:t>
            </a:r>
            <a:r>
              <a:rPr lang="hu-HU" dirty="0" smtClean="0"/>
              <a:t> </a:t>
            </a:r>
            <a:r>
              <a:rPr lang="hu-HU" dirty="0" err="1" smtClean="0"/>
              <a:t>later</a:t>
            </a:r>
            <a:endParaRPr lang="en-US" dirty="0"/>
          </a:p>
        </p:txBody>
      </p:sp>
      <p:sp>
        <p:nvSpPr>
          <p:cNvPr id="5" name="Content Placeholder 4"/>
          <p:cNvSpPr>
            <a:spLocks noGrp="1"/>
          </p:cNvSpPr>
          <p:nvPr>
            <p:ph idx="1"/>
          </p:nvPr>
        </p:nvSpPr>
        <p:spPr/>
        <p:txBody>
          <a:bodyPr/>
          <a:lstStyle/>
          <a:p>
            <a:r>
              <a:rPr lang="en-US" dirty="0" smtClean="0"/>
              <a:t>can be upgraded later</a:t>
            </a:r>
            <a:endParaRPr lang="hu-HU" dirty="0" smtClean="0"/>
          </a:p>
          <a:p>
            <a:r>
              <a:rPr lang="hu-HU" dirty="0" err="1" smtClean="0"/>
              <a:t>MultiMesh</a:t>
            </a:r>
            <a:endParaRPr lang="hu-HU" dirty="0" smtClean="0"/>
          </a:p>
          <a:p>
            <a:pPr lvl="1"/>
            <a:r>
              <a:rPr lang="en-US" dirty="0" smtClean="0"/>
              <a:t>multiple</a:t>
            </a:r>
            <a:r>
              <a:rPr lang="hu-HU" dirty="0" smtClean="0"/>
              <a:t> </a:t>
            </a:r>
            <a:r>
              <a:rPr lang="hu-HU" dirty="0" err="1" smtClean="0"/>
              <a:t>submesh</a:t>
            </a:r>
            <a:r>
              <a:rPr lang="en-US" dirty="0" err="1" smtClean="0"/>
              <a:t>es</a:t>
            </a:r>
            <a:endParaRPr lang="hu-HU" dirty="0" smtClean="0"/>
          </a:p>
          <a:p>
            <a:pPr lvl="2"/>
            <a:r>
              <a:rPr lang="en-US" dirty="0" smtClean="0"/>
              <a:t>different parts of the model geometry</a:t>
            </a:r>
            <a:endParaRPr lang="hu-HU" dirty="0" smtClean="0"/>
          </a:p>
          <a:p>
            <a:pPr lvl="2"/>
            <a:r>
              <a:rPr lang="en-US" dirty="0" smtClean="0"/>
              <a:t>with different textures/materials</a:t>
            </a:r>
            <a:endParaRPr lang="hu-HU" dirty="0" smtClean="0"/>
          </a:p>
          <a:p>
            <a:r>
              <a:rPr lang="hu-HU" dirty="0" err="1" smtClean="0"/>
              <a:t>BillboardSet</a:t>
            </a:r>
            <a:endParaRPr lang="hu-HU" dirty="0" smtClean="0"/>
          </a:p>
          <a:p>
            <a:pPr lvl="1"/>
            <a:r>
              <a:rPr lang="en-US" dirty="0" smtClean="0"/>
              <a:t>for particle systems</a:t>
            </a:r>
            <a:endParaRPr lang="hu-HU" dirty="0" smtClean="0"/>
          </a:p>
        </p:txBody>
      </p:sp>
    </p:spTree>
    <p:extLst>
      <p:ext uri="{BB962C8B-B14F-4D97-AF65-F5344CB8AC3E}">
        <p14:creationId xmlns:p14="http://schemas.microsoft.com/office/powerpoint/2010/main" val="2938471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lstStyle/>
          <a:p>
            <a:r>
              <a:rPr lang="en-US" dirty="0" smtClean="0"/>
              <a:t>create two different meshes</a:t>
            </a:r>
          </a:p>
          <a:p>
            <a:pPr lvl="1"/>
            <a:r>
              <a:rPr lang="en-US" dirty="0"/>
              <a:t>e.g. </a:t>
            </a:r>
            <a:r>
              <a:rPr lang="en-US" dirty="0" err="1" smtClean="0">
                <a:latin typeface="Consolas" panose="020B0609020204030204" pitchFamily="49" charset="0"/>
                <a:cs typeface="Consolas" panose="020B0609020204030204" pitchFamily="49" charset="0"/>
              </a:rPr>
              <a:t>yellowStar</a:t>
            </a:r>
            <a:r>
              <a:rPr lang="en-US" dirty="0" smtClean="0"/>
              <a:t>, </a:t>
            </a:r>
            <a:r>
              <a:rPr lang="en-US" dirty="0" err="1" smtClean="0">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smtClean="0"/>
              <a:t>with the same geometry (do not create two)</a:t>
            </a:r>
          </a:p>
          <a:p>
            <a:r>
              <a:rPr lang="en-US" dirty="0" smtClean="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smtClean="0"/>
          </a:p>
          <a:p>
            <a:r>
              <a:rPr lang="en-US" dirty="0" smtClean="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smtClean="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smtClean="0"/>
              <a:t>, </a:t>
            </a:r>
            <a:r>
              <a:rPr lang="en-US" dirty="0" err="1">
                <a:solidFill>
                  <a:prstClr val="black"/>
                </a:solidFill>
                <a:latin typeface="Consolas" panose="020B0609020204030204" pitchFamily="49" charset="0"/>
                <a:cs typeface="Consolas" panose="020B0609020204030204" pitchFamily="49" charset="0"/>
              </a:rPr>
              <a:t>getUniformHandle</a:t>
            </a:r>
            <a:r>
              <a:rPr lang="en-US" dirty="0" smtClean="0"/>
              <a:t>, </a:t>
            </a:r>
            <a:r>
              <a:rPr lang="en-US" dirty="0">
                <a:solidFill>
                  <a:prstClr val="black"/>
                </a:solidFill>
                <a:latin typeface="Consolas" panose="020B0609020204030204" pitchFamily="49" charset="0"/>
                <a:cs typeface="Consolas" panose="020B0609020204030204" pitchFamily="49" charset="0"/>
              </a:rPr>
              <a:t>commit</a:t>
            </a:r>
            <a:r>
              <a:rPr lang="en-US" dirty="0" smtClean="0"/>
              <a:t>)</a:t>
            </a:r>
          </a:p>
          <a:p>
            <a:r>
              <a:rPr lang="en-US" dirty="0" smtClean="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751218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smtClean="0"/>
              <a:t> concept</a:t>
            </a:r>
            <a:endParaRPr lang="en-US" dirty="0"/>
          </a:p>
        </p:txBody>
      </p:sp>
      <p:sp>
        <p:nvSpPr>
          <p:cNvPr id="3" name="Content Placeholder 2"/>
          <p:cNvSpPr>
            <a:spLocks noGrp="1"/>
          </p:cNvSpPr>
          <p:nvPr>
            <p:ph idx="1"/>
          </p:nvPr>
        </p:nvSpPr>
        <p:spPr/>
        <p:txBody>
          <a:bodyPr>
            <a:normAutofit/>
          </a:bodyPr>
          <a:lstStyle/>
          <a:p>
            <a:r>
              <a:rPr lang="en-US" dirty="0" smtClean="0"/>
              <a:t>we want to draw a lot of mesh instances with different transformations</a:t>
            </a:r>
          </a:p>
          <a:p>
            <a:pPr lvl="1"/>
            <a:r>
              <a:rPr lang="en-US" dirty="0"/>
              <a:t> </a:t>
            </a:r>
            <a:r>
              <a:rPr lang="en-US" dirty="0" smtClean="0"/>
              <a:t>without hardwiring this in our scene’s update</a:t>
            </a:r>
          </a:p>
          <a:p>
            <a:r>
              <a:rPr lang="en-US" dirty="0" smtClean="0"/>
              <a:t>every </a:t>
            </a:r>
            <a:r>
              <a:rPr lang="en-US" dirty="0" err="1">
                <a:latin typeface="Consolas" panose="020B0609020204030204" pitchFamily="49" charset="0"/>
                <a:cs typeface="Consolas" panose="020B0609020204030204" pitchFamily="49" charset="0"/>
              </a:rPr>
              <a:t>GameObject</a:t>
            </a:r>
            <a:r>
              <a:rPr lang="en-US" sz="3200" dirty="0" smtClean="0"/>
              <a:t> </a:t>
            </a:r>
            <a:r>
              <a:rPr lang="en-US" dirty="0" smtClean="0"/>
              <a:t>is </a:t>
            </a:r>
            <a:r>
              <a:rPr lang="hu-HU" dirty="0" smtClean="0"/>
              <a:t>a </a:t>
            </a:r>
            <a:r>
              <a:rPr lang="en-US" dirty="0" smtClean="0"/>
              <a:t>mesh with a transformation (i.e. scale, position, and orientation)</a:t>
            </a:r>
            <a:endParaRPr lang="en-US" dirty="0"/>
          </a:p>
        </p:txBody>
      </p:sp>
    </p:spTree>
    <p:extLst>
      <p:ext uri="{BB962C8B-B14F-4D97-AF65-F5344CB8AC3E}">
        <p14:creationId xmlns:p14="http://schemas.microsoft.com/office/powerpoint/2010/main" val="3724480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GameObject</a:t>
            </a:r>
            <a:r>
              <a:rPr lang="hu-HU" dirty="0" smtClean="0"/>
              <a:t>.</a:t>
            </a:r>
            <a:r>
              <a:rPr lang="hu-HU" dirty="0" err="1" smtClean="0"/>
              <a:t>js</a:t>
            </a:r>
            <a:r>
              <a:rPr lang="hu-HU" dirty="0" smtClean="0"/>
              <a:t> </a:t>
            </a:r>
            <a:endParaRPr lang="en-US" dirty="0"/>
          </a:p>
        </p:txBody>
      </p:sp>
      <p:sp>
        <p:nvSpPr>
          <p:cNvPr id="4" name="Rectangle 3"/>
          <p:cNvSpPr/>
          <p:nvPr/>
        </p:nvSpPr>
        <p:spPr>
          <a:xfrm>
            <a:off x="1524000" y="1690688"/>
            <a:ext cx="9144000" cy="51673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a:t>
            </a:r>
            <a:r>
              <a:rPr lang="en-US" sz="24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mesh</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8F8634"/>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this.orientation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this.scale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(mesh);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83378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rPr>
              <a:t>GameObject#update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smtClean="0"/>
              <a:t>add method </a:t>
            </a:r>
            <a:r>
              <a:rPr lang="en-US" dirty="0">
                <a:solidFill>
                  <a:prstClr val="black"/>
                </a:solidFill>
                <a:latin typeface="Consolas" panose="020B0609020204030204" pitchFamily="49" charset="0"/>
                <a:cs typeface="Consolas" panose="020B0609020204030204" pitchFamily="49" charset="0"/>
              </a:rPr>
              <a:t>update</a:t>
            </a:r>
            <a:r>
              <a:rPr lang="en-US" dirty="0" smtClean="0"/>
              <a:t> to the class </a:t>
            </a:r>
            <a:r>
              <a:rPr lang="en-US" dirty="0" err="1" smtClean="0">
                <a:solidFill>
                  <a:prstClr val="black"/>
                </a:solidFill>
                <a:latin typeface="Consolas" panose="020B0609020204030204" pitchFamily="49" charset="0"/>
                <a:cs typeface="Consolas" panose="020B0609020204030204" pitchFamily="49" charset="0"/>
              </a:rPr>
              <a:t>GameObject</a:t>
            </a:r>
          </a:p>
          <a:p>
            <a:pPr lvl="1"/>
            <a:endParaRPr lang="en-US" dirty="0" smtClean="0"/>
          </a:p>
          <a:p>
            <a:r>
              <a:rPr lang="en-US" dirty="0" smtClean="0"/>
              <a:t>it must set </a:t>
            </a:r>
            <a:r>
              <a:rPr lang="en-US" dirty="0" err="1">
                <a:solidFill>
                  <a:prstClr val="black"/>
                </a:solidFill>
                <a:latin typeface="Consolas" panose="020B0609020204030204" pitchFamily="49" charset="0"/>
                <a:cs typeface="Consolas" panose="020B0609020204030204" pitchFamily="49" charset="0"/>
              </a:rPr>
              <a:t>this.modelMatrix</a:t>
            </a:r>
            <a:r>
              <a:rPr lang="en-US" dirty="0" smtClean="0"/>
              <a:t> using </a:t>
            </a:r>
            <a:r>
              <a:rPr lang="en-US" dirty="0" err="1">
                <a:solidFill>
                  <a:prstClr val="black"/>
                </a:solidFill>
                <a:latin typeface="Consolas" panose="020B0609020204030204" pitchFamily="49" charset="0"/>
                <a:cs typeface="Consolas" panose="020B0609020204030204" pitchFamily="49" charset="0"/>
              </a:rPr>
              <a:t>this.position</a:t>
            </a:r>
            <a:r>
              <a:rPr lang="en-US" dirty="0" smtClean="0"/>
              <a:t>, </a:t>
            </a:r>
            <a:r>
              <a:rPr lang="en-US" dirty="0" err="1" smtClean="0">
                <a:solidFill>
                  <a:prstClr val="black"/>
                </a:solidFill>
                <a:latin typeface="Consolas" panose="020B0609020204030204" pitchFamily="49" charset="0"/>
                <a:cs typeface="Consolas" panose="020B0609020204030204" pitchFamily="49" charset="0"/>
              </a:rPr>
              <a:t>this.orientation</a:t>
            </a:r>
            <a:r>
              <a:rPr lang="en-US" dirty="0" smtClean="0"/>
              <a:t>, </a:t>
            </a:r>
            <a:r>
              <a:rPr lang="en-US" dirty="0" err="1" smtClean="0">
                <a:solidFill>
                  <a:prstClr val="black"/>
                </a:solidFill>
                <a:latin typeface="Consolas" panose="020B0609020204030204" pitchFamily="49" charset="0"/>
                <a:cs typeface="Consolas" panose="020B0609020204030204" pitchFamily="49" charset="0"/>
              </a:rPr>
              <a:t>this.scale</a:t>
            </a:r>
            <a:endParaRPr lang="en-US" dirty="0" smtClean="0">
              <a:solidFill>
                <a:prstClr val="black"/>
              </a:solidFill>
              <a:latin typeface="Consolas" panose="020B0609020204030204" pitchFamily="49" charset="0"/>
              <a:cs typeface="Consolas" panose="020B0609020204030204" pitchFamily="49" charset="0"/>
            </a:endParaRPr>
          </a:p>
          <a:p>
            <a:r>
              <a:rPr lang="en-US" dirty="0" smtClean="0">
                <a:solidFill>
                  <a:prstClr val="black"/>
                </a:solidFill>
                <a:latin typeface="Consolas" panose="020B0609020204030204" pitchFamily="49" charset="0"/>
                <a:cs typeface="Consolas" panose="020B0609020204030204" pitchFamily="49" charset="0"/>
              </a:rPr>
              <a:t>Mat4#set()</a:t>
            </a:r>
            <a:r>
              <a:rPr lang="en-US" dirty="0"/>
              <a:t>, without parameters, sets the matrix to identity</a:t>
            </a:r>
          </a:p>
          <a:p>
            <a:r>
              <a:rPr lang="en-US" dirty="0">
                <a:solidFill>
                  <a:prstClr val="black"/>
                </a:solidFill>
                <a:latin typeface="Consolas" panose="020B0609020204030204" pitchFamily="49" charset="0"/>
                <a:cs typeface="Consolas" panose="020B0609020204030204" pitchFamily="49" charset="0"/>
              </a:rPr>
              <a:t>Mat4#</a:t>
            </a:r>
            <a:r>
              <a:rPr lang="en-US" dirty="0" smtClean="0">
                <a:solidFill>
                  <a:prstClr val="black"/>
                </a:solidFill>
                <a:latin typeface="Consolas" panose="020B0609020204030204" pitchFamily="49" charset="0"/>
                <a:cs typeface="Consolas" panose="020B0609020204030204" pitchFamily="49" charset="0"/>
              </a:rPr>
              <a:t>translate, </a:t>
            </a:r>
            <a:r>
              <a:rPr lang="en-US" dirty="0">
                <a:solidFill>
                  <a:prstClr val="black"/>
                </a:solidFill>
                <a:latin typeface="Consolas" panose="020B0609020204030204" pitchFamily="49" charset="0"/>
                <a:cs typeface="Consolas" panose="020B0609020204030204" pitchFamily="49" charset="0"/>
              </a:rPr>
              <a:t>Mat4#</a:t>
            </a:r>
            <a:r>
              <a:rPr lang="en-US" dirty="0" smtClean="0">
                <a:solidFill>
                  <a:prstClr val="black"/>
                </a:solidFill>
                <a:latin typeface="Consolas" panose="020B0609020204030204" pitchFamily="49" charset="0"/>
                <a:cs typeface="Consolas" panose="020B0609020204030204" pitchFamily="49" charset="0"/>
              </a:rPr>
              <a:t>rotate, </a:t>
            </a:r>
            <a:r>
              <a:rPr lang="en-US" dirty="0">
                <a:solidFill>
                  <a:prstClr val="black"/>
                </a:solidFill>
                <a:latin typeface="Consolas" panose="020B0609020204030204" pitchFamily="49" charset="0"/>
                <a:cs typeface="Consolas" panose="020B0609020204030204" pitchFamily="49" charset="0"/>
              </a:rPr>
              <a:t>Mat4#</a:t>
            </a:r>
            <a:r>
              <a:rPr lang="en-US" dirty="0" smtClean="0">
                <a:solidFill>
                  <a:prstClr val="black"/>
                </a:solidFill>
                <a:latin typeface="Consolas" panose="020B0609020204030204" pitchFamily="49" charset="0"/>
                <a:cs typeface="Consolas" panose="020B0609020204030204" pitchFamily="49" charset="0"/>
              </a:rPr>
              <a:t>scale</a:t>
            </a:r>
            <a:r>
              <a:rPr lang="en-US" dirty="0"/>
              <a:t> append transformations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8844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smtClean="0"/>
              <a:t>in </a:t>
            </a:r>
            <a:r>
              <a:rPr lang="en-US" sz="2400" dirty="0">
                <a:latin typeface="Consolas" panose="020B0609020204030204" pitchFamily="49" charset="0"/>
                <a:cs typeface="Consolas" panose="020B0609020204030204" pitchFamily="49" charset="0"/>
              </a:rPr>
              <a:t>Scene</a:t>
            </a:r>
            <a:r>
              <a:rPr lang="en-US" dirty="0" smtClean="0"/>
              <a:t> constructor, create object array</a:t>
            </a:r>
          </a:p>
          <a:p>
            <a:pPr marL="457200" lvl="1" indent="0">
              <a:buNone/>
            </a:pPr>
            <a:r>
              <a:rPr lang="en-US" dirty="0" err="1" smtClean="0">
                <a:latin typeface="Consolas" panose="020B0609020204030204" pitchFamily="49" charset="0"/>
                <a:cs typeface="Consolas" panose="020B0609020204030204" pitchFamily="49" charset="0"/>
              </a:rPr>
              <a:t>this.gameObjects</a:t>
            </a:r>
            <a:r>
              <a:rPr lang="en-US" dirty="0" smtClean="0">
                <a:latin typeface="Consolas" panose="020B0609020204030204" pitchFamily="49" charset="0"/>
                <a:cs typeface="Consolas" panose="020B0609020204030204" pitchFamily="49" charset="0"/>
              </a:rPr>
              <a:t> = [];</a:t>
            </a:r>
            <a:endParaRPr lang="en-US" dirty="0"/>
          </a:p>
          <a:p>
            <a:r>
              <a:rPr lang="en-US" dirty="0"/>
              <a:t> create </a:t>
            </a:r>
            <a:r>
              <a:rPr lang="en-US" dirty="0" smtClean="0"/>
              <a:t>some </a:t>
            </a:r>
            <a:r>
              <a:rPr lang="en-US" sz="2400" dirty="0" err="1">
                <a:latin typeface="Consolas" panose="020B0609020204030204" pitchFamily="49" charset="0"/>
                <a:cs typeface="Consolas" panose="020B0609020204030204" pitchFamily="49" charset="0"/>
              </a:rPr>
              <a:t>GameObject</a:t>
            </a:r>
            <a:r>
              <a:rPr lang="en-US" dirty="0" err="1" smtClean="0"/>
              <a:t>s</a:t>
            </a:r>
            <a:r>
              <a:rPr lang="en-US" dirty="0" smtClean="0"/>
              <a:t> with your meshes</a:t>
            </a:r>
            <a:endParaRPr lang="en-US" dirty="0"/>
          </a:p>
          <a:p>
            <a:r>
              <a:rPr lang="en-US" sz="2400" dirty="0">
                <a:latin typeface="Consolas" panose="020B0609020204030204" pitchFamily="49" charset="0"/>
                <a:cs typeface="Consolas" panose="020B0609020204030204" pitchFamily="49" charset="0"/>
              </a:rPr>
              <a:t>push</a:t>
            </a:r>
            <a:r>
              <a:rPr lang="en-US" dirty="0" smtClean="0"/>
              <a:t> them into array </a:t>
            </a:r>
            <a:r>
              <a:rPr lang="en-US" sz="2400" dirty="0" err="1">
                <a:latin typeface="Consolas" panose="020B0609020204030204" pitchFamily="49" charset="0"/>
                <a:cs typeface="Consolas" panose="020B0609020204030204" pitchFamily="49" charset="0"/>
              </a:rPr>
              <a:t>this.gameObjects</a:t>
            </a:r>
            <a:endParaRPr lang="en-US" dirty="0"/>
          </a:p>
          <a:p>
            <a:r>
              <a:rPr lang="en-US" dirty="0" smtClean="0"/>
              <a:t>in </a:t>
            </a:r>
            <a:r>
              <a:rPr lang="en-US" sz="2400" dirty="0">
                <a:latin typeface="Consolas" panose="020B0609020204030204" pitchFamily="49" charset="0"/>
                <a:cs typeface="Consolas" panose="020B0609020204030204" pitchFamily="49" charset="0"/>
              </a:rPr>
              <a:t>Scene</a:t>
            </a:r>
            <a:r>
              <a:rPr lang="en-US" dirty="0" smtClean="0"/>
              <a:t>’s </a:t>
            </a:r>
            <a:r>
              <a:rPr lang="hu-HU" sz="2400" dirty="0">
                <a:latin typeface="Consolas" panose="020B0609020204030204" pitchFamily="49" charset="0"/>
                <a:cs typeface="Consolas" panose="020B0609020204030204" pitchFamily="49" charset="0"/>
              </a:rPr>
              <a:t>update</a:t>
            </a:r>
            <a:r>
              <a:rPr lang="en-US" dirty="0" smtClean="0"/>
              <a:t>, write a regular </a:t>
            </a:r>
            <a:r>
              <a:rPr lang="en-US" sz="2400" dirty="0">
                <a:latin typeface="Consolas" panose="020B0609020204030204" pitchFamily="49" charset="0"/>
                <a:cs typeface="Consolas" panose="020B0609020204030204" pitchFamily="49" charset="0"/>
              </a:rPr>
              <a:t>for</a:t>
            </a:r>
            <a:r>
              <a:rPr lang="en-US" dirty="0" smtClean="0"/>
              <a:t> loop and </a:t>
            </a:r>
            <a:r>
              <a:rPr lang="en-US" sz="2400" dirty="0">
                <a:latin typeface="Consolas" panose="020B0609020204030204" pitchFamily="49" charset="0"/>
                <a:cs typeface="Consolas" panose="020B0609020204030204" pitchFamily="49" charset="0"/>
              </a:rPr>
              <a:t>update</a:t>
            </a:r>
            <a:r>
              <a:rPr lang="en-US" dirty="0" smtClean="0"/>
              <a:t> all </a:t>
            </a:r>
            <a:r>
              <a:rPr lang="en-US" sz="2400" dirty="0" err="1" smtClean="0">
                <a:latin typeface="Consolas" panose="020B0609020204030204" pitchFamily="49" charset="0"/>
                <a:cs typeface="Consolas" panose="020B0609020204030204" pitchFamily="49" charset="0"/>
              </a:rPr>
              <a:t>GameObject</a:t>
            </a:r>
            <a:r>
              <a:rPr lang="en-US" dirty="0" err="1" smtClean="0"/>
              <a:t>s</a:t>
            </a:r>
            <a:endParaRPr lang="en-US" dirty="0" smtClean="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write a regular </a:t>
            </a:r>
            <a:r>
              <a:rPr lang="en-US" sz="2400" dirty="0">
                <a:latin typeface="Consolas" panose="020B0609020204030204" pitchFamily="49" charset="0"/>
                <a:cs typeface="Consolas" panose="020B0609020204030204" pitchFamily="49" charset="0"/>
              </a:rPr>
              <a:t>for</a:t>
            </a:r>
            <a:r>
              <a:rPr lang="en-US" dirty="0"/>
              <a:t> loop and </a:t>
            </a:r>
            <a:r>
              <a:rPr lang="en-US" sz="2400" dirty="0" smtClean="0">
                <a:latin typeface="Consolas" panose="020B0609020204030204" pitchFamily="49" charset="0"/>
                <a:cs typeface="Consolas" panose="020B0609020204030204" pitchFamily="49" charset="0"/>
              </a:rPr>
              <a:t>draw</a:t>
            </a:r>
            <a:r>
              <a:rPr lang="en-US" dirty="0" smtClean="0"/>
              <a:t> </a:t>
            </a:r>
            <a:r>
              <a:rPr lang="en-US" dirty="0"/>
              <a:t>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smtClean="0"/>
          </a:p>
          <a:p>
            <a:r>
              <a:rPr lang="en-US" dirty="0">
                <a:latin typeface="Consolas" panose="020B0609020204030204" pitchFamily="49" charset="0"/>
                <a:cs typeface="Consolas" panose="020B0609020204030204" pitchFamily="49" charset="0"/>
              </a:rPr>
              <a:t>Scene</a:t>
            </a:r>
            <a:r>
              <a:rPr lang="en-US" dirty="0" smtClean="0"/>
              <a:t>’s </a:t>
            </a:r>
            <a:r>
              <a:rPr lang="hu-HU" dirty="0">
                <a:latin typeface="Consolas" panose="020B0609020204030204" pitchFamily="49" charset="0"/>
                <a:cs typeface="Consolas" panose="020B0609020204030204" pitchFamily="49" charset="0"/>
              </a:rPr>
              <a:t>update</a:t>
            </a:r>
            <a:r>
              <a:rPr lang="en-US" dirty="0" smtClean="0"/>
              <a:t> should now be doing nothing else for drawing</a:t>
            </a:r>
          </a:p>
          <a:p>
            <a:pPr lvl="1"/>
            <a:r>
              <a:rPr lang="en-US" dirty="0" smtClean="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a:t>
            </a:r>
            <a:r>
              <a:rPr lang="en-US" dirty="0" smtClean="0"/>
              <a:t>the time </a:t>
            </a:r>
            <a:r>
              <a:rPr lang="en-US" dirty="0"/>
              <a:t>step </a:t>
            </a:r>
            <a:r>
              <a:rPr lang="en-US" dirty="0" err="1" smtClean="0">
                <a:latin typeface="Consolas" panose="020B0609020204030204" pitchFamily="49" charset="0"/>
                <a:cs typeface="Consolas" panose="020B0609020204030204" pitchFamily="49" charset="0"/>
              </a:rPr>
              <a:t>dt</a:t>
            </a:r>
            <a:r>
              <a:rPr lang="en-US" dirty="0" smtClean="0"/>
              <a:t> and other animation logic</a:t>
            </a:r>
            <a:r>
              <a:rPr lang="en-US" dirty="0"/>
              <a:t>,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20154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we do not need hardwired scene properties like </a:t>
            </a:r>
            <a:r>
              <a:rPr lang="en-US" sz="2400" dirty="0" err="1" smtClean="0">
                <a:latin typeface="Consolas" panose="020B0609020204030204" pitchFamily="49" charset="0"/>
                <a:cs typeface="Consolas" panose="020B0609020204030204" pitchFamily="49" charset="0"/>
              </a:rPr>
              <a:t>avatarPosition</a:t>
            </a:r>
            <a:r>
              <a:rPr lang="en-US" dirty="0" smtClean="0"/>
              <a:t> any more</a:t>
            </a:r>
          </a:p>
          <a:p>
            <a:r>
              <a:rPr lang="en-US" dirty="0" smtClean="0"/>
              <a:t>because all game objects have their own positions</a:t>
            </a:r>
          </a:p>
          <a:p>
            <a:pPr lvl="1"/>
            <a:r>
              <a:rPr lang="en-US" dirty="0" smtClean="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smtClean="0"/>
              <a:t>to animate, change a game object’s </a:t>
            </a:r>
            <a:r>
              <a:rPr lang="en-US" sz="2400" dirty="0">
                <a:latin typeface="Consolas" panose="020B0609020204030204" pitchFamily="49" charset="0"/>
                <a:cs typeface="Consolas" panose="020B0609020204030204" pitchFamily="49" charset="0"/>
              </a:rPr>
              <a:t>position</a:t>
            </a:r>
            <a:r>
              <a:rPr lang="en-US" dirty="0" smtClean="0"/>
              <a:t> in every frame, conditional on keys held down</a:t>
            </a:r>
          </a:p>
          <a:p>
            <a:pPr lvl="1"/>
            <a:r>
              <a:rPr lang="en-US" dirty="0" smtClean="0"/>
              <a:t>actually, you could do this in a </a:t>
            </a:r>
            <a:r>
              <a:rPr lang="en-US" dirty="0">
                <a:latin typeface="Consolas" panose="020B0609020204030204" pitchFamily="49" charset="0"/>
                <a:cs typeface="Consolas" panose="020B0609020204030204" pitchFamily="49" charset="0"/>
              </a:rPr>
              <a:t>move</a:t>
            </a:r>
            <a:r>
              <a:rPr lang="en-US" dirty="0" smtClean="0"/>
              <a:t> method of game objects (and call all </a:t>
            </a:r>
            <a:r>
              <a:rPr lang="en-US" dirty="0">
                <a:latin typeface="Consolas" panose="020B0609020204030204" pitchFamily="49" charset="0"/>
                <a:cs typeface="Consolas" panose="020B0609020204030204" pitchFamily="49" charset="0"/>
              </a:rPr>
              <a:t>move</a:t>
            </a:r>
            <a:r>
              <a:rPr lang="en-US" dirty="0" smtClean="0"/>
              <a:t>s in </a:t>
            </a:r>
            <a:r>
              <a:rPr lang="en-US" dirty="0">
                <a:latin typeface="Consolas" panose="020B0609020204030204" pitchFamily="49" charset="0"/>
                <a:cs typeface="Consolas" panose="020B0609020204030204" pitchFamily="49" charset="0"/>
              </a:rPr>
              <a:t>update</a:t>
            </a:r>
            <a:r>
              <a:rPr lang="en-US" dirty="0" smtClean="0"/>
              <a:t>)</a:t>
            </a:r>
          </a:p>
          <a:p>
            <a:pPr lvl="1"/>
            <a:r>
              <a:rPr lang="en-US" dirty="0" smtClean="0"/>
              <a:t>not all game objects need to have </a:t>
            </a:r>
            <a:r>
              <a:rPr lang="en-US" dirty="0">
                <a:latin typeface="Consolas" panose="020B0609020204030204" pitchFamily="49" charset="0"/>
                <a:cs typeface="Consolas" panose="020B0609020204030204" pitchFamily="49" charset="0"/>
              </a:rPr>
              <a:t>move</a:t>
            </a:r>
            <a:r>
              <a:rPr lang="en-US" dirty="0" smtClean="0"/>
              <a:t>, or have the same function as their </a:t>
            </a:r>
            <a:r>
              <a:rPr lang="en-US" dirty="0" smtClean="0">
                <a:latin typeface="Consolas" panose="020B0609020204030204" pitchFamily="49" charset="0"/>
                <a:cs typeface="Consolas" panose="020B0609020204030204" pitchFamily="49" charset="0"/>
              </a:rPr>
              <a:t>move</a:t>
            </a:r>
            <a:r>
              <a:rPr lang="en-US" dirty="0"/>
              <a:t> property</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uniforms in </a:t>
            </a:r>
            <a:r>
              <a:rPr lang="en-US" dirty="0" smtClean="0">
                <a:latin typeface="Consolas" panose="020B0609020204030204" pitchFamily="49" charset="0"/>
                <a:cs typeface="Consolas" panose="020B0609020204030204" pitchFamily="49" charset="0"/>
              </a:rPr>
              <a:t>Scene</a:t>
            </a:r>
            <a:r>
              <a:rPr lang="en-US" dirty="0" smtClean="0"/>
              <a:t>? (e.g. </a:t>
            </a:r>
            <a:r>
              <a:rPr lang="en-US" dirty="0" smtClean="0">
                <a:latin typeface="Consolas" panose="020B0609020204030204" pitchFamily="49" charset="0"/>
                <a:cs typeface="Consolas" panose="020B0609020204030204" pitchFamily="49" charset="0"/>
              </a:rPr>
              <a:t>time</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smtClean="0">
                <a:cs typeface="Consolas" panose="020B0609020204030204" pitchFamily="49" charset="0"/>
              </a:rPr>
              <a:t>scene</a:t>
            </a:r>
            <a:r>
              <a:rPr lang="en-US" dirty="0" smtClean="0"/>
              <a:t> could be a root component, having all game objects as children</a:t>
            </a:r>
          </a:p>
          <a:p>
            <a:pPr lvl="1"/>
            <a:r>
              <a:rPr lang="en-US" dirty="0" err="1" smtClean="0">
                <a:latin typeface="Consolas" panose="020B0609020204030204" pitchFamily="49" charset="0"/>
                <a:cs typeface="Consolas" panose="020B0609020204030204" pitchFamily="49" charset="0"/>
              </a:rPr>
              <a:t>Scene#draw</a:t>
            </a:r>
            <a:r>
              <a:rPr lang="en-US" dirty="0" smtClean="0"/>
              <a:t> would actually take care of drawing all game objects</a:t>
            </a:r>
            <a:endParaRPr lang="en-US" dirty="0"/>
          </a:p>
          <a:p>
            <a:pPr lvl="1"/>
            <a:r>
              <a:rPr lang="en-US" dirty="0" smtClean="0"/>
              <a:t>but we will need to remove game objects, etc.</a:t>
            </a:r>
          </a:p>
          <a:p>
            <a:pPr lvl="1"/>
            <a:r>
              <a:rPr lang="en-US" dirty="0" smtClean="0"/>
              <a:t>it is better to manage the </a:t>
            </a:r>
            <a:r>
              <a:rPr lang="en-US" dirty="0" err="1">
                <a:latin typeface="Consolas" panose="020B0609020204030204" pitchFamily="49" charset="0"/>
                <a:cs typeface="Consolas" panose="020B0609020204030204" pitchFamily="49" charset="0"/>
              </a:rPr>
              <a:t>gameObjects</a:t>
            </a:r>
            <a:r>
              <a:rPr lang="en-US" dirty="0" smtClean="0"/>
              <a:t> array explicitly</a:t>
            </a:r>
            <a:endParaRPr lang="en-US" dirty="0"/>
          </a:p>
          <a:p>
            <a:r>
              <a:rPr lang="en-US" dirty="0" smtClean="0"/>
              <a:t>we make </a:t>
            </a:r>
            <a:r>
              <a:rPr lang="en-US" dirty="0">
                <a:latin typeface="Consolas" panose="020B0609020204030204" pitchFamily="49" charset="0"/>
                <a:cs typeface="Consolas" panose="020B0609020204030204" pitchFamily="49" charset="0"/>
              </a:rPr>
              <a:t>Scene</a:t>
            </a:r>
            <a:r>
              <a:rPr lang="en-US" sz="3200" dirty="0" smtClean="0"/>
              <a:t> </a:t>
            </a:r>
            <a:r>
              <a:rPr lang="en-US" dirty="0" smtClean="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smtClean="0"/>
              <a:t>and all the programs its children</a:t>
            </a:r>
          </a:p>
          <a:p>
            <a:pPr lvl="1"/>
            <a:r>
              <a:rPr lang="en-US" dirty="0" smtClean="0"/>
              <a:t>the scene is passed to the </a:t>
            </a:r>
            <a:r>
              <a:rPr lang="en-US" dirty="0">
                <a:latin typeface="Consolas" panose="020B0609020204030204" pitchFamily="49" charset="0"/>
                <a:cs typeface="Consolas" panose="020B0609020204030204" pitchFamily="49" charset="0"/>
              </a:rPr>
              <a:t>draw</a:t>
            </a:r>
            <a:r>
              <a:rPr lang="en-US" dirty="0" smtClean="0"/>
              <a:t> method of all game objects so that they can take values for the per-scene uniforms like </a:t>
            </a:r>
            <a:r>
              <a:rPr lang="en-US" dirty="0" err="1" smtClean="0">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Scene</a:t>
            </a:r>
            <a:r>
              <a:rPr lang="hu-HU" dirty="0" smtClean="0"/>
              <a:t>.</a:t>
            </a:r>
            <a:r>
              <a:rPr lang="hu-HU" dirty="0" err="1" smtClean="0"/>
              <a:t>js</a:t>
            </a:r>
            <a:r>
              <a:rPr lang="hu-HU" dirty="0" smtClean="0"/>
              <a:t> </a:t>
            </a:r>
            <a:endParaRPr lang="en-US" dirty="0"/>
          </a:p>
        </p:txBody>
      </p:sp>
      <p:sp>
        <p:nvSpPr>
          <p:cNvPr id="4" name="Rectangle 3"/>
          <p:cNvSpPr/>
          <p:nvPr/>
        </p:nvSpPr>
        <p:spPr>
          <a:xfrm>
            <a:off x="3175000" y="611188"/>
            <a:ext cx="9144000" cy="4443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class Scene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constructor(</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super</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("scene</a:t>
            </a:r>
            <a:r>
              <a:rPr lang="en-US" sz="2400" dirty="0" smtClean="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this.programs</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this.programs.push</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/*any program we create*/</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endPar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existing code remains here</a:t>
            </a:r>
            <a:endPar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this.programs</a:t>
            </a:r>
            <a:r>
              <a:rPr lang="en-US" sz="2400" dirty="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4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of </a:t>
            </a:r>
            <a:r>
              <a:rPr lang="en-US" sz="2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this.gameObjects</a:t>
            </a: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gameObject.draw</a:t>
            </a:r>
            <a:r>
              <a:rPr lang="en-US" sz="240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400" smtClean="0">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a:t>
            </a:r>
            <a:r>
              <a:rPr lang="en-US" sz="240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32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game object</a:t>
            </a:r>
            <a:endParaRPr lang="en-US" dirty="0"/>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latin typeface="Whipsmart" panose="020B0502030203050204" pitchFamily="34" charset="0"/>
              </a:rPr>
              <a:t>GameObject</a:t>
            </a:r>
            <a:endParaRPr lang="en-US" sz="32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model matrix</a:t>
            </a:r>
            <a:endParaRPr lang="en-US" sz="3200" dirty="0">
              <a:latin typeface="Whipsmart" panose="020B0502030203050204" pitchFamily="34" charset="0"/>
            </a:endParaRP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Mesh</a:t>
            </a:r>
            <a:endParaRPr lang="en-US" sz="3200" dirty="0">
              <a:latin typeface="Whipsmart" panose="020B0502030203050204" pitchFamily="34" charset="0"/>
            </a:endParaRP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an instance</a:t>
            </a:r>
          </a:p>
          <a:p>
            <a:r>
              <a:rPr lang="en-US" altLang="en-US" dirty="0" smtClean="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models are</a:t>
            </a:r>
          </a:p>
          <a:p>
            <a:pPr algn="ctr"/>
            <a:r>
              <a:rPr lang="en-US" altLang="en-US" dirty="0" smtClean="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Geometry</a:t>
            </a:r>
            <a:endParaRPr lang="en-US" sz="3200" dirty="0">
              <a:latin typeface="Whipsmart" panose="020B0502030203050204" pitchFamily="34" charset="0"/>
            </a:endParaRP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vertex buffer</a:t>
            </a:r>
            <a:endParaRPr lang="en-US" sz="3200" dirty="0">
              <a:latin typeface="Whipsmart" panose="020B0502030203050204" pitchFamily="34" charset="0"/>
            </a:endParaRP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index buffer</a:t>
            </a:r>
            <a:endParaRPr lang="en-US" sz="3200" dirty="0">
              <a:latin typeface="Whipsmart" panose="020B0502030203050204" pitchFamily="34" charset="0"/>
            </a:endParaRP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Material</a:t>
            </a:r>
            <a:endParaRPr lang="en-US" sz="3200" dirty="0">
              <a:latin typeface="Whipsmart" panose="020B0502030203050204" pitchFamily="34" charset="0"/>
            </a:endParaRP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and their</a:t>
            </a:r>
          </a:p>
          <a:p>
            <a:pPr algn="ctr"/>
            <a:r>
              <a:rPr lang="en-US" altLang="en-US" dirty="0" smtClean="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P</a:t>
            </a:r>
            <a:r>
              <a:rPr lang="hu-HU" sz="3200" dirty="0" smtClean="0">
                <a:latin typeface="Whipsmart" panose="020B0502030203050204" pitchFamily="34" charset="0"/>
              </a:rPr>
              <a:t>rogram</a:t>
            </a:r>
            <a:endParaRPr lang="en-US" sz="32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smtClean="0">
                <a:latin typeface="Whipsmart" panose="020B0502030203050204" pitchFamily="34" charset="0"/>
              </a:rPr>
              <a:t>VS</a:t>
            </a:r>
            <a:endParaRPr lang="en-US" sz="32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governed by </a:t>
            </a:r>
            <a:r>
              <a:rPr lang="hu-HU" altLang="en-US" dirty="0" err="1" smtClean="0">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uniform setting</a:t>
            </a:r>
            <a:r>
              <a:rPr lang="hu-HU" sz="3200" dirty="0" smtClean="0">
                <a:latin typeface="Whipsmart" panose="020B0502030203050204" pitchFamily="34" charset="0"/>
              </a:rPr>
              <a:t> 0</a:t>
            </a:r>
            <a:endParaRPr lang="en-US" sz="32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smtClean="0">
                <a:latin typeface="Whipsmart" panose="020B0502030203050204" pitchFamily="34" charset="0"/>
              </a:rPr>
              <a:t>uniform </a:t>
            </a:r>
            <a:r>
              <a:rPr lang="hu-HU" sz="3200" dirty="0" err="1" smtClean="0">
                <a:latin typeface="Whipsmart" panose="020B0502030203050204" pitchFamily="34" charset="0"/>
              </a:rPr>
              <a:t>setting</a:t>
            </a:r>
            <a:r>
              <a:rPr lang="hu-HU" sz="3200" dirty="0" smtClean="0">
                <a:latin typeface="Whipsmart" panose="020B0502030203050204" pitchFamily="34" charset="0"/>
              </a:rPr>
              <a:t> n</a:t>
            </a:r>
            <a:endParaRPr lang="en-US" sz="32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parametrized by</a:t>
            </a:r>
            <a:r>
              <a:rPr lang="hu-HU" altLang="en-US" dirty="0" smtClean="0">
                <a:latin typeface="Whipsmart" pitchFamily="34" charset="0"/>
              </a:rPr>
              <a:t> </a:t>
            </a:r>
            <a:r>
              <a:rPr lang="en-US" altLang="en-US" dirty="0" smtClean="0">
                <a:latin typeface="Whipsmart" pitchFamily="34" charset="0"/>
              </a:rPr>
              <a:t>uniform</a:t>
            </a:r>
            <a:endParaRPr lang="hu-HU" altLang="en-US" dirty="0" smtClean="0">
              <a:latin typeface="Whipsmart" pitchFamily="34" charset="0"/>
            </a:endParaRPr>
          </a:p>
          <a:p>
            <a:pPr algn="ctr"/>
            <a:r>
              <a:rPr lang="en-US" altLang="en-US" dirty="0" smtClean="0">
                <a:latin typeface="Whipsmart" pitchFamily="34" charset="0"/>
              </a:rPr>
              <a:t>settings</a:t>
            </a:r>
            <a:r>
              <a:rPr lang="hu-HU" altLang="en-US" dirty="0" smtClean="0">
                <a:latin typeface="Whipsmart" pitchFamily="34" charset="0"/>
              </a:rPr>
              <a:t> (</a:t>
            </a:r>
            <a:r>
              <a:rPr lang="hu-HU" altLang="en-US" dirty="0" err="1" smtClean="0">
                <a:latin typeface="Whipsmart" pitchFamily="34" charset="0"/>
              </a:rPr>
              <a:t>incl</a:t>
            </a:r>
            <a:r>
              <a:rPr lang="hu-HU" altLang="en-US" dirty="0" smtClean="0">
                <a:latin typeface="Whipsmart" pitchFamily="34" charset="0"/>
              </a:rPr>
              <a:t>. </a:t>
            </a:r>
            <a:r>
              <a:rPr lang="hu-HU" altLang="en-US" dirty="0" err="1" smtClean="0">
                <a:latin typeface="Whipsmart" pitchFamily="34" charset="0"/>
              </a:rPr>
              <a:t>textures</a:t>
            </a:r>
            <a:r>
              <a:rPr lang="hu-HU" altLang="en-US" dirty="0" smtClean="0">
                <a:latin typeface="Whipsmart" pitchFamily="34" charset="0"/>
              </a:rPr>
              <a:t>)</a:t>
            </a:r>
            <a:endParaRPr lang="hu-HU" altLang="en-US" dirty="0">
              <a:latin typeface="Whipsmart" pitchFamily="34" charset="0"/>
            </a:endParaRP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transformed to</a:t>
            </a:r>
          </a:p>
          <a:p>
            <a:pPr algn="ctr"/>
            <a:r>
              <a:rPr lang="en-US" altLang="en-US" dirty="0" smtClean="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a:latin typeface="Whipsmart" panose="020B0502030203050204" pitchFamily="34" charset="0"/>
              </a:rPr>
              <a:t>F</a:t>
            </a:r>
            <a:r>
              <a:rPr lang="hu-HU" sz="3200" dirty="0" smtClean="0">
                <a:latin typeface="Whipsmart" panose="020B0502030203050204" pitchFamily="34" charset="0"/>
              </a:rPr>
              <a:t>S</a:t>
            </a:r>
            <a:endParaRPr lang="en-US" sz="32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smtClean="0">
                <a:latin typeface="Whipsmart" pitchFamily="34" charset="0"/>
              </a:rPr>
              <a:t>...</a:t>
            </a:r>
            <a:endParaRPr lang="hu-HU" altLang="en-US" sz="4400" dirty="0">
              <a:latin typeface="Whipsmart" pitchFamily="34" charset="0"/>
            </a:endParaRP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smtClean="0">
                <a:latin typeface="Whipsmart" pitchFamily="34" charset="0"/>
              </a:rPr>
              <a:t>composed</a:t>
            </a:r>
            <a:r>
              <a:rPr lang="hu-HU" altLang="en-US" dirty="0" smtClean="0">
                <a:latin typeface="Whipsmart" pitchFamily="34" charset="0"/>
              </a:rPr>
              <a:t> of </a:t>
            </a:r>
            <a:r>
              <a:rPr lang="hu-HU" altLang="en-US" dirty="0" err="1" smtClean="0">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(components)</a:t>
            </a:r>
            <a:endParaRPr lang="en-US" dirty="0"/>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latin typeface="Whipsmart" panose="020B0502030203050204" pitchFamily="34" charset="0"/>
              </a:rPr>
              <a:t>GameObject</a:t>
            </a:r>
            <a:endParaRPr lang="en-US" sz="32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model matrix</a:t>
            </a:r>
            <a:endParaRPr lang="en-US" sz="3200" dirty="0">
              <a:latin typeface="Whipsmart" panose="020B0502030203050204" pitchFamily="34" charset="0"/>
            </a:endParaRP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Mesh</a:t>
            </a:r>
            <a:endParaRPr lang="en-US" sz="3200" dirty="0">
              <a:latin typeface="Whipsmart" panose="020B0502030203050204" pitchFamily="34" charset="0"/>
            </a:endParaRP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an instance</a:t>
            </a:r>
          </a:p>
          <a:p>
            <a:r>
              <a:rPr lang="en-US" altLang="en-US" dirty="0" smtClean="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models are</a:t>
            </a:r>
          </a:p>
          <a:p>
            <a:pPr algn="ctr"/>
            <a:r>
              <a:rPr lang="en-US" altLang="en-US" dirty="0" smtClean="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Geometry</a:t>
            </a:r>
            <a:endParaRPr lang="en-US" sz="3200" dirty="0">
              <a:latin typeface="Whipsmart" panose="020B0502030203050204" pitchFamily="34" charset="0"/>
            </a:endParaRP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vertex buffer</a:t>
            </a:r>
            <a:endParaRPr lang="en-US" sz="3200" dirty="0">
              <a:latin typeface="Whipsmart" panose="020B0502030203050204" pitchFamily="34" charset="0"/>
            </a:endParaRP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index buffer</a:t>
            </a:r>
            <a:endParaRPr lang="en-US" sz="3200" dirty="0">
              <a:latin typeface="Whipsmart" panose="020B0502030203050204" pitchFamily="34" charset="0"/>
            </a:endParaRP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Material</a:t>
            </a:r>
            <a:endParaRPr lang="en-US" sz="3200" dirty="0">
              <a:latin typeface="Whipsmart" panose="020B0502030203050204" pitchFamily="34" charset="0"/>
            </a:endParaRP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and their</a:t>
            </a:r>
          </a:p>
          <a:p>
            <a:pPr algn="ctr"/>
            <a:r>
              <a:rPr lang="en-US" altLang="en-US" dirty="0" smtClean="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P</a:t>
            </a:r>
            <a:r>
              <a:rPr lang="hu-HU" sz="3200" dirty="0" smtClean="0">
                <a:latin typeface="Whipsmart" panose="020B0502030203050204" pitchFamily="34" charset="0"/>
              </a:rPr>
              <a:t>rogram</a:t>
            </a:r>
            <a:endParaRPr lang="en-US" sz="32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smtClean="0">
                <a:latin typeface="Whipsmart" panose="020B0502030203050204" pitchFamily="34" charset="0"/>
              </a:rPr>
              <a:t>VS</a:t>
            </a:r>
            <a:endParaRPr lang="en-US" sz="32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governed by </a:t>
            </a:r>
            <a:r>
              <a:rPr lang="hu-HU" altLang="en-US" dirty="0" err="1" smtClean="0">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uniform setting</a:t>
            </a:r>
            <a:r>
              <a:rPr lang="hu-HU" sz="3200" dirty="0" smtClean="0">
                <a:latin typeface="Whipsmart" panose="020B0502030203050204" pitchFamily="34" charset="0"/>
              </a:rPr>
              <a:t> 0</a:t>
            </a:r>
            <a:endParaRPr lang="en-US" sz="32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smtClean="0">
                <a:latin typeface="Whipsmart" panose="020B0502030203050204" pitchFamily="34" charset="0"/>
              </a:rPr>
              <a:t>uniform </a:t>
            </a:r>
            <a:r>
              <a:rPr lang="hu-HU" sz="3200" dirty="0" err="1" smtClean="0">
                <a:latin typeface="Whipsmart" panose="020B0502030203050204" pitchFamily="34" charset="0"/>
              </a:rPr>
              <a:t>setting</a:t>
            </a:r>
            <a:r>
              <a:rPr lang="hu-HU" sz="3200" dirty="0" smtClean="0">
                <a:latin typeface="Whipsmart" panose="020B0502030203050204" pitchFamily="34" charset="0"/>
              </a:rPr>
              <a:t> n</a:t>
            </a:r>
            <a:endParaRPr lang="en-US" sz="32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parametrized by</a:t>
            </a:r>
            <a:r>
              <a:rPr lang="hu-HU" altLang="en-US" dirty="0" smtClean="0">
                <a:latin typeface="Whipsmart" pitchFamily="34" charset="0"/>
              </a:rPr>
              <a:t> </a:t>
            </a:r>
            <a:r>
              <a:rPr lang="en-US" altLang="en-US" dirty="0" smtClean="0">
                <a:latin typeface="Whipsmart" pitchFamily="34" charset="0"/>
              </a:rPr>
              <a:t>uniform</a:t>
            </a:r>
            <a:endParaRPr lang="hu-HU" altLang="en-US" dirty="0" smtClean="0">
              <a:latin typeface="Whipsmart" pitchFamily="34" charset="0"/>
            </a:endParaRPr>
          </a:p>
          <a:p>
            <a:pPr algn="ctr"/>
            <a:r>
              <a:rPr lang="en-US" altLang="en-US" dirty="0" smtClean="0">
                <a:latin typeface="Whipsmart" pitchFamily="34" charset="0"/>
              </a:rPr>
              <a:t>settings</a:t>
            </a:r>
            <a:r>
              <a:rPr lang="hu-HU" altLang="en-US" dirty="0" smtClean="0">
                <a:latin typeface="Whipsmart" pitchFamily="34" charset="0"/>
              </a:rPr>
              <a:t> (</a:t>
            </a:r>
            <a:r>
              <a:rPr lang="hu-HU" altLang="en-US" dirty="0" err="1" smtClean="0">
                <a:latin typeface="Whipsmart" pitchFamily="34" charset="0"/>
              </a:rPr>
              <a:t>incl</a:t>
            </a:r>
            <a:r>
              <a:rPr lang="hu-HU" altLang="en-US" dirty="0" smtClean="0">
                <a:latin typeface="Whipsmart" pitchFamily="34" charset="0"/>
              </a:rPr>
              <a:t>. </a:t>
            </a:r>
            <a:r>
              <a:rPr lang="hu-HU" altLang="en-US" dirty="0" err="1" smtClean="0">
                <a:latin typeface="Whipsmart" pitchFamily="34" charset="0"/>
              </a:rPr>
              <a:t>textures</a:t>
            </a:r>
            <a:r>
              <a:rPr lang="hu-HU" altLang="en-US" dirty="0" smtClean="0">
                <a:latin typeface="Whipsmart" pitchFamily="34" charset="0"/>
              </a:rPr>
              <a:t>)</a:t>
            </a:r>
            <a:endParaRPr lang="hu-HU" altLang="en-US" dirty="0">
              <a:latin typeface="Whipsmart" pitchFamily="34" charset="0"/>
            </a:endParaRP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latin typeface="Whipsmart" pitchFamily="34" charset="0"/>
              </a:rPr>
              <a:t>transformed to</a:t>
            </a:r>
          </a:p>
          <a:p>
            <a:pPr algn="ctr"/>
            <a:r>
              <a:rPr lang="en-US" altLang="en-US" dirty="0" smtClean="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a:latin typeface="Whipsmart" panose="020B0502030203050204" pitchFamily="34" charset="0"/>
              </a:rPr>
              <a:t>F</a:t>
            </a:r>
            <a:r>
              <a:rPr lang="hu-HU" sz="3200" dirty="0" smtClean="0">
                <a:latin typeface="Whipsmart" panose="020B0502030203050204" pitchFamily="34" charset="0"/>
              </a:rPr>
              <a:t>S</a:t>
            </a:r>
            <a:endParaRPr lang="en-US" sz="32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smtClean="0">
                <a:latin typeface="Whipsmart" pitchFamily="34" charset="0"/>
              </a:rPr>
              <a:t>...</a:t>
            </a:r>
            <a:endParaRPr lang="hu-HU" altLang="en-US" sz="4400" dirty="0">
              <a:latin typeface="Whipsmart" pitchFamily="34" charset="0"/>
            </a:endParaRP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smtClean="0">
                <a:latin typeface="Whipsmart" pitchFamily="34" charset="0"/>
              </a:rPr>
              <a:t>composed</a:t>
            </a:r>
            <a:r>
              <a:rPr lang="hu-HU" altLang="en-US" dirty="0" smtClean="0">
                <a:latin typeface="Whipsmart" pitchFamily="34" charset="0"/>
              </a:rPr>
              <a:t> of </a:t>
            </a:r>
            <a:r>
              <a:rPr lang="hu-HU" altLang="en-US" dirty="0" err="1" smtClean="0">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Shader</a:t>
            </a:r>
            <a:endParaRPr lang="en-US" dirty="0"/>
          </a:p>
        </p:txBody>
      </p:sp>
      <p:sp>
        <p:nvSpPr>
          <p:cNvPr id="38" name="Content Placeholder 37"/>
          <p:cNvSpPr>
            <a:spLocks noGrp="1"/>
          </p:cNvSpPr>
          <p:nvPr>
            <p:ph idx="1"/>
          </p:nvPr>
        </p:nvSpPr>
        <p:spPr/>
        <p:txBody>
          <a:bodyPr/>
          <a:lstStyle/>
          <a:p>
            <a:r>
              <a:rPr lang="hu-HU" dirty="0" smtClean="0"/>
              <a:t>JS </a:t>
            </a:r>
            <a:r>
              <a:rPr lang="hu-HU" dirty="0" err="1" smtClean="0"/>
              <a:t>class</a:t>
            </a:r>
            <a:r>
              <a:rPr lang="hu-HU" dirty="0" smtClean="0"/>
              <a:t> </a:t>
            </a:r>
            <a:r>
              <a:rPr lang="hu-HU" dirty="0" err="1" smtClean="0">
                <a:latin typeface="Consolas" panose="020B0609020204030204" pitchFamily="49" charset="0"/>
                <a:cs typeface="Consolas" panose="020B0609020204030204" pitchFamily="49" charset="0"/>
              </a:rPr>
              <a:t>Shader</a:t>
            </a:r>
            <a:r>
              <a:rPr lang="hu-HU" dirty="0" smtClean="0"/>
              <a:t> </a:t>
            </a:r>
            <a:r>
              <a:rPr lang="hu-HU" dirty="0" err="1" smtClean="0"/>
              <a:t>works</a:t>
            </a:r>
            <a:r>
              <a:rPr lang="hu-HU" dirty="0" smtClean="0"/>
              <a:t> </a:t>
            </a:r>
            <a:r>
              <a:rPr lang="hu-HU" dirty="0" err="1" smtClean="0"/>
              <a:t>as</a:t>
            </a:r>
            <a:r>
              <a:rPr lang="hu-HU" dirty="0" smtClean="0"/>
              <a:t> </a:t>
            </a:r>
            <a:r>
              <a:rPr lang="hu-HU" dirty="0" err="1" smtClean="0"/>
              <a:t>before</a:t>
            </a:r>
            <a:endParaRPr lang="hu-HU" dirty="0" smtClean="0"/>
          </a:p>
          <a:p>
            <a:pPr lvl="1"/>
            <a:r>
              <a:rPr lang="hu-HU" dirty="0" smtClean="0"/>
              <a:t>no </a:t>
            </a:r>
            <a:r>
              <a:rPr lang="hu-HU" dirty="0" err="1" smtClean="0"/>
              <a:t>change</a:t>
            </a:r>
            <a:endParaRPr lang="hu-HU" dirty="0" smtClean="0"/>
          </a:p>
          <a:p>
            <a:r>
              <a:rPr lang="hu-HU" dirty="0" err="1" smtClean="0"/>
              <a:t>shaders</a:t>
            </a:r>
            <a:r>
              <a:rPr lang="hu-HU" dirty="0" smtClean="0"/>
              <a:t> </a:t>
            </a:r>
            <a:r>
              <a:rPr lang="hu-HU" dirty="0" err="1" smtClean="0"/>
              <a:t>are</a:t>
            </a:r>
            <a:r>
              <a:rPr lang="hu-HU" dirty="0" smtClean="0"/>
              <a:t> </a:t>
            </a:r>
            <a:r>
              <a:rPr lang="hu-HU" dirty="0" err="1" smtClean="0"/>
              <a:t>not</a:t>
            </a:r>
            <a:r>
              <a:rPr lang="hu-HU" dirty="0" smtClean="0"/>
              <a:t> </a:t>
            </a:r>
            <a:r>
              <a:rPr lang="hu-HU" dirty="0" err="1" smtClean="0"/>
              <a:t>components</a:t>
            </a:r>
            <a:r>
              <a:rPr lang="hu-HU" dirty="0" smtClean="0"/>
              <a:t> </a:t>
            </a:r>
            <a:r>
              <a:rPr lang="hu-HU" dirty="0" err="1" smtClean="0"/>
              <a:t>in</a:t>
            </a:r>
            <a:r>
              <a:rPr lang="hu-HU" dirty="0" smtClean="0"/>
              <a:t> </a:t>
            </a:r>
            <a:r>
              <a:rPr lang="hu-HU" dirty="0" err="1" smtClean="0"/>
              <a:t>our</a:t>
            </a:r>
            <a:r>
              <a:rPr lang="hu-HU" dirty="0" smtClean="0"/>
              <a:t> </a:t>
            </a:r>
            <a:r>
              <a:rPr lang="hu-HU" dirty="0" err="1" smtClean="0"/>
              <a:t>scheme</a:t>
            </a:r>
            <a:endParaRPr lang="hu-HU" dirty="0" smtClean="0"/>
          </a:p>
          <a:p>
            <a:r>
              <a:rPr lang="hu-HU" dirty="0" err="1" smtClean="0"/>
              <a:t>just</a:t>
            </a:r>
            <a:r>
              <a:rPr lang="hu-HU" dirty="0" smtClean="0"/>
              <a:t> </a:t>
            </a:r>
            <a:r>
              <a:rPr lang="hu-HU" dirty="0" err="1" smtClean="0"/>
              <a:t>used</a:t>
            </a:r>
            <a:r>
              <a:rPr lang="hu-HU" dirty="0" smtClean="0"/>
              <a:t> </a:t>
            </a:r>
            <a:r>
              <a:rPr lang="hu-HU" dirty="0" err="1" smtClean="0"/>
              <a:t>to</a:t>
            </a:r>
            <a:r>
              <a:rPr lang="hu-HU" dirty="0" smtClean="0"/>
              <a:t> </a:t>
            </a:r>
            <a:r>
              <a:rPr lang="hu-HU" dirty="0" err="1" smtClean="0"/>
              <a:t>create</a:t>
            </a:r>
            <a:r>
              <a:rPr lang="hu-HU" dirty="0" smtClean="0"/>
              <a:t> </a:t>
            </a:r>
            <a:r>
              <a:rPr lang="hu-HU" dirty="0" err="1" smtClean="0">
                <a:latin typeface="Consolas" panose="020B0609020204030204" pitchFamily="49" charset="0"/>
                <a:cs typeface="Consolas" panose="020B0609020204030204" pitchFamily="49" charset="0"/>
              </a:rPr>
              <a:t>Program</a:t>
            </a:r>
            <a:r>
              <a:rPr lang="hu-HU" dirty="0" err="1" smtClean="0"/>
              <a:t>s</a:t>
            </a:r>
            <a:endParaRPr lang="hu-HU" dirty="0"/>
          </a:p>
          <a:p>
            <a:endParaRPr lang="hu-HU" dirty="0" smtClean="0"/>
          </a:p>
          <a:p>
            <a:r>
              <a:rPr lang="hu-HU" dirty="0" err="1" smtClean="0"/>
              <a:t>we</a:t>
            </a:r>
            <a:r>
              <a:rPr lang="hu-HU" dirty="0" smtClean="0"/>
              <a:t> </a:t>
            </a:r>
            <a:r>
              <a:rPr lang="hu-HU" dirty="0" err="1" smtClean="0"/>
              <a:t>will</a:t>
            </a:r>
            <a:r>
              <a:rPr lang="hu-HU" dirty="0" smtClean="0"/>
              <a:t> upgrade </a:t>
            </a:r>
            <a:r>
              <a:rPr lang="hu-HU" dirty="0">
                <a:latin typeface="Consolas" panose="020B0609020204030204" pitchFamily="49" charset="0"/>
                <a:cs typeface="Consolas" panose="020B0609020204030204" pitchFamily="49" charset="0"/>
              </a:rPr>
              <a:t>Program</a:t>
            </a:r>
            <a:r>
              <a:rPr lang="hu-HU" dirty="0" smtClean="0"/>
              <a:t> </a:t>
            </a:r>
            <a:r>
              <a:rPr lang="hu-HU" dirty="0" err="1" smtClean="0"/>
              <a:t>to</a:t>
            </a:r>
            <a:r>
              <a:rPr lang="hu-HU" dirty="0" smtClean="0"/>
              <a:t> a </a:t>
            </a:r>
            <a:r>
              <a:rPr lang="hu-HU" dirty="0" err="1" smtClean="0"/>
              <a:t>component</a:t>
            </a:r>
            <a:r>
              <a:rPr lang="hu-HU" dirty="0" smtClean="0"/>
              <a:t> </a:t>
            </a:r>
            <a:r>
              <a:rPr lang="hu-HU" dirty="0" err="1" smtClean="0"/>
              <a:t>in</a:t>
            </a:r>
            <a:r>
              <a:rPr lang="hu-HU" dirty="0" smtClean="0"/>
              <a:t> </a:t>
            </a:r>
            <a:r>
              <a:rPr lang="hu-HU" dirty="0" err="1" smtClean="0"/>
              <a:t>our</a:t>
            </a:r>
            <a:r>
              <a:rPr lang="hu-HU" dirty="0" smtClean="0"/>
              <a:t> </a:t>
            </a:r>
            <a:r>
              <a:rPr lang="hu-HU" dirty="0" err="1" smtClean="0"/>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Whipsmart" panose="020B0502030203050204" pitchFamily="34" charset="0"/>
                </a:rPr>
                <a:t>GameObject</a:t>
              </a:r>
              <a:endParaRPr lang="en-US"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Mesh</a:t>
              </a:r>
              <a:endParaRPr lang="en-US" b="1" dirty="0">
                <a:latin typeface="Whipsmart" panose="020B0502030203050204" pitchFamily="34" charset="0"/>
              </a:endParaRP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Geometry</a:t>
              </a:r>
              <a:endParaRPr lang="en-US" b="1" dirty="0">
                <a:latin typeface="Whipsmart" panose="020B0502030203050204" pitchFamily="34" charset="0"/>
              </a:endParaRPr>
            </a:p>
          </p:txBody>
        </p:sp>
        <p:cxnSp>
          <p:nvCxnSpPr>
            <p:cNvPr id="11" name="Straight Arrow Connector 10"/>
            <p:cNvCxnSpPr>
              <a:stCxn id="6" idx="2"/>
              <a:endCxn id="10"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Material</a:t>
              </a:r>
              <a:endParaRPr lang="en-US" b="1" dirty="0">
                <a:latin typeface="Whipsmart" panose="020B0502030203050204" pitchFamily="34" charset="0"/>
              </a:endParaRP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Program</a:t>
              </a:r>
              <a:endParaRPr lang="en-US" b="1" dirty="0">
                <a:latin typeface="Whipsmart" panose="020B0502030203050204" pitchFamily="34" charset="0"/>
              </a:endParaRP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latin typeface="Whipsmart" panose="020B0502030203050204" pitchFamily="34" charset="0"/>
                </a:rPr>
                <a:t>VS</a:t>
              </a:r>
              <a:endParaRPr lang="en-US"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latin typeface="Whipsmart" panose="020B0502030203050204" pitchFamily="34" charset="0"/>
                </a:rPr>
                <a:t>F</a:t>
              </a:r>
              <a:r>
                <a:rPr lang="hu-HU" b="1" dirty="0" smtClean="0">
                  <a:latin typeface="Whipsmart" panose="020B0502030203050204" pitchFamily="34" charset="0"/>
                </a:rPr>
                <a:t>S</a:t>
              </a:r>
              <a:endParaRPr lang="en-US"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Program</a:t>
            </a:r>
            <a:endParaRPr lang="en-US" dirty="0"/>
          </a:p>
        </p:txBody>
      </p:sp>
      <p:sp>
        <p:nvSpPr>
          <p:cNvPr id="3" name="Content Placeholder 2"/>
          <p:cNvSpPr>
            <a:spLocks noGrp="1"/>
          </p:cNvSpPr>
          <p:nvPr>
            <p:ph idx="1"/>
          </p:nvPr>
        </p:nvSpPr>
        <p:spPr/>
        <p:txBody>
          <a:bodyPr/>
          <a:lstStyle/>
          <a:p>
            <a:r>
              <a:rPr lang="hu-HU" dirty="0" err="1" smtClean="0"/>
              <a:t>our</a:t>
            </a:r>
            <a:r>
              <a:rPr lang="hu-HU" dirty="0" smtClean="0"/>
              <a:t> JS </a:t>
            </a:r>
            <a:r>
              <a:rPr lang="hu-HU" dirty="0" err="1" smtClean="0"/>
              <a:t>class</a:t>
            </a:r>
            <a:r>
              <a:rPr lang="hu-HU" dirty="0" smtClean="0"/>
              <a:t> </a:t>
            </a:r>
            <a:r>
              <a:rPr lang="hu-HU" dirty="0" smtClean="0">
                <a:latin typeface="Consolas" panose="020B0609020204030204" pitchFamily="49" charset="0"/>
                <a:cs typeface="Consolas" panose="020B0609020204030204" pitchFamily="49" charset="0"/>
              </a:rPr>
              <a:t>Program</a:t>
            </a:r>
            <a:r>
              <a:rPr lang="hu-HU" dirty="0" smtClean="0"/>
              <a:t> is </a:t>
            </a:r>
            <a:r>
              <a:rPr lang="hu-HU" dirty="0" err="1" smtClean="0"/>
              <a:t>fine</a:t>
            </a:r>
            <a:endParaRPr lang="hu-HU" dirty="0" smtClean="0"/>
          </a:p>
          <a:p>
            <a:pPr lvl="1"/>
            <a:r>
              <a:rPr lang="hu-HU" dirty="0" smtClean="0"/>
              <a:t>link</a:t>
            </a:r>
            <a:r>
              <a:rPr lang="en-US" dirty="0" smtClean="0"/>
              <a:t>s</a:t>
            </a:r>
            <a:r>
              <a:rPr lang="hu-HU" dirty="0" smtClean="0"/>
              <a:t> shaders into a WebGL program</a:t>
            </a:r>
          </a:p>
          <a:p>
            <a:pPr lvl="1"/>
            <a:r>
              <a:rPr lang="hu-HU" dirty="0" err="1" smtClean="0"/>
              <a:t>manages</a:t>
            </a:r>
            <a:r>
              <a:rPr lang="hu-HU" dirty="0" smtClean="0"/>
              <a:t> </a:t>
            </a:r>
            <a:r>
              <a:rPr lang="hu-HU" dirty="0" err="1" smtClean="0"/>
              <a:t>attribute</a:t>
            </a:r>
            <a:r>
              <a:rPr lang="hu-HU" dirty="0" smtClean="0"/>
              <a:t> </a:t>
            </a:r>
            <a:r>
              <a:rPr lang="hu-HU" dirty="0" err="1" smtClean="0"/>
              <a:t>bindings</a:t>
            </a:r>
            <a:r>
              <a:rPr lang="hu-HU" dirty="0"/>
              <a:t> </a:t>
            </a:r>
            <a:r>
              <a:rPr lang="hu-HU" dirty="0" smtClean="0"/>
              <a:t>(</a:t>
            </a:r>
            <a:r>
              <a:rPr lang="hu-HU" dirty="0" err="1" smtClean="0"/>
              <a:t>vertexPosition</a:t>
            </a:r>
            <a:r>
              <a:rPr lang="hu-HU" dirty="0" smtClean="0"/>
              <a:t> and </a:t>
            </a:r>
            <a:r>
              <a:rPr lang="hu-HU" dirty="0" err="1" smtClean="0"/>
              <a:t>vertexColor</a:t>
            </a:r>
            <a:r>
              <a:rPr lang="hu-HU" dirty="0" smtClean="0"/>
              <a:t> right </a:t>
            </a:r>
            <a:r>
              <a:rPr lang="hu-HU" dirty="0" err="1" smtClean="0"/>
              <a:t>now</a:t>
            </a:r>
            <a:r>
              <a:rPr lang="hu-HU" dirty="0" smtClean="0"/>
              <a:t>)</a:t>
            </a:r>
          </a:p>
          <a:p>
            <a:pPr lvl="1"/>
            <a:endParaRPr lang="hu-HU" dirty="0"/>
          </a:p>
          <a:p>
            <a:pPr lvl="1"/>
            <a:endParaRPr lang="hu-HU" dirty="0" smtClean="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a:t>
            </a:r>
            <a:r>
              <a:rPr lang="hu-HU" dirty="0" smtClean="0"/>
              <a:t>scheme</a:t>
            </a:r>
            <a:endParaRPr lang="en-US" dirty="0" smtClean="0"/>
          </a:p>
          <a:p>
            <a:pPr lvl="1"/>
            <a:r>
              <a:rPr lang="en-US" dirty="0" smtClean="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Whipsmart" panose="020B0502030203050204" pitchFamily="34" charset="0"/>
                </a:rPr>
                <a:t>GameObject</a:t>
              </a:r>
              <a:endParaRPr lang="en-US"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Mesh</a:t>
              </a:r>
              <a:endParaRPr lang="en-US" b="1" dirty="0">
                <a:latin typeface="Whipsmart" panose="020B0502030203050204" pitchFamily="34" charset="0"/>
              </a:endParaRP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Geometry</a:t>
              </a:r>
              <a:endParaRPr lang="en-US" b="1" dirty="0">
                <a:latin typeface="Whipsmart" panose="020B0502030203050204" pitchFamily="34" charset="0"/>
              </a:endParaRP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Material</a:t>
              </a:r>
              <a:endParaRPr lang="en-US" b="1" dirty="0">
                <a:latin typeface="Whipsmart" panose="020B0502030203050204" pitchFamily="34" charset="0"/>
              </a:endParaRP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latin typeface="Whipsmart" panose="020B0502030203050204" pitchFamily="34" charset="0"/>
                </a:rPr>
                <a:t>VS</a:t>
              </a:r>
              <a:endParaRPr lang="en-US"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latin typeface="Whipsmart" panose="020B0502030203050204" pitchFamily="34" charset="0"/>
                </a:rPr>
                <a:t>F</a:t>
              </a:r>
              <a:r>
                <a:rPr lang="hu-HU" b="1" dirty="0" smtClean="0">
                  <a:latin typeface="Whipsmart" panose="020B0502030203050204" pitchFamily="34" charset="0"/>
                </a:rPr>
                <a:t>S</a:t>
              </a:r>
              <a:endParaRPr lang="en-US"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a:t>
            </a:r>
            <a:endParaRPr lang="en-US" dirty="0"/>
          </a:p>
        </p:txBody>
      </p:sp>
      <p:sp>
        <p:nvSpPr>
          <p:cNvPr id="6" name="Content Placeholder 5"/>
          <p:cNvSpPr>
            <a:spLocks noGrp="1"/>
          </p:cNvSpPr>
          <p:nvPr>
            <p:ph idx="1"/>
          </p:nvPr>
        </p:nvSpPr>
        <p:spPr/>
        <p:txBody>
          <a:bodyPr/>
          <a:lstStyle/>
          <a:p>
            <a:r>
              <a:rPr lang="hu-HU" dirty="0" err="1" smtClean="0"/>
              <a:t>we</a:t>
            </a:r>
            <a:r>
              <a:rPr lang="hu-HU" dirty="0" smtClean="0"/>
              <a:t> </a:t>
            </a:r>
            <a:r>
              <a:rPr lang="hu-HU" dirty="0" err="1" smtClean="0"/>
              <a:t>already</a:t>
            </a:r>
            <a:r>
              <a:rPr lang="hu-HU" dirty="0" smtClean="0"/>
              <a:t> </a:t>
            </a:r>
            <a:r>
              <a:rPr lang="hu-HU" dirty="0" err="1" smtClean="0"/>
              <a:t>have</a:t>
            </a:r>
            <a:r>
              <a:rPr lang="hu-HU" dirty="0" smtClean="0"/>
              <a:t> </a:t>
            </a:r>
            <a:r>
              <a:rPr lang="hu-HU" dirty="0" err="1" smtClean="0"/>
              <a:t>various</a:t>
            </a:r>
            <a:r>
              <a:rPr lang="hu-HU" dirty="0" smtClean="0"/>
              <a:t> </a:t>
            </a:r>
            <a:r>
              <a:rPr lang="hu-HU" dirty="0" err="1" smtClean="0"/>
              <a:t>geometry</a:t>
            </a:r>
            <a:r>
              <a:rPr lang="hu-HU" dirty="0" smtClean="0"/>
              <a:t> </a:t>
            </a:r>
            <a:r>
              <a:rPr lang="hu-HU" dirty="0" err="1" smtClean="0"/>
              <a:t>classes</a:t>
            </a:r>
            <a:endParaRPr lang="hu-HU" dirty="0" smtClean="0"/>
          </a:p>
          <a:p>
            <a:r>
              <a:rPr lang="hu-HU" dirty="0" err="1" smtClean="0"/>
              <a:t>they</a:t>
            </a:r>
            <a:r>
              <a:rPr lang="hu-HU" dirty="0" smtClean="0"/>
              <a:t> </a:t>
            </a:r>
            <a:r>
              <a:rPr lang="hu-HU" dirty="0" err="1" smtClean="0"/>
              <a:t>all</a:t>
            </a:r>
            <a:r>
              <a:rPr lang="hu-HU" dirty="0" smtClean="0"/>
              <a:t> </a:t>
            </a:r>
            <a:r>
              <a:rPr lang="hu-HU" dirty="0" err="1" smtClean="0"/>
              <a:t>have</a:t>
            </a:r>
            <a:r>
              <a:rPr lang="hu-HU" dirty="0" smtClean="0"/>
              <a:t> a </a:t>
            </a:r>
            <a:r>
              <a:rPr lang="hu-HU" dirty="0" err="1">
                <a:latin typeface="Consolas" panose="020B0609020204030204" pitchFamily="49" charset="0"/>
                <a:cs typeface="Consolas" panose="020B0609020204030204" pitchFamily="49" charset="0"/>
              </a:rPr>
              <a:t>draw</a:t>
            </a:r>
            <a:r>
              <a:rPr lang="hu-HU" dirty="0" smtClean="0"/>
              <a:t> </a:t>
            </a:r>
            <a:r>
              <a:rPr lang="hu-HU" dirty="0" err="1" smtClean="0"/>
              <a:t>method</a:t>
            </a:r>
            <a:endParaRPr lang="hu-HU" dirty="0" smtClean="0"/>
          </a:p>
          <a:p>
            <a:r>
              <a:rPr lang="hu-HU" dirty="0" smtClean="0"/>
              <a:t>no </a:t>
            </a:r>
            <a:r>
              <a:rPr lang="hu-HU" dirty="0" err="1" smtClean="0"/>
              <a:t>other</a:t>
            </a:r>
            <a:r>
              <a:rPr lang="hu-HU" dirty="0" smtClean="0"/>
              <a:t> explicit </a:t>
            </a:r>
            <a:r>
              <a:rPr lang="hu-HU" dirty="0" err="1" smtClean="0"/>
              <a:t>common</a:t>
            </a:r>
            <a:r>
              <a:rPr lang="hu-HU" dirty="0" smtClean="0"/>
              <a:t> </a:t>
            </a:r>
            <a:r>
              <a:rPr lang="hu-HU" dirty="0" err="1" smtClean="0"/>
              <a:t>interface</a:t>
            </a:r>
            <a:r>
              <a:rPr lang="hu-HU" dirty="0" smtClean="0"/>
              <a:t> </a:t>
            </a:r>
            <a:r>
              <a:rPr lang="hu-HU" dirty="0" err="1" smtClean="0"/>
              <a:t>needed</a:t>
            </a:r>
            <a:r>
              <a:rPr lang="hu-HU" dirty="0" smtClean="0"/>
              <a:t> </a:t>
            </a:r>
            <a:r>
              <a:rPr lang="hu-HU" dirty="0" err="1" smtClean="0"/>
              <a:t>in</a:t>
            </a:r>
            <a:r>
              <a:rPr lang="hu-HU" dirty="0" smtClean="0"/>
              <a:t> JS</a:t>
            </a:r>
          </a:p>
          <a:p>
            <a:pPr lvl="1"/>
            <a:r>
              <a:rPr lang="hu-HU" dirty="0" smtClean="0"/>
              <a:t>no </a:t>
            </a:r>
            <a:r>
              <a:rPr lang="hu-HU" dirty="0" err="1" smtClean="0">
                <a:latin typeface="Consolas" panose="020B0609020204030204" pitchFamily="49" charset="0"/>
              </a:rPr>
              <a:t>Geometry</a:t>
            </a:r>
            <a:r>
              <a:rPr lang="hu-HU" dirty="0" smtClean="0"/>
              <a:t> </a:t>
            </a:r>
            <a:r>
              <a:rPr lang="hu-HU" dirty="0" err="1" smtClean="0"/>
              <a:t>base</a:t>
            </a:r>
            <a:r>
              <a:rPr lang="hu-HU" dirty="0" smtClean="0"/>
              <a:t> </a:t>
            </a:r>
            <a:r>
              <a:rPr lang="hu-HU" dirty="0" err="1" smtClean="0"/>
              <a:t>interface</a:t>
            </a:r>
            <a:endParaRPr lang="hu-HU" dirty="0" smtClean="0"/>
          </a:p>
          <a:p>
            <a:pPr lvl="1"/>
            <a:endParaRPr lang="hu-HU" dirty="0"/>
          </a:p>
          <a:p>
            <a:pPr lvl="1"/>
            <a:endParaRPr lang="hu-HU" dirty="0" smtClean="0"/>
          </a:p>
          <a:p>
            <a:pPr lvl="1"/>
            <a:endParaRPr lang="hu-HU" dirty="0"/>
          </a:p>
          <a:p>
            <a:pPr lvl="1"/>
            <a:endParaRPr lang="hu-HU" dirty="0" smtClean="0"/>
          </a:p>
          <a:p>
            <a:r>
              <a:rPr lang="hu-HU" dirty="0" err="1" smtClean="0"/>
              <a:t>we</a:t>
            </a:r>
            <a:r>
              <a:rPr lang="hu-HU" dirty="0" smtClean="0"/>
              <a:t> </a:t>
            </a:r>
            <a:r>
              <a:rPr lang="hu-HU" dirty="0" err="1" smtClean="0"/>
              <a:t>will</a:t>
            </a:r>
            <a:r>
              <a:rPr lang="hu-HU" dirty="0" smtClean="0"/>
              <a:t> </a:t>
            </a:r>
            <a:r>
              <a:rPr lang="hu-HU" dirty="0" err="1" smtClean="0"/>
              <a:t>use</a:t>
            </a:r>
            <a:r>
              <a:rPr lang="hu-HU" dirty="0" smtClean="0"/>
              <a:t> </a:t>
            </a:r>
            <a:r>
              <a:rPr lang="hu-HU" dirty="0" err="1" smtClean="0"/>
              <a:t>them</a:t>
            </a:r>
            <a:r>
              <a:rPr lang="hu-HU" dirty="0" smtClean="0"/>
              <a:t> </a:t>
            </a:r>
            <a:r>
              <a:rPr lang="hu-HU" dirty="0" err="1" smtClean="0"/>
              <a:t>as</a:t>
            </a:r>
            <a:r>
              <a:rPr lang="hu-HU" dirty="0" smtClean="0"/>
              <a:t> </a:t>
            </a:r>
            <a:r>
              <a:rPr lang="hu-HU" dirty="0" err="1" smtClean="0"/>
              <a:t>they</a:t>
            </a:r>
            <a:r>
              <a:rPr lang="hu-HU" dirty="0" smtClean="0"/>
              <a:t> </a:t>
            </a:r>
            <a:r>
              <a:rPr lang="hu-HU" dirty="0" err="1" smtClean="0"/>
              <a:t>are</a:t>
            </a:r>
            <a:endParaRPr lang="en-US" dirty="0"/>
          </a:p>
        </p:txBody>
      </p:sp>
      <p:sp>
        <p:nvSpPr>
          <p:cNvPr id="3" name="Rectangle 2"/>
          <p:cNvSpPr/>
          <p:nvPr/>
        </p:nvSpPr>
        <p:spPr>
          <a:xfrm>
            <a:off x="4795286" y="3771887"/>
            <a:ext cx="2250141" cy="142538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Geometry</a:t>
            </a:r>
            <a:endParaRPr lang="en-US" sz="3200" dirty="0">
              <a:latin typeface="Whipsmart" panose="020B0502030203050204" pitchFamily="34" charset="0"/>
            </a:endParaRP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Triangle</a:t>
            </a:r>
            <a:r>
              <a:rPr lang="hu-HU" sz="3200" dirty="0" err="1" smtClean="0">
                <a:latin typeface="Whipsmart" panose="020B0502030203050204" pitchFamily="34" charset="0"/>
              </a:rPr>
              <a:t>Geometry</a:t>
            </a:r>
            <a:endParaRPr lang="en-US" sz="3200" dirty="0">
              <a:latin typeface="Whipsmart" panose="020B0502030203050204" pitchFamily="34" charset="0"/>
            </a:endParaRPr>
          </a:p>
        </p:txBody>
      </p:sp>
      <p:cxnSp>
        <p:nvCxnSpPr>
          <p:cNvPr id="5" name="Straight Arrow Connector 4"/>
          <p:cNvCxnSpPr>
            <a:stCxn id="3" idx="3"/>
            <a:endCxn id="4" idx="1"/>
          </p:cNvCxnSpPr>
          <p:nvPr/>
        </p:nvCxnSpPr>
        <p:spPr>
          <a:xfrm flipV="1">
            <a:off x="7045427" y="3818451"/>
            <a:ext cx="1682670" cy="666130"/>
          </a:xfrm>
          <a:prstGeom prst="straightConnector1">
            <a:avLst/>
          </a:prstGeom>
          <a:solidFill>
            <a:schemeClr val="bg1"/>
          </a:solidFill>
          <a:ln w="38100">
            <a:solidFill>
              <a:schemeClr val="bg1">
                <a:lumMod val="50000"/>
              </a:schemeClr>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Whipsmart" panose="020B0502030203050204" pitchFamily="34" charset="0"/>
              </a:rPr>
              <a:t>Quad</a:t>
            </a:r>
            <a:r>
              <a:rPr lang="hu-HU" sz="3200" dirty="0" err="1" smtClean="0">
                <a:latin typeface="Whipsmart" panose="020B0502030203050204" pitchFamily="34" charset="0"/>
              </a:rPr>
              <a:t>Geometry</a:t>
            </a:r>
            <a:endParaRPr lang="en-US" sz="3200" dirty="0">
              <a:latin typeface="Whipsmart" panose="020B0502030203050204" pitchFamily="34" charset="0"/>
            </a:endParaRPr>
          </a:p>
        </p:txBody>
      </p:sp>
      <p:cxnSp>
        <p:nvCxnSpPr>
          <p:cNvPr id="9" name="Straight Arrow Connector 8"/>
          <p:cNvCxnSpPr>
            <a:stCxn id="3" idx="3"/>
            <a:endCxn id="8" idx="1"/>
          </p:cNvCxnSpPr>
          <p:nvPr/>
        </p:nvCxnSpPr>
        <p:spPr>
          <a:xfrm>
            <a:off x="7045427" y="4484581"/>
            <a:ext cx="1682670" cy="1188948"/>
          </a:xfrm>
          <a:prstGeom prst="straightConnector1">
            <a:avLst/>
          </a:prstGeom>
          <a:solidFill>
            <a:schemeClr val="bg1"/>
          </a:solidFill>
          <a:ln w="38100">
            <a:solidFill>
              <a:schemeClr val="bg1">
                <a:lumMod val="50000"/>
              </a:schemeClr>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200" dirty="0" err="1" smtClean="0">
                <a:latin typeface="Whipsmart" panose="020B0502030203050204" pitchFamily="34" charset="0"/>
              </a:rPr>
              <a:t>StarGeometry</a:t>
            </a:r>
            <a:endParaRPr lang="en-US" sz="3200" dirty="0">
              <a:latin typeface="Whipsmart" panose="020B0502030203050204" pitchFamily="34" charset="0"/>
            </a:endParaRPr>
          </a:p>
        </p:txBody>
      </p:sp>
      <p:cxnSp>
        <p:nvCxnSpPr>
          <p:cNvPr id="13" name="Straight Arrow Connector 12"/>
          <p:cNvCxnSpPr>
            <a:stCxn id="3" idx="3"/>
            <a:endCxn id="12" idx="1"/>
          </p:cNvCxnSpPr>
          <p:nvPr/>
        </p:nvCxnSpPr>
        <p:spPr>
          <a:xfrm>
            <a:off x="7045427" y="4484581"/>
            <a:ext cx="1682670" cy="261409"/>
          </a:xfrm>
          <a:prstGeom prst="straightConnector1">
            <a:avLst/>
          </a:prstGeom>
          <a:solidFill>
            <a:schemeClr val="bg1"/>
          </a:solidFill>
          <a:ln w="38100">
            <a:solidFill>
              <a:schemeClr val="bg1">
                <a:lumMod val="50000"/>
              </a:schemeClr>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Whipsmart" panose="020B0502030203050204" pitchFamily="34" charset="0"/>
                </a:rPr>
                <a:t>GameObject</a:t>
              </a:r>
              <a:endParaRPr lang="en-US"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Mesh</a:t>
              </a:r>
              <a:endParaRPr lang="en-US" b="1" dirty="0">
                <a:latin typeface="Whipsmart" panose="020B0502030203050204" pitchFamily="34" charset="0"/>
              </a:endParaRP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3101788" y="4506069"/>
              <a:ext cx="2250141" cy="1425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Geometry</a:t>
              </a:r>
              <a:endParaRPr lang="en-US" b="1" dirty="0">
                <a:latin typeface="Whipsmart" panose="020B0502030203050204" pitchFamily="34" charset="0"/>
              </a:endParaRPr>
            </a:p>
          </p:txBody>
        </p:sp>
        <p:cxnSp>
          <p:nvCxnSpPr>
            <p:cNvPr id="19" name="Straight Arrow Connector 18"/>
            <p:cNvCxnSpPr>
              <a:stCxn id="15" idx="2"/>
              <a:endCxn id="17"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Material</a:t>
              </a:r>
              <a:endParaRPr lang="en-US" b="1" dirty="0">
                <a:latin typeface="Whipsmart" panose="020B0502030203050204" pitchFamily="34" charset="0"/>
              </a:endParaRP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latin typeface="Whipsmart" panose="020B0502030203050204" pitchFamily="34" charset="0"/>
                </a:rPr>
                <a:t>VS</a:t>
              </a:r>
              <a:endParaRPr lang="en-US"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latin typeface="Whipsmart" panose="020B0502030203050204" pitchFamily="34" charset="0"/>
                </a:rPr>
                <a:t>F</a:t>
              </a:r>
              <a:r>
                <a:rPr lang="hu-HU" b="1" dirty="0" smtClean="0">
                  <a:latin typeface="Whipsmart" panose="020B0502030203050204" pitchFamily="34" charset="0"/>
                </a:rPr>
                <a:t>S</a:t>
              </a:r>
              <a:endParaRPr lang="en-US"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0940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Mesh</a:t>
            </a:r>
            <a:endParaRPr lang="en-US" dirty="0"/>
          </a:p>
        </p:txBody>
      </p:sp>
      <p:sp>
        <p:nvSpPr>
          <p:cNvPr id="6" name="Content Placeholder 5"/>
          <p:cNvSpPr>
            <a:spLocks noGrp="1"/>
          </p:cNvSpPr>
          <p:nvPr>
            <p:ph idx="1"/>
          </p:nvPr>
        </p:nvSpPr>
        <p:spPr/>
        <p:txBody>
          <a:bodyPr/>
          <a:lstStyle/>
          <a:p>
            <a:r>
              <a:rPr lang="en-US" dirty="0" smtClean="0"/>
              <a:t>M</a:t>
            </a:r>
            <a:r>
              <a:rPr lang="hu-HU" dirty="0" err="1" smtClean="0"/>
              <a:t>esh</a:t>
            </a:r>
            <a:r>
              <a:rPr lang="hu-HU" dirty="0" smtClean="0"/>
              <a:t> </a:t>
            </a:r>
            <a:r>
              <a:rPr lang="en-US" dirty="0" smtClean="0"/>
              <a:t>= Geometry + Material</a:t>
            </a:r>
            <a:endParaRPr lang="en-US" dirty="0"/>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Whipsmart" panose="020B0502030203050204" pitchFamily="34" charset="0"/>
                </a:rPr>
                <a:t>GameObject</a:t>
              </a:r>
              <a:endParaRPr lang="en-US"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Mesh</a:t>
              </a:r>
              <a:endParaRPr lang="en-US" b="1" dirty="0">
                <a:latin typeface="Whipsmart" panose="020B0502030203050204" pitchFamily="34" charset="0"/>
              </a:endParaRP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3101788" y="4506069"/>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Geometry</a:t>
              </a:r>
              <a:endParaRPr lang="en-US" b="1" dirty="0">
                <a:latin typeface="Whipsmart" panose="020B0502030203050204" pitchFamily="34" charset="0"/>
              </a:endParaRPr>
            </a:p>
          </p:txBody>
        </p:sp>
        <p:cxnSp>
          <p:nvCxnSpPr>
            <p:cNvPr id="19" name="Straight Arrow Connector 18"/>
            <p:cNvCxnSpPr>
              <a:stCxn id="15" idx="2"/>
              <a:endCxn id="17"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Whipsmart" panose="020B0502030203050204" pitchFamily="34" charset="0"/>
                </a:rPr>
                <a:t>Material</a:t>
              </a:r>
              <a:endParaRPr lang="en-US" b="1" dirty="0">
                <a:latin typeface="Whipsmart" panose="020B0502030203050204" pitchFamily="34" charset="0"/>
              </a:endParaRP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latin typeface="Whipsmart" panose="020B0502030203050204" pitchFamily="34" charset="0"/>
                </a:rPr>
                <a:t>VS</a:t>
              </a:r>
              <a:endParaRPr lang="en-US"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latin typeface="Whipsmart" panose="020B0502030203050204" pitchFamily="34" charset="0"/>
                </a:rPr>
                <a:t>F</a:t>
              </a:r>
              <a:r>
                <a:rPr lang="hu-HU" b="1" dirty="0" smtClean="0">
                  <a:latin typeface="Whipsmart" panose="020B0502030203050204" pitchFamily="34" charset="0"/>
                </a:rPr>
                <a:t>S</a:t>
              </a:r>
              <a:endParaRPr lang="en-US"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37052</TotalTime>
  <Words>5122</Words>
  <Application>Microsoft Office PowerPoint</Application>
  <PresentationFormat>Widescreen</PresentationFormat>
  <Paragraphs>726</Paragraphs>
  <Slides>38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Orthodox Herbertarian</vt:lpstr>
      <vt:lpstr>Stencil</vt:lpstr>
      <vt:lpstr>Times New Roman</vt:lpstr>
      <vt:lpstr>Webdings</vt:lpstr>
      <vt:lpstr>Whipsmart</vt:lpstr>
      <vt:lpstr>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properties</vt:lpstr>
      <vt:lpstr>ProgramReflection# definePropertiesMatchingUniforms</vt:lpstr>
      <vt:lpstr>Program objects: creating reflected uniforms</vt:lpstr>
      <vt:lpstr>Material class in new Material.js</vt:lpstr>
      <vt:lpstr>Uniforms not used in shaders</vt:lpstr>
      <vt:lpstr>Let us use our material system</vt:lpstr>
      <vt:lpstr>Task: use Material</vt:lpstr>
      <vt:lpstr>Mesh.js  (Mesh = Geometry &amp; Material)</vt:lpstr>
      <vt:lpstr>Mesh now is simple, with potential for later</vt:lpstr>
      <vt:lpstr>Task: use Mesh</vt:lpstr>
      <vt:lpstr>GameObject concept</vt:lpstr>
      <vt:lpstr>GameObject.js </vt:lpstr>
      <vt:lpstr>GameObject#update</vt:lpstr>
      <vt:lpstr>Task: use GameObject</vt:lpstr>
      <vt:lpstr>Animation</vt:lpstr>
      <vt:lpstr>What about uniforms in Scene? (e.g. time)</vt:lpstr>
      <vt:lpstr>Scene.js </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339</cp:revision>
  <dcterms:created xsi:type="dcterms:W3CDTF">2014-12-27T20:04:49Z</dcterms:created>
  <dcterms:modified xsi:type="dcterms:W3CDTF">2019-10-03T20:36:23Z</dcterms:modified>
</cp:coreProperties>
</file>