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437" r:id="rId2"/>
    <p:sldId id="438" r:id="rId3"/>
    <p:sldId id="440" r:id="rId4"/>
    <p:sldId id="44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9" autoAdjust="0"/>
    <p:restoredTop sz="96984" autoAdjust="0"/>
  </p:normalViewPr>
  <p:slideViewPr>
    <p:cSldViewPr snapToGrid="0">
      <p:cViewPr varScale="1">
        <p:scale>
          <a:sx n="118" d="100"/>
          <a:sy n="118" d="100"/>
        </p:scale>
        <p:origin x="114" y="4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0DAFD6-FAC2-42B7-869F-67A360C20BEA}" type="datetimeFigureOut">
              <a:rPr lang="en-US" smtClean="0"/>
              <a:t>2020-04-06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414422-304B-4EC6-ABD9-7288B98B5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050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Orthodox Herbertarian" panose="04030A05080202020503" pitchFamily="8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2020-04-06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519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2020-04-06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987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2020-04-06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60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2020-04-06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23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2020-04-06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327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2020-04-06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741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2020-04-06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440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2020-04-06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499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2020-04-06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118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2020-04-06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85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2020-04-06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379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A3FAA-9C6C-4F9E-8590-40D8D97A52B8}" type="datetimeFigureOut">
              <a:rPr lang="en-US" smtClean="0"/>
              <a:t>2020-04-06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122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0000"/>
          </a:solidFill>
          <a:latin typeface="Whipsmart" panose="020B0502030203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Computer Graphics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Projected Shadows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László Szécsi  </a:t>
            </a:r>
            <a:r>
              <a:rPr lang="en-US" altLang="en-US" dirty="0" err="1" smtClean="0"/>
              <a:t>szecsi</a:t>
            </a:r>
            <a:r>
              <a:rPr lang="hu-HU" altLang="en-US" dirty="0" smtClean="0"/>
              <a:t>@iit.bme.hu</a:t>
            </a:r>
          </a:p>
          <a:p>
            <a:r>
              <a:rPr lang="hu-HU" altLang="en-US" dirty="0" smtClean="0"/>
              <a:t>AIT</a:t>
            </a:r>
            <a:endParaRPr lang="hu-HU" altLang="en-US" dirty="0"/>
          </a:p>
        </p:txBody>
      </p:sp>
    </p:spTree>
    <p:extLst>
      <p:ext uri="{BB962C8B-B14F-4D97-AF65-F5344CB8AC3E}">
        <p14:creationId xmlns:p14="http://schemas.microsoft.com/office/powerpoint/2010/main" val="112883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P</a:t>
            </a:r>
            <a:r>
              <a:rPr lang="en-US" dirty="0" smtClean="0"/>
              <a:t>lane-projected shadows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a new material</a:t>
            </a:r>
          </a:p>
          <a:p>
            <a:pPr lvl="1"/>
            <a:r>
              <a:rPr lang="en-US" sz="2800" dirty="0" smtClean="0"/>
              <a:t>FS just outputs black</a:t>
            </a:r>
            <a:endParaRPr lang="en-US" sz="2800" dirty="0"/>
          </a:p>
          <a:p>
            <a:pPr lvl="1"/>
            <a:r>
              <a:rPr lang="en-US" sz="2800" dirty="0" smtClean="0"/>
              <a:t>VS </a:t>
            </a:r>
            <a:r>
              <a:rPr lang="en-US" sz="2800" dirty="0" smtClean="0">
                <a:solidFill>
                  <a:srgbClr val="FF0000"/>
                </a:solidFill>
              </a:rPr>
              <a:t>after</a:t>
            </a:r>
            <a:r>
              <a:rPr lang="en-US" sz="2800" dirty="0" smtClean="0"/>
              <a:t> </a:t>
            </a:r>
            <a:r>
              <a:rPr lang="en-US" sz="2800" dirty="0"/>
              <a:t>regular transformations, but </a:t>
            </a:r>
            <a:r>
              <a:rPr lang="en-US" sz="2800" dirty="0">
                <a:solidFill>
                  <a:srgbClr val="FF0000"/>
                </a:solidFill>
              </a:rPr>
              <a:t>before</a:t>
            </a:r>
            <a:r>
              <a:rPr lang="en-US" sz="2800" dirty="0"/>
              <a:t> the camera transformation, include </a:t>
            </a:r>
            <a:r>
              <a:rPr lang="en-US" sz="2800" dirty="0" err="1"/>
              <a:t>projec</a:t>
            </a:r>
            <a:r>
              <a:rPr lang="hu-HU" sz="2800" dirty="0"/>
              <a:t>t</a:t>
            </a:r>
            <a:r>
              <a:rPr lang="en-US" sz="2800" dirty="0"/>
              <a:t>ion down to the </a:t>
            </a:r>
            <a:r>
              <a:rPr lang="en-US" sz="2800" dirty="0" smtClean="0"/>
              <a:t>ground</a:t>
            </a:r>
          </a:p>
          <a:p>
            <a:pPr lvl="2"/>
            <a:r>
              <a:rPr lang="en-US" sz="2800" dirty="0"/>
              <a:t>may call it 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scene.shadowMatrix</a:t>
            </a:r>
            <a:endParaRPr lang="en-US" sz="2800" b="1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sz="2800" dirty="0" smtClean="0"/>
              <a:t>in Scene, set it to be a scaling </a:t>
            </a:r>
            <a:r>
              <a:rPr lang="en-US" sz="2800" dirty="0"/>
              <a:t>along Y with factor </a:t>
            </a:r>
            <a:r>
              <a:rPr lang="en-US" sz="2800" dirty="0" smtClean="0"/>
              <a:t>0 and a translation </a:t>
            </a:r>
            <a:r>
              <a:rPr lang="en-US" sz="2800" dirty="0"/>
              <a:t>up along Y by </a:t>
            </a:r>
            <a:r>
              <a:rPr lang="en-US" sz="2800" dirty="0" smtClean="0"/>
              <a:t>0.01</a:t>
            </a:r>
          </a:p>
          <a:p>
            <a:r>
              <a:rPr lang="en-US" sz="3200" dirty="0" smtClean="0"/>
              <a:t>after drawing everything normally, draw with the shadow material forced</a:t>
            </a:r>
            <a:endParaRPr lang="en-US" sz="3600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796394" y="5372100"/>
            <a:ext cx="8254092" cy="1485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07000"/>
              </a:lnSpc>
            </a:pPr>
            <a:r>
              <a:rPr lang="en-US" sz="1600" dirty="0" smtClean="0">
                <a:solidFill>
                  <a:prstClr val="black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for(</a:t>
            </a:r>
            <a:r>
              <a:rPr lang="en-US" sz="1600" dirty="0" err="1" smtClean="0">
                <a:solidFill>
                  <a:prstClr val="black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600" dirty="0" smtClean="0">
                <a:solidFill>
                  <a:prstClr val="black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gameObject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of 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this.gameObjects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{</a:t>
            </a:r>
          </a:p>
          <a:p>
            <a:pPr lvl="0">
              <a:lnSpc>
                <a:spcPct val="107000"/>
              </a:lnSpc>
            </a:pPr>
            <a:r>
              <a:rPr lang="en-US" sz="1600" dirty="0" smtClean="0">
                <a:solidFill>
                  <a:prstClr val="black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if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(!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gameObject.noShadow</a:t>
            </a:r>
            <a:r>
              <a:rPr lang="en-US" sz="1600" dirty="0" smtClean="0">
                <a:solidFill>
                  <a:prstClr val="black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){ </a:t>
            </a:r>
            <a:r>
              <a:rPr lang="en-US" sz="1600" dirty="0" smtClean="0">
                <a:solidFill>
                  <a:srgbClr val="00B05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ground, background need no shadow</a:t>
            </a:r>
          </a:p>
          <a:p>
            <a:pPr lvl="0">
              <a:lnSpc>
                <a:spcPct val="107000"/>
              </a:lnSpc>
            </a:pP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prstClr val="black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US" sz="1600" dirty="0" err="1" smtClean="0">
                <a:solidFill>
                  <a:prstClr val="black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gameObject.using</a:t>
            </a:r>
            <a:r>
              <a:rPr lang="en-US" sz="1600" dirty="0" smtClean="0">
                <a:solidFill>
                  <a:prstClr val="black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600" dirty="0" err="1" smtClean="0">
                <a:solidFill>
                  <a:prstClr val="black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this.shadowMaterial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).draw(this, 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this.camera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 lvl="0">
              <a:lnSpc>
                <a:spcPct val="107000"/>
              </a:lnSpc>
            </a:pPr>
            <a:r>
              <a:rPr lang="en-US" sz="1600" dirty="0" smtClean="0">
                <a:solidFill>
                  <a:prstClr val="black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}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</a:pPr>
            <a:r>
              <a:rPr lang="en-US" sz="1600" dirty="0" smtClean="0">
                <a:solidFill>
                  <a:prstClr val="black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2466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Projecting along a single light direction 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Scene</a:t>
            </a:r>
            <a:endParaRPr lang="en-US" dirty="0" smtClean="0"/>
          </a:p>
          <a:p>
            <a:pPr lvl="1"/>
            <a:r>
              <a:rPr lang="en-US" dirty="0" smtClean="0"/>
              <a:t>define a main light direction</a:t>
            </a:r>
          </a:p>
          <a:p>
            <a:pPr lvl="1"/>
            <a:r>
              <a:rPr lang="en-US" dirty="0" smtClean="0"/>
              <a:t>instead </a:t>
            </a:r>
            <a:r>
              <a:rPr lang="en-US" dirty="0"/>
              <a:t>of just flattening down, use matrix </a:t>
            </a:r>
            <a:r>
              <a:rPr lang="en-US" dirty="0" smtClean="0"/>
              <a:t>that</a:t>
            </a:r>
          </a:p>
          <a:p>
            <a:pPr lvl="1"/>
            <a:r>
              <a:rPr lang="en-US" dirty="0" smtClean="0"/>
              <a:t>is affine</a:t>
            </a:r>
          </a:p>
          <a:p>
            <a:pPr lvl="2"/>
            <a:r>
              <a:rPr lang="en-US" dirty="0" smtClean="0"/>
              <a:t>parallel lines to parallel lines</a:t>
            </a:r>
          </a:p>
          <a:p>
            <a:pPr lvl="2"/>
            <a:r>
              <a:rPr lang="en-US" dirty="0" smtClean="0"/>
              <a:t>last column 0, 0, 0, 1</a:t>
            </a:r>
            <a:endParaRPr lang="en-US" dirty="0"/>
          </a:p>
          <a:p>
            <a:pPr lvl="1"/>
            <a:r>
              <a:rPr lang="en-US" dirty="0"/>
              <a:t>maps </a:t>
            </a:r>
            <a:r>
              <a:rPr lang="en-US" dirty="0" smtClean="0"/>
              <a:t>any (x, 0, z, 1) to (x, </a:t>
            </a:r>
            <a:r>
              <a:rPr lang="en-US" dirty="0" smtClean="0"/>
              <a:t>0</a:t>
            </a:r>
            <a:r>
              <a:rPr lang="en-US" dirty="0"/>
              <a:t>.</a:t>
            </a:r>
            <a:r>
              <a:rPr lang="hu-HU" dirty="0" smtClean="0"/>
              <a:t>01</a:t>
            </a:r>
            <a:r>
              <a:rPr lang="en-US" dirty="0" smtClean="0"/>
              <a:t>, </a:t>
            </a:r>
            <a:r>
              <a:rPr lang="en-US" dirty="0" smtClean="0"/>
              <a:t>z, 1</a:t>
            </a:r>
            <a:r>
              <a:rPr lang="en-US" dirty="0" smtClean="0"/>
              <a:t>)</a:t>
            </a:r>
            <a:endParaRPr lang="hu-HU" dirty="0" smtClean="0"/>
          </a:p>
          <a:p>
            <a:pPr lvl="2"/>
            <a:r>
              <a:rPr lang="en-US" dirty="0" smtClean="0"/>
              <a:t>unit matrix apart from second row</a:t>
            </a:r>
          </a:p>
          <a:p>
            <a:pPr lvl="2"/>
            <a:r>
              <a:rPr lang="en-US" dirty="0" smtClean="0"/>
              <a:t>second column just makes y 0.01, same as in the vertical flattening</a:t>
            </a:r>
            <a:endParaRPr lang="en-US" dirty="0" smtClean="0"/>
          </a:p>
          <a:p>
            <a:pPr lvl="1"/>
            <a:r>
              <a:rPr lang="en-US" dirty="0" smtClean="0"/>
              <a:t>maps </a:t>
            </a:r>
            <a:r>
              <a:rPr lang="en-US" dirty="0" err="1" smtClean="0"/>
              <a:t>lightDir</a:t>
            </a:r>
            <a:r>
              <a:rPr lang="en-US" dirty="0" smtClean="0"/>
              <a:t> (lx, </a:t>
            </a:r>
            <a:r>
              <a:rPr lang="en-US" dirty="0" err="1" smtClean="0"/>
              <a:t>ly</a:t>
            </a:r>
            <a:r>
              <a:rPr lang="en-US" dirty="0" smtClean="0"/>
              <a:t>, </a:t>
            </a:r>
            <a:r>
              <a:rPr lang="en-US" dirty="0" err="1" smtClean="0"/>
              <a:t>lz</a:t>
            </a:r>
            <a:r>
              <a:rPr lang="en-US" dirty="0" smtClean="0"/>
              <a:t>) (direction pointing towards light interpreted as position vector) </a:t>
            </a:r>
            <a:r>
              <a:rPr lang="en-US" dirty="0" smtClean="0"/>
              <a:t>to what</a:t>
            </a:r>
            <a:r>
              <a:rPr lang="en-US" dirty="0" smtClean="0"/>
              <a:t>?</a:t>
            </a:r>
          </a:p>
          <a:p>
            <a:pPr lvl="2"/>
            <a:r>
              <a:rPr lang="en-US" dirty="0" smtClean="0"/>
              <a:t>solve resulting equations to get the remaining two matrix elements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74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Projecting from a point light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Scene</a:t>
            </a:r>
            <a:endParaRPr lang="en-US" dirty="0" smtClean="0"/>
          </a:p>
          <a:p>
            <a:pPr lvl="1"/>
            <a:r>
              <a:rPr lang="en-US" dirty="0" smtClean="0"/>
              <a:t>define a light position</a:t>
            </a:r>
          </a:p>
          <a:p>
            <a:pPr lvl="1"/>
            <a:r>
              <a:rPr lang="en-US" dirty="0" smtClean="0"/>
              <a:t>instead </a:t>
            </a:r>
            <a:r>
              <a:rPr lang="en-US" dirty="0"/>
              <a:t>of just flattening down, use matrix </a:t>
            </a:r>
            <a:r>
              <a:rPr lang="en-US" dirty="0" smtClean="0"/>
              <a:t>that</a:t>
            </a:r>
          </a:p>
          <a:p>
            <a:pPr lvl="1"/>
            <a:r>
              <a:rPr lang="en-US" dirty="0" smtClean="0"/>
              <a:t>first translates light position to the origin</a:t>
            </a:r>
          </a:p>
          <a:p>
            <a:pPr lvl="1"/>
            <a:r>
              <a:rPr lang="en-US" dirty="0" smtClean="0"/>
              <a:t>then projects centrally onto the plane at -</a:t>
            </a:r>
            <a:r>
              <a:rPr lang="en-US" dirty="0" err="1" smtClean="0"/>
              <a:t>lightPos.y</a:t>
            </a:r>
            <a:endParaRPr lang="en-US" dirty="0" smtClean="0"/>
          </a:p>
          <a:p>
            <a:pPr lvl="1"/>
            <a:r>
              <a:rPr lang="en-US" dirty="0" smtClean="0"/>
              <a:t>translates everything back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83293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00B050"/>
      </a:dk2>
      <a:lt2>
        <a:srgbClr val="FFFFFF"/>
      </a:lt2>
      <a:accent1>
        <a:srgbClr val="0070C0"/>
      </a:accent1>
      <a:accent2>
        <a:srgbClr val="FF0000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34686</TotalTime>
  <Words>252</Words>
  <Application>Microsoft Office PowerPoint</Application>
  <PresentationFormat>Widescreen</PresentationFormat>
  <Paragraphs>34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Calibri</vt:lpstr>
      <vt:lpstr>Consolas</vt:lpstr>
      <vt:lpstr>Courier New</vt:lpstr>
      <vt:lpstr>Orthodox Herbertarian</vt:lpstr>
      <vt:lpstr>Times New Roman</vt:lpstr>
      <vt:lpstr>Whipsmart</vt:lpstr>
      <vt:lpstr>Office Theme</vt:lpstr>
      <vt:lpstr>Computer Graphics Projected Shadows</vt:lpstr>
      <vt:lpstr>Plane-projected shadows</vt:lpstr>
      <vt:lpstr>Projecting along a single light direction </vt:lpstr>
      <vt:lpstr>Projecting from a point light</vt:lpstr>
    </vt:vector>
  </TitlesOfParts>
  <Company>Budapest University of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Vizualizáció és képszintézis</dc:title>
  <dc:creator>László Szécsi</dc:creator>
  <cp:lastModifiedBy>László Szécsi</cp:lastModifiedBy>
  <cp:revision>309</cp:revision>
  <dcterms:created xsi:type="dcterms:W3CDTF">2014-12-27T20:04:49Z</dcterms:created>
  <dcterms:modified xsi:type="dcterms:W3CDTF">2020-04-06T15:12:50Z</dcterms:modified>
</cp:coreProperties>
</file>