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37" r:id="rId2"/>
    <p:sldId id="447" r:id="rId3"/>
    <p:sldId id="453" r:id="rId4"/>
    <p:sldId id="454" r:id="rId5"/>
    <p:sldId id="455" r:id="rId6"/>
    <p:sldId id="456" r:id="rId7"/>
    <p:sldId id="457" r:id="rId8"/>
    <p:sldId id="448" r:id="rId9"/>
    <p:sldId id="44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6984" autoAdjust="0"/>
  </p:normalViewPr>
  <p:slideViewPr>
    <p:cSldViewPr snapToGrid="0">
      <p:cViewPr varScale="1">
        <p:scale>
          <a:sx n="93" d="100"/>
          <a:sy n="93" d="100"/>
        </p:scale>
        <p:origin x="19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Orthodox Herbertarian" panose="04030A05080202020503" pitchFamily="8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9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8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7.png"/><Relationship Id="rId5" Type="http://schemas.openxmlformats.org/officeDocument/2006/relationships/tags" Target="../tags/tag10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tags" Target="../tags/tag9.xml"/><Relationship Id="rId9" Type="http://schemas.openxmlformats.org/officeDocument/2006/relationships/image" Target="../media/image2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png"/><Relationship Id="rId3" Type="http://schemas.openxmlformats.org/officeDocument/2006/relationships/tags" Target="../tags/tag15.xml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6.png"/><Relationship Id="rId5" Type="http://schemas.openxmlformats.org/officeDocument/2006/relationships/tags" Target="../tags/tag17.xml"/><Relationship Id="rId10" Type="http://schemas.openxmlformats.org/officeDocument/2006/relationships/image" Target="../media/image15.png"/><Relationship Id="rId4" Type="http://schemas.openxmlformats.org/officeDocument/2006/relationships/tags" Target="../tags/tag16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20.xml"/><Relationship Id="rId7" Type="http://schemas.openxmlformats.org/officeDocument/2006/relationships/image" Target="../media/image19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Computer Graphics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Computing world space shaded surface position and </a:t>
            </a:r>
            <a:r>
              <a:rPr lang="en-US" smtClean="0"/>
              <a:t>normal vector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László Szécsi  </a:t>
            </a:r>
            <a:r>
              <a:rPr lang="en-US" altLang="en-US" dirty="0" err="1" smtClean="0"/>
              <a:t>szecsi</a:t>
            </a:r>
            <a:r>
              <a:rPr lang="hu-HU" altLang="en-US" dirty="0" smtClean="0"/>
              <a:t>@iit.bme.hu</a:t>
            </a:r>
          </a:p>
          <a:p>
            <a:r>
              <a:rPr lang="hu-HU" altLang="en-US" dirty="0" smtClean="0"/>
              <a:t>AIT</a:t>
            </a:r>
            <a:endParaRPr lang="hu-HU" altLang="en-US" dirty="0"/>
          </a:p>
        </p:txBody>
      </p:sp>
    </p:spTree>
    <p:extLst>
      <p:ext uri="{BB962C8B-B14F-4D97-AF65-F5344CB8AC3E}">
        <p14:creationId xmlns:p14="http://schemas.microsoft.com/office/powerpoint/2010/main" val="112883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transformation vertex </a:t>
            </a:r>
            <a:r>
              <a:rPr lang="en-US" dirty="0" err="1" smtClean="0"/>
              <a:t>shader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world space position of vertex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cs typeface="Consolas" panose="020B0609020204030204" pitchFamily="49" charset="0"/>
              </a:rPr>
              <a:t>before: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model space position </a:t>
            </a:r>
            <a:r>
              <a:rPr lang="en-US" dirty="0" err="1" smtClean="0">
                <a:cs typeface="Consolas" panose="020B0609020204030204" pitchFamily="49" charset="0"/>
              </a:rPr>
              <a:t>vertexPosition</a:t>
            </a:r>
            <a:endParaRPr lang="en-US" dirty="0" smtClean="0"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was multiplied by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gameObject.modelMatrix</a:t>
            </a:r>
            <a:r>
              <a:rPr lang="en-US" dirty="0" smtClean="0">
                <a:cs typeface="Consolas" panose="020B0609020204030204" pitchFamily="49" charset="0"/>
              </a:rPr>
              <a:t> to get </a:t>
            </a:r>
            <a:r>
              <a:rPr lang="en-US" dirty="0" smtClean="0">
                <a:solidFill>
                  <a:srgbClr val="FF0000"/>
                </a:solidFill>
                <a:cs typeface="Consolas" panose="020B0609020204030204" pitchFamily="49" charset="0"/>
              </a:rPr>
              <a:t>world space position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then by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camera.viewProjMatrix</a:t>
            </a:r>
            <a:r>
              <a:rPr lang="en-US" dirty="0" smtClean="0">
                <a:cs typeface="Consolas" panose="020B0609020204030204" pitchFamily="49" charset="0"/>
              </a:rPr>
              <a:t> to project it to the screen</a:t>
            </a:r>
          </a:p>
          <a:p>
            <a:r>
              <a:rPr lang="en-US" dirty="0" smtClean="0"/>
              <a:t>the above computation of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gl_Position</a:t>
            </a:r>
            <a:r>
              <a:rPr lang="en-US" dirty="0" smtClean="0"/>
              <a:t> does not change</a:t>
            </a:r>
          </a:p>
          <a:p>
            <a:pPr lvl="1"/>
            <a:r>
              <a:rPr lang="en-US" dirty="0" smtClean="0"/>
              <a:t>we still draw to the same location on screen</a:t>
            </a:r>
          </a:p>
          <a:p>
            <a:r>
              <a:rPr lang="en-US" dirty="0" smtClean="0"/>
              <a:t>but we now need to use the </a:t>
            </a:r>
            <a:r>
              <a:rPr lang="en-US" dirty="0" smtClean="0">
                <a:solidFill>
                  <a:srgbClr val="FF0000"/>
                </a:solidFill>
              </a:rPr>
              <a:t>world space position</a:t>
            </a:r>
            <a:r>
              <a:rPr lang="en-US" dirty="0" smtClean="0"/>
              <a:t>, which was formerly just an intermediate result</a:t>
            </a:r>
          </a:p>
          <a:p>
            <a:pPr lvl="1"/>
            <a:r>
              <a:rPr lang="hu-HU" dirty="0" smtClean="0"/>
              <a:t>new </a:t>
            </a:r>
            <a:r>
              <a:rPr lang="en-US" dirty="0" smtClean="0"/>
              <a:t>VS</a:t>
            </a:r>
            <a:r>
              <a:rPr lang="hu-HU" dirty="0" smtClean="0"/>
              <a:t> output</a:t>
            </a:r>
            <a:r>
              <a:rPr lang="en-US" dirty="0" smtClean="0"/>
              <a:t>: </a:t>
            </a:r>
            <a:r>
              <a:rPr lang="en-US" sz="2800" dirty="0" smtClean="0">
                <a:latin typeface="Consolas" panose="020B0609020204030204" pitchFamily="49" charset="0"/>
              </a:rPr>
              <a:t>out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vec4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worldPosition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.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749935" y="3009207"/>
            <a:ext cx="2576945" cy="149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07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transformation vertex </a:t>
            </a:r>
            <a:r>
              <a:rPr lang="en-US" dirty="0" err="1" smtClean="0"/>
              <a:t>shader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world space shading normal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VS </a:t>
            </a:r>
            <a:r>
              <a:rPr lang="hu-HU" dirty="0"/>
              <a:t>should also</a:t>
            </a:r>
            <a:r>
              <a:rPr lang="en-US" dirty="0"/>
              <a:t> take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gameObject.modelMatrixInverse</a:t>
            </a:r>
            <a:r>
              <a:rPr lang="en-US" dirty="0" smtClean="0"/>
              <a:t> </a:t>
            </a:r>
            <a:r>
              <a:rPr lang="en-US" dirty="0"/>
              <a:t>as a uniform</a:t>
            </a:r>
          </a:p>
          <a:p>
            <a:pPr lvl="1"/>
            <a:r>
              <a:rPr lang="en-US" dirty="0" smtClean="0"/>
              <a:t>new VS output: </a:t>
            </a:r>
            <a:r>
              <a:rPr lang="en-US" dirty="0" smtClean="0">
                <a:latin typeface="Consolas" panose="020B0609020204030204" pitchFamily="49" charset="0"/>
              </a:rPr>
              <a:t>out vec4 </a:t>
            </a:r>
            <a:r>
              <a:rPr lang="en-US" dirty="0" err="1" smtClean="0">
                <a:latin typeface="Consolas" panose="020B0609020204030204" pitchFamily="49" charset="0"/>
              </a:rPr>
              <a:t>w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orldNormal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3170099"/>
            <a:ext cx="11132126" cy="14767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worldNormal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gameObject.modelMatrixInverse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* vec4(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vertexNormal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0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</a:p>
        </p:txBody>
      </p:sp>
      <p:sp>
        <p:nvSpPr>
          <p:cNvPr id="8" name="Rectangle 7"/>
          <p:cNvSpPr/>
          <p:nvPr/>
        </p:nvSpPr>
        <p:spPr>
          <a:xfrm>
            <a:off x="782899" y="5068958"/>
            <a:ext cx="11187427" cy="824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hu-HU" sz="20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this.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modelMatrixInverse.set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this.modelMatrix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).invert();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inverse from the left?</a:t>
            </a:r>
            <a:br>
              <a:rPr lang="en-US" dirty="0" smtClean="0"/>
            </a:br>
            <a:r>
              <a:rPr lang="en-US" dirty="0" smtClean="0"/>
              <a:t>Part 1: the plane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 equation of a plane</a:t>
            </a:r>
          </a:p>
          <a:p>
            <a:pPr lvl="1"/>
            <a:r>
              <a:rPr lang="en-US" dirty="0" smtClean="0"/>
              <a:t>where A, B, C are some numbers</a:t>
            </a:r>
          </a:p>
          <a:p>
            <a:r>
              <a:rPr lang="en-US" dirty="0" smtClean="0"/>
              <a:t>can easily be rewritten into an implicit equation of the plane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with some other numbers A, B, C, D</a:t>
            </a:r>
          </a:p>
          <a:p>
            <a:pPr lvl="1"/>
            <a:r>
              <a:rPr lang="en-US" dirty="0" smtClean="0"/>
              <a:t>a point </a:t>
            </a:r>
            <a:r>
              <a:rPr lang="en-US" dirty="0" err="1" smtClean="0"/>
              <a:t>x,y,z</a:t>
            </a:r>
            <a:r>
              <a:rPr lang="en-US" dirty="0" smtClean="0"/>
              <a:t> is in the plane if it fulfils equation</a:t>
            </a:r>
          </a:p>
          <a:p>
            <a:pPr lvl="1"/>
            <a:r>
              <a:rPr lang="en-US" dirty="0" smtClean="0"/>
              <a:t>can be rewritten using the dot product as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20" y="1888360"/>
            <a:ext cx="3189704" cy="3433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113" y="3278905"/>
            <a:ext cx="3246280" cy="3179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38" y="4835105"/>
            <a:ext cx="3529159" cy="135781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8254093" y="3437902"/>
            <a:ext cx="0" cy="287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980464" y="5788479"/>
            <a:ext cx="4449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254093" y="4874901"/>
            <a:ext cx="1885950" cy="9217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8254092" y="4235061"/>
            <a:ext cx="718458" cy="15485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506" y="3934281"/>
            <a:ext cx="643794" cy="1357819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8688753" y="3706586"/>
            <a:ext cx="1255347" cy="240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/>
          <p:cNvSpPr/>
          <p:nvPr/>
        </p:nvSpPr>
        <p:spPr>
          <a:xfrm rot="3914241">
            <a:off x="8817058" y="5026021"/>
            <a:ext cx="286134" cy="1329697"/>
          </a:xfrm>
          <a:prstGeom prst="rightBrace">
            <a:avLst>
              <a:gd name="adj1" fmla="val 5398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374" y="5893741"/>
            <a:ext cx="489673" cy="22435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660464" y="6176963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Whipsmart" panose="020B0502030203050204" pitchFamily="34" charset="0"/>
              </a:rPr>
              <a:t>plane normal</a:t>
            </a:r>
            <a:endParaRPr lang="en-US" sz="2000" dirty="0"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85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inverse </a:t>
            </a:r>
            <a:r>
              <a:rPr lang="en-US" dirty="0" smtClean="0"/>
              <a:t>from the left?</a:t>
            </a:r>
            <a:br>
              <a:rPr lang="en-US" dirty="0" smtClean="0"/>
            </a:br>
            <a:r>
              <a:rPr lang="en-US" dirty="0" smtClean="0"/>
              <a:t>Part2: in homogeneous coordinates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Cartesian plane equation was</a:t>
            </a:r>
          </a:p>
          <a:p>
            <a:endParaRPr lang="en-US" dirty="0"/>
          </a:p>
          <a:p>
            <a:r>
              <a:rPr lang="en-US" dirty="0" smtClean="0"/>
              <a:t>substituting homogeneous coordinates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multiplying by     and allowing</a:t>
            </a:r>
          </a:p>
          <a:p>
            <a:endParaRPr lang="en-US" dirty="0"/>
          </a:p>
          <a:p>
            <a:r>
              <a:rPr lang="en-US" dirty="0" smtClean="0"/>
              <a:t>can be written using a matrix product as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113" y="2476472"/>
            <a:ext cx="3246280" cy="317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20" y="3445314"/>
            <a:ext cx="3704739" cy="6633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20" y="5031690"/>
            <a:ext cx="3488189" cy="3179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086" y="2794467"/>
            <a:ext cx="1880657" cy="5813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455" y="4518401"/>
            <a:ext cx="220451" cy="2224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852" y="4509070"/>
            <a:ext cx="834982" cy="22825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239" y="4737324"/>
            <a:ext cx="3332119" cy="174604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586101" y="3721661"/>
            <a:ext cx="25234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Whipsmart" panose="020B0502030203050204" pitchFamily="34" charset="0"/>
              </a:rPr>
              <a:t>plane normal</a:t>
            </a:r>
          </a:p>
          <a:p>
            <a:pPr algn="ctr"/>
            <a:r>
              <a:rPr lang="en-US" sz="2000" dirty="0" smtClean="0">
                <a:latin typeface="Whipsmart" panose="020B0502030203050204" pitchFamily="34" charset="0"/>
              </a:rPr>
              <a:t>with</a:t>
            </a:r>
          </a:p>
          <a:p>
            <a:pPr algn="ctr"/>
            <a:r>
              <a:rPr lang="en-US" sz="2000" dirty="0" smtClean="0">
                <a:latin typeface="Whipsmart" panose="020B0502030203050204" pitchFamily="34" charset="0"/>
              </a:rPr>
              <a:t>plane offset from origin</a:t>
            </a:r>
            <a:endParaRPr lang="en-US" sz="2000" dirty="0"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71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inverse from the left?</a:t>
            </a:r>
            <a:br>
              <a:rPr lang="en-US" dirty="0" smtClean="0"/>
            </a:br>
            <a:r>
              <a:rPr lang="en-US" dirty="0" smtClean="0"/>
              <a:t>Part 3: invertible transformations</a:t>
            </a:r>
            <a:endParaRPr lang="en-US" dirty="0"/>
          </a:p>
        </p:txBody>
      </p:sp>
      <p:pic>
        <p:nvPicPr>
          <p:cNvPr id="4" name="Picture 2" descr="http://ecx.images-amazon.com/images/I/51CnK75y2ZL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418" y="3560974"/>
            <a:ext cx="2701348" cy="270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ecx.images-amazon.com/images/I/51mh-5Nfx7L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379" y="2675391"/>
            <a:ext cx="2683148" cy="374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23"/>
          <p:cNvSpPr txBox="1">
            <a:spLocks noChangeArrowheads="1"/>
          </p:cNvSpPr>
          <p:nvPr/>
        </p:nvSpPr>
        <p:spPr bwMode="auto">
          <a:xfrm>
            <a:off x="384168" y="2334495"/>
            <a:ext cx="21353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latin typeface="Whipsmart" pitchFamily="34" charset="0"/>
              </a:rPr>
              <a:t>original shape</a:t>
            </a:r>
            <a:endParaRPr lang="hu-HU" altLang="en-US" dirty="0">
              <a:latin typeface="Whipsmart" pitchFamily="34" charset="0"/>
            </a:endParaRPr>
          </a:p>
        </p:txBody>
      </p:sp>
      <p:sp>
        <p:nvSpPr>
          <p:cNvPr id="7" name="Szövegdoboz 23"/>
          <p:cNvSpPr txBox="1">
            <a:spLocks noChangeArrowheads="1"/>
          </p:cNvSpPr>
          <p:nvPr/>
        </p:nvSpPr>
        <p:spPr bwMode="auto">
          <a:xfrm>
            <a:off x="8967408" y="4228131"/>
            <a:ext cx="26436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latin typeface="Whipsmart" pitchFamily="34" charset="0"/>
              </a:rPr>
              <a:t>transformed shape</a:t>
            </a:r>
            <a:endParaRPr lang="hu-HU" altLang="en-US" dirty="0">
              <a:latin typeface="Whipsmart" pitchFamily="34" charset="0"/>
            </a:endParaRP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3676663" y="2729656"/>
            <a:ext cx="223692" cy="2249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629" y="2369455"/>
            <a:ext cx="219456" cy="302362"/>
          </a:xfrm>
          <a:prstGeom prst="rect">
            <a:avLst/>
          </a:prstGeom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353567" y="3762925"/>
            <a:ext cx="228529" cy="229792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216" y="3256541"/>
            <a:ext cx="263370" cy="362866"/>
          </a:xfrm>
          <a:prstGeom prst="rect">
            <a:avLst/>
          </a:prstGeom>
        </p:spPr>
      </p:pic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4505899" y="3257618"/>
            <a:ext cx="2103797" cy="54281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255" y="3681461"/>
            <a:ext cx="191187" cy="2243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445" y="2746859"/>
            <a:ext cx="503328" cy="306289"/>
          </a:xfrm>
          <a:prstGeom prst="rect">
            <a:avLst/>
          </a:prstGeom>
        </p:spPr>
      </p:pic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4330840" y="2949225"/>
            <a:ext cx="2328578" cy="61174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629" y="1732147"/>
            <a:ext cx="2182557" cy="49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1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inverse from the left?</a:t>
            </a:r>
            <a:br>
              <a:rPr lang="en-US" dirty="0" smtClean="0"/>
            </a:br>
            <a:r>
              <a:rPr lang="en-US" dirty="0" smtClean="0"/>
              <a:t>Part4: equation of the transformed plane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equation of the original shape is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point                             is on transformed shape, if, transformed back by the inverse, it is on the original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48" y="2134083"/>
            <a:ext cx="3332119" cy="17460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701" y="4565854"/>
            <a:ext cx="4332926" cy="1746046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999584" y="4376057"/>
            <a:ext cx="1362269" cy="22206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096102" y="4720937"/>
            <a:ext cx="25234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Whipsmart" panose="020B0502030203050204" pitchFamily="34" charset="0"/>
              </a:rPr>
              <a:t>plane normal</a:t>
            </a:r>
          </a:p>
          <a:p>
            <a:pPr algn="ctr"/>
            <a:r>
              <a:rPr lang="en-US" sz="2000" dirty="0" smtClean="0">
                <a:latin typeface="Whipsmart" panose="020B0502030203050204" pitchFamily="34" charset="0"/>
              </a:rPr>
              <a:t>with</a:t>
            </a:r>
          </a:p>
          <a:p>
            <a:pPr algn="ctr"/>
            <a:r>
              <a:rPr lang="en-US" sz="2000" dirty="0" smtClean="0">
                <a:latin typeface="Whipsmart" panose="020B0502030203050204" pitchFamily="34" charset="0"/>
              </a:rPr>
              <a:t>plane offset from origin</a:t>
            </a:r>
          </a:p>
          <a:p>
            <a:pPr algn="ctr"/>
            <a:r>
              <a:rPr lang="en-US" sz="2000" b="1" dirty="0" smtClean="0">
                <a:latin typeface="Whipsmart" panose="020B0502030203050204" pitchFamily="34" charset="0"/>
              </a:rPr>
              <a:t>of transformed plane</a:t>
            </a:r>
            <a:endParaRPr lang="en-US" sz="2000" b="1" dirty="0">
              <a:latin typeface="Whipsmart" panose="020B0502030203050204" pitchFamily="34" charset="0"/>
            </a:endParaRPr>
          </a:p>
        </p:txBody>
      </p:sp>
      <p:sp>
        <p:nvSpPr>
          <p:cNvPr id="14" name="Right Brace 13"/>
          <p:cNvSpPr/>
          <p:nvPr/>
        </p:nvSpPr>
        <p:spPr>
          <a:xfrm rot="5400000">
            <a:off x="4789038" y="4471898"/>
            <a:ext cx="476497" cy="2933638"/>
          </a:xfrm>
          <a:prstGeom prst="rightBrace">
            <a:avLst>
              <a:gd name="adj1" fmla="val 3972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810" y="6163639"/>
            <a:ext cx="1880657" cy="5813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191" y="3779243"/>
            <a:ext cx="2253277" cy="58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7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</a:t>
            </a:r>
            <a:r>
              <a:rPr lang="en-US" dirty="0" err="1" smtClean="0"/>
              <a:t>shader</a:t>
            </a:r>
            <a:r>
              <a:rPr lang="en-US" dirty="0" smtClean="0"/>
              <a:t> to verify 3D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take the world-space normal from VS as input</a:t>
            </a:r>
          </a:p>
          <a:p>
            <a:r>
              <a:rPr lang="en-US" dirty="0" smtClean="0"/>
              <a:t>normalize it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vec3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normal = normalize(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worldNormal.xyz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 smtClean="0"/>
              <a:t>return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vec4(abs(normal), 1)</a:t>
            </a:r>
            <a:r>
              <a:rPr lang="en-US" dirty="0" smtClean="0"/>
              <a:t> as color</a:t>
            </a:r>
          </a:p>
          <a:p>
            <a:pPr lvl="1"/>
            <a:r>
              <a:rPr lang="en-US" dirty="0" smtClean="0"/>
              <a:t>false color display (visualizes non-color data as color)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2047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340" y="1678048"/>
            <a:ext cx="8069319" cy="4875214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>
            <a:off x="5642740" y="1373248"/>
            <a:ext cx="685800" cy="1828800"/>
          </a:xfrm>
          <a:prstGeom prst="up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 rot="14827371">
            <a:off x="3684819" y="3872661"/>
            <a:ext cx="685800" cy="1828800"/>
          </a:xfrm>
          <a:prstGeom prst="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 rot="8196714">
            <a:off x="6877414" y="4324960"/>
            <a:ext cx="685800" cy="1870865"/>
          </a:xfrm>
          <a:prstGeom prst="up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3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6091"/>
  <p:tag name="ORIGINALWIDTH" val="981.08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z(x,y) = Ax + By + C&#10;$$&#10;&#10;\end{document}"/>
  <p:tag name="IGUANATEXSIZE" val="32"/>
  <p:tag name="IGUANATEXCURSOR" val="785"/>
  <p:tag name="TRANSPARENCY" val="True"/>
  <p:tag name="FILENAME" val=""/>
  <p:tag name="INPUTTYPE" val="0"/>
  <p:tag name="LATEXENGINEID" val="1"/>
  <p:tag name="TEMPFOLDER" val="c: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8.40591"/>
  <p:tag name="ORIGINALWIDTH" val="67.8059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breve{w}&#10;$$&#10;&#10;\end{document}"/>
  <p:tag name="IGUANATEXSIZE" val="32"/>
  <p:tag name="IGUANATEXCURSOR" val="789"/>
  <p:tag name="TRANSPARENCY" val="True"/>
  <p:tag name="FILENAME" val=""/>
  <p:tag name="INPUTTYPE" val="0"/>
  <p:tag name="LATEXENGINEID" val="1"/>
  <p:tag name="TEMPFOLDER" val="c: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.20606"/>
  <p:tag name="ORIGINALWIDTH" val="256.822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breve{w} = 0&#10;$$&#10;&#10;\end{document}"/>
  <p:tag name="IGUANATEXSIZE" val="32"/>
  <p:tag name="IGUANATEXCURSOR" val="793"/>
  <p:tag name="TRANSPARENCY" val="True"/>
  <p:tag name="FILENAME" val=""/>
  <p:tag name="INPUTTYPE" val="0"/>
  <p:tag name="LATEXENGINEID" val="1"/>
  <p:tag name="TEMPFOLDER" val="c: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7.0465"/>
  <p:tag name="ORIGINALWIDTH" val="1024.889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begin{bmatrix} \breve{x} &amp; \breve{y} &amp; \breve{z} &amp; \breve{w}\end{bmatrix}  \begin{bmatrix}A \\ B \\ C \\ D\end{bmatrix} = 0&#10;$$&#10;&#10;\end{document}"/>
  <p:tag name="IGUANATEXSIZE" val="32"/>
  <p:tag name="IGUANATEXCURSOR" val="788"/>
  <p:tag name="TRANSPARENCY" val="True"/>
  <p:tag name="FILENAME" val=""/>
  <p:tag name="INPUTTYPE" val="0"/>
  <p:tag name="LATEXENGINEID" val="1"/>
  <p:tag name="TEMPFOLDER" val="c: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3"/>
  <p:tag name="ORIGINALWIDTH" val="67.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p}&#10;$$&#10;&#10;\end{document}"/>
  <p:tag name="IGUANATEXSIZE" val="32"/>
  <p:tag name="IGUANATEXCURSOR" val="788"/>
  <p:tag name="TRANSPARENCY" val="True"/>
  <p:tag name="FILENAME" val=""/>
  <p:tag name="INPUTTYPE" val="0"/>
  <p:tag name="LATEXENGINEID" val="0"/>
  <p:tag name="TEMPFOLDER" val="c: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.6097"/>
  <p:tag name="ORIGINALWIDTH" val="81.0070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p}'&#10;$$&#10;&#10;\end{document}"/>
  <p:tag name="IGUANATEXSIZE" val="32"/>
  <p:tag name="IGUANATEXCURSOR" val="789"/>
  <p:tag name="TRANSPARENCY" val="True"/>
  <p:tag name="FILENAME" val=""/>
  <p:tag name="INPUTTYPE" val="0"/>
  <p:tag name="LATEXENGINEID" val="1"/>
  <p:tag name="TEMPFOLDER" val="c: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9.00598"/>
  <p:tag name="ORIGINALWIDTH" val="58.80512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T&#10;$$&#10;&#10;\end{document}"/>
  <p:tag name="IGUANATEXSIZE" val="32"/>
  <p:tag name="IGUANATEXCURSOR" val="781"/>
  <p:tag name="TRANSPARENCY" val="True"/>
  <p:tag name="FILENAME" val=""/>
  <p:tag name="INPUTTYPE" val="0"/>
  <p:tag name="LATEXENGINEID" val="1"/>
  <p:tag name="TEMPFOLDER" val="c: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4.20819"/>
  <p:tag name="ORIGINALWIDTH" val="154.813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T^{-1}&#10;$$&#10;&#10;\end{document}"/>
  <p:tag name="IGUANATEXSIZE" val="32"/>
  <p:tag name="IGUANATEXCURSOR" val="785"/>
  <p:tag name="TRANSPARENCY" val="True"/>
  <p:tag name="FILENAME" val=""/>
  <p:tag name="INPUTTYPE" val="0"/>
  <p:tag name="LATEXENGINEID" val="1"/>
  <p:tag name="TEMPFOLDER" val="c: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.6105"/>
  <p:tag name="ORIGINALWIDTH" val="537.046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p} = T^{-1}(\rvec{p}')&#10;$$&#10;&#10;\end{document}"/>
  <p:tag name="IGUANATEXSIZE" val="32"/>
  <p:tag name="IGUANATEXCURSOR" val="796"/>
  <p:tag name="TRANSPARENCY" val="True"/>
  <p:tag name="FILENAME" val=""/>
  <p:tag name="INPUTTYPE" val="0"/>
  <p:tag name="LATEXENGINEID" val="1"/>
  <p:tag name="TEMPFOLDER" val="c: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7.0465"/>
  <p:tag name="ORIGINALWIDTH" val="1024.889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begin{bmatrix} \breve{x} &amp; \breve{y} &amp; \breve{z} &amp; \breve{w}\end{bmatrix} \begin{bmatrix}A \\ B \\ C \\ D\end{bmatrix} = 0&#10;$$&#10;&#10;\end{document}"/>
  <p:tag name="IGUANATEXSIZE" val="32"/>
  <p:tag name="IGUANATEXCURSOR" val="892"/>
  <p:tag name="TRANSPARENCY" val="True"/>
  <p:tag name="FILENAME" val=""/>
  <p:tag name="INPUTTYPE" val="0"/>
  <p:tag name="LATEXENGINEID" val="1"/>
  <p:tag name="TEMPFOLDER" val="c: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7.0465"/>
  <p:tag name="ORIGINALWIDTH" val="1332.716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begin{bmatrix} \breve{x}' &amp; \breve{y}' &amp; \breve{z}' &amp; \breve{w}'\end{bmatrix} \rmx{T}^{-1} \begin{bmatrix}A \\ B \\ C \\ D\end{bmatrix} = 0&#10;$$&#10;&#10;\end{document}"/>
  <p:tag name="IGUANATEXSIZE" val="32"/>
  <p:tag name="IGUANATEXCURSOR" val="880"/>
  <p:tag name="TRANSPARENCY" val="True"/>
  <p:tag name="FILENAME" val=""/>
  <p:tag name="INPUTTYPE" val="0"/>
  <p:tag name="LATEXENGINEID" val="1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7.8085"/>
  <p:tag name="ORIGINALWIDTH" val="998.486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Ax + By + Cz + D = 0&#10;$$&#10;&#10;\end{document}"/>
  <p:tag name="IGUANATEXSIZE" val="32"/>
  <p:tag name="IGUANATEXCURSOR" val="800"/>
  <p:tag name="TRANSPARENCY" val="True"/>
  <p:tag name="FILENAME" val=""/>
  <p:tag name="INPUTTYPE" val="0"/>
  <p:tag name="LATEXENGINEID" val="1"/>
  <p:tag name="TEMPFOLDER" val="c: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.8155"/>
  <p:tag name="ORIGINALWIDTH" val="578.450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begin{bmatrix} \breve{x} &amp; \breve{y} &amp; \breve{z} &amp; \breve{w}\end{bmatrix}&#10;$$&#10;&#10;\end{document}"/>
  <p:tag name="IGUANATEXSIZE" val="32"/>
  <p:tag name="IGUANATEXCURSOR" val="854"/>
  <p:tag name="TRANSPARENCY" val="True"/>
  <p:tag name="FILENAME" val=""/>
  <p:tag name="INPUTTYPE" val="0"/>
  <p:tag name="LATEXENGINEID" val="1"/>
  <p:tag name="TEMPFOLDER" val="c: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.8155"/>
  <p:tag name="ORIGINALWIDTH" val="693.060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begin{bmatrix} \breve{x}' &amp; \breve{y}' &amp; \breve{z}' &amp; \breve{w}'\end{bmatrix}&#10;$$&#10;&#10;\end{document}"/>
  <p:tag name="IGUANATEXSIZE" val="32"/>
  <p:tag name="IGUANATEXCURSOR" val="845"/>
  <p:tag name="TRANSPARENCY" val="True"/>
  <p:tag name="FILENAME" val=""/>
  <p:tag name="INPUTTYPE" val="0"/>
  <p:tag name="LATEXENGINEID" val="1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7.6362"/>
  <p:tag name="ORIGINALWIDTH" val="1085.49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begin{pmatrix}x &amp; y &amp; z\end{pmatrix} \cdot \begin{pmatrix}A \\ B \\ C \end{pmatrix} = -D&#10;$$&#10;&#10;\end{document}"/>
  <p:tag name="IGUANATEXSIZE" val="32"/>
  <p:tag name="IGUANATEXCURSOR" val="869"/>
  <p:tag name="TRANSPARENCY" val="True"/>
  <p:tag name="FILENAME" val=""/>
  <p:tag name="INPUTTYPE" val="0"/>
  <p:tag name="LATEXENGINEID" val="1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7.6362"/>
  <p:tag name="ORIGINALWIDTH" val="198.0172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begin{pmatrix}A \\ B \\ C \end{pmatrix}&#10;$$&#10;&#10;\end{document}"/>
  <p:tag name="IGUANATEXSIZE" val="32"/>
  <p:tag name="IGUANATEXCURSOR" val="820"/>
  <p:tag name="TRANSPARENCY" val="True"/>
  <p:tag name="FILENAME" val=""/>
  <p:tag name="INPUTTYPE" val="0"/>
  <p:tag name="LATEXENGINEID" val="1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9.00598"/>
  <p:tag name="ORIGINALWIDTH" val="150.613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-D&#10;$$&#10;&#10;\end{document}"/>
  <p:tag name="IGUANATEXSIZE" val="32"/>
  <p:tag name="IGUANATEXCURSOR" val="780"/>
  <p:tag name="TRANSPARENCY" val="True"/>
  <p:tag name="FILENAME" val=""/>
  <p:tag name="INPUTTYPE" val="0"/>
  <p:tag name="LATEXENGINEID" val="1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7.8085"/>
  <p:tag name="ORIGINALWIDTH" val="998.486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Ax + By + Cz + D = 0&#10;$$&#10;&#10;\end{document}"/>
  <p:tag name="IGUANATEXSIZE" val="32"/>
  <p:tag name="IGUANATEXCURSOR" val="800"/>
  <p:tag name="TRANSPARENCY" val="True"/>
  <p:tag name="FILENAME" val=""/>
  <p:tag name="INPUTTYPE" val="0"/>
  <p:tag name="LATEXENGINEID" val="1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4.0177"/>
  <p:tag name="ORIGINALWIDTH" val="1139.499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A\frac{\breve{x}}{\breve{w}} + B\frac{\breve{y}}{\breve{w}} + C\frac{\breve{z}}{\breve{w}} + D = 0&#10;$$&#10;&#10;\end{document}"/>
  <p:tag name="IGUANATEXSIZE" val="32"/>
  <p:tag name="IGUANATEXCURSOR" val="857"/>
  <p:tag name="TRANSPARENCY" val="True"/>
  <p:tag name="FILENAME" val=""/>
  <p:tag name="INPUTTYPE" val="0"/>
  <p:tag name="LATEXENGINEID" val="1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7.8085"/>
  <p:tag name="ORIGINALWIDTH" val="1072.89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A\breve{x} + B\breve{y} + C\breve{z} + D\breve{w} = 0&#10;$$&#10;&#10;\end{document}"/>
  <p:tag name="IGUANATEXSIZE" val="32"/>
  <p:tag name="IGUANATEXCURSOR" val="829"/>
  <p:tag name="TRANSPARENCY" val="True"/>
  <p:tag name="FILENAME" val=""/>
  <p:tag name="INPUTTYPE" val="0"/>
  <p:tag name="LATEXENGINEID" val="1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.8155"/>
  <p:tag name="ORIGINALWIDTH" val="578.450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begin{bmatrix}\breve{x} &amp; \breve{y} &amp; \breve{z} &amp; \breve{w} \end{bmatrix}&#10;$$&#10;&#10;\end{document}"/>
  <p:tag name="IGUANATEXSIZE" val="32"/>
  <p:tag name="IGUANATEXCURSOR" val="854"/>
  <p:tag name="TRANSPARENCY" val="True"/>
  <p:tag name="FILENAME" val=""/>
  <p:tag name="INPUTTYPE" val="0"/>
  <p:tag name="LATEXENGINEID" val="1"/>
  <p:tag name="TEMPFOLDER" val="c:\temp\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39069</TotalTime>
  <Words>284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Orthodox Herbertarian</vt:lpstr>
      <vt:lpstr>Times New Roman</vt:lpstr>
      <vt:lpstr>Whipsmart</vt:lpstr>
      <vt:lpstr>Office Theme</vt:lpstr>
      <vt:lpstr>Computer Graphics Computing world space shaded surface position and normal vector</vt:lpstr>
      <vt:lpstr>3D transformation vertex shader: world space position of vertex</vt:lpstr>
      <vt:lpstr>3D transformation vertex shader:  world space shading normal </vt:lpstr>
      <vt:lpstr>Why the inverse from the left? Part 1: the plane equation</vt:lpstr>
      <vt:lpstr>Why the inverse from the left? Part2: in homogeneous coordinates</vt:lpstr>
      <vt:lpstr>Why the inverse from the left? Part 3: invertible transformations</vt:lpstr>
      <vt:lpstr>Why the inverse from the left? Part4: equation of the transformed plane</vt:lpstr>
      <vt:lpstr>Fragment shader to verify 3D transformation</vt:lpstr>
      <vt:lpstr>Expected result</vt:lpstr>
    </vt:vector>
  </TitlesOfParts>
  <Company>Budapest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László Szécsi</cp:lastModifiedBy>
  <cp:revision>325</cp:revision>
  <dcterms:created xsi:type="dcterms:W3CDTF">2014-12-27T20:04:49Z</dcterms:created>
  <dcterms:modified xsi:type="dcterms:W3CDTF">2020-04-17T11:43:00Z</dcterms:modified>
</cp:coreProperties>
</file>