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37" r:id="rId2"/>
    <p:sldId id="438" r:id="rId3"/>
    <p:sldId id="489" r:id="rId4"/>
    <p:sldId id="487" r:id="rId5"/>
    <p:sldId id="488" r:id="rId6"/>
    <p:sldId id="439" r:id="rId7"/>
    <p:sldId id="440" r:id="rId8"/>
    <p:sldId id="441" r:id="rId9"/>
    <p:sldId id="442" r:id="rId10"/>
    <p:sldId id="443" r:id="rId11"/>
    <p:sldId id="497" r:id="rId12"/>
    <p:sldId id="444" r:id="rId13"/>
    <p:sldId id="498" r:id="rId14"/>
    <p:sldId id="445" r:id="rId15"/>
    <p:sldId id="496" r:id="rId16"/>
    <p:sldId id="447" r:id="rId17"/>
    <p:sldId id="499" r:id="rId18"/>
    <p:sldId id="448" r:id="rId19"/>
    <p:sldId id="449" r:id="rId20"/>
    <p:sldId id="450" r:id="rId21"/>
    <p:sldId id="490" r:id="rId22"/>
    <p:sldId id="451" r:id="rId23"/>
    <p:sldId id="452" r:id="rId24"/>
    <p:sldId id="500" r:id="rId25"/>
    <p:sldId id="453" r:id="rId26"/>
    <p:sldId id="454" r:id="rId27"/>
    <p:sldId id="462" r:id="rId28"/>
    <p:sldId id="455" r:id="rId29"/>
    <p:sldId id="456" r:id="rId30"/>
    <p:sldId id="457" r:id="rId31"/>
    <p:sldId id="458" r:id="rId32"/>
    <p:sldId id="459" r:id="rId33"/>
    <p:sldId id="463" r:id="rId34"/>
    <p:sldId id="464" r:id="rId35"/>
    <p:sldId id="465" r:id="rId36"/>
    <p:sldId id="466" r:id="rId37"/>
    <p:sldId id="492" r:id="rId38"/>
    <p:sldId id="495" r:id="rId39"/>
    <p:sldId id="501" r:id="rId40"/>
    <p:sldId id="468" r:id="rId41"/>
    <p:sldId id="469" r:id="rId42"/>
    <p:sldId id="470" r:id="rId43"/>
    <p:sldId id="461" r:id="rId44"/>
    <p:sldId id="491" r:id="rId45"/>
    <p:sldId id="471" r:id="rId46"/>
    <p:sldId id="502" r:id="rId47"/>
    <p:sldId id="504" r:id="rId48"/>
    <p:sldId id="472" r:id="rId49"/>
    <p:sldId id="509" r:id="rId50"/>
    <p:sldId id="473" r:id="rId51"/>
    <p:sldId id="474" r:id="rId52"/>
    <p:sldId id="475" r:id="rId53"/>
    <p:sldId id="476" r:id="rId54"/>
    <p:sldId id="478" r:id="rId55"/>
    <p:sldId id="479" r:id="rId56"/>
    <p:sldId id="505" r:id="rId57"/>
    <p:sldId id="493" r:id="rId58"/>
    <p:sldId id="494" r:id="rId59"/>
    <p:sldId id="507" r:id="rId60"/>
    <p:sldId id="5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7046" autoAdjust="0"/>
  </p:normalViewPr>
  <p:slideViewPr>
    <p:cSldViewPr snapToGrid="0">
      <p:cViewPr varScale="1">
        <p:scale>
          <a:sx n="114" d="100"/>
          <a:sy n="114" d="100"/>
        </p:scale>
        <p:origin x="46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 of a computation on undefined</a:t>
            </a:r>
            <a:endParaRPr lang="hu-HU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 smtClean="0"/>
          </a:p>
          <a:p>
            <a:r>
              <a:rPr lang="en-US" dirty="0" smtClean="0"/>
              <a:t>division by zero does</a:t>
            </a:r>
            <a:r>
              <a:rPr lang="hu-HU" dirty="0" smtClean="0"/>
              <a:t> </a:t>
            </a:r>
            <a:r>
              <a:rPr lang="en-US" dirty="0" smtClean="0"/>
              <a:t>not yield </a:t>
            </a:r>
            <a:r>
              <a:rPr lang="en-US" dirty="0" err="1" smtClean="0"/>
              <a:t>NaN</a:t>
            </a:r>
            <a:endParaRPr lang="hu-HU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/ 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endParaRPr lang="hu-HU" dirty="0" smtClean="0"/>
          </a:p>
          <a:p>
            <a:r>
              <a:rPr lang="en-US" dirty="0" smtClean="0"/>
              <a:t>does not equal anything</a:t>
            </a:r>
            <a:r>
              <a:rPr lang="hu-HU" dirty="0" smtClean="0"/>
              <a:t> (</a:t>
            </a:r>
            <a:r>
              <a:rPr lang="en-US" dirty="0" smtClean="0"/>
              <a:t>not even itself</a:t>
            </a:r>
            <a:r>
              <a:rPr lang="hu-HU" dirty="0" smtClean="0"/>
              <a:t>)</a:t>
            </a:r>
            <a:endParaRPr lang="en-US" dirty="0" smtClean="0"/>
          </a:p>
          <a:p>
            <a:r>
              <a:rPr lang="en-US" dirty="0" smtClean="0"/>
              <a:t>contagious</a:t>
            </a:r>
            <a:endParaRPr lang="hu-HU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21" y="1973007"/>
            <a:ext cx="92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console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prompt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29788" y="2288348"/>
            <a:ext cx="267630" cy="89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521" y="2833044"/>
            <a:ext cx="10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response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271136" y="2833044"/>
            <a:ext cx="37160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the console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just about any webpage in Chrome: right click/inspect/console tab</a:t>
            </a:r>
          </a:p>
          <a:p>
            <a:pPr lvl="1"/>
            <a:r>
              <a:rPr lang="en-US" dirty="0" smtClean="0"/>
              <a:t>Firefox: Web Developer/Web Console</a:t>
            </a:r>
          </a:p>
          <a:p>
            <a:r>
              <a:rPr lang="en-US" dirty="0" smtClean="0"/>
              <a:t>enter expression to evaluate</a:t>
            </a:r>
          </a:p>
          <a:p>
            <a:r>
              <a:rPr lang="en-US" dirty="0" smtClean="0"/>
              <a:t>e.g.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2+2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create a </a:t>
            </a:r>
            <a:r>
              <a:rPr lang="en-US" dirty="0" smtClean="0"/>
              <a:t>variable on one console line</a:t>
            </a:r>
          </a:p>
          <a:p>
            <a:r>
              <a:rPr lang="en-US" dirty="0" smtClean="0"/>
              <a:t>evaluate variable on the next console line</a:t>
            </a:r>
            <a:r>
              <a:rPr lang="hu-HU" dirty="0" smtClean="0"/>
              <a:t> (type its name, press Enter)</a:t>
            </a:r>
            <a:endParaRPr lang="en-US" dirty="0" smtClean="0"/>
          </a:p>
          <a:p>
            <a:r>
              <a:rPr lang="en-US" dirty="0" smtClean="0"/>
              <a:t>increase value</a:t>
            </a:r>
          </a:p>
          <a:p>
            <a:r>
              <a:rPr lang="en-US" dirty="0" smtClean="0"/>
              <a:t>evaluate variable again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Math</a:t>
            </a:r>
            <a:r>
              <a:rPr lang="hu-HU" dirty="0" smtClean="0"/>
              <a:t> </a:t>
            </a:r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(-4.2)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4.2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0.5997306133620726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(4.232435345)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(2, 4, 6, -2, 1, 7, 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(-3)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single expression that evaluates to the higher of two random six-sided die rolls</a:t>
            </a:r>
          </a:p>
          <a:p>
            <a:r>
              <a:rPr lang="en-US" dirty="0" smtClean="0"/>
              <a:t>evaluate expression multiple times on console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Do you need more information on a method? e.g. the range provided by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hu-HU" dirty="0" smtClean="0"/>
              <a:t>? Just google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  <a:r>
              <a:rPr lang="en-US" dirty="0" smtClean="0"/>
              <a:t> to get the docs.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'Hello world!';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and ' work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"Hello world!"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"Hello world!"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"Hello world!"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"Hello world!" == 'Hello world!'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"Hello " + 'world!'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"Hello world!"</a:t>
            </a:r>
          </a:p>
          <a:p>
            <a:r>
              <a:rPr lang="en-US" dirty="0" smtClean="0"/>
              <a:t>there is no 'character' type,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en-US" dirty="0" smtClean="0"/>
              <a:t>can use single-character string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fakeCounter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* 1000000);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 `You are the ${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fakeCounter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to see this multiline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template literal. Or are you?`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502" y="5027167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backticks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386814" y="3418703"/>
            <a:ext cx="7633618" cy="1608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386814" y="2438400"/>
            <a:ext cx="1760040" cy="2588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63938" y="5530632"/>
            <a:ext cx="222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insert expression into 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5663749" y="2670991"/>
            <a:ext cx="4713501" cy="2859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split,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"a, b, c;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d".split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(/[\s,;]+/)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["a", "b", "c", "d"]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"d:/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Education/3gr/js/shaders/idle-vs.glsl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.split('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/');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["d:/Education/3gr/",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"idle-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vs.glsl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"There is no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spoon.".slice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 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"here is no spoon"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7354" y="5520462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substring starts here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5140667" y="4899102"/>
            <a:ext cx="722921" cy="621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4223" y="6017255"/>
            <a:ext cx="410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substring ends here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negatives are measured from end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77266" y="4958576"/>
            <a:ext cx="490703" cy="1058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second word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string variable</a:t>
            </a:r>
          </a:p>
          <a:p>
            <a:r>
              <a:rPr lang="en-US" dirty="0" smtClean="0"/>
              <a:t>find a single expression that evaluates to the second word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of name</a:t>
            </a:r>
            <a:r>
              <a:rPr lang="hu-HU" dirty="0" smtClean="0"/>
              <a:t>/</a:t>
            </a:r>
            <a:r>
              <a:rPr lang="en-US" dirty="0" smtClean="0"/>
              <a:t>value</a:t>
            </a:r>
            <a:r>
              <a:rPr lang="hu-HU" dirty="0" smtClean="0"/>
              <a:t> </a:t>
            </a:r>
            <a:r>
              <a:rPr lang="en-US" dirty="0" smtClean="0"/>
              <a:t>pairs (properties)</a:t>
            </a:r>
          </a:p>
          <a:p>
            <a:r>
              <a:rPr lang="en-US" dirty="0" smtClean="0"/>
              <a:t>name is always a string</a:t>
            </a:r>
          </a:p>
          <a:p>
            <a:pPr lvl="1"/>
            <a:r>
              <a:rPr lang="en-US" dirty="0" smtClean="0"/>
              <a:t>value can be anything (incl. an object), but not undefined</a:t>
            </a:r>
            <a:endParaRPr lang="hu-HU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{a:1, b:2}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Object {a : 1, b : 2}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({a:1, b:2}).a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({a:1, b:2})["b"]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1747" y="4320802"/>
            <a:ext cx="320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two ways to access properties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777916" y="4320802"/>
            <a:ext cx="298383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99021" y="4505468"/>
            <a:ext cx="2562726" cy="72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object literal</a:t>
            </a:r>
            <a:endParaRPr lang="hu-HU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object literal with </a:t>
            </a:r>
            <a:r>
              <a:rPr lang="en-US" dirty="0" smtClean="0"/>
              <a:t>initial properties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obj2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: 2,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: "I am a string-valued property!"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 smtClean="0"/>
          </a:p>
          <a:p>
            <a:pPr marL="457200" lvl="1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hu-HU" dirty="0" smtClean="0"/>
              <a:t>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to do with Java</a:t>
            </a:r>
            <a:endParaRPr lang="hu-HU" dirty="0" smtClean="0"/>
          </a:p>
          <a:p>
            <a:r>
              <a:rPr lang="en-US" dirty="0" smtClean="0"/>
              <a:t>not only for scripting webpages</a:t>
            </a:r>
            <a:endParaRPr lang="hu-HU" dirty="0" smtClean="0"/>
          </a:p>
          <a:p>
            <a:r>
              <a:rPr lang="en-US" dirty="0" smtClean="0"/>
              <a:t>different from C++</a:t>
            </a:r>
          </a:p>
          <a:p>
            <a:r>
              <a:rPr lang="hu-HU" dirty="0" smtClean="0"/>
              <a:t>"</a:t>
            </a:r>
            <a:r>
              <a:rPr lang="en-US" dirty="0" smtClean="0"/>
              <a:t>based on some good and some bad ideas</a:t>
            </a:r>
            <a:r>
              <a:rPr lang="hu-HU" dirty="0" smtClean="0"/>
              <a:t>"</a:t>
            </a:r>
          </a:p>
          <a:p>
            <a:endParaRPr lang="hu-HU" dirty="0"/>
          </a:p>
          <a:p>
            <a:r>
              <a:rPr lang="en-US" dirty="0" smtClean="0"/>
              <a:t>functional programming language </a:t>
            </a:r>
            <a:endParaRPr lang="hu-HU" dirty="0" smtClean="0"/>
          </a:p>
          <a:p>
            <a:r>
              <a:rPr lang="en-US" dirty="0" smtClean="0"/>
              <a:t>browsers have integrated running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property to an existing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Property</a:t>
            </a:r>
            <a:r>
              <a:rPr lang="en-US" dirty="0" smtClean="0"/>
              <a:t> a.k.a. member</a:t>
            </a:r>
            <a:endParaRPr lang="hu-HU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texture.filename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"spots.png";</a:t>
            </a:r>
          </a:p>
          <a:p>
            <a:r>
              <a:rPr lang="en-US" dirty="0" smtClean="0"/>
              <a:t>is the same as</a:t>
            </a:r>
            <a:endParaRPr lang="en-US" dirty="0"/>
          </a:p>
          <a:p>
            <a:pPr marL="0" indent="0">
              <a:buNone/>
            </a:pP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"spots.png";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or again the same as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propertyName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"filename";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texture[</a:t>
            </a:r>
            <a:r>
              <a:rPr lang="en-US" dirty="0" err="1" smtClean="0">
                <a:latin typeface="Consolas" panose="020B0609020204030204" pitchFamily="49" charset="0"/>
              </a:rPr>
              <a:t>propertyName</a:t>
            </a:r>
            <a:r>
              <a:rPr lang="en-US" dirty="0" smtClean="0">
                <a:latin typeface="Consolas" panose="020B0609020204030204" pitchFamily="49" charset="0"/>
              </a:rPr>
              <a:t>]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"spots.png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property </a:t>
            </a:r>
            <a:r>
              <a:rPr lang="hu-HU" dirty="0" smtClean="0"/>
              <a:t>– </a:t>
            </a:r>
            <a:r>
              <a:rPr lang="hu-HU" dirty="0" err="1" smtClean="0"/>
              <a:t>with</a:t>
            </a:r>
            <a:r>
              <a:rPr lang="hu-HU" dirty="0" smtClean="0"/>
              <a:t> extra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non-writable valued property</a:t>
            </a:r>
            <a:endParaRPr lang="hu-HU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Object.defineProperty(texture,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 : "spots.png",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writeable : false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 is the default, actually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/>
              <a:t>this will </a:t>
            </a:r>
            <a:r>
              <a:rPr lang="en-US" dirty="0" smtClean="0"/>
              <a:t>fail in strict mode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texture.filename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"stripes.png";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texture.filename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"spots.png";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texture.filename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texture.filename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undefined</a:t>
            </a:r>
          </a:p>
        </p:txBody>
      </p:sp>
    </p:spTree>
    <p:extLst>
      <p:ext uri="{BB962C8B-B14F-4D97-AF65-F5344CB8AC3E}">
        <p14:creationId xmlns:p14="http://schemas.microsoft.com/office/powerpoint/2010/main" val="3418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objects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endParaRPr lang="hu-HU" dirty="0" smtClean="0"/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  <a:endParaRPr lang="hu-HU" dirty="0" smtClean="0"/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properties with get/set accessors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but only after we have discussed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object that has another object as the value of one of its properties</a:t>
            </a:r>
          </a:p>
          <a:p>
            <a:r>
              <a:rPr lang="en-US" dirty="0" smtClean="0"/>
              <a:t>note that you can expand the object in the console</a:t>
            </a:r>
          </a:p>
          <a:p>
            <a:endParaRPr lang="en-US" dirty="0"/>
          </a:p>
          <a:p>
            <a:r>
              <a:rPr lang="en-US" dirty="0" smtClean="0"/>
              <a:t>can you create an object that has itself as a property value?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accent1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accent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myProperty:3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undefined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myProperty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notMyProperty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undefined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(function(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;} )();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undefined</a:t>
            </a:r>
          </a:p>
        </p:txBody>
      </p:sp>
    </p:spTree>
    <p:extLst>
      <p:ext uri="{BB962C8B-B14F-4D97-AF65-F5344CB8AC3E}">
        <p14:creationId xmlns:p14="http://schemas.microsoft.com/office/powerpoint/2010/main" val="24579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values convert to false (known as </a:t>
            </a:r>
            <a:r>
              <a:rPr lang="en-US" dirty="0" err="1" smtClean="0"/>
              <a:t>falsy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everything </a:t>
            </a:r>
            <a:r>
              <a:rPr lang="en-US" dirty="0" smtClean="0"/>
              <a:t>else converts to true (known as </a:t>
            </a:r>
            <a:r>
              <a:rPr lang="en-US" dirty="0" err="1" smtClean="0"/>
              <a:t>truthy</a:t>
            </a:r>
            <a:r>
              <a:rPr lang="en-US" dirty="0" smtClean="0"/>
              <a:t>)</a:t>
            </a:r>
            <a:r>
              <a:rPr lang="hu-H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!!"false"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!!" 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!!"0"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!!{}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 – 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operand is </a:t>
            </a:r>
            <a:r>
              <a:rPr lang="en-US" dirty="0" err="1" smtClean="0"/>
              <a:t>truthy</a:t>
            </a:r>
            <a:endParaRPr lang="hu-HU" dirty="0" smtClean="0"/>
          </a:p>
          <a:p>
            <a:pPr lvl="1"/>
            <a:r>
              <a:rPr lang="en-US" dirty="0" smtClean="0"/>
              <a:t>result is false</a:t>
            </a:r>
            <a:endParaRPr lang="hu-HU" dirty="0" smtClean="0"/>
          </a:p>
          <a:p>
            <a:pPr lvl="1"/>
            <a:r>
              <a:rPr lang="en-US" dirty="0" smtClean="0"/>
              <a:t>else</a:t>
            </a:r>
            <a:r>
              <a:rPr lang="hu-HU" dirty="0" smtClean="0"/>
              <a:t> </a:t>
            </a:r>
            <a:r>
              <a:rPr lang="en-US" dirty="0" smtClean="0"/>
              <a:t>true</a:t>
            </a:r>
            <a:endParaRPr lang="hu-HU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!!""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false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83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like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identifiers</a:t>
            </a:r>
            <a:endParaRPr lang="hu-HU" dirty="0" smtClean="0"/>
          </a:p>
          <a:p>
            <a:r>
              <a:rPr lang="en-US" dirty="0" smtClean="0"/>
              <a:t>comments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, </a:t>
            </a: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, </a:t>
            </a:r>
            <a:r>
              <a:rPr lang="hu-HU" dirty="0" err="1" smtClean="0"/>
              <a:t>return</a:t>
            </a:r>
            <a:r>
              <a:rPr lang="hu-HU" dirty="0" smtClean="0"/>
              <a:t>, </a:t>
            </a:r>
            <a:r>
              <a:rPr lang="hu-HU" dirty="0" err="1" smtClean="0"/>
              <a:t>new</a:t>
            </a:r>
            <a:endParaRPr lang="hu-HU" dirty="0" smtClean="0"/>
          </a:p>
          <a:p>
            <a:r>
              <a:rPr lang="en-US" dirty="0" smtClean="0"/>
              <a:t>curly braces</a:t>
            </a:r>
          </a:p>
          <a:p>
            <a:r>
              <a:rPr lang="en-US" dirty="0" smtClean="0"/>
              <a:t>semicolons</a:t>
            </a:r>
            <a:endParaRPr lang="hu-HU" dirty="0" smtClean="0"/>
          </a:p>
          <a:p>
            <a:pPr lvl="1"/>
            <a:r>
              <a:rPr lang="en-US" dirty="0" smtClean="0"/>
              <a:t>places them automatically if omitted at line ends</a:t>
            </a:r>
            <a:endParaRPr lang="hu-H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careful with line breaks</a:t>
            </a:r>
            <a:r>
              <a:rPr lang="hu-HU" dirty="0" smtClean="0">
                <a:solidFill>
                  <a:srgbClr val="FF0000"/>
                </a:solidFill>
              </a:rPr>
              <a:t>!!!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break lines only where a ; cannot be added</a:t>
            </a:r>
            <a:r>
              <a:rPr lang="hu-HU" dirty="0" smtClean="0"/>
              <a:t>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after </a:t>
            </a:r>
            <a:r>
              <a:rPr lang="hu-HU" sz="2200" dirty="0">
                <a:latin typeface="Consolas" panose="020B0609020204030204" pitchFamily="49" charset="0"/>
                <a:cs typeface="Consolas" panose="020B0609020204030204" pitchFamily="49" charset="0"/>
              </a:rPr>
              <a:t>, .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 (</a:t>
            </a:r>
            <a:r>
              <a:rPr lang="hu-H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 = +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 smtClean="0"/>
              <a:t>and their ilk</a:t>
            </a:r>
            <a:endParaRPr lang="hu-HU" dirty="0" smtClean="0"/>
          </a:p>
          <a:p>
            <a:r>
              <a:rPr lang="en-US" dirty="0" smtClean="0"/>
              <a:t>most operators are available,</a:t>
            </a:r>
            <a:r>
              <a:rPr lang="en-US" dirty="0"/>
              <a:t> </a:t>
            </a:r>
            <a:r>
              <a:rPr lang="en-US" dirty="0" smtClean="0"/>
              <a:t>but no operator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two numbers</a:t>
            </a:r>
            <a:endParaRPr lang="hu-HU" dirty="0" smtClean="0"/>
          </a:p>
          <a:p>
            <a:pPr lvl="1"/>
            <a:r>
              <a:rPr lang="en-US" dirty="0" smtClean="0"/>
              <a:t>add</a:t>
            </a:r>
            <a:endParaRPr lang="hu-HU" dirty="0" smtClean="0"/>
          </a:p>
          <a:p>
            <a:r>
              <a:rPr lang="en-US" dirty="0" smtClean="0"/>
              <a:t>else</a:t>
            </a:r>
            <a:endParaRPr lang="hu-HU" dirty="0" smtClean="0"/>
          </a:p>
          <a:p>
            <a:pPr lvl="1"/>
            <a:r>
              <a:rPr lang="en-US" dirty="0" smtClean="0"/>
              <a:t>convert to </a:t>
            </a:r>
            <a:r>
              <a:rPr lang="hu-HU" dirty="0" err="1" smtClean="0"/>
              <a:t>string</a:t>
            </a:r>
            <a:r>
              <a:rPr lang="en-US" dirty="0" smtClean="0"/>
              <a:t> and concatenate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12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a 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first class objects</a:t>
            </a:r>
            <a:endParaRPr lang="hu-HU" dirty="0"/>
          </a:p>
          <a:p>
            <a:pPr lvl="1"/>
            <a:r>
              <a:rPr lang="en-US" dirty="0"/>
              <a:t>variable value can be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functions can be passed around as parameters</a:t>
            </a:r>
          </a:p>
          <a:p>
            <a:r>
              <a:rPr lang="en-US" dirty="0"/>
              <a:t>functions </a:t>
            </a:r>
            <a:r>
              <a:rPr lang="en-US" dirty="0" smtClean="0"/>
              <a:t>need </a:t>
            </a:r>
            <a:r>
              <a:rPr lang="en-US" dirty="0"/>
              <a:t>no real </a:t>
            </a:r>
            <a:r>
              <a:rPr lang="en-US" dirty="0" smtClean="0"/>
              <a:t>name (a.k.a. </a:t>
            </a:r>
            <a:r>
              <a:rPr lang="en-US" i="1" dirty="0" err="1" smtClean="0"/>
              <a:t>lamdbas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the variable holding a function as a value does have a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functions can access variables in surrounding scope</a:t>
            </a:r>
          </a:p>
          <a:p>
            <a:pPr lvl="1"/>
            <a:r>
              <a:rPr lang="en-US" dirty="0" smtClean="0"/>
              <a:t>a.k.a. </a:t>
            </a:r>
            <a:r>
              <a:rPr lang="en-US" i="1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7/3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2.3333333333333335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 integer division. 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==, !=, ===, !==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 == "4"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== ""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=== ""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false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430" y="2143608"/>
            <a:ext cx="222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does not compare type, tries to convert 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099076" y="2024631"/>
            <a:ext cx="2054354" cy="442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3430" y="4025535"/>
            <a:ext cx="222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compares type</a:t>
            </a:r>
          </a:p>
          <a:p>
            <a:pPr algn="ctr"/>
            <a:r>
              <a:rPr lang="en-US" dirty="0">
                <a:latin typeface="Whipsmart" panose="020B0502030203050204" pitchFamily="34" charset="0"/>
              </a:rPr>
              <a:t>always use this, we are not web programmers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099076" y="3097057"/>
            <a:ext cx="3167666" cy="92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=== used 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references, not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{a:2} === {a:2}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false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0542" y="3262935"/>
            <a:ext cx="222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two objects with the same contents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224376" y="2742516"/>
            <a:ext cx="2126166" cy="843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216728" y="2683042"/>
            <a:ext cx="1265431" cy="579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throw</a:t>
            </a:r>
            <a:r>
              <a:rPr lang="hu-HU" dirty="0" smtClean="0"/>
              <a:t>, </a:t>
            </a:r>
            <a:r>
              <a:rPr lang="hu-HU" dirty="0" err="1" smtClean="0"/>
              <a:t>try</a:t>
            </a:r>
            <a:r>
              <a:rPr lang="hu-HU" dirty="0" smtClean="0"/>
              <a:t>, </a:t>
            </a:r>
            <a:r>
              <a:rPr lang="hu-HU" dirty="0" err="1" smtClean="0"/>
              <a:t>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like in Java</a:t>
            </a:r>
            <a:endParaRPr lang="hu-HU" dirty="0" smtClean="0"/>
          </a:p>
          <a:p>
            <a:r>
              <a:rPr lang="en-US" dirty="0" smtClean="0"/>
              <a:t>throw can throw anything</a:t>
            </a:r>
            <a:endParaRPr lang="hu-HU" dirty="0" smtClean="0"/>
          </a:p>
          <a:p>
            <a:r>
              <a:rPr lang="en-US" dirty="0" smtClean="0"/>
              <a:t>catch catches them all</a:t>
            </a:r>
            <a:endParaRPr lang="hu-HU" dirty="0" smtClean="0"/>
          </a:p>
          <a:p>
            <a:pPr lvl="1"/>
            <a:r>
              <a:rPr lang="en-US" dirty="0" smtClean="0"/>
              <a:t>must filter on type manually</a:t>
            </a:r>
            <a:endParaRPr lang="hu-HU" dirty="0" smtClean="0"/>
          </a:p>
          <a:p>
            <a:r>
              <a:rPr lang="en-US" dirty="0" smtClean="0"/>
              <a:t>produce clickable error message that appears when debugging in browser</a:t>
            </a:r>
            <a:r>
              <a:rPr lang="hu-HU" dirty="0" smtClean="0"/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gl.getShaderInfoLog(this.glShader)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}`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the index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array[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is the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for..in</a:t>
            </a:r>
            <a:r>
              <a:rPr lang="en-US" dirty="0"/>
              <a:t>:</a:t>
            </a:r>
            <a:r>
              <a:rPr lang="en-US" dirty="0" smtClean="0"/>
              <a:t> loop</a:t>
            </a:r>
            <a:r>
              <a:rPr lang="hu-HU" dirty="0" smtClean="0"/>
              <a:t> </a:t>
            </a:r>
            <a:r>
              <a:rPr lang="en-US" dirty="0" smtClean="0"/>
              <a:t>on </a:t>
            </a:r>
            <a:r>
              <a:rPr lang="en-US" b="1" dirty="0" smtClean="0"/>
              <a:t>object</a:t>
            </a:r>
            <a:r>
              <a:rPr lang="en-US" dirty="0" smtClean="0"/>
              <a:t> property </a:t>
            </a:r>
            <a:r>
              <a:rPr lang="en-US" b="1" dirty="0" smtClean="0"/>
              <a:t>names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name in object) {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 the key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object[name] is the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2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arrays are objects</a:t>
            </a:r>
            <a:endParaRPr lang="hu-HU" dirty="0" smtClean="0"/>
          </a:p>
          <a:p>
            <a:r>
              <a:rPr lang="en-US" dirty="0" smtClean="0"/>
              <a:t>fully dynamic and heterogeneous</a:t>
            </a:r>
            <a:endParaRPr lang="hu-HU" dirty="0" smtClean="0"/>
          </a:p>
          <a:p>
            <a:r>
              <a:rPr lang="en-US" dirty="0" smtClean="0"/>
              <a:t>has property</a:t>
            </a:r>
            <a:r>
              <a:rPr lang="hu-HU" dirty="0" smtClean="0"/>
              <a:t>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hu-HU" dirty="0" smtClean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emptyArray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fruit = ['apple', 'pear'];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fruit.push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('kiwi', 'banana');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for..of</a:t>
            </a:r>
            <a:r>
              <a:rPr lang="en-US" dirty="0" smtClean="0"/>
              <a:t>: loop over </a:t>
            </a:r>
            <a:r>
              <a:rPr lang="en-US" b="1" dirty="0" smtClean="0"/>
              <a:t>values</a:t>
            </a:r>
            <a:r>
              <a:rPr lang="en-US" dirty="0" smtClean="0"/>
              <a:t> in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 = ['apple', 'pear', 'banana'];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of fruit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console.log(a);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"apple"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"pear"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</a:p>
        </p:txBody>
      </p:sp>
    </p:spTree>
    <p:extLst>
      <p:ext uri="{BB962C8B-B14F-4D97-AF65-F5344CB8AC3E}">
        <p14:creationId xmlns:p14="http://schemas.microsoft.com/office/powerpoint/2010/main" val="2642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for..of</a:t>
            </a:r>
            <a:r>
              <a:rPr lang="en-US" dirty="0"/>
              <a:t>: loop over values in </a:t>
            </a:r>
            <a:r>
              <a:rPr lang="en-US" dirty="0" smtClean="0"/>
              <a:t>array or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fruit = new Set(['apple', 'pear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'pear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fruit.add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('banana');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of fruit){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console.log(c);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"apple"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"pear"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"banana"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2847" y="5665569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only once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09033" y="5085676"/>
            <a:ext cx="1265431" cy="579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09411" y="5886740"/>
            <a:ext cx="1403810" cy="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properties starting with 'c'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here on, you may want to use multiple lines of code, and logging to the console, as in e.g. </a:t>
            </a:r>
            <a:r>
              <a:rPr lang="en-US" dirty="0">
                <a:hlinkClick r:id="rId2"/>
              </a:rPr>
              <a:t>https://developer.mozilla.org/en-US/docs/Web/JavaScript/Reference/Operators/this</a:t>
            </a:r>
            <a:endParaRPr lang="en-US" dirty="0" smtClean="0"/>
          </a:p>
          <a:p>
            <a:r>
              <a:rPr lang="en-US" dirty="0" smtClean="0"/>
              <a:t>you can freely edit the code and test results</a:t>
            </a:r>
          </a:p>
          <a:p>
            <a:endParaRPr lang="en-US" dirty="0"/>
          </a:p>
          <a:p>
            <a:r>
              <a:rPr lang="en-US" dirty="0" smtClean="0"/>
              <a:t>there is a global object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</a:p>
          <a:p>
            <a:r>
              <a:rPr lang="en-US" dirty="0" smtClean="0"/>
              <a:t>loop over all of its property names, and print those that start with a 'c'</a:t>
            </a:r>
          </a:p>
          <a:p>
            <a:pPr lvl="1"/>
            <a:r>
              <a:rPr lang="en-US" dirty="0" smtClean="0"/>
              <a:t>note that a string is </a:t>
            </a:r>
            <a:r>
              <a:rPr lang="en-US" dirty="0" err="1" smtClean="0"/>
              <a:t>iterable</a:t>
            </a:r>
            <a:r>
              <a:rPr lang="en-US" dirty="0" smtClean="0"/>
              <a:t> and </a:t>
            </a:r>
            <a:r>
              <a:rPr lang="en-US" dirty="0" err="1" smtClean="0"/>
              <a:t>indexable</a:t>
            </a:r>
            <a:endParaRPr lang="en-US" dirty="0" smtClean="0"/>
          </a:p>
          <a:p>
            <a:pPr lvl="1"/>
            <a:r>
              <a:rPr lang="en-US" dirty="0" smtClean="0"/>
              <a:t>printing to the console can be done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tx2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WebGL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is cross-platform graphics library</a:t>
            </a:r>
          </a:p>
          <a:p>
            <a:pPr lvl="1"/>
            <a:r>
              <a:rPr lang="en-US" dirty="0" smtClean="0"/>
              <a:t>draws triangles fast, with custom </a:t>
            </a:r>
            <a:r>
              <a:rPr lang="en-US" dirty="0" err="1" smtClean="0"/>
              <a:t>shader</a:t>
            </a:r>
            <a:r>
              <a:rPr lang="en-US" dirty="0" smtClean="0"/>
              <a:t> programs (written in the language GLSL) placing and coloring them</a:t>
            </a:r>
          </a:p>
          <a:p>
            <a:pPr lvl="1"/>
            <a:r>
              <a:rPr lang="en-US" dirty="0" smtClean="0"/>
              <a:t>does not handle windows, mouse, keypresses – requires interfacing with OS</a:t>
            </a:r>
          </a:p>
          <a:p>
            <a:pPr lvl="1"/>
            <a:r>
              <a:rPr lang="en-US" dirty="0" smtClean="0"/>
              <a:t>not object-oriented, but a collection of C functions</a:t>
            </a:r>
          </a:p>
          <a:p>
            <a:r>
              <a:rPr lang="en-US" dirty="0" smtClean="0"/>
              <a:t>OpenGL ES is a subset of OpenGL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is an OpenGL ES implementation for JavaScript</a:t>
            </a:r>
          </a:p>
          <a:p>
            <a:pPr lvl="1"/>
            <a:r>
              <a:rPr lang="en-US" dirty="0" smtClean="0"/>
              <a:t>runs in a browser</a:t>
            </a:r>
          </a:p>
          <a:p>
            <a:pPr lvl="1"/>
            <a:r>
              <a:rPr lang="en-US" dirty="0" smtClean="0"/>
              <a:t>draws on an HTML 5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function(a, b){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add(3, "gr")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"3gr"</a:t>
            </a:r>
            <a:endParaRPr lang="hu-HU" dirty="0" smtClean="0"/>
          </a:p>
          <a:p>
            <a:r>
              <a:rPr lang="en-US" dirty="0" smtClean="0"/>
              <a:t>a function is a value just like all the others</a:t>
            </a:r>
            <a:endParaRPr lang="hu-HU" dirty="0" smtClean="0"/>
          </a:p>
          <a:p>
            <a:r>
              <a:rPr lang="en-US" dirty="0" smtClean="0"/>
              <a:t>all functions are also objects, and may have properties</a:t>
            </a:r>
            <a:endParaRPr lang="hu-HU" dirty="0"/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add.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annotation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"Adds two values with +.";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value of variable</a:t>
            </a:r>
            <a:endParaRPr lang="hu-HU" dirty="0" smtClean="0"/>
          </a:p>
          <a:p>
            <a:r>
              <a:rPr lang="en-US" dirty="0" smtClean="0"/>
              <a:t>can be passed as parameter</a:t>
            </a:r>
            <a:endParaRPr lang="hu-HU" dirty="0" smtClean="0"/>
          </a:p>
          <a:p>
            <a:r>
              <a:rPr lang="en-US" dirty="0" smtClean="0"/>
              <a:t>can be returned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function definition can appear anywhere where an expression can appear</a:t>
            </a:r>
            <a:endParaRPr lang="hu-HU" dirty="0" smtClean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(function(){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("Hey!")})();</a:t>
            </a:r>
          </a:p>
        </p:txBody>
      </p:sp>
    </p:spTree>
    <p:extLst>
      <p:ext uri="{BB962C8B-B14F-4D97-AF65-F5344CB8AC3E}">
        <p14:creationId xmlns:p14="http://schemas.microsoft.com/office/powerpoint/2010/main" val="19500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list of names, no types</a:t>
            </a:r>
            <a:endParaRPr lang="hu-HU" dirty="0" smtClean="0"/>
          </a:p>
          <a:p>
            <a:r>
              <a:rPr lang="en-US" dirty="0" smtClean="0"/>
              <a:t>objects are always passed as reference (no copies)</a:t>
            </a:r>
            <a:endParaRPr lang="hu-HU" dirty="0" smtClean="0"/>
          </a:p>
          <a:p>
            <a:r>
              <a:rPr lang="en-US" dirty="0" smtClean="0"/>
              <a:t>they work as local variables in the function</a:t>
            </a:r>
            <a:endParaRPr lang="hu-HU" dirty="0" smtClean="0"/>
          </a:p>
          <a:p>
            <a:r>
              <a:rPr lang="en-US" dirty="0" smtClean="0"/>
              <a:t>can call function with fewer parameters than defined</a:t>
            </a:r>
            <a:endParaRPr lang="hu-HU" dirty="0" smtClean="0"/>
          </a:p>
          <a:p>
            <a:pPr lvl="1"/>
            <a:r>
              <a:rPr lang="en-US" dirty="0"/>
              <a:t>the rest </a:t>
            </a:r>
            <a:r>
              <a:rPr lang="en-US" dirty="0" smtClean="0"/>
              <a:t>will be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hu-HU" dirty="0" smtClean="0"/>
          </a:p>
          <a:p>
            <a:r>
              <a:rPr lang="en-US" dirty="0" smtClean="0"/>
              <a:t>can pass </a:t>
            </a:r>
            <a:r>
              <a:rPr lang="en-US" dirty="0"/>
              <a:t>more </a:t>
            </a:r>
            <a:r>
              <a:rPr lang="en-US" dirty="0" smtClean="0"/>
              <a:t>parameters than defined</a:t>
            </a:r>
            <a:endParaRPr lang="hu-HU" dirty="0" smtClean="0"/>
          </a:p>
          <a:p>
            <a:pPr lvl="1"/>
            <a:r>
              <a:rPr lang="en-US" dirty="0" smtClean="0"/>
              <a:t>they are not used</a:t>
            </a:r>
            <a:endParaRPr lang="hu-HU" dirty="0" smtClean="0"/>
          </a:p>
          <a:p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|| - default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for </a:t>
            </a:r>
            <a:r>
              <a:rPr lang="en-US" dirty="0" err="1" smtClean="0"/>
              <a:t>booleans</a:t>
            </a:r>
            <a:endParaRPr lang="en-US" dirty="0"/>
          </a:p>
          <a:p>
            <a:r>
              <a:rPr lang="en-US" dirty="0"/>
              <a:t>if first is </a:t>
            </a:r>
            <a:r>
              <a:rPr lang="en-US" dirty="0" err="1"/>
              <a:t>truthy</a:t>
            </a:r>
            <a:endParaRPr lang="hu-HU" dirty="0"/>
          </a:p>
          <a:p>
            <a:pPr lvl="1"/>
            <a:r>
              <a:rPr lang="en-US" dirty="0"/>
              <a:t>evaluates to </a:t>
            </a:r>
            <a:r>
              <a:rPr lang="en-US" dirty="0" smtClean="0"/>
              <a:t>first</a:t>
            </a:r>
            <a:endParaRPr lang="hu-HU" dirty="0"/>
          </a:p>
          <a:p>
            <a:pPr lvl="1"/>
            <a:r>
              <a:rPr lang="en-US" dirty="0"/>
              <a:t>else the </a:t>
            </a:r>
            <a:r>
              <a:rPr lang="en-US" dirty="0" smtClean="0"/>
              <a:t>second</a:t>
            </a:r>
            <a:endParaRPr lang="hu-HU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{return p || "x"};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f("y")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"y"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"x"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10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 and the spread operator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capture a varying number of parameters, add a rest parameter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function(...terms){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term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terms)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sum +=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 sum;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numbers = 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1, 2, 3, 4, 5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(...numbers)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hu-HU" sz="2400" dirty="0"/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195" y="5535429"/>
            <a:ext cx="222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expand array elements into a list of parameters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3516" y="5400492"/>
            <a:ext cx="2497679" cy="596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none, or just</a:t>
            </a:r>
            <a:r>
              <a:rPr lang="hu-HU" dirty="0" smtClean="0"/>
              <a:t>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, then function evaluates to undefined</a:t>
            </a:r>
          </a:p>
          <a:p>
            <a:r>
              <a:rPr lang="en-US" dirty="0" smtClean="0"/>
              <a:t>except for constructors. Those return the constructed object if there is no return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 to compute range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an unspecified number of parameters</a:t>
            </a:r>
          </a:p>
          <a:p>
            <a:r>
              <a:rPr lang="en-US" dirty="0" smtClean="0"/>
              <a:t>return </a:t>
            </a:r>
            <a:r>
              <a:rPr lang="en-US" dirty="0"/>
              <a:t>the </a:t>
            </a:r>
            <a:r>
              <a:rPr lang="en-US" dirty="0" smtClean="0"/>
              <a:t>difference between the maximum and the minimum</a:t>
            </a:r>
          </a:p>
          <a:p>
            <a:r>
              <a:rPr lang="en-US" dirty="0" smtClean="0"/>
              <a:t>you may use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dirty="0" smtClean="0"/>
              <a:t> and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tx2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population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function that takes two parameters</a:t>
            </a:r>
          </a:p>
          <a:p>
            <a:pPr lvl="1"/>
            <a:r>
              <a:rPr lang="en-US" dirty="0" smtClean="0"/>
              <a:t>the initial </a:t>
            </a:r>
            <a:r>
              <a:rPr lang="hu-HU" dirty="0" err="1" smtClean="0"/>
              <a:t>quantity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rabbits</a:t>
            </a:r>
            <a:r>
              <a:rPr lang="hu-HU" dirty="0" smtClean="0"/>
              <a:t> (</a:t>
            </a:r>
            <a:r>
              <a:rPr lang="en-US" dirty="0" smtClean="0"/>
              <a:t>expressed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en-US" dirty="0" smtClean="0"/>
              <a:t>millions</a:t>
            </a:r>
            <a:r>
              <a:rPr lang="hu-HU" dirty="0" smtClean="0"/>
              <a:t>,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en-US" dirty="0" smtClean="0"/>
              <a:t>0 and 1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function that finds next year's population from the previous one</a:t>
            </a:r>
          </a:p>
          <a:p>
            <a:r>
              <a:rPr lang="en-US" dirty="0" smtClean="0"/>
              <a:t>logs the number of rabbits in 50 consecutive years</a:t>
            </a:r>
          </a:p>
          <a:p>
            <a:endParaRPr lang="en-US" dirty="0"/>
          </a:p>
          <a:p>
            <a:r>
              <a:rPr lang="en-US" dirty="0" smtClean="0"/>
              <a:t>try these population transition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function(x){return x*(1-x);}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function(x){return 2 * x*(1-x);}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function(x){return 3.5 * x*(1-x);}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tx2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appear in other functions</a:t>
            </a:r>
            <a:endParaRPr lang="hu-HU" dirty="0" smtClean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makeIncrementer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function(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(x){return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x+step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increment =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makeIncrementer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increment(3);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7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1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makeIncrementer</a:t>
            </a:r>
            <a:r>
              <a:rPr lang="en-US" dirty="0" smtClean="0"/>
              <a:t> to create multiple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incrementer</a:t>
            </a:r>
            <a:r>
              <a:rPr lang="en-US" dirty="0" smtClean="0"/>
              <a:t> functions, with different increments</a:t>
            </a:r>
            <a:endParaRPr lang="en-US" dirty="0"/>
          </a:p>
          <a:p>
            <a:r>
              <a:rPr lang="en-US" dirty="0"/>
              <a:t>do they </a:t>
            </a:r>
            <a:r>
              <a:rPr lang="en-US" dirty="0" smtClean="0"/>
              <a:t>all work at the same time?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tx2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Computer Graphics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interact with the browser</a:t>
            </a:r>
          </a:p>
          <a:p>
            <a:pPr lvl="1"/>
            <a:r>
              <a:rPr lang="en-US" dirty="0" smtClean="0"/>
              <a:t>handle key presses, mouse clicks, canvas resizing…</a:t>
            </a:r>
          </a:p>
          <a:p>
            <a:r>
              <a:rPr lang="en-US" dirty="0" smtClean="0"/>
              <a:t>feed data to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en-US" dirty="0" smtClean="0"/>
              <a:t>shape geometries, image media</a:t>
            </a:r>
          </a:p>
          <a:p>
            <a:pPr lvl="1"/>
            <a:r>
              <a:rPr lang="en-US" dirty="0" smtClean="0"/>
              <a:t>compile and upload our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implement scene management and application logic</a:t>
            </a:r>
          </a:p>
          <a:p>
            <a:pPr lvl="1"/>
            <a:r>
              <a:rPr lang="en-US" dirty="0" smtClean="0"/>
              <a:t>including math for positioning and animation</a:t>
            </a:r>
          </a:p>
          <a:p>
            <a:r>
              <a:rPr lang="en-US" dirty="0" smtClean="0"/>
              <a:t>actual drawing happens on the GPU</a:t>
            </a:r>
          </a:p>
          <a:p>
            <a:pPr lvl="1"/>
            <a:r>
              <a:rPr lang="en-US" dirty="0" smtClean="0"/>
              <a:t>implemented in GLSL </a:t>
            </a:r>
            <a:r>
              <a:rPr lang="en-US" dirty="0" err="1" smtClean="0"/>
              <a:t>shaders</a:t>
            </a:r>
            <a:r>
              <a:rPr lang="en-US" dirty="0" smtClean="0"/>
              <a:t>, not JavaScript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barebones JS: no </a:t>
            </a:r>
            <a:r>
              <a:rPr lang="en-US" dirty="0" err="1" smtClean="0">
                <a:solidFill>
                  <a:srgbClr val="FF0000"/>
                </a:solidFill>
              </a:rPr>
              <a:t>prereqs</a:t>
            </a:r>
            <a:r>
              <a:rPr lang="en-US" dirty="0" smtClean="0">
                <a:solidFill>
                  <a:srgbClr val="FF0000"/>
                </a:solidFill>
              </a:rPr>
              <a:t>, just the browser and a text editor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only accessible within 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code block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but that includes nested functions</a:t>
            </a:r>
            <a:r>
              <a:rPr lang="hu-HU" dirty="0" smtClean="0"/>
              <a:t>!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function(){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l=3;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function(){return l;}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f()()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7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inner function captures (copies variables from) the enclosing scope</a:t>
            </a:r>
            <a:endParaRPr lang="hu-HU" dirty="0" smtClean="0"/>
          </a:p>
          <a:p>
            <a:pPr lvl="1"/>
            <a:r>
              <a:rPr lang="en-US" dirty="0" smtClean="0"/>
              <a:t>into a closure</a:t>
            </a:r>
            <a:endParaRPr lang="hu-HU" dirty="0" smtClean="0"/>
          </a:p>
          <a:p>
            <a:r>
              <a:rPr lang="en-US" dirty="0" smtClean="0"/>
              <a:t>even if the enclosing function has long returned</a:t>
            </a:r>
            <a:endParaRPr lang="hu-HU" dirty="0" smtClean="0"/>
          </a:p>
          <a:p>
            <a:r>
              <a:rPr lang="en-US" dirty="0" smtClean="0"/>
              <a:t>the inner function, when called, still can work with the copies of variables in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object's property can also take a function as a value</a:t>
            </a:r>
            <a:endParaRPr lang="hu-HU" dirty="0" smtClean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{width:100, height:50};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rect.area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8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r>
              <a:rPr lang="hu-HU" dirty="0" smtClean="0"/>
              <a:t> vs. method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f: function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(){return this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call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as a regular function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obj.f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Window {...} </a:t>
            </a:r>
            <a:r>
              <a:rPr lang="en-US" sz="2400" dirty="0"/>
              <a:t>//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hu-HU" sz="2400" dirty="0"/>
              <a:t> </a:t>
            </a:r>
            <a:r>
              <a:rPr lang="en-US" sz="2400" dirty="0"/>
              <a:t>is the </a:t>
            </a:r>
            <a:r>
              <a:rPr lang="hu-HU" sz="2400" dirty="0" smtClean="0"/>
              <a:t>browser window</a:t>
            </a:r>
            <a:r>
              <a:rPr lang="en-US" sz="2400" dirty="0" smtClean="0"/>
              <a:t> </a:t>
            </a:r>
            <a:r>
              <a:rPr lang="en-US" sz="2400" dirty="0"/>
              <a:t>(useless)</a:t>
            </a:r>
          </a:p>
          <a:p>
            <a:r>
              <a:rPr lang="hu-HU" sz="2400" dirty="0"/>
              <a:t>call f as a method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obj.f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 Object {} </a:t>
            </a:r>
            <a:r>
              <a:rPr lang="en-US" sz="2400" dirty="0"/>
              <a:t>//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/>
              <a:t> is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itself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triple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a*3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 smtClean="0"/>
          </a:p>
          <a:p>
            <a:r>
              <a:rPr lang="en-US" dirty="0" smtClean="0"/>
              <a:t>is almost the same as: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triple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a*3;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 smtClean="0"/>
              <a:t>but there is an important difference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regular function is called as a method, </a:t>
            </a:r>
            <a:r>
              <a:rPr lang="en-US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the object</a:t>
            </a:r>
          </a:p>
          <a:p>
            <a:r>
              <a:rPr lang="en-US" dirty="0" smtClean="0"/>
              <a:t>if a regular function is called otherwise (e.g. it is </a:t>
            </a:r>
            <a:r>
              <a:rPr lang="hu-HU" dirty="0" smtClean="0"/>
              <a:t>was </a:t>
            </a:r>
            <a:r>
              <a:rPr lang="en-US" dirty="0" smtClean="0"/>
              <a:t>passed to some other function</a:t>
            </a:r>
            <a:r>
              <a:rPr lang="hu-HU" dirty="0" smtClean="0"/>
              <a:t> and called there</a:t>
            </a:r>
            <a:r>
              <a:rPr lang="en-US" dirty="0" smtClean="0"/>
              <a:t>),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dirty="0" smtClean="0"/>
              <a:t>refers to the </a:t>
            </a:r>
            <a:r>
              <a:rPr lang="hu-HU" dirty="0" smtClean="0"/>
              <a:t>window</a:t>
            </a:r>
            <a:endParaRPr lang="en-US" dirty="0" smtClean="0"/>
          </a:p>
          <a:p>
            <a:r>
              <a:rPr lang="en-US" dirty="0" smtClean="0"/>
              <a:t>but for an arrow function,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dirty="0" smtClean="0"/>
              <a:t>refers to whatever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dirty="0" smtClean="0"/>
              <a:t>was in the defining context</a:t>
            </a:r>
          </a:p>
          <a:p>
            <a:endParaRPr lang="en-US" dirty="0"/>
          </a:p>
          <a:p>
            <a:r>
              <a:rPr lang="en-US" dirty="0" smtClean="0"/>
              <a:t>thus: nameless functions with closures should </a:t>
            </a:r>
            <a:r>
              <a:rPr lang="en-US" dirty="0" smtClean="0">
                <a:solidFill>
                  <a:schemeClr val="accent2"/>
                </a:solidFill>
              </a:rPr>
              <a:t>always</a:t>
            </a:r>
            <a:r>
              <a:rPr lang="en-US" dirty="0" smtClean="0"/>
              <a:t> be arrow functions, and you can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dirty="0" smtClean="0"/>
              <a:t>in them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simulator with arrow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your rabbit population simulator</a:t>
            </a:r>
          </a:p>
          <a:p>
            <a:r>
              <a:rPr lang="en-US" dirty="0" smtClean="0"/>
              <a:t>formulate the transition function using the arrow notation</a:t>
            </a:r>
          </a:p>
          <a:p>
            <a:r>
              <a:rPr lang="en-US" dirty="0" smtClean="0"/>
              <a:t>let the constant multiplier in the formula be a variable in the enclosing scope of the arrow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tx2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Vec2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constructor(u, v){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u.x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|| u || 0;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u.y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|| v || 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add(u, v){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u.x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|| u || 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u.y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|| v || 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 = new Vec2(3, 4);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r.add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(5, 6);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77" y="577431"/>
            <a:ext cx="12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class name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52511" y="762097"/>
            <a:ext cx="2614766" cy="1037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7724" y="3957047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property definition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502568" y="3350090"/>
            <a:ext cx="3525156" cy="79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4999" y="1510191"/>
            <a:ext cx="222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defaults if no argument given or argument undefined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645568" y="1971856"/>
            <a:ext cx="2979431" cy="723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0180" y="3165424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method definition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695074" y="3350090"/>
            <a:ext cx="3655106" cy="79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4314" y="3848452"/>
            <a:ext cx="1334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creates object and calls constructor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056021" y="4448617"/>
            <a:ext cx="5828293" cy="1434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05073" y="6305775"/>
            <a:ext cx="222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method call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2971800" y="6460958"/>
            <a:ext cx="3533273" cy="29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9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constructor(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meow() { console.log(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`${this.name} meows`);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3863" y="1825625"/>
            <a:ext cx="530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Lion extends Cat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constructor(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super(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meow(){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super.meow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`but really loud!`);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042" y="5911265"/>
            <a:ext cx="5309937" cy="801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Whipsmart" panose="020B0502030203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Lion("Leo");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leo.meow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07316" y="2454441"/>
            <a:ext cx="150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call parent constructor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8975558" y="2777607"/>
            <a:ext cx="1431758" cy="134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64679" y="3217293"/>
            <a:ext cx="150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call method in parent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736305" y="3540459"/>
            <a:ext cx="2428374" cy="458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that guesses the animal the user thinks of</a:t>
            </a:r>
          </a:p>
          <a:p>
            <a:r>
              <a:rPr lang="en-US" dirty="0" smtClean="0"/>
              <a:t>use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confirm()</a:t>
            </a:r>
            <a:r>
              <a:rPr lang="en-US" dirty="0" smtClean="0"/>
              <a:t> to ask yes/no questions,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alert()</a:t>
            </a:r>
            <a:r>
              <a:rPr lang="en-US" dirty="0"/>
              <a:t> to state solution </a:t>
            </a:r>
            <a:endParaRPr lang="en-US" dirty="0" smtClean="0"/>
          </a:p>
          <a:p>
            <a:r>
              <a:rPr lang="en-US" dirty="0" smtClean="0"/>
              <a:t>this is how you make a simple database and launch the game: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 database = new Question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Does it meow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new Solution("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new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Solution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database.guess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/>
              <a:t>implement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n-US" dirty="0"/>
              <a:t>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Solution</a:t>
            </a:r>
            <a:r>
              <a:rPr lang="en-US" dirty="0"/>
              <a:t> classes, their constructors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dirty="0"/>
              <a:t> </a:t>
            </a:r>
            <a:r>
              <a:rPr lang="en-US" dirty="0" smtClean="0"/>
              <a:t>methods (approx. 15 lines of code)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accent1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accent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4679" y="3217293"/>
            <a:ext cx="150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proceed here on a positive answer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7391400" y="3678958"/>
            <a:ext cx="2773279" cy="68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31354" y="4362450"/>
            <a:ext cx="150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proceed here on a negative answer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543800" y="4824115"/>
            <a:ext cx="26875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hu-HU" dirty="0" smtClean="0"/>
              <a:t> JavaScript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 need for compilation, can be executed instantly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downside: all errors are runtime, debugging is essential</a:t>
            </a:r>
            <a:endParaRPr lang="hu-H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loosely typed language</a:t>
            </a:r>
            <a:endParaRPr lang="hu-HU" dirty="0" smtClean="0"/>
          </a:p>
          <a:p>
            <a:pPr lvl="1"/>
            <a:r>
              <a:rPr lang="en-US" dirty="0" smtClean="0"/>
              <a:t>"dynamic"</a:t>
            </a:r>
            <a:r>
              <a:rPr lang="hu-HU" dirty="0" smtClean="0"/>
              <a:t>: </a:t>
            </a:r>
            <a:r>
              <a:rPr lang="en-US" dirty="0" smtClean="0"/>
              <a:t>the type of the value stored in a variable is not fixed, it can change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98% of our variables will be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, keeping value, and thus type</a:t>
            </a:r>
            <a:endParaRPr lang="hu-H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objects are bags of properties (associative containers)</a:t>
            </a:r>
            <a:endParaRPr lang="hu-HU" dirty="0" smtClean="0"/>
          </a:p>
          <a:p>
            <a:r>
              <a:rPr lang="en-US" dirty="0" smtClean="0"/>
              <a:t>prototypes</a:t>
            </a:r>
          </a:p>
          <a:p>
            <a:pPr lvl="1"/>
            <a:r>
              <a:rPr lang="en-US" dirty="0" smtClean="0"/>
              <a:t>a simple but powerful mechanism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use the more familiar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 syntax and do not look below the hood</a:t>
            </a:r>
            <a:endParaRPr lang="hu-H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 that learns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about 5 lines added, 2 modified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confirm()</a:t>
            </a:r>
            <a:r>
              <a:rPr lang="en-US" dirty="0" smtClean="0"/>
              <a:t> to ask if solution was correct</a:t>
            </a:r>
          </a:p>
          <a:p>
            <a:r>
              <a:rPr lang="en-US" dirty="0" smtClean="0"/>
              <a:t>if not, use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prompt()</a:t>
            </a:r>
            <a:r>
              <a:rPr lang="en-US" dirty="0" smtClean="0"/>
              <a:t> to ask for the actual solution, and for a distinguishing question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newQuestion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prompt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(`I see.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Teach me! Type a question that is answered 'yes' for ${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newAnimalName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 'no' for ${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this.animalName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}.`);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Solution</a:t>
            </a:r>
            <a:r>
              <a:rPr lang="en-US" dirty="0" smtClean="0"/>
              <a:t>'s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dirty="0" smtClean="0"/>
              <a:t> method returns the potentially updated database chunk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n-US" dirty="0" smtClean="0"/>
              <a:t>'s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dirty="0" smtClean="0"/>
              <a:t> method replaces database branch with returned branch</a:t>
            </a:r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database.guess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 smtClean="0"/>
              <a:t>several times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accent4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chemeClr val="accent4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 b;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3; // no reassignments, preferable</a:t>
            </a:r>
            <a:endParaRPr lang="hu-HU" dirty="0" smtClean="0"/>
          </a:p>
          <a:p>
            <a:r>
              <a:rPr lang="en-US" dirty="0" smtClean="0"/>
              <a:t>we do not specify type</a:t>
            </a:r>
          </a:p>
          <a:p>
            <a:r>
              <a:rPr lang="en-US" dirty="0" smtClean="0"/>
              <a:t>initialization optional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variable can be global</a:t>
            </a:r>
            <a:r>
              <a:rPr lang="hu-HU" dirty="0" smtClean="0"/>
              <a:t> (</a:t>
            </a:r>
            <a:r>
              <a:rPr lang="en-US" dirty="0" smtClean="0"/>
              <a:t>most should not be</a:t>
            </a:r>
            <a:r>
              <a:rPr lang="hu-HU" dirty="0" smtClean="0"/>
              <a:t>)</a:t>
            </a:r>
          </a:p>
          <a:p>
            <a:r>
              <a:rPr lang="en-US" dirty="0" smtClean="0"/>
              <a:t>or local</a:t>
            </a:r>
            <a:r>
              <a:rPr lang="hu-HU" dirty="0" smtClean="0"/>
              <a:t>, </a:t>
            </a:r>
            <a:r>
              <a:rPr lang="en-US" dirty="0" smtClean="0"/>
              <a:t>valid in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 smtClean="0"/>
              <a:t>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Number</a:t>
            </a:r>
            <a:endParaRPr lang="hu-HU" dirty="0" smtClean="0"/>
          </a:p>
          <a:p>
            <a:r>
              <a:rPr lang="hu-HU" dirty="0" err="1" smtClean="0"/>
              <a:t>String</a:t>
            </a:r>
            <a:endParaRPr lang="hu-HU" dirty="0" smtClean="0"/>
          </a:p>
          <a:p>
            <a:r>
              <a:rPr lang="hu-HU" dirty="0" err="1" smtClean="0"/>
              <a:t>Boolean</a:t>
            </a:r>
            <a:endParaRPr lang="hu-HU" dirty="0" smtClean="0"/>
          </a:p>
          <a:p>
            <a:r>
              <a:rPr lang="hu-HU" dirty="0" err="1" smtClean="0"/>
              <a:t>Object</a:t>
            </a:r>
            <a:endParaRPr lang="hu-HU" dirty="0" smtClean="0"/>
          </a:p>
          <a:p>
            <a:pPr lvl="1"/>
            <a:r>
              <a:rPr lang="hu-HU" dirty="0" err="1" smtClean="0"/>
              <a:t>Array</a:t>
            </a:r>
            <a:r>
              <a:rPr lang="hu-HU" dirty="0" smtClean="0"/>
              <a:t>,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en-US" dirty="0" smtClean="0"/>
              <a:t>are also objects</a:t>
            </a:r>
            <a:endParaRPr lang="hu-HU" dirty="0" smtClean="0"/>
          </a:p>
          <a:p>
            <a:r>
              <a:rPr lang="hu-HU" dirty="0" smtClean="0"/>
              <a:t>null</a:t>
            </a:r>
          </a:p>
          <a:p>
            <a:r>
              <a:rPr lang="hu-HU" dirty="0" err="1" smtClean="0"/>
              <a:t>undefined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en-US" dirty="0" smtClean="0"/>
              <a:t>no </a:t>
            </a:r>
            <a:r>
              <a:rPr lang="hu-HU" dirty="0" smtClean="0"/>
              <a:t>int, </a:t>
            </a:r>
            <a:r>
              <a:rPr lang="hu-HU" dirty="0" err="1" smtClean="0"/>
              <a:t>float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double</a:t>
            </a:r>
            <a:endParaRPr lang="hu-HU" dirty="0" smtClean="0"/>
          </a:p>
          <a:p>
            <a:r>
              <a:rPr lang="en-US" dirty="0" smtClean="0"/>
              <a:t>all numbers stored as 64 bit floating point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in </a:t>
            </a:r>
            <a:r>
              <a:rPr lang="hu-HU" dirty="0" smtClean="0"/>
              <a:t>GPU</a:t>
            </a:r>
            <a:r>
              <a:rPr lang="en-US" dirty="0" smtClean="0"/>
              <a:t> </a:t>
            </a:r>
            <a:r>
              <a:rPr lang="hu-HU" dirty="0" smtClean="0"/>
              <a:t>program</a:t>
            </a:r>
            <a:r>
              <a:rPr lang="en-US" dirty="0" err="1" smtClean="0"/>
              <a:t>ing</a:t>
            </a:r>
            <a:endParaRPr lang="hu-HU" dirty="0" smtClean="0"/>
          </a:p>
          <a:p>
            <a:pPr lvl="1"/>
            <a:r>
              <a:rPr lang="en-US" dirty="0" smtClean="0"/>
              <a:t>we need typed data buffers</a:t>
            </a:r>
            <a:endParaRPr lang="hu-HU" dirty="0" smtClean="0"/>
          </a:p>
          <a:p>
            <a:pPr lvl="1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Float32Array</a:t>
            </a:r>
            <a:r>
              <a:rPr lang="hu-HU" dirty="0" smtClean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Int32Array</a:t>
            </a:r>
            <a:r>
              <a:rPr lang="hu-HU" dirty="0" smtClean="0"/>
              <a:t> </a:t>
            </a:r>
            <a:r>
              <a:rPr lang="hu-HU" dirty="0" err="1" smtClean="0"/>
              <a:t>obj</a:t>
            </a:r>
            <a:r>
              <a:rPr lang="en-US" dirty="0" err="1" smtClean="0"/>
              <a:t>ects</a:t>
            </a:r>
            <a:endParaRPr lang="hu-HU" dirty="0" smtClean="0"/>
          </a:p>
          <a:p>
            <a:pPr lvl="2"/>
            <a:r>
              <a:rPr lang="en-US" dirty="0" smtClean="0"/>
              <a:t>can be constructed from arrays of </a:t>
            </a:r>
            <a:r>
              <a:rPr lang="hu-HU" dirty="0" err="1" smtClean="0"/>
              <a:t>Number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32150</TotalTime>
  <Words>2822</Words>
  <Application>Microsoft Office PowerPoint</Application>
  <PresentationFormat>Widescreen</PresentationFormat>
  <Paragraphs>519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Orthodox Herbertarian</vt:lpstr>
      <vt:lpstr>Whipsmart</vt:lpstr>
      <vt:lpstr>Office Theme</vt:lpstr>
      <vt:lpstr>Computer Graphics JavaScript</vt:lpstr>
      <vt:lpstr>What is JavaScript?</vt:lpstr>
      <vt:lpstr>JavaScript is a functional language</vt:lpstr>
      <vt:lpstr>What is WebGL?</vt:lpstr>
      <vt:lpstr>JavaScript in the Computer Graphics course</vt:lpstr>
      <vt:lpstr>Main JavaScript features</vt:lpstr>
      <vt:lpstr>Variable definition</vt:lpstr>
      <vt:lpstr>Values</vt:lpstr>
      <vt:lpstr>Number</vt:lpstr>
      <vt:lpstr>NaN</vt:lpstr>
      <vt:lpstr>Experiment with the console yourself</vt:lpstr>
      <vt:lpstr>Math object methods</vt:lpstr>
      <vt:lpstr>Dice roller</vt:lpstr>
      <vt:lpstr>String</vt:lpstr>
      <vt:lpstr>Template literals</vt:lpstr>
      <vt:lpstr>String split, slice</vt:lpstr>
      <vt:lpstr>Find second word of a string</vt:lpstr>
      <vt:lpstr>Objects</vt:lpstr>
      <vt:lpstr>Creating an object</vt:lpstr>
      <vt:lpstr>Adding a property to an existing object</vt:lpstr>
      <vt:lpstr>Adding a property – with extra options</vt:lpstr>
      <vt:lpstr>Removing a property</vt:lpstr>
      <vt:lpstr>More on objects later</vt:lpstr>
      <vt:lpstr>Objects in objects</vt:lpstr>
      <vt:lpstr>undefined</vt:lpstr>
      <vt:lpstr>Boolean</vt:lpstr>
      <vt:lpstr>! – logical not</vt:lpstr>
      <vt:lpstr>Syntax like C</vt:lpstr>
      <vt:lpstr>+</vt:lpstr>
      <vt:lpstr>/</vt:lpstr>
      <vt:lpstr>==, !=, ===, !==</vt:lpstr>
      <vt:lpstr>=== used on objects</vt:lpstr>
      <vt:lpstr>throw, try, catch</vt:lpstr>
      <vt:lpstr>plain for loop</vt:lpstr>
      <vt:lpstr>for..in: loop on object property names</vt:lpstr>
      <vt:lpstr>Array</vt:lpstr>
      <vt:lpstr>for..of: loop over values in array</vt:lpstr>
      <vt:lpstr>for..of: loop over values in array or Set</vt:lpstr>
      <vt:lpstr>List all properties starting with 'c'</vt:lpstr>
      <vt:lpstr>Functions</vt:lpstr>
      <vt:lpstr>Functions are first class objects</vt:lpstr>
      <vt:lpstr>Function parameters</vt:lpstr>
      <vt:lpstr>|| - default operator</vt:lpstr>
      <vt:lpstr>Rest parameters and the spread operator …</vt:lpstr>
      <vt:lpstr>return</vt:lpstr>
      <vt:lpstr>Write function to compute range of numbers</vt:lpstr>
      <vt:lpstr>Rabbit population simulator</vt:lpstr>
      <vt:lpstr>Inner functions</vt:lpstr>
      <vt:lpstr>Closure</vt:lpstr>
      <vt:lpstr>Scope</vt:lpstr>
      <vt:lpstr>Closure</vt:lpstr>
      <vt:lpstr>Methods</vt:lpstr>
      <vt:lpstr>Function call vs. method call</vt:lpstr>
      <vt:lpstr>Arrow functions</vt:lpstr>
      <vt:lpstr>What does this refer to?</vt:lpstr>
      <vt:lpstr>Rabbit simulator with arrow functions</vt:lpstr>
      <vt:lpstr>Classes</vt:lpstr>
      <vt:lpstr>Class inheritance</vt:lpstr>
      <vt:lpstr>20 questions</vt:lpstr>
      <vt:lpstr>20 questions that learns in about 5 lines added, 2 modified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231</cp:revision>
  <dcterms:created xsi:type="dcterms:W3CDTF">2014-12-27T20:04:49Z</dcterms:created>
  <dcterms:modified xsi:type="dcterms:W3CDTF">2020-02-04T23:20:11Z</dcterms:modified>
</cp:coreProperties>
</file>