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37" r:id="rId3"/>
    <p:sldId id="448" r:id="rId4"/>
    <p:sldId id="449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6" r:id="rId16"/>
    <p:sldId id="450" r:id="rId17"/>
    <p:sldId id="451" r:id="rId18"/>
    <p:sldId id="452" r:id="rId19"/>
    <p:sldId id="460" r:id="rId20"/>
    <p:sldId id="461" r:id="rId21"/>
    <p:sldId id="462" r:id="rId22"/>
    <p:sldId id="4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44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5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8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99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8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6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Browser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JavaScript </a:t>
            </a:r>
            <a:r>
              <a:rPr lang="hu-HU" dirty="0" smtClean="0">
                <a:solidFill>
                  <a:srgbClr val="FF0000"/>
                </a:solidFill>
              </a:rPr>
              <a:t>entry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actually, all scripts embedded in the HTML file are just executed sequentially</a:t>
            </a:r>
          </a:p>
          <a:p>
            <a:pPr lvl="1"/>
            <a:r>
              <a:rPr lang="hu-HU" dirty="0" smtClean="0"/>
              <a:t>line by line, from the very beginning</a:t>
            </a:r>
          </a:p>
          <a:p>
            <a:pPr lvl="1"/>
            <a:r>
              <a:rPr lang="hu-HU" dirty="0" smtClean="0"/>
              <a:t>this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en-US" dirty="0" smtClean="0"/>
              <a:t>class</a:t>
            </a:r>
            <a:r>
              <a:rPr lang="hu-HU" dirty="0" smtClean="0"/>
              <a:t> </a:t>
            </a:r>
            <a:r>
              <a:rPr lang="hu-HU" b="1" dirty="0" smtClean="0"/>
              <a:t>definitions</a:t>
            </a:r>
            <a:r>
              <a:rPr lang="hu-HU" dirty="0" smtClean="0"/>
              <a:t> are executed</a:t>
            </a:r>
          </a:p>
          <a:p>
            <a:pPr lvl="2"/>
            <a:r>
              <a:rPr lang="hu-HU" dirty="0" smtClean="0"/>
              <a:t>not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method</a:t>
            </a:r>
            <a:r>
              <a:rPr lang="hu-HU" dirty="0" smtClean="0"/>
              <a:t> bodies, yet</a:t>
            </a:r>
          </a:p>
          <a:p>
            <a:r>
              <a:rPr lang="hu-HU" dirty="0" smtClean="0"/>
              <a:t>after loading the page the actual work can start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Event listener for page load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at the end of App.js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endParaRPr lang="en-US" i="1" dirty="0" smtClean="0">
              <a:solidFill>
                <a:srgbClr val="34A7BD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i="1" dirty="0" err="1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.addEventListener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'load'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 err="1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"canvas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 err="1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overlay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"overlay"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overlay.innerHTML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fr-FR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fr-FR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fr-FR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fr-FR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"&gt;Hello JavaScript!&lt;/font</a:t>
            </a:r>
            <a:r>
              <a:rPr lang="fr-FR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 err="1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new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App(canvas, overlay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app.registerEventHandlers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4724401" y="4195466"/>
            <a:ext cx="3352800" cy="52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7201" y="3733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point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on, this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is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responsible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handling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everything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4095009" y="5513122"/>
            <a:ext cx="3581400" cy="39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76410" y="5445849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we will implement this to make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sure the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app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knows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when there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is some work to do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7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App – constructor and canvas resolution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this.canvas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canvas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this.overlay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overlay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this.resize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resize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this.canvas.width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this.canvas.clientWidth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this.canvas.height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this.canvas.clientHeight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 flipV="1">
            <a:off x="3265714" y="3933371"/>
            <a:ext cx="1460822" cy="21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26536" y="3684196"/>
            <a:ext cx="640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set rendering resolution</a:t>
            </a:r>
          </a:p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we put this in a separate method called resize,</a:t>
            </a:r>
          </a:p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as we will need it again later, when the brow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er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window size changes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804892" y="4145861"/>
            <a:ext cx="2921644" cy="46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0"/>
          </p:cNvCxnSpPr>
          <p:nvPr/>
        </p:nvCxnSpPr>
        <p:spPr>
          <a:xfrm flipV="1">
            <a:off x="1804892" y="5495925"/>
            <a:ext cx="1004983" cy="5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98" y="6067425"/>
            <a:ext cx="23679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rendering resolution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53150" y="5495925"/>
            <a:ext cx="428625" cy="689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1710" y="6275598"/>
            <a:ext cx="23679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canvas size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App – event handlers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registerEventHandlers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event.stopPropagation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05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5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05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.addEventListener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'resize'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this.resize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.requestAnimationFrame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()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this.update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6911310" y="3193793"/>
            <a:ext cx="1914531" cy="233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6887" y="1962687"/>
            <a:ext cx="57379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Closure: a pattern we will use a lot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locally defined function that has access to local variables of the defining context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. With the arrow function syntax,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is th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 same as in 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the enclosing function.</a:t>
            </a:r>
            <a:endParaRPr lang="en-US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6176" y="4568627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single statement function body</a:t>
            </a:r>
          </a:p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needs no curly braces</a:t>
            </a:r>
            <a:endParaRPr lang="en-US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8395322" y="4220997"/>
            <a:ext cx="323850" cy="2297463"/>
          </a:xfrm>
          <a:prstGeom prst="rightBrace">
            <a:avLst>
              <a:gd name="adj1" fmla="val 389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5810219" y="5091001"/>
            <a:ext cx="857232" cy="585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8059" y="490633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empty parameter list</a:t>
            </a:r>
            <a:endParaRPr lang="en-US" dirty="0" smtClean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5" idx="3"/>
          </p:cNvCxnSpPr>
          <p:nvPr/>
        </p:nvCxnSpPr>
        <p:spPr>
          <a:xfrm flipV="1">
            <a:off x="2914649" y="6275544"/>
            <a:ext cx="504826" cy="209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7774" y="630063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trigger rendering</a:t>
            </a:r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 flipV="1">
            <a:off x="8982075" y="6188449"/>
            <a:ext cx="723904" cy="144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05979" y="5871753"/>
            <a:ext cx="2516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this method will be responsible for drawing a 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1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registerEventHandlers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event.stopPropagation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400" i="1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14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unused:false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hu-HU" sz="1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4010025" y="2367279"/>
            <a:ext cx="1036416" cy="12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6441" y="2044113"/>
            <a:ext cx="345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user event handlers</a:t>
            </a:r>
          </a:p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to implement your own logic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293841" y="3198277"/>
            <a:ext cx="1752600" cy="271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6441" y="30136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single function parameter </a:t>
            </a: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 flipV="1">
            <a:off x="3105150" y="3873975"/>
            <a:ext cx="152400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9150" y="38739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empty function body (for now)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2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495300"/>
            <a:ext cx="8467725" cy="61912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Launch in browser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2184982" y="2203638"/>
            <a:ext cx="1942094" cy="512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2018972"/>
            <a:ext cx="134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onsole tab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1670164"/>
            <a:ext cx="134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Sources tab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184982" y="1854830"/>
            <a:ext cx="2625143" cy="861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48669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breakpoint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1752600" y="5038725"/>
            <a:ext cx="2762250" cy="12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0850" y="3406259"/>
            <a:ext cx="97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current</a:t>
            </a:r>
          </a:p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variable</a:t>
            </a:r>
          </a:p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values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019800" y="4329590"/>
            <a:ext cx="1202531" cy="315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06149" y="3221593"/>
            <a:ext cx="10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call stack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8753475" y="3406259"/>
            <a:ext cx="2352674" cy="41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22331" y="4329589"/>
            <a:ext cx="940594" cy="1013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20051" y="6088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step-by-step execution tools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8482012" y="430213"/>
            <a:ext cx="928689" cy="2608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the browser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open the </a:t>
            </a:r>
            <a:r>
              <a:rPr lang="en-US" dirty="0" smtClean="0">
                <a:solidFill>
                  <a:srgbClr val="FF0000"/>
                </a:solidFill>
              </a:rPr>
              <a:t>Sources</a:t>
            </a:r>
            <a:r>
              <a:rPr lang="en-US" dirty="0" smtClean="0"/>
              <a:t> tab of Debug Tools</a:t>
            </a:r>
          </a:p>
          <a:p>
            <a:r>
              <a:rPr lang="en-US" dirty="0" smtClean="0"/>
              <a:t>find </a:t>
            </a:r>
            <a:r>
              <a:rPr lang="en-US" dirty="0">
                <a:latin typeface="Consolas" panose="020B0609020204030204" pitchFamily="49" charset="0"/>
              </a:rPr>
              <a:t>App.js</a:t>
            </a:r>
          </a:p>
          <a:p>
            <a:r>
              <a:rPr lang="en-US" dirty="0" smtClean="0"/>
              <a:t>click a line number, in e.g. the </a:t>
            </a:r>
            <a:r>
              <a:rPr lang="en-US" dirty="0" smtClean="0">
                <a:latin typeface="Consolas" panose="020B0609020204030204" pitchFamily="49" charset="0"/>
              </a:rPr>
              <a:t>resize</a:t>
            </a:r>
            <a:r>
              <a:rPr lang="en-US" dirty="0" smtClean="0"/>
              <a:t> method, placing a </a:t>
            </a:r>
            <a:r>
              <a:rPr lang="en-US" dirty="0" smtClean="0">
                <a:solidFill>
                  <a:srgbClr val="FF0000"/>
                </a:solidFill>
              </a:rPr>
              <a:t>breakpoint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reload</a:t>
            </a:r>
            <a:r>
              <a:rPr lang="en-US" dirty="0" smtClean="0"/>
              <a:t> the webpage</a:t>
            </a:r>
            <a:endParaRPr lang="en-US" dirty="0"/>
          </a:p>
          <a:p>
            <a:r>
              <a:rPr lang="en-US" dirty="0" smtClean="0"/>
              <a:t>execution should stop at the breakpoint</a:t>
            </a:r>
          </a:p>
          <a:p>
            <a:pPr lvl="1"/>
            <a:r>
              <a:rPr lang="en-US" dirty="0" smtClean="0"/>
              <a:t>may continue or move line-by-line using </a:t>
            </a:r>
            <a:r>
              <a:rPr lang="en-US" dirty="0" smtClean="0">
                <a:solidFill>
                  <a:srgbClr val="00B0F0"/>
                </a:solidFill>
              </a:rPr>
              <a:t>buttons</a:t>
            </a:r>
          </a:p>
          <a:p>
            <a:r>
              <a:rPr lang="en-US" dirty="0" smtClean="0"/>
              <a:t>hover mouse over variables to see their values, or check out </a:t>
            </a:r>
            <a:r>
              <a:rPr lang="en-US" dirty="0" smtClean="0">
                <a:solidFill>
                  <a:srgbClr val="7030A0"/>
                </a:solidFill>
              </a:rPr>
              <a:t>Local</a:t>
            </a:r>
          </a:p>
          <a:p>
            <a:r>
              <a:rPr lang="en-US" dirty="0" smtClean="0"/>
              <a:t>evaluate anything in the current context using the Console</a:t>
            </a:r>
          </a:p>
          <a:p>
            <a:r>
              <a:rPr lang="en-US" dirty="0" smtClean="0"/>
              <a:t>see the chain of function calls and calling contexts with </a:t>
            </a:r>
            <a:r>
              <a:rPr lang="en-US" dirty="0" smtClean="0">
                <a:solidFill>
                  <a:srgbClr val="7030A0"/>
                </a:solidFill>
              </a:rPr>
              <a:t>Call Stack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1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debugging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read the error printed on the console, 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Cannot </a:t>
            </a:r>
            <a:r>
              <a:rPr lang="en-US" dirty="0">
                <a:latin typeface="Consolas" panose="020B0609020204030204" pitchFamily="49" charset="0"/>
              </a:rPr>
              <a:t>read property &lt;</a:t>
            </a:r>
            <a:r>
              <a:rPr lang="en-US" dirty="0" err="1">
                <a:latin typeface="Consolas" panose="020B0609020204030204" pitchFamily="49" charset="0"/>
              </a:rPr>
              <a:t>properyName</a:t>
            </a:r>
            <a:r>
              <a:rPr lang="en-US" dirty="0">
                <a:latin typeface="Consolas" panose="020B0609020204030204" pitchFamily="49" charset="0"/>
              </a:rPr>
              <a:t>&gt; of </a:t>
            </a:r>
            <a:r>
              <a:rPr lang="en-US" dirty="0" smtClean="0">
                <a:latin typeface="Consolas" panose="020B0609020204030204" pitchFamily="49" charset="0"/>
              </a:rPr>
              <a:t>undefined.</a:t>
            </a:r>
          </a:p>
          <a:p>
            <a:r>
              <a:rPr lang="en-US" dirty="0" smtClean="0"/>
              <a:t>click the error file/line indicator, taking you to the source file where the error happened</a:t>
            </a:r>
          </a:p>
          <a:p>
            <a:r>
              <a:rPr lang="en-US" dirty="0" smtClean="0"/>
              <a:t>you place a breakpoint there</a:t>
            </a:r>
          </a:p>
          <a:p>
            <a:r>
              <a:rPr lang="en-US" dirty="0" smtClean="0"/>
              <a:t>reload the webpage</a:t>
            </a:r>
          </a:p>
          <a:p>
            <a:r>
              <a:rPr lang="en-US" dirty="0" smtClean="0"/>
              <a:t>when execution stops, you track back where the undefined value came from, quite possibly going down the call stack</a:t>
            </a:r>
          </a:p>
          <a:p>
            <a:r>
              <a:rPr lang="en-US" dirty="0" smtClean="0"/>
              <a:t>you fix the error </a:t>
            </a:r>
            <a:r>
              <a:rPr lang="en-US" b="1" dirty="0" smtClean="0"/>
              <a:t>in your text editor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8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text to mouse click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constructor: add properties to App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textLeft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textBottom</a:t>
            </a:r>
            <a:r>
              <a:rPr lang="en-US" dirty="0" smtClean="0"/>
              <a:t>, initially zero</a:t>
            </a:r>
          </a:p>
          <a:p>
            <a:r>
              <a:rPr lang="en-US" dirty="0" smtClean="0"/>
              <a:t>in the mouse down event handler, set the above properties according to the mouse click position</a:t>
            </a:r>
          </a:p>
          <a:p>
            <a:pPr lvl="1"/>
            <a:r>
              <a:rPr lang="en-US" dirty="0" smtClean="0"/>
              <a:t>parameter </a:t>
            </a:r>
            <a:r>
              <a:rPr lang="en-US" dirty="0">
                <a:latin typeface="Consolas" panose="020B0609020204030204" pitchFamily="49" charset="0"/>
              </a:rPr>
              <a:t>event</a:t>
            </a:r>
            <a:r>
              <a:rPr lang="en-US" dirty="0" smtClean="0"/>
              <a:t> has properties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</a:p>
          <a:p>
            <a:r>
              <a:rPr lang="en-US" dirty="0" smtClean="0"/>
              <a:t>in the </a:t>
            </a:r>
            <a:r>
              <a:rPr lang="en-US" sz="2400" dirty="0">
                <a:latin typeface="Consolas" panose="020B0609020204030204" pitchFamily="49" charset="0"/>
              </a:rPr>
              <a:t>update</a:t>
            </a:r>
            <a:r>
              <a:rPr lang="en-US" dirty="0" smtClean="0"/>
              <a:t> method, set the HTML content of the overlay to be some text positioned according to the properties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this.overlay.innerHTML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style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position:absolute;left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:${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this.textLeft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px;bottom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:-${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this.textBottom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Hello AIT! &lt;/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div&gt;`;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2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defer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innerHTML</a:t>
            </a:r>
            <a:r>
              <a:rPr lang="en-US" dirty="0" smtClean="0"/>
              <a:t> could be changed in the event handler directly</a:t>
            </a:r>
          </a:p>
          <a:p>
            <a:r>
              <a:rPr lang="en-US" dirty="0" smtClean="0"/>
              <a:t>yet the previous slide advised to do it in update, setting it repeatedly</a:t>
            </a:r>
            <a:endParaRPr lang="en-US" dirty="0"/>
          </a:p>
          <a:p>
            <a:r>
              <a:rPr lang="en-US" dirty="0" smtClean="0"/>
              <a:t>this does not provide any benefit now, other than confining HTML manipulation to the </a:t>
            </a:r>
            <a:r>
              <a:rPr lang="en-US" sz="2400" dirty="0">
                <a:latin typeface="Consolas" panose="020B0609020204030204" pitchFamily="49" charset="0"/>
              </a:rPr>
              <a:t>update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this is analogous to how a new image will be rendered in every frame of an animation</a:t>
            </a:r>
          </a:p>
          <a:p>
            <a:pPr lvl="1"/>
            <a:r>
              <a:rPr lang="en-US" dirty="0" smtClean="0"/>
              <a:t>changing the virtual world is not done by tampering with the image</a:t>
            </a:r>
          </a:p>
          <a:p>
            <a:pPr lvl="1"/>
            <a:r>
              <a:rPr lang="en-US" dirty="0" smtClean="0"/>
              <a:t>instead, we change the description of the virtual world (now: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textLeft</a:t>
            </a:r>
            <a:r>
              <a:rPr lang="en-US" dirty="0" smtClean="0"/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textBottom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an </a:t>
            </a:r>
            <a:r>
              <a:rPr lang="en-US" dirty="0"/>
              <a:t>i</a:t>
            </a:r>
            <a:r>
              <a:rPr lang="en-US" dirty="0" smtClean="0"/>
              <a:t>mage needs to be rendered, we use the current virtual world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</a:p>
          <a:p>
            <a:pPr lvl="1"/>
            <a:r>
              <a:rPr lang="en-US" dirty="0" smtClean="0"/>
              <a:t>an index.html file creating a webpage with a canvas element</a:t>
            </a:r>
          </a:p>
          <a:p>
            <a:pPr lvl="1"/>
            <a:r>
              <a:rPr lang="en-US" dirty="0" smtClean="0"/>
              <a:t>a CSS file for element positioning</a:t>
            </a:r>
          </a:p>
          <a:p>
            <a:pPr lvl="1"/>
            <a:r>
              <a:rPr lang="en-US" dirty="0" smtClean="0"/>
              <a:t>JavaScript files for program logic</a:t>
            </a:r>
          </a:p>
          <a:p>
            <a:r>
              <a:rPr lang="en-US" dirty="0" smtClean="0"/>
              <a:t>edit JavaScript with any text editor</a:t>
            </a:r>
          </a:p>
          <a:p>
            <a:r>
              <a:rPr lang="en-US" dirty="0" smtClean="0"/>
              <a:t>Sublime Text Editor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SublimeLinter</a:t>
            </a:r>
            <a:r>
              <a:rPr lang="en-US" dirty="0" smtClean="0"/>
              <a:t> plugin JS </a:t>
            </a:r>
            <a:r>
              <a:rPr lang="en-US" dirty="0"/>
              <a:t>support </a:t>
            </a:r>
            <a:r>
              <a:rPr lang="en-US" dirty="0" smtClean="0"/>
              <a:t>by </a:t>
            </a:r>
            <a:r>
              <a:rPr lang="en-US" dirty="0"/>
              <a:t>installing </a:t>
            </a:r>
            <a:r>
              <a:rPr lang="en-US" dirty="0" err="1" smtClean="0"/>
              <a:t>SublimeLinter-jshint</a:t>
            </a:r>
            <a:endParaRPr lang="en-US" dirty="0" smtClean="0"/>
          </a:p>
          <a:p>
            <a:pPr lvl="1"/>
            <a:r>
              <a:rPr lang="en-US" dirty="0" err="1" smtClean="0"/>
              <a:t>JSFormat</a:t>
            </a:r>
            <a:r>
              <a:rPr lang="en-US" dirty="0"/>
              <a:t>, GLSL, and </a:t>
            </a:r>
            <a:r>
              <a:rPr lang="en-US" dirty="0" err="1"/>
              <a:t>SublimeCodeIntel</a:t>
            </a:r>
            <a:r>
              <a:rPr lang="en-US" dirty="0"/>
              <a:t> packages </a:t>
            </a:r>
            <a:r>
              <a:rPr lang="en-US" dirty="0" smtClean="0"/>
              <a:t>provide syntax highlighting and automatic code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pressed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constructor: add property to App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keysPressed</a:t>
            </a:r>
            <a:r>
              <a:rPr lang="en-US" dirty="0" smtClean="0"/>
              <a:t>, an object, initially empty (no </a:t>
            </a:r>
            <a:r>
              <a:rPr lang="en-US" dirty="0" smtClean="0"/>
              <a:t>properties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key down/up event handler</a:t>
            </a:r>
          </a:p>
          <a:p>
            <a:pPr lvl="1"/>
            <a:r>
              <a:rPr lang="en-US" dirty="0"/>
              <a:t>parameter </a:t>
            </a:r>
            <a:r>
              <a:rPr lang="en-US" dirty="0">
                <a:latin typeface="Consolas" panose="020B0609020204030204" pitchFamily="49" charset="0"/>
              </a:rPr>
              <a:t>event</a:t>
            </a:r>
            <a:r>
              <a:rPr lang="en-US" dirty="0"/>
              <a:t> has </a:t>
            </a:r>
            <a:r>
              <a:rPr lang="en-US" dirty="0" smtClean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keyCode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look up human-friendly key for </a:t>
            </a:r>
            <a:r>
              <a:rPr lang="en-US" dirty="0" err="1">
                <a:latin typeface="Consolas" panose="020B0609020204030204" pitchFamily="49" charset="0"/>
              </a:rPr>
              <a:t>keyCode</a:t>
            </a:r>
            <a:r>
              <a:rPr lang="en-US" dirty="0" smtClean="0"/>
              <a:t> name in global array </a:t>
            </a:r>
            <a:r>
              <a:rPr lang="en-US" dirty="0" err="1">
                <a:latin typeface="Consolas" panose="020B0609020204030204" pitchFamily="49" charset="0"/>
              </a:rPr>
              <a:t>keyNames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set the property with the above name in </a:t>
            </a:r>
            <a:r>
              <a:rPr lang="en-US" dirty="0" err="1">
                <a:latin typeface="Consolas" panose="020B0609020204030204" pitchFamily="49" charset="0"/>
              </a:rPr>
              <a:t>keysPressed</a:t>
            </a:r>
            <a:r>
              <a:rPr lang="en-US" dirty="0" smtClean="0"/>
              <a:t> to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/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as the </a:t>
            </a:r>
            <a:r>
              <a:rPr lang="en-US" dirty="0" smtClean="0"/>
              <a:t>property name is obtained runtime, you need to use the [] syntax</a:t>
            </a:r>
            <a:endParaRPr lang="en-US" sz="2400" dirty="0"/>
          </a:p>
          <a:p>
            <a:r>
              <a:rPr lang="en-US" dirty="0" smtClean="0"/>
              <a:t>in the </a:t>
            </a:r>
            <a:r>
              <a:rPr lang="en-US" sz="2400" dirty="0">
                <a:latin typeface="Consolas" panose="020B0609020204030204" pitchFamily="49" charset="0"/>
              </a:rPr>
              <a:t>update</a:t>
            </a:r>
            <a:r>
              <a:rPr lang="en-US" dirty="0" smtClean="0"/>
              <a:t> method, display the contents of </a:t>
            </a:r>
            <a:r>
              <a:rPr lang="en-US" sz="2400" dirty="0" err="1">
                <a:latin typeface="Consolas" panose="020B0609020204030204" pitchFamily="49" charset="0"/>
              </a:rPr>
              <a:t>keysPressed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this.overlay.innerHTML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style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position:absolute;left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:${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this.textLeft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px;bottom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:-${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this.textBottom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this.keysPressed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div&gt;`;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accent1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accent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1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and decrease font size on keys 'T' and 'G'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new property for font size</a:t>
            </a:r>
          </a:p>
          <a:p>
            <a:r>
              <a:rPr lang="en-US" dirty="0" smtClean="0"/>
              <a:t>increase or decrease value in every frame, depending on </a:t>
            </a:r>
            <a:r>
              <a:rPr lang="en-US" sz="2400" dirty="0" err="1">
                <a:latin typeface="Consolas" panose="020B0609020204030204" pitchFamily="49" charset="0"/>
              </a:rPr>
              <a:t>keysPressed.T</a:t>
            </a:r>
            <a:r>
              <a:rPr lang="en-US" dirty="0" smtClean="0"/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keysPressed.G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sz="2400" dirty="0">
                <a:latin typeface="Consolas" panose="020B0609020204030204" pitchFamily="49" charset="0"/>
              </a:rPr>
              <a:t>font</a:t>
            </a:r>
            <a:r>
              <a:rPr lang="en-US" dirty="0"/>
              <a:t> tag in the </a:t>
            </a:r>
            <a:r>
              <a:rPr lang="en-US" sz="2400" dirty="0" err="1">
                <a:latin typeface="Consolas" panose="020B0609020204030204" pitchFamily="49" charset="0"/>
              </a:rPr>
              <a:t>innerHTML</a:t>
            </a:r>
            <a:r>
              <a:rPr lang="en-US" dirty="0" smtClean="0"/>
              <a:t>, with the </a:t>
            </a:r>
            <a:r>
              <a:rPr lang="en-US" sz="2400" dirty="0">
                <a:latin typeface="Consolas" panose="020B0609020204030204" pitchFamily="49" charset="0"/>
              </a:rPr>
              <a:t>size</a:t>
            </a:r>
            <a:r>
              <a:rPr lang="en-US" dirty="0" smtClean="0"/>
              <a:t> parameter set from the property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accent4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accent4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Linter (</a:t>
            </a:r>
            <a:r>
              <a:rPr lang="en-US" dirty="0" err="1" smtClean="0"/>
              <a:t>jsHint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your code in the editor and marks potential problems</a:t>
            </a:r>
          </a:p>
          <a:p>
            <a:r>
              <a:rPr lang="en-US" dirty="0" smtClean="0"/>
              <a:t>helps you adhere to best practices and avoid some JS pitfalls</a:t>
            </a:r>
          </a:p>
          <a:p>
            <a:pPr lvl="1"/>
            <a:r>
              <a:rPr lang="en-US" dirty="0"/>
              <a:t>never use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always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</a:p>
          <a:p>
            <a:pPr lvl="1"/>
            <a:r>
              <a:rPr lang="en-US" dirty="0" smtClean="0"/>
              <a:t>always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dirty="0" smtClean="0"/>
              <a:t> after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lvl="1"/>
            <a:r>
              <a:rPr lang="en-US" dirty="0" smtClean="0"/>
              <a:t>mark unknown (mistyped) identifiers</a:t>
            </a:r>
          </a:p>
          <a:p>
            <a:pPr lvl="1"/>
            <a:r>
              <a:rPr lang="en-US" dirty="0" smtClean="0"/>
              <a:t>mark unused variables</a:t>
            </a:r>
          </a:p>
          <a:p>
            <a:r>
              <a:rPr lang="en-US" dirty="0" smtClean="0"/>
              <a:t>settings in a file called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warnings may be expressly switched off locally in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HTML </a:t>
            </a:r>
            <a:r>
              <a:rPr lang="hu-HU" dirty="0" err="1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html&gt;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   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AIT </a:t>
            </a:r>
            <a:r>
              <a:rPr lang="hu-HU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20 spring&lt;/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viewport"</a:t>
            </a:r>
            <a:endParaRPr lang="hu-HU" dirty="0" smtClean="0">
              <a:solidFill>
                <a:srgbClr val="8F8634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"width=device-width, initial-scale=1"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Content-Type"</a:t>
            </a:r>
            <a:endParaRPr lang="hu-HU" dirty="0" smtClean="0">
              <a:solidFill>
                <a:srgbClr val="8F8634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"text/html; charset=utf-8"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"text/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hu-HU" dirty="0" smtClean="0">
              <a:solidFill>
                <a:srgbClr val="8F8634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/style.css"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922" y="132135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page fills window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16915" y="1690689"/>
            <a:ext cx="1516743" cy="217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7509" y="6125585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element styles defined here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511223" y="5834743"/>
            <a:ext cx="1096286" cy="475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5176" y="6365071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continued on next slide...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HTML body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container"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"canvas"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"overlay</a:t>
            </a:r>
            <a:r>
              <a:rPr lang="en-US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Overlaid text.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 smtClean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/keynames.js</a:t>
            </a:r>
            <a:r>
              <a:rPr lang="en-US" sz="20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/App.js"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7948" y="150245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this tag defines a section of the page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it is an HTML </a:t>
            </a:r>
            <a:r>
              <a:rPr lang="hu-HU" b="1" dirty="0">
                <a:solidFill>
                  <a:srgbClr val="FF0000"/>
                </a:solidFill>
                <a:latin typeface="Whipsmart" panose="020B0502030203050204" pitchFamily="34" charset="0"/>
              </a:rPr>
              <a:t>element</a:t>
            </a:r>
            <a:endParaRPr lang="en-US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00632" y="1825624"/>
            <a:ext cx="1687316" cy="519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7471" y="517732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JavaScript source code files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576763" y="4538139"/>
            <a:ext cx="730708" cy="82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9096" y="235924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canvas for WebGL to draw on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652551" y="2543912"/>
            <a:ext cx="526544" cy="260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5389" y="3443333"/>
            <a:ext cx="460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would like this HTML text drawn above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canvas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.</a:t>
            </a:r>
          </a:p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Modifying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the markup text from code,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it is easy to print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formatted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text.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954429" y="3443333"/>
            <a:ext cx="3020960" cy="600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0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CSS </a:t>
            </a:r>
            <a:r>
              <a:rPr lang="en-US" dirty="0">
                <a:solidFill>
                  <a:srgbClr val="FF0000"/>
                </a:solidFill>
              </a:rPr>
              <a:t>#container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#container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6783" y="583071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no scrollbars please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883502" y="6003302"/>
            <a:ext cx="2673280" cy="12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54018" y="400603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fill page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380737" y="4178622"/>
            <a:ext cx="2673280" cy="12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3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CSS </a:t>
            </a:r>
            <a:r>
              <a:rPr lang="en-US" dirty="0">
                <a:solidFill>
                  <a:srgbClr val="FF0000"/>
                </a:solidFill>
              </a:rPr>
              <a:t>#canvas, #overlay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#overlay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z-index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#canvas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bg.</a:t>
            </a:r>
            <a:r>
              <a:rPr lang="hu-HU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6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position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z-index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1873" y="348183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be in the same place (overlaid)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522840" y="3666500"/>
            <a:ext cx="2569032" cy="3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522840" y="2297992"/>
            <a:ext cx="2569033" cy="1368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3987" y="427971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text is on top of canvas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706778" y="3077985"/>
            <a:ext cx="3207208" cy="1386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1706778" y="4464378"/>
            <a:ext cx="3207208" cy="1428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4511" y="600619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no scrollbars please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2311230" y="6178780"/>
            <a:ext cx="2673280" cy="12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27321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 smtClean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DOM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r>
              <a:rPr lang="hu-HU" dirty="0" err="1" smtClean="0"/>
              <a:t>hierarchy</a:t>
            </a:r>
            <a:r>
              <a:rPr lang="hu-HU" dirty="0" smtClean="0"/>
              <a:t> of HTML tags as elements in </a:t>
            </a:r>
            <a:r>
              <a:rPr lang="hu-HU" dirty="0" err="1" smtClean="0"/>
              <a:t>child-parent</a:t>
            </a:r>
            <a:r>
              <a:rPr lang="hu-HU" dirty="0" smtClean="0"/>
              <a:t> </a:t>
            </a:r>
            <a:r>
              <a:rPr lang="hu-HU" dirty="0" err="1" smtClean="0"/>
              <a:t>relationships</a:t>
            </a:r>
            <a:endParaRPr lang="hu-HU" dirty="0" smtClean="0"/>
          </a:p>
          <a:p>
            <a:r>
              <a:rPr lang="hu-HU" dirty="0" err="1" smtClean="0"/>
              <a:t>accessible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JS </a:t>
            </a:r>
            <a:r>
              <a:rPr lang="hu-HU" dirty="0" err="1" smtClean="0"/>
              <a:t>objects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root</a:t>
            </a:r>
            <a:r>
              <a:rPr lang="en-US" dirty="0" smtClean="0"/>
              <a:t>: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/>
              <a:t>only method we need right now</a:t>
            </a:r>
            <a:r>
              <a:rPr lang="hu-HU" sz="2800" dirty="0" smtClean="0"/>
              <a:t>:</a:t>
            </a:r>
            <a:endParaRPr lang="hu-HU" sz="2800" dirty="0"/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Access browser entities from JS: window and document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dirty="0" smtClean="0"/>
              <a:t>global object in JS</a:t>
            </a:r>
          </a:p>
          <a:p>
            <a:pPr lvl="2"/>
            <a:r>
              <a:rPr lang="hu-HU" dirty="0" smtClean="0"/>
              <a:t>all </a:t>
            </a:r>
            <a:r>
              <a:rPr lang="hu-HU" dirty="0" err="1" smtClean="0"/>
              <a:t>global</a:t>
            </a:r>
            <a:r>
              <a:rPr lang="hu-HU" dirty="0" smtClean="0"/>
              <a:t> </a:t>
            </a:r>
            <a:r>
              <a:rPr lang="en-US" dirty="0" smtClean="0"/>
              <a:t>variables </a:t>
            </a:r>
            <a:r>
              <a:rPr lang="hu-HU" dirty="0" err="1" smtClean="0"/>
              <a:t>are</a:t>
            </a:r>
            <a:r>
              <a:rPr lang="hu-HU" dirty="0" smtClean="0"/>
              <a:t> properties of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</a:p>
          <a:p>
            <a:pPr lvl="1"/>
            <a:r>
              <a:rPr lang="hu-HU" dirty="0" smtClean="0"/>
              <a:t>represents the view that displays the HTML document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document.defaultView.document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=== document;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39614</TotalTime>
  <Words>1416</Words>
  <Application>Microsoft Office PowerPoint</Application>
  <PresentationFormat>Widescreen</PresentationFormat>
  <Paragraphs>280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Orthodox Herbertarian</vt:lpstr>
      <vt:lpstr>Times New Roman</vt:lpstr>
      <vt:lpstr>Webdings</vt:lpstr>
      <vt:lpstr>Whipsmart</vt:lpstr>
      <vt:lpstr>Office Theme</vt:lpstr>
      <vt:lpstr>1_Office Theme</vt:lpstr>
      <vt:lpstr>Computer Graphics Browser events</vt:lpstr>
      <vt:lpstr>Editing code</vt:lpstr>
      <vt:lpstr>Linter (jsHint)</vt:lpstr>
      <vt:lpstr>HTML head</vt:lpstr>
      <vt:lpstr>HTML body</vt:lpstr>
      <vt:lpstr>CSS #container</vt:lpstr>
      <vt:lpstr>CSS #canvas, #overlay</vt:lpstr>
      <vt:lpstr>DOM </vt:lpstr>
      <vt:lpstr>Access browser entities from JS: window and document</vt:lpstr>
      <vt:lpstr>JavaScript entry point?</vt:lpstr>
      <vt:lpstr>Event listener for page load at the end of App.js</vt:lpstr>
      <vt:lpstr>class App – constructor and canvas resolution</vt:lpstr>
      <vt:lpstr>class App – event handlers</vt:lpstr>
      <vt:lpstr>App registerEventHandlers</vt:lpstr>
      <vt:lpstr>Launch in browser</vt:lpstr>
      <vt:lpstr>Debugging in the browser</vt:lpstr>
      <vt:lpstr>A typical debugging scenario</vt:lpstr>
      <vt:lpstr>Move text to mouse click position</vt:lpstr>
      <vt:lpstr>Why defer to update?</vt:lpstr>
      <vt:lpstr>Keep track of pressed keys</vt:lpstr>
      <vt:lpstr>Increase and decrease font size on keys 'T' and 'G'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246</cp:revision>
  <dcterms:created xsi:type="dcterms:W3CDTF">2014-12-27T20:04:49Z</dcterms:created>
  <dcterms:modified xsi:type="dcterms:W3CDTF">2020-02-04T23:22:43Z</dcterms:modified>
</cp:coreProperties>
</file>