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sldIdLst>
    <p:sldId id="437" r:id="rId3"/>
    <p:sldId id="460" r:id="rId4"/>
    <p:sldId id="461" r:id="rId5"/>
    <p:sldId id="462" r:id="rId6"/>
    <p:sldId id="463" r:id="rId7"/>
    <p:sldId id="464" r:id="rId8"/>
    <p:sldId id="465" r:id="rId9"/>
    <p:sldId id="466" r:id="rId10"/>
    <p:sldId id="467" r:id="rId11"/>
    <p:sldId id="468" r:id="rId12"/>
    <p:sldId id="469" r:id="rId13"/>
    <p:sldId id="470" r:id="rId14"/>
    <p:sldId id="471" r:id="rId15"/>
    <p:sldId id="472" r:id="rId16"/>
    <p:sldId id="473" r:id="rId17"/>
    <p:sldId id="474" r:id="rId18"/>
    <p:sldId id="475" r:id="rId19"/>
    <p:sldId id="476" r:id="rId20"/>
    <p:sldId id="477" r:id="rId21"/>
    <p:sldId id="502" r:id="rId22"/>
    <p:sldId id="478" r:id="rId23"/>
    <p:sldId id="495" r:id="rId24"/>
    <p:sldId id="497" r:id="rId25"/>
    <p:sldId id="496"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2" r:id="rId39"/>
    <p:sldId id="493" r:id="rId40"/>
    <p:sldId id="494" r:id="rId41"/>
    <p:sldId id="499" r:id="rId42"/>
    <p:sldId id="500" r:id="rId43"/>
    <p:sldId id="501" r:id="rId44"/>
    <p:sldId id="4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18" d="100"/>
          <a:sy n="118" d="100"/>
        </p:scale>
        <p:origin x="144" y="83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2019-09-12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GPU to work, we must provide inputs. These have to describe all the geometry (the</a:t>
            </a:r>
            <a:r>
              <a:rPr lang="en-US" baseline="0" dirty="0" smtClean="0"/>
              <a:t> models [shapes] of the objects</a:t>
            </a:r>
            <a:r>
              <a:rPr lang="en-US" dirty="0" smtClean="0"/>
              <a:t>) of the virtual world, plus other aspects of the virtual world</a:t>
            </a:r>
            <a:r>
              <a:rPr lang="en-US" baseline="0" dirty="0" smtClean="0"/>
              <a:t> (studio objects like lights and cameras, or the locations and orientations of the aforementioned objects).</a:t>
            </a:r>
          </a:p>
          <a:p>
            <a:endParaRPr lang="en-US" baseline="0" dirty="0" smtClean="0"/>
          </a:p>
          <a:p>
            <a:r>
              <a:rPr lang="en-US" baseline="0" dirty="0" smtClean="0"/>
              <a:t>We also need to set all render states (but they have nice defaults), and upload any other media necessary (like texture images).</a:t>
            </a:r>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201050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rasterizer also gets rid of</a:t>
            </a:r>
            <a:r>
              <a:rPr lang="en-US" baseline="0" dirty="0" smtClean="0"/>
              <a:t> parts of primitives extending beyond the screen (or too near or too far, for 3D graphics). This is called clipping.</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2660948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primitives</a:t>
            </a:r>
            <a:r>
              <a:rPr lang="en-US" baseline="0" dirty="0" smtClean="0"/>
              <a:t> not thrown away, the viewport coordinates (pixel row, pixel column) are computed, and the pixels to be filled are identified – and called fragments, as they are not quite written to the color buffer yet. The VS outputs (a.k.a. </a:t>
            </a:r>
            <a:r>
              <a:rPr lang="en-US" baseline="0" dirty="0" err="1" smtClean="0"/>
              <a:t>varyings</a:t>
            </a:r>
            <a:r>
              <a:rPr lang="en-US" baseline="0" dirty="0" smtClean="0"/>
              <a:t>) are interpolated linearly over all the fragments, and a fragment </a:t>
            </a:r>
            <a:r>
              <a:rPr lang="en-US" baseline="0" dirty="0" err="1" smtClean="0"/>
              <a:t>shader</a:t>
            </a:r>
            <a:r>
              <a:rPr lang="en-US" baseline="0" dirty="0" smtClean="0"/>
              <a:t> if invoked to find the color of each.</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171839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fragment </a:t>
            </a:r>
            <a:r>
              <a:rPr lang="en-US" dirty="0" err="1" smtClean="0"/>
              <a:t>shader</a:t>
            </a:r>
            <a:r>
              <a:rPr lang="en-US" dirty="0" smtClean="0"/>
              <a:t> gets the interpolated vertex output (</a:t>
            </a:r>
            <a:r>
              <a:rPr lang="en-US" dirty="0" err="1" smtClean="0"/>
              <a:t>varyings</a:t>
            </a:r>
            <a:r>
              <a:rPr lang="en-US" dirty="0" smtClean="0"/>
              <a:t>),</a:t>
            </a:r>
            <a:r>
              <a:rPr lang="en-US" baseline="0" dirty="0" smtClean="0"/>
              <a:t> and must compute the fragment color.</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922730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a:t>
            </a:r>
            <a:r>
              <a:rPr lang="en-US" baseline="0" dirty="0" smtClean="0"/>
              <a:t> merger writes the fragment color into the appropriate pixel of the color buffer – or combines it with the color already there, in some way.</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620519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31</a:t>
            </a:fld>
            <a:endParaRPr lang="en-US"/>
          </a:p>
        </p:txBody>
      </p:sp>
    </p:spTree>
    <p:extLst>
      <p:ext uri="{BB962C8B-B14F-4D97-AF65-F5344CB8AC3E}">
        <p14:creationId xmlns:p14="http://schemas.microsoft.com/office/powerpoint/2010/main" val="348766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 is an image. In OpenGL, they call the output the frame buffer --- as it is one frame in the digital film constituted</a:t>
            </a:r>
            <a:r>
              <a:rPr lang="en-US" baseline="0" dirty="0" smtClean="0"/>
              <a:t> by the images rendered one after the other.</a:t>
            </a:r>
          </a:p>
          <a:p>
            <a:endParaRPr lang="en-US" baseline="0" dirty="0" smtClean="0"/>
          </a:p>
          <a:p>
            <a:r>
              <a:rPr lang="en-US" baseline="0" dirty="0" smtClean="0"/>
              <a:t>A frame buffer may contain multiple color buffers --- called color attachments, as they are attached to the frame buffer. By default, there is one color buffer, associated with the display device. Multiple color buffers are only used in advanced techniques like deferred shading --- not a core subject in this course.</a:t>
            </a:r>
          </a:p>
          <a:p>
            <a:endParaRPr lang="en-US" baseline="0" dirty="0" smtClean="0"/>
          </a:p>
          <a:p>
            <a:r>
              <a:rPr lang="en-US" baseline="0" dirty="0" smtClean="0"/>
              <a:t>The frame buffer can also have a depth buffer attached, which will be useful for 3D graphics, solving the occlusion (or visibility) problem.</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323167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minimal representation of the pipeline</a:t>
            </a:r>
            <a:r>
              <a:rPr lang="en-US" baseline="0" dirty="0" smtClean="0"/>
              <a:t> – sufficient for our purposes.</a:t>
            </a:r>
          </a:p>
          <a:p>
            <a:endParaRPr lang="en-US" baseline="0" dirty="0" smtClean="0"/>
          </a:p>
          <a:p>
            <a:r>
              <a:rPr lang="en-US" baseline="0" dirty="0" smtClean="0"/>
              <a:t>The input assembler (IA) gathers the data from the vertex buffers that describe one vertex.</a:t>
            </a:r>
          </a:p>
          <a:p>
            <a:r>
              <a:rPr lang="en-US" baseline="0" dirty="0" smtClean="0"/>
              <a:t>These are inputs to the vertex </a:t>
            </a:r>
            <a:r>
              <a:rPr lang="en-US" baseline="0" dirty="0" err="1" smtClean="0"/>
              <a:t>shader</a:t>
            </a:r>
            <a:r>
              <a:rPr lang="en-US" baseline="0" dirty="0" smtClean="0"/>
              <a:t> (VS), which performs some computations and outputs a processed vertex record.</a:t>
            </a:r>
          </a:p>
          <a:p>
            <a:r>
              <a:rPr lang="en-US" baseline="0" dirty="0" smtClean="0"/>
              <a:t>The input assembler (second incarnation) queries the index buffer to assemble primitives from the vertices.</a:t>
            </a:r>
          </a:p>
          <a:p>
            <a:endParaRPr lang="en-US" baseline="0" dirty="0" smtClean="0"/>
          </a:p>
          <a:p>
            <a:r>
              <a:rPr lang="en-US" baseline="0" dirty="0" smtClean="0"/>
              <a:t>The rasterizer (RS) breaks down the primitives to fragments.</a:t>
            </a:r>
          </a:p>
          <a:p>
            <a:endParaRPr lang="en-US" baseline="0" dirty="0" smtClean="0"/>
          </a:p>
          <a:p>
            <a:r>
              <a:rPr lang="en-US" baseline="0" dirty="0" smtClean="0"/>
              <a:t>The fragment </a:t>
            </a:r>
            <a:r>
              <a:rPr lang="en-US" baseline="0" dirty="0" err="1" smtClean="0"/>
              <a:t>shader</a:t>
            </a:r>
            <a:r>
              <a:rPr lang="en-US" baseline="0" dirty="0" smtClean="0"/>
              <a:t> (FS) finds them colors.</a:t>
            </a:r>
          </a:p>
          <a:p>
            <a:endParaRPr lang="en-US" baseline="0" dirty="0" smtClean="0"/>
          </a:p>
          <a:p>
            <a:r>
              <a:rPr lang="en-US" baseline="0" dirty="0" smtClean="0"/>
              <a:t>The output merger (OM) </a:t>
            </a:r>
            <a:r>
              <a:rPr lang="en-US" baseline="0" dirty="0" err="1" smtClean="0"/>
              <a:t>wrties</a:t>
            </a:r>
            <a:r>
              <a:rPr lang="en-US" baseline="0" dirty="0" smtClean="0"/>
              <a:t> the colors into the pixels of the color buffer, or discards them, or combines the two.</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6</a:t>
            </a:fld>
            <a:endParaRPr lang="en-US"/>
          </a:p>
        </p:txBody>
      </p:sp>
    </p:spTree>
    <p:extLst>
      <p:ext uri="{BB962C8B-B14F-4D97-AF65-F5344CB8AC3E}">
        <p14:creationId xmlns:p14="http://schemas.microsoft.com/office/powerpoint/2010/main" val="2522145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set up the fixed function elements of the pipeline by setting render states.</a:t>
            </a:r>
          </a:p>
          <a:p>
            <a:endParaRPr lang="en-US" dirty="0" smtClean="0"/>
          </a:p>
          <a:p>
            <a:r>
              <a:rPr lang="en-US" dirty="0" smtClean="0"/>
              <a:t>The IA needs to know about the content of the vertex buffers:</a:t>
            </a:r>
            <a:r>
              <a:rPr lang="en-US" baseline="0" dirty="0" smtClean="0"/>
              <a:t> what attributes are there and where, i.e. the attribute layout.</a:t>
            </a:r>
          </a:p>
          <a:p>
            <a:r>
              <a:rPr lang="en-US" baseline="0" dirty="0" smtClean="0"/>
              <a:t>The primitive topology (point, line, triangle) also have to be selected.</a:t>
            </a:r>
          </a:p>
          <a:p>
            <a:endParaRPr lang="en-US" baseline="0" dirty="0" smtClean="0"/>
          </a:p>
          <a:p>
            <a:r>
              <a:rPr lang="en-US" baseline="0" dirty="0" smtClean="0"/>
              <a:t>The rasterizer has a large number of render states (the default is OK </a:t>
            </a:r>
            <a:r>
              <a:rPr lang="hu-HU" baseline="0" dirty="0" smtClean="0"/>
              <a:t>for most of them, </a:t>
            </a:r>
            <a:r>
              <a:rPr lang="en-US" baseline="0" dirty="0" smtClean="0"/>
              <a:t>most of the time).</a:t>
            </a:r>
          </a:p>
          <a:p>
            <a:endParaRPr lang="en-US" baseline="0" dirty="0" smtClean="0"/>
          </a:p>
          <a:p>
            <a:r>
              <a:rPr lang="en-US" baseline="0" dirty="0" smtClean="0"/>
              <a:t>The output merger can be set up to perform blending (for transparency) or depth testing (for 3D).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a:t>
            </a:fld>
            <a:endParaRPr lang="en-US"/>
          </a:p>
        </p:txBody>
      </p:sp>
    </p:spTree>
    <p:extLst>
      <p:ext uri="{BB962C8B-B14F-4D97-AF65-F5344CB8AC3E}">
        <p14:creationId xmlns:p14="http://schemas.microsoft.com/office/powerpoint/2010/main" val="366531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Vertices contain positions</a:t>
            </a:r>
            <a:r>
              <a:rPr lang="hu-HU" baseline="0" dirty="0" smtClean="0"/>
              <a:t>,</a:t>
            </a:r>
            <a:r>
              <a:rPr lang="en-US" baseline="0" dirty="0" smtClean="0"/>
              <a:t> </a:t>
            </a:r>
            <a:r>
              <a:rPr lang="hu-HU" baseline="0" dirty="0" smtClean="0"/>
              <a:t>with</a:t>
            </a:r>
            <a:r>
              <a:rPr lang="en-US" baseline="0" dirty="0" smtClean="0"/>
              <a:t> </a:t>
            </a:r>
            <a:r>
              <a:rPr lang="en-US" baseline="0" dirty="0" err="1" smtClean="0"/>
              <a:t>possibl</a:t>
            </a:r>
            <a:r>
              <a:rPr lang="hu-HU" baseline="0" dirty="0" smtClean="0"/>
              <a:t>y </a:t>
            </a:r>
            <a:r>
              <a:rPr lang="en-US" baseline="0" dirty="0" smtClean="0"/>
              <a:t>other attributes attached to them. The vertex buffer contains an array of records describing these attributes</a:t>
            </a:r>
            <a:r>
              <a:rPr lang="hu-HU" baseline="0" dirty="0" smtClean="0"/>
              <a:t>.</a:t>
            </a:r>
            <a:r>
              <a:rPr lang="en-US" baseline="0" dirty="0" smtClean="0"/>
              <a:t> </a:t>
            </a:r>
            <a:r>
              <a:rPr lang="hu-HU" baseline="0" dirty="0" smtClean="0"/>
              <a:t>M</a:t>
            </a:r>
            <a:r>
              <a:rPr lang="en-US" baseline="0" dirty="0" err="1" smtClean="0"/>
              <a:t>ultiple</a:t>
            </a:r>
            <a:r>
              <a:rPr lang="en-US" baseline="0" dirty="0" smtClean="0"/>
              <a:t> vertex buffers can also be used</a:t>
            </a:r>
            <a:r>
              <a:rPr lang="hu-HU" baseline="0" dirty="0" smtClean="0"/>
              <a:t>, e.g. one for each attribute</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161851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vertex </a:t>
            </a:r>
            <a:r>
              <a:rPr lang="en-US" dirty="0" err="1" smtClean="0"/>
              <a:t>shader</a:t>
            </a:r>
            <a:r>
              <a:rPr lang="en-US" dirty="0" smtClean="0"/>
              <a:t> takes the model vertex from the vertex buffer(s) as an input. It must</a:t>
            </a:r>
            <a:r>
              <a:rPr lang="en-US" baseline="0" dirty="0" smtClean="0"/>
              <a:t> compute where the vertex should appear on the screen. This is not the same position as the position of the vertex in the vertex buffer, as the same geometry can be drawn multiple times, as different locations.</a:t>
            </a:r>
          </a:p>
          <a:p>
            <a:endParaRPr lang="en-US" baseline="0" dirty="0" smtClean="0"/>
          </a:p>
          <a:p>
            <a:r>
              <a:rPr lang="en-US" baseline="0" dirty="0" smtClean="0"/>
              <a:t>The vertex </a:t>
            </a:r>
            <a:r>
              <a:rPr lang="en-US" baseline="0" dirty="0" err="1" smtClean="0"/>
              <a:t>shader</a:t>
            </a:r>
            <a:r>
              <a:rPr lang="en-US" baseline="0" dirty="0" smtClean="0"/>
              <a:t> can get uniform inputs, that is, inputs not from the vertex buffer. These are the same for all vertices. E.g. the location of the currently drawn object (mentioned above) would be a uniform parameter. </a:t>
            </a:r>
          </a:p>
          <a:p>
            <a:endParaRPr lang="en-US" baseline="0" dirty="0" smtClean="0"/>
          </a:p>
          <a:p>
            <a:r>
              <a:rPr lang="en-US" baseline="0" dirty="0" smtClean="0"/>
              <a:t>Vertex </a:t>
            </a:r>
            <a:r>
              <a:rPr lang="en-US" baseline="0" dirty="0" err="1" smtClean="0"/>
              <a:t>shader</a:t>
            </a:r>
            <a:r>
              <a:rPr lang="en-US" baseline="0" dirty="0" smtClean="0"/>
              <a:t> outputs may include various other values, at the programmer’s discretion. For example, the VS can compute the apparent color of a vertex under given lighting conditions. These VS outputs as also called ‘varying’ variables in OpenGL.</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297991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index buffer contains a list of numbers indexing vertices. A group of indices specifies a primitive.</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326925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are many possible primitive topologies --- ways</a:t>
            </a:r>
            <a:r>
              <a:rPr lang="en-US" baseline="0" dirty="0" smtClean="0"/>
              <a:t> of assembling primitives from the vertex and index data. Most important for us is the ‘triangles’ topology, where non-overlapping triples from the index buffer give the three vertices of  triangles. This representation is ideal for triangle mesh models used in games.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18499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rasterizer gets the primitives. It ma</a:t>
            </a:r>
            <a:r>
              <a:rPr lang="hu-HU" dirty="0" smtClean="0"/>
              <a:t>y</a:t>
            </a:r>
            <a:r>
              <a:rPr lang="en-US" dirty="0" smtClean="0"/>
              <a:t> throw some triangles out based on</a:t>
            </a:r>
            <a:r>
              <a:rPr lang="en-US" baseline="0" dirty="0" smtClean="0"/>
              <a:t> their winding (clockwise or counter-clockwise). This is useful if we have a closed polyhedron model. If, in the model’s index buffer, the triangles vertices are specified in such an order, that they are listed clockwise, when looking at the triangle from the outside, then front-facing triangles will have CW winding on-screen, and back-facing ones will have CCW. As </a:t>
            </a:r>
            <a:r>
              <a:rPr lang="en-US" baseline="0" dirty="0" err="1" smtClean="0"/>
              <a:t>backfaces</a:t>
            </a:r>
            <a:r>
              <a:rPr lang="en-US" baseline="0" dirty="0" smtClean="0"/>
              <a:t> of a closed polyhedron are never visible from the outside, these do not have to be drawn.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34099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249653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3088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3039991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solidFill>
                  <a:prstClr val="black">
                    <a:tint val="75000"/>
                  </a:prstClr>
                </a:solidFill>
              </a:rPr>
              <a:pPr/>
              <a:t>2019-09-12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52AE957-AB07-4C36-9BA5-00DC8AA70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3089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86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2019-09-12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2019-09-12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2019-09-12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2019-09-12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2019-09-12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solidFill>
                  <a:prstClr val="black">
                    <a:tint val="75000"/>
                  </a:prstClr>
                </a:solidFill>
              </a:rPr>
              <a:pPr/>
              <a:t>2019-09-12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1046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The GPU and </a:t>
            </a:r>
            <a:r>
              <a:rPr lang="en-US" dirty="0" err="1" smtClean="0"/>
              <a:t>WebGL</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Primitive</a:t>
            </a:r>
            <a:r>
              <a:rPr lang="hu-HU" dirty="0"/>
              <a:t> assembly</a:t>
            </a:r>
            <a:endParaRPr lang="en-US" dirty="0"/>
          </a:p>
        </p:txBody>
      </p:sp>
      <p:sp>
        <p:nvSpPr>
          <p:cNvPr id="3" name="Tartalom helye 2"/>
          <p:cNvSpPr>
            <a:spLocks noGrp="1"/>
          </p:cNvSpPr>
          <p:nvPr>
            <p:ph idx="1"/>
          </p:nvPr>
        </p:nvSpPr>
        <p:spPr/>
        <p:txBody>
          <a:bodyPr/>
          <a:lstStyle/>
          <a:p>
            <a:r>
              <a:rPr lang="en-US" dirty="0" smtClean="0"/>
              <a:t>Index buffer</a:t>
            </a:r>
          </a:p>
          <a:p>
            <a:pPr lvl="1"/>
            <a:r>
              <a:rPr lang="hu-HU" dirty="0" err="1" smtClean="0"/>
              <a:t>array</a:t>
            </a:r>
            <a:r>
              <a:rPr lang="hu-HU" dirty="0" smtClean="0"/>
              <a:t> of </a:t>
            </a:r>
            <a:r>
              <a:rPr lang="hu-HU" dirty="0" err="1" smtClean="0"/>
              <a:t>integers</a:t>
            </a:r>
            <a:endParaRPr lang="hu-HU" dirty="0" smtClean="0"/>
          </a:p>
          <a:p>
            <a:r>
              <a:rPr lang="hu-HU" dirty="0" smtClean="0"/>
              <a:t>Indexed </a:t>
            </a:r>
            <a:r>
              <a:rPr lang="hu-HU" dirty="0" err="1" smtClean="0"/>
              <a:t>primitive</a:t>
            </a:r>
            <a:endParaRPr lang="hu-HU" dirty="0" smtClean="0"/>
          </a:p>
          <a:p>
            <a:pPr lvl="1"/>
            <a:r>
              <a:rPr lang="hu-HU" dirty="0" err="1" smtClean="0"/>
              <a:t>vertices</a:t>
            </a:r>
            <a:r>
              <a:rPr lang="hu-HU" dirty="0" smtClean="0"/>
              <a:t> </a:t>
            </a:r>
            <a:r>
              <a:rPr lang="hu-HU" dirty="0" err="1" smtClean="0"/>
              <a:t>that</a:t>
            </a:r>
            <a:r>
              <a:rPr lang="hu-HU" dirty="0" smtClean="0"/>
              <a:t> </a:t>
            </a:r>
            <a:r>
              <a:rPr lang="hu-HU" dirty="0" err="1" smtClean="0"/>
              <a:t>belong</a:t>
            </a:r>
            <a:r>
              <a:rPr lang="hu-HU" dirty="0" smtClean="0"/>
              <a:t> </a:t>
            </a:r>
            <a:r>
              <a:rPr lang="hu-HU" dirty="0" err="1" smtClean="0"/>
              <a:t>to</a:t>
            </a:r>
            <a:r>
              <a:rPr lang="hu-HU" dirty="0" smtClean="0"/>
              <a:t> a </a:t>
            </a:r>
            <a:r>
              <a:rPr lang="hu-HU" dirty="0" err="1" smtClean="0"/>
              <a:t>triplet</a:t>
            </a:r>
            <a:r>
              <a:rPr lang="hu-HU" dirty="0" smtClean="0"/>
              <a:t> of </a:t>
            </a:r>
            <a:r>
              <a:rPr lang="hu-HU" dirty="0" err="1" smtClean="0"/>
              <a:t>indices</a:t>
            </a:r>
            <a:r>
              <a:rPr lang="hu-HU" dirty="0" smtClean="0"/>
              <a:t> </a:t>
            </a:r>
            <a:r>
              <a:rPr lang="hu-HU" dirty="0" err="1" smtClean="0"/>
              <a:t>in</a:t>
            </a:r>
            <a:r>
              <a:rPr lang="hu-HU" dirty="0" smtClean="0"/>
              <a:t> </a:t>
            </a:r>
            <a:r>
              <a:rPr lang="hu-HU" dirty="0" err="1" smtClean="0"/>
              <a:t>inde</a:t>
            </a:r>
            <a:r>
              <a:rPr lang="en-US" smtClean="0"/>
              <a:t>x</a:t>
            </a:r>
            <a:r>
              <a:rPr lang="hu-HU" smtClean="0"/>
              <a:t> </a:t>
            </a:r>
            <a:r>
              <a:rPr lang="hu-HU" dirty="0" err="1" smtClean="0"/>
              <a:t>buffer</a:t>
            </a:r>
            <a:endParaRPr lang="hu-HU" dirty="0" smtClean="0"/>
          </a:p>
        </p:txBody>
      </p:sp>
      <p:sp>
        <p:nvSpPr>
          <p:cNvPr id="4" name="Téglalap 3"/>
          <p:cNvSpPr/>
          <p:nvPr/>
        </p:nvSpPr>
        <p:spPr>
          <a:xfrm>
            <a:off x="8991600" y="3352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IA</a:t>
            </a:r>
            <a:endParaRPr lang="en-US" dirty="0">
              <a:solidFill>
                <a:schemeClr val="tx1"/>
              </a:solidFill>
            </a:endParaRPr>
          </a:p>
        </p:txBody>
      </p:sp>
      <p:cxnSp>
        <p:nvCxnSpPr>
          <p:cNvPr id="5" name="Szögletes összekötő 4"/>
          <p:cNvCxnSpPr>
            <a:endCxn id="4" idx="0"/>
          </p:cNvCxnSpPr>
          <p:nvPr/>
        </p:nvCxnSpPr>
        <p:spPr>
          <a:xfrm rot="5400000">
            <a:off x="9067800" y="312420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 name="Szögletes összekötő 18"/>
          <p:cNvCxnSpPr>
            <a:stCxn id="4" idx="2"/>
          </p:cNvCxnSpPr>
          <p:nvPr/>
        </p:nvCxnSpPr>
        <p:spPr>
          <a:xfrm rot="5400000">
            <a:off x="8953500" y="422910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Lekerekített téglalap 17"/>
          <p:cNvSpPr/>
          <p:nvPr/>
        </p:nvSpPr>
        <p:spPr>
          <a:xfrm>
            <a:off x="9067800" y="259080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Lekerekített téglalap 18"/>
          <p:cNvSpPr/>
          <p:nvPr/>
        </p:nvSpPr>
        <p:spPr>
          <a:xfrm>
            <a:off x="9220200" y="259080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Lekerekített téglalap 19"/>
          <p:cNvSpPr/>
          <p:nvPr/>
        </p:nvSpPr>
        <p:spPr>
          <a:xfrm>
            <a:off x="9372600" y="259080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Csoportba foglalás 359"/>
          <p:cNvGrpSpPr/>
          <p:nvPr/>
        </p:nvGrpSpPr>
        <p:grpSpPr>
          <a:xfrm>
            <a:off x="8991600" y="2133600"/>
            <a:ext cx="609600" cy="152400"/>
            <a:chOff x="3200400" y="5638800"/>
            <a:chExt cx="609600" cy="152400"/>
          </a:xfrm>
        </p:grpSpPr>
        <p:sp>
          <p:nvSpPr>
            <p:cNvPr id="22" name="Ellipszis 21"/>
            <p:cNvSpPr/>
            <p:nvPr/>
          </p:nvSpPr>
          <p:spPr>
            <a:xfrm>
              <a:off x="32004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Ellipszis 22"/>
            <p:cNvSpPr/>
            <p:nvPr/>
          </p:nvSpPr>
          <p:spPr>
            <a:xfrm>
              <a:off x="33528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Ellipszis 23"/>
            <p:cNvSpPr/>
            <p:nvPr/>
          </p:nvSpPr>
          <p:spPr>
            <a:xfrm>
              <a:off x="35052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Ellipszis 24"/>
            <p:cNvSpPr/>
            <p:nvPr/>
          </p:nvSpPr>
          <p:spPr>
            <a:xfrm>
              <a:off x="36576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6" name="Group 25"/>
          <p:cNvGrpSpPr/>
          <p:nvPr/>
        </p:nvGrpSpPr>
        <p:grpSpPr>
          <a:xfrm>
            <a:off x="8991600" y="4655071"/>
            <a:ext cx="595418" cy="595857"/>
            <a:chOff x="3414214" y="4455802"/>
            <a:chExt cx="595418" cy="595857"/>
          </a:xfrm>
        </p:grpSpPr>
        <p:sp>
          <p:nvSpPr>
            <p:cNvPr id="27" name="Háromszög 334"/>
            <p:cNvSpPr/>
            <p:nvPr/>
          </p:nvSpPr>
          <p:spPr>
            <a:xfrm rot="1643725">
              <a:off x="3552432" y="4510638"/>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Ellipszis 335"/>
            <p:cNvSpPr/>
            <p:nvPr/>
          </p:nvSpPr>
          <p:spPr>
            <a:xfrm rot="1643725">
              <a:off x="3792486" y="4455802"/>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Ellipszis 336"/>
            <p:cNvSpPr/>
            <p:nvPr/>
          </p:nvSpPr>
          <p:spPr>
            <a:xfrm rot="1643725">
              <a:off x="3414214" y="468888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Ellipszis 337"/>
            <p:cNvSpPr/>
            <p:nvPr/>
          </p:nvSpPr>
          <p:spPr>
            <a:xfrm rot="1643725">
              <a:off x="3820140" y="489925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040398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Primitive</a:t>
            </a:r>
            <a:r>
              <a:rPr lang="hu-HU" dirty="0" smtClean="0"/>
              <a:t> </a:t>
            </a:r>
            <a:r>
              <a:rPr lang="hu-HU" dirty="0" err="1" smtClean="0"/>
              <a:t>topology</a:t>
            </a:r>
            <a:r>
              <a:rPr lang="en-US" dirty="0" smtClean="0"/>
              <a:t> (essential examples)</a:t>
            </a:r>
            <a:endParaRPr lang="en-US" dirty="0"/>
          </a:p>
        </p:txBody>
      </p:sp>
      <p:sp>
        <p:nvSpPr>
          <p:cNvPr id="1026" name="AutoShape 2" descr="Diagram of vertex ordering for primitive type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cstate="print"/>
          <a:srcRect/>
          <a:stretch>
            <a:fillRect/>
          </a:stretch>
        </p:blipFill>
        <p:spPr bwMode="auto">
          <a:xfrm>
            <a:off x="2209800" y="1447800"/>
            <a:ext cx="7666383" cy="990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286001" y="3124200"/>
            <a:ext cx="7989405" cy="9906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2209800" y="4483510"/>
            <a:ext cx="7620000" cy="1536290"/>
          </a:xfrm>
          <a:prstGeom prst="rect">
            <a:avLst/>
          </a:prstGeom>
          <a:noFill/>
          <a:ln w="9525">
            <a:noFill/>
            <a:miter lim="800000"/>
            <a:headEnd/>
            <a:tailEnd/>
          </a:ln>
        </p:spPr>
      </p:pic>
      <p:sp>
        <p:nvSpPr>
          <p:cNvPr id="3" name="TextBox 2"/>
          <p:cNvSpPr txBox="1"/>
          <p:nvPr/>
        </p:nvSpPr>
        <p:spPr>
          <a:xfrm>
            <a:off x="1831975" y="1672635"/>
            <a:ext cx="2218877" cy="584775"/>
          </a:xfrm>
          <a:prstGeom prst="rect">
            <a:avLst/>
          </a:prstGeom>
          <a:solidFill>
            <a:schemeClr val="bg1"/>
          </a:solidFill>
        </p:spPr>
        <p:txBody>
          <a:bodyPr wrap="none" rtlCol="0">
            <a:spAutoFit/>
          </a:bodyPr>
          <a:lstStyle/>
          <a:p>
            <a:r>
              <a:rPr lang="hu-HU" sz="3200" dirty="0" smtClean="0">
                <a:latin typeface="Consolas" panose="020B0609020204030204" pitchFamily="49" charset="0"/>
                <a:cs typeface="Consolas" panose="020B0609020204030204" pitchFamily="49" charset="0"/>
              </a:rPr>
              <a:t>GL</a:t>
            </a:r>
            <a:r>
              <a:rPr lang="en-US" sz="3200" dirty="0" smtClean="0">
                <a:latin typeface="Consolas" panose="020B0609020204030204" pitchFamily="49" charset="0"/>
                <a:cs typeface="Consolas" panose="020B0609020204030204" pitchFamily="49" charset="0"/>
              </a:rPr>
              <a:t>_POINTS</a:t>
            </a:r>
            <a:endParaRPr lang="en-US" sz="3200" dirty="0">
              <a:latin typeface="Consolas" panose="020B0609020204030204" pitchFamily="49" charset="0"/>
              <a:cs typeface="Consolas" panose="020B0609020204030204" pitchFamily="49" charset="0"/>
            </a:endParaRPr>
          </a:p>
        </p:txBody>
      </p:sp>
      <p:sp>
        <p:nvSpPr>
          <p:cNvPr id="8" name="TextBox 7"/>
          <p:cNvSpPr txBox="1"/>
          <p:nvPr/>
        </p:nvSpPr>
        <p:spPr>
          <a:xfrm>
            <a:off x="1869908" y="3187725"/>
            <a:ext cx="1992853" cy="584775"/>
          </a:xfrm>
          <a:prstGeom prst="rect">
            <a:avLst/>
          </a:prstGeom>
          <a:solidFill>
            <a:schemeClr val="bg1"/>
          </a:solidFill>
        </p:spPr>
        <p:txBody>
          <a:bodyPr wrap="none" rtlCol="0">
            <a:spAutoFit/>
          </a:bodyPr>
          <a:lstStyle/>
          <a:p>
            <a:r>
              <a:rPr lang="hu-HU" sz="3200" dirty="0" smtClean="0">
                <a:latin typeface="Consolas" panose="020B0609020204030204" pitchFamily="49" charset="0"/>
                <a:cs typeface="Consolas" panose="020B0609020204030204" pitchFamily="49" charset="0"/>
              </a:rPr>
              <a:t>GL</a:t>
            </a:r>
            <a:r>
              <a:rPr lang="en-US" sz="3200" dirty="0" smtClean="0">
                <a:latin typeface="Consolas" panose="020B0609020204030204" pitchFamily="49" charset="0"/>
                <a:cs typeface="Consolas" panose="020B0609020204030204" pitchFamily="49" charset="0"/>
              </a:rPr>
              <a:t>_LINES</a:t>
            </a:r>
            <a:endParaRPr lang="en-US" sz="3200" dirty="0">
              <a:latin typeface="Consolas" panose="020B0609020204030204" pitchFamily="49" charset="0"/>
              <a:cs typeface="Consolas" panose="020B0609020204030204" pitchFamily="49" charset="0"/>
            </a:endParaRPr>
          </a:p>
        </p:txBody>
      </p:sp>
      <p:sp>
        <p:nvSpPr>
          <p:cNvPr id="9" name="TextBox 8"/>
          <p:cNvSpPr txBox="1"/>
          <p:nvPr/>
        </p:nvSpPr>
        <p:spPr>
          <a:xfrm>
            <a:off x="1376183" y="5115565"/>
            <a:ext cx="2896947" cy="584775"/>
          </a:xfrm>
          <a:prstGeom prst="rect">
            <a:avLst/>
          </a:prstGeom>
          <a:solidFill>
            <a:schemeClr val="bg1"/>
          </a:solidFill>
        </p:spPr>
        <p:txBody>
          <a:bodyPr wrap="none" rtlCol="0">
            <a:spAutoFit/>
          </a:bodyPr>
          <a:lstStyle/>
          <a:p>
            <a:r>
              <a:rPr lang="hu-HU" sz="3200" dirty="0" smtClean="0">
                <a:latin typeface="Consolas" panose="020B0609020204030204" pitchFamily="49" charset="0"/>
                <a:cs typeface="Consolas" panose="020B0609020204030204" pitchFamily="49" charset="0"/>
              </a:rPr>
              <a:t>GL</a:t>
            </a:r>
            <a:r>
              <a:rPr lang="en-US" sz="3200" dirty="0" smtClean="0">
                <a:latin typeface="Consolas" panose="020B0609020204030204" pitchFamily="49" charset="0"/>
                <a:cs typeface="Consolas" panose="020B0609020204030204" pitchFamily="49" charset="0"/>
              </a:rPr>
              <a:t>_TRIANGLES</a:t>
            </a:r>
            <a:endParaRPr lang="en-US" sz="3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51923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Ras</a:t>
            </a:r>
            <a:r>
              <a:rPr lang="en-US" dirty="0" err="1" smtClean="0"/>
              <a:t>terizer</a:t>
            </a:r>
            <a:r>
              <a:rPr lang="hu-HU" dirty="0" smtClean="0"/>
              <a:t>: </a:t>
            </a:r>
            <a:r>
              <a:rPr lang="en-US" dirty="0" smtClean="0"/>
              <a:t>back-face culling</a:t>
            </a:r>
            <a:endParaRPr lang="en-US" dirty="0"/>
          </a:p>
        </p:txBody>
      </p:sp>
      <p:sp>
        <p:nvSpPr>
          <p:cNvPr id="3" name="Tartalom helye 2"/>
          <p:cNvSpPr>
            <a:spLocks noGrp="1"/>
          </p:cNvSpPr>
          <p:nvPr>
            <p:ph idx="1"/>
          </p:nvPr>
        </p:nvSpPr>
        <p:spPr/>
        <p:txBody>
          <a:bodyPr/>
          <a:lstStyle/>
          <a:p>
            <a:r>
              <a:rPr lang="en-US" dirty="0" smtClean="0"/>
              <a:t>throw away triangles based on winding (vertices appear clockwise or counter-clockwise)</a:t>
            </a:r>
            <a:endParaRPr lang="hu-HU" dirty="0" smtClean="0"/>
          </a:p>
          <a:p>
            <a:r>
              <a:rPr lang="en-US" dirty="0" smtClean="0"/>
              <a:t>if our model (as specified by the index buffer) has consistent winding, we can cull back-faces</a:t>
            </a:r>
            <a:endParaRPr lang="hu-HU" dirty="0" smtClean="0"/>
          </a:p>
          <a:p>
            <a:pPr lvl="1"/>
            <a:r>
              <a:rPr lang="en-US" dirty="0" smtClean="0"/>
              <a:t>inside faces are never seen for a polyhedron</a:t>
            </a:r>
          </a:p>
          <a:p>
            <a:endParaRPr lang="en-US" dirty="0"/>
          </a:p>
        </p:txBody>
      </p:sp>
    </p:spTree>
    <p:extLst>
      <p:ext uri="{BB962C8B-B14F-4D97-AF65-F5344CB8AC3E}">
        <p14:creationId xmlns:p14="http://schemas.microsoft.com/office/powerpoint/2010/main" val="524739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Rasterizer: clipping</a:t>
            </a:r>
            <a:endParaRPr lang="en-US" dirty="0"/>
          </a:p>
        </p:txBody>
      </p:sp>
      <p:sp>
        <p:nvSpPr>
          <p:cNvPr id="3" name="Tartalom helye 2"/>
          <p:cNvSpPr>
            <a:spLocks noGrp="1"/>
          </p:cNvSpPr>
          <p:nvPr>
            <p:ph idx="1"/>
          </p:nvPr>
        </p:nvSpPr>
        <p:spPr/>
        <p:txBody>
          <a:bodyPr>
            <a:normAutofit/>
          </a:bodyPr>
          <a:lstStyle/>
          <a:p>
            <a:r>
              <a:rPr lang="en-US" dirty="0" smtClean="0"/>
              <a:t>clip away parts not on screen</a:t>
            </a:r>
          </a:p>
          <a:p>
            <a:r>
              <a:rPr lang="en-US" dirty="0" smtClean="0"/>
              <a:t>also clip away parts too near or too far</a:t>
            </a:r>
          </a:p>
          <a:p>
            <a:pPr lvl="1"/>
            <a:r>
              <a:rPr lang="en-US" dirty="0" smtClean="0"/>
              <a:t>this will be needed for 3D occlusions (z-buffering works for finite range)</a:t>
            </a:r>
            <a:endParaRPr lang="hu-HU" dirty="0" smtClean="0"/>
          </a:p>
          <a:p>
            <a:r>
              <a:rPr lang="en-US" dirty="0" smtClean="0"/>
              <a:t>clip to screen space box</a:t>
            </a:r>
            <a:endParaRPr lang="hu-HU" dirty="0" smtClean="0"/>
          </a:p>
          <a:p>
            <a:pPr lvl="1"/>
            <a:r>
              <a:rPr lang="en-US" dirty="0" smtClean="0"/>
              <a:t>[-1, -1, -1] [1, 1, 1]</a:t>
            </a:r>
            <a:endParaRPr lang="en-US" dirty="0" smtClean="0">
              <a:solidFill>
                <a:schemeClr val="hlink"/>
              </a:solidFill>
            </a:endParaRPr>
          </a:p>
        </p:txBody>
      </p:sp>
    </p:spTree>
    <p:extLst>
      <p:ext uri="{BB962C8B-B14F-4D97-AF65-F5344CB8AC3E}">
        <p14:creationId xmlns:p14="http://schemas.microsoft.com/office/powerpoint/2010/main" val="93599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Ras</a:t>
            </a:r>
            <a:r>
              <a:rPr lang="en-US" dirty="0" err="1" smtClean="0"/>
              <a:t>terization</a:t>
            </a:r>
            <a:endParaRPr lang="en-US" dirty="0"/>
          </a:p>
        </p:txBody>
      </p:sp>
      <p:sp>
        <p:nvSpPr>
          <p:cNvPr id="3" name="Tartalom helye 2"/>
          <p:cNvSpPr>
            <a:spLocks noGrp="1"/>
          </p:cNvSpPr>
          <p:nvPr>
            <p:ph idx="1"/>
          </p:nvPr>
        </p:nvSpPr>
        <p:spPr>
          <a:xfrm>
            <a:off x="838200" y="1825625"/>
            <a:ext cx="7966112" cy="4351338"/>
          </a:xfrm>
        </p:spPr>
        <p:txBody>
          <a:bodyPr/>
          <a:lstStyle/>
          <a:p>
            <a:r>
              <a:rPr lang="hu-HU" dirty="0" err="1" smtClean="0"/>
              <a:t>viewport</a:t>
            </a:r>
            <a:r>
              <a:rPr lang="hu-HU" dirty="0" smtClean="0"/>
              <a:t> </a:t>
            </a:r>
            <a:r>
              <a:rPr lang="en-US" dirty="0" smtClean="0"/>
              <a:t>transformation</a:t>
            </a:r>
            <a:r>
              <a:rPr lang="hu-HU" dirty="0" smtClean="0"/>
              <a:t>: </a:t>
            </a:r>
            <a:r>
              <a:rPr lang="en-US" dirty="0" smtClean="0"/>
              <a:t>get </a:t>
            </a:r>
            <a:r>
              <a:rPr lang="hu-HU" dirty="0" smtClean="0"/>
              <a:t>pixel </a:t>
            </a:r>
            <a:r>
              <a:rPr lang="en-US" dirty="0" smtClean="0"/>
              <a:t>coordinates</a:t>
            </a:r>
            <a:endParaRPr lang="hu-HU" dirty="0" smtClean="0"/>
          </a:p>
          <a:p>
            <a:r>
              <a:rPr lang="en-US" dirty="0" smtClean="0"/>
              <a:t>linear interpolation</a:t>
            </a:r>
            <a:endParaRPr lang="hu-HU" dirty="0" smtClean="0"/>
          </a:p>
          <a:p>
            <a:pPr lvl="1"/>
            <a:r>
              <a:rPr lang="en-US" dirty="0" smtClean="0"/>
              <a:t>interpolate all </a:t>
            </a:r>
            <a:r>
              <a:rPr lang="hu-HU" dirty="0" err="1" smtClean="0"/>
              <a:t>vertex</a:t>
            </a:r>
            <a:r>
              <a:rPr lang="hu-HU" dirty="0" smtClean="0"/>
              <a:t> output </a:t>
            </a:r>
            <a:r>
              <a:rPr lang="en-US" dirty="0" smtClean="0"/>
              <a:t>data </a:t>
            </a:r>
            <a:r>
              <a:rPr lang="hu-HU" dirty="0" smtClean="0"/>
              <a:t>(</a:t>
            </a:r>
            <a:r>
              <a:rPr lang="en-US" dirty="0" smtClean="0"/>
              <a:t>except for position</a:t>
            </a:r>
            <a:r>
              <a:rPr lang="hu-HU" dirty="0" smtClean="0"/>
              <a:t>)</a:t>
            </a:r>
            <a:r>
              <a:rPr lang="en-US" dirty="0" smtClean="0"/>
              <a:t> for every output fragment</a:t>
            </a:r>
          </a:p>
          <a:p>
            <a:pPr lvl="1"/>
            <a:r>
              <a:rPr lang="en-US" dirty="0" smtClean="0"/>
              <a:t>launch a fragment </a:t>
            </a:r>
            <a:r>
              <a:rPr lang="en-US" dirty="0" err="1" smtClean="0"/>
              <a:t>shader</a:t>
            </a:r>
            <a:r>
              <a:rPr lang="en-US" dirty="0" smtClean="0"/>
              <a:t> for every fragment with interpolated data as parameters</a:t>
            </a:r>
          </a:p>
          <a:p>
            <a:endParaRPr lang="en-US" dirty="0"/>
          </a:p>
        </p:txBody>
      </p:sp>
      <p:sp>
        <p:nvSpPr>
          <p:cNvPr id="4" name="Téglalap 3"/>
          <p:cNvSpPr/>
          <p:nvPr/>
        </p:nvSpPr>
        <p:spPr>
          <a:xfrm>
            <a:off x="9144000" y="3581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RS</a:t>
            </a:r>
            <a:endParaRPr lang="en-US" dirty="0">
              <a:solidFill>
                <a:schemeClr val="tx1"/>
              </a:solidFill>
            </a:endParaRPr>
          </a:p>
        </p:txBody>
      </p:sp>
      <p:cxnSp>
        <p:nvCxnSpPr>
          <p:cNvPr id="10" name="Szögletes összekötő 9"/>
          <p:cNvCxnSpPr/>
          <p:nvPr/>
        </p:nvCxnSpPr>
        <p:spPr>
          <a:xfrm rot="5400000">
            <a:off x="9297194" y="3428206"/>
            <a:ext cx="304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Téglalap 10"/>
          <p:cNvSpPr/>
          <p:nvPr/>
        </p:nvSpPr>
        <p:spPr>
          <a:xfrm>
            <a:off x="9372600" y="46482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églalap 11"/>
          <p:cNvSpPr/>
          <p:nvPr/>
        </p:nvSpPr>
        <p:spPr>
          <a:xfrm>
            <a:off x="9448800" y="47244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églalap 12"/>
          <p:cNvSpPr/>
          <p:nvPr/>
        </p:nvSpPr>
        <p:spPr>
          <a:xfrm>
            <a:off x="9372600" y="47244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églalap 13"/>
          <p:cNvSpPr/>
          <p:nvPr/>
        </p:nvSpPr>
        <p:spPr>
          <a:xfrm>
            <a:off x="9296400" y="48006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églalap 14"/>
          <p:cNvSpPr/>
          <p:nvPr/>
        </p:nvSpPr>
        <p:spPr>
          <a:xfrm>
            <a:off x="9372600" y="48006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églalap 15"/>
          <p:cNvSpPr/>
          <p:nvPr/>
        </p:nvSpPr>
        <p:spPr>
          <a:xfrm>
            <a:off x="9448800" y="48006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églalap 16"/>
          <p:cNvSpPr/>
          <p:nvPr/>
        </p:nvSpPr>
        <p:spPr>
          <a:xfrm>
            <a:off x="9525000" y="48006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églalap 17"/>
          <p:cNvSpPr/>
          <p:nvPr/>
        </p:nvSpPr>
        <p:spPr>
          <a:xfrm>
            <a:off x="94488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églalap 18"/>
          <p:cNvSpPr/>
          <p:nvPr/>
        </p:nvSpPr>
        <p:spPr>
          <a:xfrm>
            <a:off x="93726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églalap 19"/>
          <p:cNvSpPr/>
          <p:nvPr/>
        </p:nvSpPr>
        <p:spPr>
          <a:xfrm>
            <a:off x="92964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églalap 20"/>
          <p:cNvSpPr/>
          <p:nvPr/>
        </p:nvSpPr>
        <p:spPr>
          <a:xfrm>
            <a:off x="9296400" y="49530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églalap 21"/>
          <p:cNvSpPr/>
          <p:nvPr/>
        </p:nvSpPr>
        <p:spPr>
          <a:xfrm>
            <a:off x="9220200" y="49530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églalap 22"/>
          <p:cNvSpPr/>
          <p:nvPr/>
        </p:nvSpPr>
        <p:spPr>
          <a:xfrm>
            <a:off x="96012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églalap 23"/>
          <p:cNvSpPr/>
          <p:nvPr/>
        </p:nvSpPr>
        <p:spPr>
          <a:xfrm>
            <a:off x="9448800" y="49530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églalap 24"/>
          <p:cNvSpPr/>
          <p:nvPr/>
        </p:nvSpPr>
        <p:spPr>
          <a:xfrm>
            <a:off x="9372600" y="49530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églalap 25"/>
          <p:cNvSpPr/>
          <p:nvPr/>
        </p:nvSpPr>
        <p:spPr>
          <a:xfrm>
            <a:off x="95250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églalap 26"/>
          <p:cNvSpPr/>
          <p:nvPr/>
        </p:nvSpPr>
        <p:spPr>
          <a:xfrm>
            <a:off x="9296400" y="50292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églalap 27"/>
          <p:cNvSpPr/>
          <p:nvPr/>
        </p:nvSpPr>
        <p:spPr>
          <a:xfrm>
            <a:off x="9220200" y="50292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zögletes összekötő 18"/>
          <p:cNvCxnSpPr/>
          <p:nvPr/>
        </p:nvCxnSpPr>
        <p:spPr>
          <a:xfrm rot="5400000">
            <a:off x="9220994" y="4342606"/>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158182" y="2649515"/>
            <a:ext cx="595418" cy="595857"/>
            <a:chOff x="3414214" y="4455802"/>
            <a:chExt cx="595418" cy="595857"/>
          </a:xfrm>
        </p:grpSpPr>
        <p:sp>
          <p:nvSpPr>
            <p:cNvPr id="31" name="Háromszög 334"/>
            <p:cNvSpPr/>
            <p:nvPr/>
          </p:nvSpPr>
          <p:spPr>
            <a:xfrm rot="1643725">
              <a:off x="3552432" y="4510638"/>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Ellipszis 335"/>
            <p:cNvSpPr/>
            <p:nvPr/>
          </p:nvSpPr>
          <p:spPr>
            <a:xfrm rot="1643725">
              <a:off x="3792486" y="4455802"/>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Ellipszis 336"/>
            <p:cNvSpPr/>
            <p:nvPr/>
          </p:nvSpPr>
          <p:spPr>
            <a:xfrm rot="1643725">
              <a:off x="3414214" y="468888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Ellipszis 337"/>
            <p:cNvSpPr/>
            <p:nvPr/>
          </p:nvSpPr>
          <p:spPr>
            <a:xfrm rot="1643725">
              <a:off x="3820140" y="489925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995876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Fragment</a:t>
            </a:r>
            <a:r>
              <a:rPr lang="hu-HU" dirty="0" smtClean="0"/>
              <a:t> </a:t>
            </a:r>
            <a:r>
              <a:rPr lang="hu-HU" dirty="0" err="1" smtClean="0"/>
              <a:t>shader</a:t>
            </a:r>
            <a:endParaRPr lang="en-US" dirty="0"/>
          </a:p>
        </p:txBody>
      </p:sp>
      <p:sp>
        <p:nvSpPr>
          <p:cNvPr id="3" name="Tartalom helye 2"/>
          <p:cNvSpPr>
            <a:spLocks noGrp="1"/>
          </p:cNvSpPr>
          <p:nvPr>
            <p:ph idx="1"/>
          </p:nvPr>
        </p:nvSpPr>
        <p:spPr/>
        <p:txBody>
          <a:bodyPr/>
          <a:lstStyle/>
          <a:p>
            <a:r>
              <a:rPr lang="en-US" dirty="0" smtClean="0"/>
              <a:t>input data</a:t>
            </a:r>
            <a:endParaRPr lang="hu-HU" dirty="0" smtClean="0"/>
          </a:p>
          <a:p>
            <a:pPr lvl="1"/>
            <a:r>
              <a:rPr lang="hu-HU" dirty="0" err="1" smtClean="0"/>
              <a:t>vertex</a:t>
            </a:r>
            <a:r>
              <a:rPr lang="hu-HU" dirty="0" smtClean="0"/>
              <a:t> </a:t>
            </a:r>
            <a:r>
              <a:rPr lang="hu-HU" dirty="0" err="1" smtClean="0"/>
              <a:t>shader</a:t>
            </a:r>
            <a:r>
              <a:rPr lang="hu-HU" dirty="0" smtClean="0"/>
              <a:t> </a:t>
            </a:r>
            <a:r>
              <a:rPr lang="en-US" dirty="0" smtClean="0"/>
              <a:t>outputs, interpolated</a:t>
            </a:r>
            <a:endParaRPr lang="hu-HU" dirty="0" smtClean="0"/>
          </a:p>
          <a:p>
            <a:pPr lvl="1"/>
            <a:r>
              <a:rPr lang="en-US" dirty="0" smtClean="0"/>
              <a:t>pixel coordinates</a:t>
            </a:r>
            <a:endParaRPr lang="hu-HU" dirty="0" smtClean="0"/>
          </a:p>
          <a:p>
            <a:r>
              <a:rPr lang="en-US" dirty="0" smtClean="0"/>
              <a:t>output data</a:t>
            </a:r>
            <a:endParaRPr lang="hu-HU" dirty="0" smtClean="0"/>
          </a:p>
          <a:p>
            <a:pPr lvl="1"/>
            <a:r>
              <a:rPr lang="hu-HU" dirty="0" smtClean="0"/>
              <a:t>pixel </a:t>
            </a:r>
            <a:r>
              <a:rPr lang="en-US" dirty="0" smtClean="0"/>
              <a:t>color</a:t>
            </a:r>
            <a:r>
              <a:rPr lang="hu-HU" dirty="0" smtClean="0"/>
              <a:t> </a:t>
            </a:r>
            <a:r>
              <a:rPr lang="en-US" dirty="0" smtClean="0"/>
              <a:t>[RGBA]</a:t>
            </a:r>
          </a:p>
        </p:txBody>
      </p:sp>
      <p:sp>
        <p:nvSpPr>
          <p:cNvPr id="4" name="Téglalap 3"/>
          <p:cNvSpPr/>
          <p:nvPr/>
        </p:nvSpPr>
        <p:spPr>
          <a:xfrm>
            <a:off x="8915400" y="2895600"/>
            <a:ext cx="6096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PS</a:t>
            </a:r>
            <a:endParaRPr lang="en-US" dirty="0">
              <a:solidFill>
                <a:schemeClr val="tx1"/>
              </a:solidFill>
            </a:endParaRPr>
          </a:p>
        </p:txBody>
      </p:sp>
      <p:sp>
        <p:nvSpPr>
          <p:cNvPr id="5" name="Téglalap 4"/>
          <p:cNvSpPr/>
          <p:nvPr/>
        </p:nvSpPr>
        <p:spPr>
          <a:xfrm>
            <a:off x="9067800" y="2133600"/>
            <a:ext cx="304800" cy="3048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zögletes összekötő 5"/>
          <p:cNvCxnSpPr>
            <a:stCxn id="5" idx="2"/>
          </p:cNvCxnSpPr>
          <p:nvPr/>
        </p:nvCxnSpPr>
        <p:spPr>
          <a:xfrm rot="5400000">
            <a:off x="8991600" y="266700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 name="Szögletes összekötő 18"/>
          <p:cNvCxnSpPr/>
          <p:nvPr/>
        </p:nvCxnSpPr>
        <p:spPr>
          <a:xfrm rot="5400000">
            <a:off x="8992394" y="3656806"/>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Téglalap 7"/>
          <p:cNvSpPr/>
          <p:nvPr/>
        </p:nvSpPr>
        <p:spPr>
          <a:xfrm>
            <a:off x="9067800" y="396240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7132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Output merger</a:t>
            </a:r>
            <a:endParaRPr lang="en-US" dirty="0"/>
          </a:p>
        </p:txBody>
      </p:sp>
      <p:sp>
        <p:nvSpPr>
          <p:cNvPr id="3" name="Tartalom helye 2"/>
          <p:cNvSpPr>
            <a:spLocks noGrp="1"/>
          </p:cNvSpPr>
          <p:nvPr>
            <p:ph idx="1"/>
          </p:nvPr>
        </p:nvSpPr>
        <p:spPr/>
        <p:txBody>
          <a:bodyPr/>
          <a:lstStyle/>
          <a:p>
            <a:r>
              <a:rPr lang="en-US" dirty="0" smtClean="0"/>
              <a:t>target</a:t>
            </a:r>
            <a:r>
              <a:rPr lang="hu-HU" dirty="0" smtClean="0"/>
              <a:t>: </a:t>
            </a:r>
            <a:r>
              <a:rPr lang="hu-HU" dirty="0" err="1" smtClean="0"/>
              <a:t>frame</a:t>
            </a:r>
            <a:r>
              <a:rPr lang="hu-HU" dirty="0" smtClean="0"/>
              <a:t> </a:t>
            </a:r>
            <a:r>
              <a:rPr lang="hu-HU" dirty="0" err="1" smtClean="0"/>
              <a:t>buffer</a:t>
            </a:r>
            <a:endParaRPr lang="en-US" dirty="0" smtClean="0"/>
          </a:p>
          <a:p>
            <a:r>
              <a:rPr lang="en-US" dirty="0" smtClean="0"/>
              <a:t>blending</a:t>
            </a:r>
            <a:endParaRPr lang="hu-HU" dirty="0" smtClean="0"/>
          </a:p>
          <a:p>
            <a:pPr lvl="1"/>
            <a:r>
              <a:rPr lang="en-US" dirty="0" smtClean="0"/>
              <a:t>mix fragment color with target pixel color</a:t>
            </a:r>
          </a:p>
          <a:p>
            <a:pPr lvl="1"/>
            <a:r>
              <a:rPr lang="en-US" dirty="0" smtClean="0"/>
              <a:t>can use alpha from fragment </a:t>
            </a:r>
            <a:r>
              <a:rPr lang="en-US" dirty="0" err="1" smtClean="0"/>
              <a:t>shader</a:t>
            </a:r>
            <a:r>
              <a:rPr lang="en-US" dirty="0" smtClean="0"/>
              <a:t> for weighting</a:t>
            </a:r>
          </a:p>
          <a:p>
            <a:endParaRPr lang="en-US" dirty="0"/>
          </a:p>
        </p:txBody>
      </p:sp>
      <p:sp>
        <p:nvSpPr>
          <p:cNvPr id="4" name="Téglalap 3"/>
          <p:cNvSpPr/>
          <p:nvPr/>
        </p:nvSpPr>
        <p:spPr>
          <a:xfrm>
            <a:off x="7848600" y="3810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OM</a:t>
            </a:r>
            <a:endParaRPr lang="en-US" dirty="0">
              <a:solidFill>
                <a:schemeClr val="tx1"/>
              </a:solidFill>
            </a:endParaRPr>
          </a:p>
        </p:txBody>
      </p:sp>
      <p:sp>
        <p:nvSpPr>
          <p:cNvPr id="5" name="Téglalap 4"/>
          <p:cNvSpPr/>
          <p:nvPr/>
        </p:nvSpPr>
        <p:spPr>
          <a:xfrm>
            <a:off x="8001000" y="304800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zögletes összekötő 5"/>
          <p:cNvCxnSpPr>
            <a:stCxn id="5" idx="2"/>
            <a:endCxn id="4" idx="0"/>
          </p:cNvCxnSpPr>
          <p:nvPr/>
        </p:nvCxnSpPr>
        <p:spPr>
          <a:xfrm rot="5400000">
            <a:off x="7924800" y="358140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Téglalap 6"/>
          <p:cNvSpPr/>
          <p:nvPr/>
        </p:nvSpPr>
        <p:spPr>
          <a:xfrm>
            <a:off x="8001000" y="4876800"/>
            <a:ext cx="304800" cy="3048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zögletes összekötő 18"/>
          <p:cNvCxnSpPr>
            <a:stCxn id="7" idx="3"/>
            <a:endCxn id="4" idx="3"/>
          </p:cNvCxnSpPr>
          <p:nvPr/>
        </p:nvCxnSpPr>
        <p:spPr>
          <a:xfrm flipV="1">
            <a:off x="8305800" y="4076700"/>
            <a:ext cx="152400" cy="952500"/>
          </a:xfrm>
          <a:prstGeom prst="bentConnector3">
            <a:avLst>
              <a:gd name="adj1" fmla="val 2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zögletes összekötő 18"/>
          <p:cNvCxnSpPr>
            <a:stCxn id="4" idx="2"/>
            <a:endCxn id="7" idx="0"/>
          </p:cNvCxnSpPr>
          <p:nvPr/>
        </p:nvCxnSpPr>
        <p:spPr>
          <a:xfrm rot="5400000">
            <a:off x="7886700" y="4610100"/>
            <a:ext cx="5334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909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 </a:t>
            </a:r>
            <a:r>
              <a:rPr lang="en-US" dirty="0" smtClean="0">
                <a:solidFill>
                  <a:srgbClr val="FF0000"/>
                </a:solidFill>
                <a:latin typeface="Consolas" panose="020B0609020204030204" pitchFamily="49" charset="0"/>
              </a:rPr>
              <a:t>App</a:t>
            </a:r>
            <a:r>
              <a:rPr lang="en-US" dirty="0" smtClean="0">
                <a:solidFill>
                  <a:srgbClr val="FF0000"/>
                </a:solidFill>
              </a:rPr>
              <a:t> </a:t>
            </a:r>
            <a:r>
              <a:rPr lang="hu-HU" dirty="0" smtClean="0">
                <a:solidFill>
                  <a:srgbClr val="FF0000"/>
                </a:solidFill>
              </a:rPr>
              <a:t>constructor</a:t>
            </a:r>
            <a:r>
              <a:rPr lang="en-US" dirty="0" smtClean="0">
                <a:solidFill>
                  <a:srgbClr val="FF0000"/>
                </a:solidFill>
              </a:rPr>
              <a:t>:</a:t>
            </a:r>
            <a:r>
              <a:rPr lang="en-US" dirty="0">
                <a:solidFill>
                  <a:srgbClr val="FF0000"/>
                </a:solidFill>
              </a:rPr>
              <a:t> </a:t>
            </a:r>
            <a:r>
              <a:rPr lang="hu-HU" dirty="0" smtClean="0">
                <a:solidFill>
                  <a:srgbClr val="FF0000"/>
                </a:solidFill>
              </a:rPr>
              <a:t>create </a:t>
            </a:r>
            <a:r>
              <a:rPr lang="en-US" dirty="0" err="1" smtClean="0">
                <a:solidFill>
                  <a:srgbClr val="FF0000"/>
                </a:solidFill>
              </a:rPr>
              <a:t>gl</a:t>
            </a:r>
            <a:r>
              <a:rPr lang="en-US" dirty="0" smtClean="0">
                <a:solidFill>
                  <a:srgbClr val="FF0000"/>
                </a:solidFill>
              </a:rPr>
              <a:t> context</a:t>
            </a:r>
            <a:endParaRPr lang="en-US" dirty="0">
              <a:solidFill>
                <a:srgbClr val="FF0000"/>
              </a:solidFill>
            </a:endParaRPr>
          </a:p>
        </p:txBody>
      </p:sp>
      <p:sp>
        <p:nvSpPr>
          <p:cNvPr id="3" name="Content Placeholder 2"/>
          <p:cNvSpPr>
            <a:spLocks noGrp="1"/>
          </p:cNvSpPr>
          <p:nvPr>
            <p:ph idx="1"/>
          </p:nvPr>
        </p:nvSpPr>
        <p:spPr/>
        <p:txBody>
          <a:bodyPr>
            <a:noAutofit/>
          </a:bodyPr>
          <a:lstStyle/>
          <a:p>
            <a:pPr>
              <a:lnSpc>
                <a:spcPct val="107000"/>
              </a:lnSpc>
            </a:pPr>
            <a:r>
              <a:rPr lang="en-US" dirty="0">
                <a:solidFill>
                  <a:schemeClr val="bg1">
                    <a:lumMod val="50000"/>
                  </a:schemeClr>
                </a:solidFill>
                <a:ea typeface="Times New Roman" panose="02020603050405020304" pitchFamily="18" charset="0"/>
                <a:cs typeface="Times New Roman" panose="02020603050405020304" pitchFamily="18" charset="0"/>
              </a:rPr>
              <a:t>class App{</a:t>
            </a:r>
          </a:p>
          <a:p>
            <a:pPr>
              <a:lnSpc>
                <a:spcPct val="107000"/>
              </a:lnSpc>
            </a:pPr>
            <a:r>
              <a:rPr lang="en-US" dirty="0">
                <a:solidFill>
                  <a:schemeClr val="bg1">
                    <a:lumMod val="50000"/>
                  </a:schemeClr>
                </a:solidFill>
                <a:ea typeface="Times New Roman" panose="02020603050405020304" pitchFamily="18" charset="0"/>
                <a:cs typeface="Times New Roman" panose="02020603050405020304" pitchFamily="18" charset="0"/>
              </a:rPr>
              <a:t>  constructor(canvas, overlay) {</a:t>
            </a:r>
          </a:p>
          <a:p>
            <a:pPr>
              <a:lnSpc>
                <a:spcPct val="107000"/>
              </a:lnSpc>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this.canvas</a:t>
            </a:r>
            <a:r>
              <a:rPr lang="en-US" dirty="0">
                <a:solidFill>
                  <a:schemeClr val="bg1">
                    <a:lumMod val="50000"/>
                  </a:schemeClr>
                </a:solidFill>
                <a:ea typeface="Times New Roman" panose="02020603050405020304" pitchFamily="18" charset="0"/>
                <a:cs typeface="Times New Roman" panose="02020603050405020304" pitchFamily="18" charset="0"/>
              </a:rPr>
              <a:t> = canvas;</a:t>
            </a:r>
          </a:p>
          <a:p>
            <a:pPr>
              <a:lnSpc>
                <a:spcPct val="107000"/>
              </a:lnSpc>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this.overlay</a:t>
            </a:r>
            <a:r>
              <a:rPr lang="en-US" dirty="0">
                <a:solidFill>
                  <a:schemeClr val="bg1">
                    <a:lumMod val="50000"/>
                  </a:schemeClr>
                </a:solidFill>
                <a:ea typeface="Times New Roman" panose="02020603050405020304" pitchFamily="18" charset="0"/>
                <a:cs typeface="Times New Roman" panose="02020603050405020304" pitchFamily="18" charset="0"/>
              </a:rPr>
              <a:t> = overlay</a:t>
            </a:r>
            <a:r>
              <a:rPr lang="en-US" dirty="0" smtClean="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this.gl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canvas.getContext</a:t>
            </a:r>
            <a:r>
              <a:rPr lang="en-US"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8F8634"/>
                </a:solidFill>
                <a:ea typeface="Times New Roman" panose="02020603050405020304" pitchFamily="18" charset="0"/>
                <a:cs typeface="Times New Roman" panose="02020603050405020304" pitchFamily="18" charset="0"/>
              </a:rPr>
              <a:t>"</a:t>
            </a:r>
            <a:r>
              <a:rPr lang="en-US" dirty="0" err="1" smtClean="0">
                <a:solidFill>
                  <a:srgbClr val="8F8634"/>
                </a:solidFill>
                <a:ea typeface="Times New Roman" panose="02020603050405020304" pitchFamily="18" charset="0"/>
                <a:cs typeface="Times New Roman" panose="02020603050405020304" pitchFamily="18" charset="0"/>
              </a:rPr>
              <a:t>webgl</a:t>
            </a:r>
            <a:r>
              <a:rPr lang="hu-HU" dirty="0" smtClean="0">
                <a:solidFill>
                  <a:srgbClr val="8F8634"/>
                </a:solidFill>
                <a:ea typeface="Times New Roman" panose="02020603050405020304" pitchFamily="18" charset="0"/>
                <a:cs typeface="Times New Roman" panose="02020603050405020304" pitchFamily="18" charset="0"/>
              </a:rPr>
              <a:t>2</a:t>
            </a:r>
            <a:r>
              <a:rPr lang="en-US" dirty="0" smtClean="0">
                <a:solidFill>
                  <a:srgbClr val="8F8634"/>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a:t>
            </a:r>
            <a:r>
              <a:rPr lang="en-US" dirty="0" smtClean="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endParaRPr lang="hu-HU" dirty="0" smtClean="0">
              <a:solidFill>
                <a:srgbClr val="000000"/>
              </a:solidFill>
              <a:ea typeface="Times New Roman" panose="02020603050405020304" pitchFamily="18" charset="0"/>
              <a:cs typeface="Times New Roman" panose="02020603050405020304" pitchFamily="18" charset="0"/>
            </a:endParaRPr>
          </a:p>
          <a:p>
            <a:pPr>
              <a:lnSpc>
                <a:spcPct val="107000"/>
              </a:lnSpc>
            </a:pPr>
            <a:r>
              <a:rPr lang="hu-HU" dirty="0">
                <a:solidFill>
                  <a:srgbClr val="000000"/>
                </a:solidFill>
                <a:ea typeface="Times New Roman" panose="02020603050405020304" pitchFamily="18" charset="0"/>
                <a:cs typeface="Times New Roman" panose="02020603050405020304" pitchFamily="18" charset="0"/>
              </a:rPr>
              <a:t> </a:t>
            </a:r>
            <a:r>
              <a:rPr lang="hu-HU" dirty="0" smtClean="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  </a:t>
            </a:r>
            <a:r>
              <a:rPr lang="en-US" dirty="0" smtClean="0">
                <a:solidFill>
                  <a:srgbClr val="C70040"/>
                </a:solidFill>
                <a:ea typeface="Times New Roman" panose="02020603050405020304" pitchFamily="18" charset="0"/>
                <a:cs typeface="Times New Roman" panose="02020603050405020304" pitchFamily="18" charset="0"/>
              </a:rPr>
              <a:t>if</a:t>
            </a: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(this.gl </a:t>
            </a:r>
            <a:r>
              <a:rPr lang="en-US" dirty="0" smtClean="0">
                <a:solidFill>
                  <a:srgbClr val="C7004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null</a:t>
            </a: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a:t>
            </a: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smtClean="0">
                <a:solidFill>
                  <a:srgbClr val="C70040"/>
                </a:solidFill>
                <a:ea typeface="Times New Roman" panose="02020603050405020304" pitchFamily="18" charset="0"/>
                <a:cs typeface="Times New Roman" panose="02020603050405020304" pitchFamily="18" charset="0"/>
              </a:rPr>
              <a:t>      throw </a:t>
            </a:r>
            <a:r>
              <a:rPr lang="en-US" dirty="0">
                <a:solidFill>
                  <a:srgbClr val="C70040"/>
                </a:solidFill>
                <a:ea typeface="Times New Roman" panose="02020603050405020304" pitchFamily="18" charset="0"/>
                <a:cs typeface="Times New Roman" panose="02020603050405020304" pitchFamily="18" charset="0"/>
              </a:rPr>
              <a:t>new</a:t>
            </a:r>
            <a:r>
              <a:rPr lang="en-US" dirty="0">
                <a:solidFill>
                  <a:srgbClr val="000000"/>
                </a:solidFill>
                <a:ea typeface="Times New Roman" panose="02020603050405020304" pitchFamily="18" charset="0"/>
                <a:cs typeface="Times New Roman" panose="02020603050405020304" pitchFamily="18" charset="0"/>
              </a:rPr>
              <a:t> Error</a:t>
            </a:r>
            <a:r>
              <a:rPr lang="en-US"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8F8634"/>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Browser does not support </a:t>
            </a:r>
            <a:r>
              <a:rPr lang="en-US" dirty="0" err="1" smtClean="0">
                <a:solidFill>
                  <a:srgbClr val="8F8634"/>
                </a:solidFill>
                <a:ea typeface="Times New Roman" panose="02020603050405020304" pitchFamily="18" charset="0"/>
                <a:cs typeface="Times New Roman" panose="02020603050405020304" pitchFamily="18" charset="0"/>
              </a:rPr>
              <a:t>WebGL</a:t>
            </a:r>
            <a:r>
              <a:rPr lang="hu-HU" dirty="0" smtClean="0">
                <a:solidFill>
                  <a:srgbClr val="8F8634"/>
                </a:solidFill>
                <a:ea typeface="Times New Roman" panose="02020603050405020304" pitchFamily="18" charset="0"/>
                <a:cs typeface="Times New Roman" panose="02020603050405020304" pitchFamily="18" charset="0"/>
              </a:rPr>
              <a:t>2</a:t>
            </a:r>
            <a:r>
              <a:rPr lang="en-US" dirty="0" smtClean="0">
                <a:solidFill>
                  <a:srgbClr val="8F8634"/>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a:t>
            </a: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p>
          <a:p>
            <a:pPr>
              <a:lnSpc>
                <a:spcPct val="107000"/>
              </a:lnSpc>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44356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 </a:t>
            </a:r>
            <a:r>
              <a:rPr lang="en-US" dirty="0">
                <a:solidFill>
                  <a:srgbClr val="FF0000"/>
                </a:solidFill>
                <a:latin typeface="Consolas" panose="020B0609020204030204" pitchFamily="49" charset="0"/>
              </a:rPr>
              <a:t>App</a:t>
            </a:r>
            <a:r>
              <a:rPr lang="en-US" dirty="0">
                <a:solidFill>
                  <a:srgbClr val="FF0000"/>
                </a:solidFill>
              </a:rPr>
              <a:t> </a:t>
            </a:r>
            <a:r>
              <a:rPr lang="hu-HU" dirty="0">
                <a:solidFill>
                  <a:srgbClr val="FF0000"/>
                </a:solidFill>
              </a:rPr>
              <a:t>constructor</a:t>
            </a:r>
            <a:r>
              <a:rPr lang="en-US" dirty="0">
                <a:solidFill>
                  <a:srgbClr val="FF0000"/>
                </a:solidFill>
              </a:rPr>
              <a:t>: </a:t>
            </a:r>
            <a:r>
              <a:rPr lang="hu-HU" dirty="0">
                <a:solidFill>
                  <a:srgbClr val="FF0000"/>
                </a:solidFill>
              </a:rPr>
              <a:t>create </a:t>
            </a:r>
            <a:r>
              <a:rPr lang="en-US" dirty="0" smtClean="0">
                <a:solidFill>
                  <a:srgbClr val="FF0000"/>
                </a:solidFill>
                <a:latin typeface="Consolas" panose="020B0609020204030204" pitchFamily="49" charset="0"/>
              </a:rPr>
              <a:t>Scene</a:t>
            </a:r>
            <a:r>
              <a:rPr lang="en-US" dirty="0" smtClean="0">
                <a:solidFill>
                  <a:srgbClr val="FF0000"/>
                </a:solidFill>
              </a:rPr>
              <a:t> instance</a:t>
            </a:r>
            <a:endParaRPr lang="en-US" dirty="0"/>
          </a:p>
        </p:txBody>
      </p:sp>
      <p:sp>
        <p:nvSpPr>
          <p:cNvPr id="3" name="Content Placeholder 2"/>
          <p:cNvSpPr>
            <a:spLocks noGrp="1"/>
          </p:cNvSpPr>
          <p:nvPr>
            <p:ph idx="1"/>
          </p:nvPr>
        </p:nvSpPr>
        <p:spPr/>
        <p:txBody>
          <a:bodyPr>
            <a:noAutofit/>
          </a:bodyPr>
          <a:lstStyle/>
          <a:p>
            <a:pPr>
              <a:lnSpc>
                <a:spcPct val="107000"/>
              </a:lnSpc>
            </a:pPr>
            <a:endParaRPr lang="en-US" dirty="0" smtClean="0">
              <a:solidFill>
                <a:srgbClr val="000000"/>
              </a:solidFill>
              <a:ea typeface="Times New Roman" panose="02020603050405020304" pitchFamily="18" charset="0"/>
              <a:cs typeface="Times New Roman" panose="02020603050405020304" pitchFamily="18" charset="0"/>
            </a:endParaRPr>
          </a:p>
          <a:p>
            <a:pPr>
              <a:lnSpc>
                <a:spcPct val="107000"/>
              </a:lnSpc>
            </a:pP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pPr>
            <a:endParaRPr lang="en-US" dirty="0" smtClean="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this.gl.pendingResources</a:t>
            </a: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a:t>
            </a:r>
          </a:p>
          <a:p>
            <a:pPr>
              <a:lnSpc>
                <a:spcPct val="107000"/>
              </a:lnSpc>
            </a:pPr>
            <a:endParaRPr lang="en-US" dirty="0" smtClean="0">
              <a:solidFill>
                <a:srgbClr val="000000"/>
              </a:solidFill>
              <a:ea typeface="Times New Roman" panose="02020603050405020304" pitchFamily="18" charset="0"/>
              <a:cs typeface="Times New Roman" panose="02020603050405020304" pitchFamily="18" charset="0"/>
            </a:endParaRPr>
          </a:p>
          <a:p>
            <a:pPr>
              <a:lnSpc>
                <a:spcPct val="107000"/>
              </a:lnSpc>
            </a:pP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pP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this.scene</a:t>
            </a: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new Scene(this.gl</a:t>
            </a:r>
            <a:r>
              <a:rPr lang="en-US" dirty="0" smtClean="0">
                <a:solidFill>
                  <a:srgbClr val="000000"/>
                </a:solidFill>
                <a:ea typeface="Times New Roman" panose="02020603050405020304" pitchFamily="18" charset="0"/>
                <a:cs typeface="Times New Roman" panose="02020603050405020304" pitchFamily="18" charset="0"/>
              </a:rPr>
              <a:t>);</a:t>
            </a:r>
          </a:p>
          <a:p>
            <a:pPr>
              <a:lnSpc>
                <a:spcPct val="107000"/>
              </a:lnSpc>
            </a:pP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smtClean="0">
                <a:solidFill>
                  <a:schemeClr val="bg1">
                    <a:lumMod val="50000"/>
                  </a:schemeClr>
                </a:solidFill>
                <a:ea typeface="Times New Roman" panose="02020603050405020304" pitchFamily="18" charset="0"/>
                <a:cs typeface="Times New Roman" panose="02020603050405020304" pitchFamily="18" charset="0"/>
              </a:rPr>
              <a:t>    </a:t>
            </a:r>
            <a:r>
              <a:rPr lang="en-US" dirty="0" err="1" smtClean="0">
                <a:solidFill>
                  <a:schemeClr val="bg1">
                    <a:lumMod val="50000"/>
                  </a:schemeClr>
                </a:solidFill>
                <a:ea typeface="Times New Roman" panose="02020603050405020304" pitchFamily="18" charset="0"/>
                <a:cs typeface="Times New Roman" panose="02020603050405020304" pitchFamily="18" charset="0"/>
              </a:rPr>
              <a:t>this.resize</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pPr>
            <a:r>
              <a:rPr lang="en-US" dirty="0" smtClean="0">
                <a:solidFill>
                  <a:schemeClr val="bg1">
                    <a:lumMod val="50000"/>
                  </a:schemeClr>
                </a:solidFill>
                <a:ea typeface="Times New Roman" panose="02020603050405020304" pitchFamily="18" charset="0"/>
                <a:cs typeface="Times New Roman" panose="02020603050405020304" pitchFamily="18" charset="0"/>
              </a:rPr>
              <a:t> } </a:t>
            </a:r>
            <a:endParaRPr lang="en-US" sz="11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Arrow Connector 3"/>
          <p:cNvCxnSpPr>
            <a:stCxn id="5" idx="1"/>
          </p:cNvCxnSpPr>
          <p:nvPr/>
        </p:nvCxnSpPr>
        <p:spPr>
          <a:xfrm flipH="1">
            <a:off x="3810000" y="2442866"/>
            <a:ext cx="914400" cy="6748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24400" y="1981200"/>
            <a:ext cx="5676554" cy="923330"/>
          </a:xfrm>
          <a:prstGeom prst="rect">
            <a:avLst/>
          </a:prstGeom>
          <a:noFill/>
        </p:spPr>
        <p:txBody>
          <a:bodyPr wrap="none" rtlCol="0">
            <a:spAutoFit/>
          </a:bodyPr>
          <a:lstStyle/>
          <a:p>
            <a:r>
              <a:rPr lang="en-US" dirty="0">
                <a:solidFill>
                  <a:srgbClr val="FF0000"/>
                </a:solidFill>
                <a:latin typeface="Whipsmart" panose="020B0502030203050204" pitchFamily="34" charset="0"/>
              </a:rPr>
              <a:t>this property injected into the OpenGL context object</a:t>
            </a:r>
          </a:p>
          <a:p>
            <a:r>
              <a:rPr lang="en-US" dirty="0">
                <a:solidFill>
                  <a:srgbClr val="FF0000"/>
                </a:solidFill>
                <a:latin typeface="Whipsmart" panose="020B0502030203050204" pitchFamily="34" charset="0"/>
              </a:rPr>
              <a:t>will be useful for monitoring loading images and 3D models,</a:t>
            </a:r>
          </a:p>
          <a:p>
            <a:r>
              <a:rPr lang="en-US" dirty="0">
                <a:solidFill>
                  <a:srgbClr val="FF0000"/>
                </a:solidFill>
                <a:latin typeface="Whipsmart" panose="020B0502030203050204" pitchFamily="34" charset="0"/>
              </a:rPr>
              <a:t>when we get there</a:t>
            </a:r>
          </a:p>
        </p:txBody>
      </p:sp>
      <p:cxnSp>
        <p:nvCxnSpPr>
          <p:cNvPr id="8" name="Straight Arrow Connector 7"/>
          <p:cNvCxnSpPr>
            <a:stCxn id="9" idx="1"/>
          </p:cNvCxnSpPr>
          <p:nvPr/>
        </p:nvCxnSpPr>
        <p:spPr>
          <a:xfrm flipH="1">
            <a:off x="1802324" y="3902562"/>
            <a:ext cx="914400" cy="813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16724" y="3579397"/>
            <a:ext cx="4228754"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this will be our object responsible for creating</a:t>
            </a:r>
            <a:r>
              <a:rPr lang="hu-HU" dirty="0">
                <a:solidFill>
                  <a:srgbClr val="FF0000"/>
                </a:solidFill>
                <a:latin typeface="Whipsmart" panose="020B0502030203050204" pitchFamily="34" charset="0"/>
              </a:rPr>
              <a:t> and</a:t>
            </a:r>
            <a:r>
              <a:rPr lang="en-US" dirty="0">
                <a:solidFill>
                  <a:srgbClr val="FF0000"/>
                </a:solidFill>
                <a:latin typeface="Whipsmart" panose="020B0502030203050204" pitchFamily="34" charset="0"/>
              </a:rPr>
              <a:t> drawing the virtual world</a:t>
            </a:r>
          </a:p>
        </p:txBody>
      </p:sp>
      <p:cxnSp>
        <p:nvCxnSpPr>
          <p:cNvPr id="10" name="Straight Arrow Connector 9"/>
          <p:cNvCxnSpPr>
            <a:stCxn id="11" idx="1"/>
          </p:cNvCxnSpPr>
          <p:nvPr/>
        </p:nvCxnSpPr>
        <p:spPr>
          <a:xfrm flipH="1">
            <a:off x="5584004" y="3201304"/>
            <a:ext cx="762000" cy="24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46005" y="3016638"/>
            <a:ext cx="2839239" cy="369332"/>
          </a:xfrm>
          <a:prstGeom prst="rect">
            <a:avLst/>
          </a:prstGeom>
          <a:noFill/>
        </p:spPr>
        <p:txBody>
          <a:bodyPr wrap="none" rtlCol="0">
            <a:spAutoFit/>
          </a:bodyPr>
          <a:lstStyle/>
          <a:p>
            <a:r>
              <a:rPr lang="en-US" dirty="0">
                <a:solidFill>
                  <a:srgbClr val="FF0000"/>
                </a:solidFill>
                <a:latin typeface="Whipsmart" panose="020B0502030203050204" pitchFamily="34" charset="0"/>
              </a:rPr>
              <a:t>object literal for empty object</a:t>
            </a:r>
          </a:p>
        </p:txBody>
      </p:sp>
      <p:sp>
        <p:nvSpPr>
          <p:cNvPr id="14" name="TextBox 13"/>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85251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 </a:t>
            </a:r>
            <a:r>
              <a:rPr lang="en-US" dirty="0">
                <a:solidFill>
                  <a:srgbClr val="FF0000"/>
                </a:solidFill>
                <a:latin typeface="Consolas" panose="020B0609020204030204" pitchFamily="49" charset="0"/>
              </a:rPr>
              <a:t>App</a:t>
            </a:r>
            <a:r>
              <a:rPr lang="en-US" dirty="0" smtClean="0">
                <a:solidFill>
                  <a:srgbClr val="FF0000"/>
                </a:solidFill>
              </a:rPr>
              <a:t>’s </a:t>
            </a:r>
            <a:r>
              <a:rPr lang="en-US" dirty="0">
                <a:solidFill>
                  <a:srgbClr val="FF0000"/>
                </a:solidFill>
                <a:latin typeface="Consolas" panose="020B0609020204030204" pitchFamily="49" charset="0"/>
              </a:rPr>
              <a:t>resize</a:t>
            </a:r>
          </a:p>
        </p:txBody>
      </p:sp>
      <p:sp>
        <p:nvSpPr>
          <p:cNvPr id="3" name="Content Placeholder 2"/>
          <p:cNvSpPr>
            <a:spLocks noGrp="1"/>
          </p:cNvSpPr>
          <p:nvPr>
            <p:ph idx="1"/>
          </p:nvPr>
        </p:nvSpPr>
        <p:spPr/>
        <p:txBody>
          <a:bodyPr>
            <a:noAutofit/>
          </a:bodyPr>
          <a:lstStyle/>
          <a:p>
            <a:pPr>
              <a:lnSpc>
                <a:spcPct val="107000"/>
              </a:lnSpc>
            </a:pPr>
            <a:r>
              <a:rPr lang="en-US" dirty="0" smtClean="0">
                <a:solidFill>
                  <a:schemeClr val="bg1">
                    <a:lumMod val="50000"/>
                  </a:schemeClr>
                </a:solidFill>
                <a:ea typeface="Times New Roman" panose="02020603050405020304" pitchFamily="18" charset="0"/>
                <a:cs typeface="Times New Roman" panose="02020603050405020304" pitchFamily="18" charset="0"/>
              </a:rPr>
              <a:t>resize</a:t>
            </a: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pPr>
            <a:r>
              <a:rPr lang="en-US" dirty="0" smtClean="0">
                <a:solidFill>
                  <a:schemeClr val="bg1">
                    <a:lumMod val="50000"/>
                  </a:schemeClr>
                </a:solidFill>
                <a:ea typeface="Times New Roman" panose="02020603050405020304" pitchFamily="18" charset="0"/>
                <a:cs typeface="Times New Roman" panose="02020603050405020304" pitchFamily="18" charset="0"/>
              </a:rPr>
              <a:t>  </a:t>
            </a:r>
            <a:r>
              <a:rPr lang="hu-HU" dirty="0" smtClean="0">
                <a:solidFill>
                  <a:schemeClr val="bg1">
                    <a:lumMod val="50000"/>
                  </a:schemeClr>
                </a:solidFill>
                <a:ea typeface="Times New Roman" panose="02020603050405020304" pitchFamily="18" charset="0"/>
                <a:cs typeface="Times New Roman" panose="02020603050405020304" pitchFamily="18" charset="0"/>
              </a:rPr>
              <a:t>this.canvas.width </a:t>
            </a:r>
            <a:r>
              <a:rPr lang="hu-HU" dirty="0">
                <a:solidFill>
                  <a:schemeClr val="bg1">
                    <a:lumMod val="50000"/>
                  </a:schemeClr>
                </a:solidFill>
                <a:ea typeface="Times New Roman" panose="02020603050405020304" pitchFamily="18" charset="0"/>
                <a:cs typeface="Times New Roman" panose="02020603050405020304" pitchFamily="18" charset="0"/>
              </a:rPr>
              <a:t>= this.canvas.clientWidth;</a:t>
            </a:r>
          </a:p>
          <a:p>
            <a:pPr>
              <a:lnSpc>
                <a:spcPct val="107000"/>
              </a:lnSpc>
            </a:pPr>
            <a:r>
              <a:rPr lang="en-US" dirty="0" smtClean="0">
                <a:solidFill>
                  <a:schemeClr val="bg1">
                    <a:lumMod val="50000"/>
                  </a:schemeClr>
                </a:solidFill>
                <a:ea typeface="Times New Roman" panose="02020603050405020304" pitchFamily="18" charset="0"/>
                <a:cs typeface="Times New Roman" panose="02020603050405020304" pitchFamily="18" charset="0"/>
              </a:rPr>
              <a:t>  </a:t>
            </a:r>
            <a:r>
              <a:rPr lang="hu-HU" dirty="0" smtClean="0">
                <a:solidFill>
                  <a:schemeClr val="bg1">
                    <a:lumMod val="50000"/>
                  </a:schemeClr>
                </a:solidFill>
                <a:ea typeface="Times New Roman" panose="02020603050405020304" pitchFamily="18" charset="0"/>
                <a:cs typeface="Times New Roman" panose="02020603050405020304" pitchFamily="18" charset="0"/>
              </a:rPr>
              <a:t>this.canvas.height </a:t>
            </a:r>
            <a:r>
              <a:rPr lang="hu-HU" dirty="0">
                <a:solidFill>
                  <a:schemeClr val="bg1">
                    <a:lumMod val="50000"/>
                  </a:schemeClr>
                </a:solidFill>
                <a:ea typeface="Times New Roman" panose="02020603050405020304" pitchFamily="18" charset="0"/>
                <a:cs typeface="Times New Roman" panose="02020603050405020304" pitchFamily="18" charset="0"/>
              </a:rPr>
              <a:t>= this.canvas.clientHeight;</a:t>
            </a: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r>
              <a:rPr lang="hu-HU" dirty="0" smtClean="0">
                <a:solidFill>
                  <a:srgbClr val="000000"/>
                </a:solidFill>
                <a:ea typeface="Times New Roman" panose="02020603050405020304" pitchFamily="18" charset="0"/>
                <a:cs typeface="Times New Roman" panose="02020603050405020304" pitchFamily="18" charset="0"/>
              </a:rPr>
              <a:t>this.</a:t>
            </a:r>
            <a:r>
              <a:rPr lang="en-US" dirty="0" err="1" smtClean="0">
                <a:solidFill>
                  <a:srgbClr val="000000"/>
                </a:solidFill>
                <a:ea typeface="Times New Roman" panose="02020603050405020304" pitchFamily="18" charset="0"/>
                <a:cs typeface="Times New Roman" panose="02020603050405020304" pitchFamily="18" charset="0"/>
              </a:rPr>
              <a:t>scene.resize</a:t>
            </a:r>
            <a:r>
              <a:rPr lang="en-US" dirty="0" smtClean="0">
                <a:solidFill>
                  <a:srgbClr val="000000"/>
                </a:solidFill>
                <a:ea typeface="Times New Roman" panose="02020603050405020304" pitchFamily="18" charset="0"/>
                <a:cs typeface="Times New Roman" panose="02020603050405020304" pitchFamily="18" charset="0"/>
              </a:rPr>
              <a:t>(this.gl, </a:t>
            </a:r>
            <a:r>
              <a:rPr lang="en-US" dirty="0" err="1" smtClean="0">
                <a:solidFill>
                  <a:srgbClr val="000000"/>
                </a:solidFill>
                <a:ea typeface="Times New Roman" panose="02020603050405020304" pitchFamily="18" charset="0"/>
                <a:cs typeface="Times New Roman" panose="02020603050405020304" pitchFamily="18" charset="0"/>
              </a:rPr>
              <a:t>this.canvas</a:t>
            </a:r>
            <a:r>
              <a:rPr lang="en-US" dirty="0" smtClean="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hu-HU" dirty="0">
                <a:solidFill>
                  <a:schemeClr val="bg1">
                    <a:lumMod val="50000"/>
                  </a:schemeClr>
                </a:solidFill>
                <a:ea typeface="Times New Roman" panose="02020603050405020304" pitchFamily="18" charset="0"/>
                <a:cs typeface="Times New Roman" panose="02020603050405020304" pitchFamily="18" charset="0"/>
              </a:rPr>
              <a:t>};</a:t>
            </a:r>
          </a:p>
        </p:txBody>
      </p:sp>
      <p:cxnSp>
        <p:nvCxnSpPr>
          <p:cNvPr id="11" name="Straight Arrow Connector 10"/>
          <p:cNvCxnSpPr>
            <a:stCxn id="12" idx="0"/>
          </p:cNvCxnSpPr>
          <p:nvPr/>
        </p:nvCxnSpPr>
        <p:spPr>
          <a:xfrm flipH="1" flipV="1">
            <a:off x="2908008" y="3494569"/>
            <a:ext cx="2581028" cy="8522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14825" y="4346837"/>
            <a:ext cx="6948422" cy="369332"/>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let the scene set up drawing for the current resolution and aspect ratio</a:t>
            </a:r>
            <a:endParaRPr lang="en-US" dirty="0">
              <a:solidFill>
                <a:srgbClr val="FF0000"/>
              </a:solidFill>
              <a:latin typeface="Whipsmart" panose="020B0502030203050204" pitchFamily="34" charset="0"/>
            </a:endParaRPr>
          </a:p>
        </p:txBody>
      </p:sp>
      <p:sp>
        <p:nvSpPr>
          <p:cNvPr id="15" name="TextBox 1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64242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ecx.images-amazon.com/images/I/51iNIbfhZdL._SX334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06" y="78272"/>
            <a:ext cx="4488143" cy="6665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7751" y="695325"/>
            <a:ext cx="6753224" cy="5262979"/>
          </a:xfrm>
          <a:prstGeom prst="rect">
            <a:avLst/>
          </a:prstGeom>
          <a:noFill/>
        </p:spPr>
        <p:txBody>
          <a:bodyPr wrap="square" rtlCol="0">
            <a:spAutoFit/>
          </a:bodyPr>
          <a:lstStyle/>
          <a:p>
            <a:r>
              <a:rPr lang="en-US" sz="2400" dirty="0" smtClean="0">
                <a:latin typeface="Whipsmart" panose="020B0502030203050204" pitchFamily="34" charset="0"/>
              </a:rPr>
              <a:t>“</a:t>
            </a:r>
          </a:p>
          <a:p>
            <a:r>
              <a:rPr lang="en-US" sz="2400" dirty="0" smtClean="0">
                <a:latin typeface="Whipsmart" panose="020B0502030203050204" pitchFamily="34" charset="0"/>
              </a:rPr>
              <a:t>This </a:t>
            </a:r>
            <a:r>
              <a:rPr lang="en-US" sz="2400" dirty="0">
                <a:latin typeface="Whipsmart" panose="020B0502030203050204" pitchFamily="34" charset="0"/>
              </a:rPr>
              <a:t>is the story of the Going Home.</a:t>
            </a:r>
          </a:p>
          <a:p>
            <a:r>
              <a:rPr lang="en-US" sz="2400" dirty="0">
                <a:latin typeface="Whipsmart" panose="020B0502030203050204" pitchFamily="34" charset="0"/>
              </a:rPr>
              <a:t>This is the story of the Critical Path.</a:t>
            </a:r>
          </a:p>
          <a:p>
            <a:r>
              <a:rPr lang="en-US" sz="2400" dirty="0">
                <a:latin typeface="Whipsmart" panose="020B0502030203050204" pitchFamily="34" charset="0"/>
              </a:rPr>
              <a:t>This is the story of the truck roaring through the sleeping city and out into the country lanes, smashing through streetlamps and swinging from side to side and shattering shop windows and rolling to a halt when the police chased it. And when the baffled men went back to their car to report </a:t>
            </a:r>
            <a:r>
              <a:rPr lang="en-US" sz="2400" i="1" dirty="0">
                <a:latin typeface="Whipsmart" panose="020B0502030203050204" pitchFamily="34" charset="0"/>
              </a:rPr>
              <a:t>Listen, will you, listen? There isn't anyone driving it!</a:t>
            </a:r>
            <a:r>
              <a:rPr lang="en-US" sz="2400" dirty="0">
                <a:latin typeface="Whipsmart" panose="020B0502030203050204" pitchFamily="34" charset="0"/>
              </a:rPr>
              <a:t>, it became the story of the truck that started up again, rolled away from the astonished men, and vanished into the night</a:t>
            </a:r>
            <a:r>
              <a:rPr lang="en-US" sz="2400" dirty="0" smtClean="0">
                <a:latin typeface="Whipsmart" panose="020B0502030203050204" pitchFamily="34" charset="0"/>
              </a:rPr>
              <a:t>.</a:t>
            </a:r>
          </a:p>
          <a:p>
            <a:r>
              <a:rPr lang="en-US" sz="2400" dirty="0">
                <a:latin typeface="Whipsmart" panose="020B0502030203050204" pitchFamily="34" charset="0"/>
              </a:rPr>
              <a:t>	</a:t>
            </a:r>
            <a:r>
              <a:rPr lang="en-US" sz="2400" dirty="0" smtClean="0">
                <a:latin typeface="Whipsmart" panose="020B0502030203050204" pitchFamily="34" charset="0"/>
              </a:rPr>
              <a:t>						”</a:t>
            </a:r>
            <a:endParaRPr lang="en-US" sz="2400" dirty="0">
              <a:latin typeface="Whipsmart" panose="020B0502030203050204" pitchFamily="34" charset="0"/>
            </a:endParaRPr>
          </a:p>
          <a:p>
            <a:endParaRPr lang="en-US" sz="2400" dirty="0">
              <a:latin typeface="Whipsmart" panose="020B0502030203050204" pitchFamily="34" charset="0"/>
            </a:endParaRPr>
          </a:p>
        </p:txBody>
      </p:sp>
    </p:spTree>
    <p:extLst>
      <p:ext uri="{BB962C8B-B14F-4D97-AF65-F5344CB8AC3E}">
        <p14:creationId xmlns:p14="http://schemas.microsoft.com/office/powerpoint/2010/main" val="1899513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 </a:t>
            </a:r>
            <a:r>
              <a:rPr lang="en-US" dirty="0">
                <a:solidFill>
                  <a:srgbClr val="FF0000"/>
                </a:solidFill>
                <a:latin typeface="Consolas" panose="020B0609020204030204" pitchFamily="49" charset="0"/>
              </a:rPr>
              <a:t>App</a:t>
            </a:r>
            <a:r>
              <a:rPr lang="en-US" dirty="0" smtClean="0">
                <a:solidFill>
                  <a:srgbClr val="FF0000"/>
                </a:solidFill>
              </a:rPr>
              <a:t>’s </a:t>
            </a:r>
            <a:r>
              <a:rPr lang="en-US" dirty="0" smtClean="0">
                <a:solidFill>
                  <a:srgbClr val="FF0000"/>
                </a:solidFill>
                <a:latin typeface="Consolas" panose="020B0609020204030204" pitchFamily="49" charset="0"/>
              </a:rPr>
              <a:t>update</a:t>
            </a:r>
            <a:endParaRPr lang="en-US" dirty="0">
              <a:solidFill>
                <a:srgbClr val="FF0000"/>
              </a:solidFill>
              <a:latin typeface="Consolas" panose="020B0609020204030204" pitchFamily="49" charset="0"/>
            </a:endParaRPr>
          </a:p>
        </p:txBody>
      </p:sp>
      <p:sp>
        <p:nvSpPr>
          <p:cNvPr id="3" name="Content Placeholder 2"/>
          <p:cNvSpPr>
            <a:spLocks noGrp="1"/>
          </p:cNvSpPr>
          <p:nvPr>
            <p:ph idx="1"/>
          </p:nvPr>
        </p:nvSpPr>
        <p:spPr/>
        <p:txBody>
          <a:bodyPr>
            <a:noAutofit/>
          </a:bodyPr>
          <a:lstStyle/>
          <a:p>
            <a:pPr>
              <a:lnSpc>
                <a:spcPct val="107000"/>
              </a:lnSpc>
            </a:pPr>
            <a:r>
              <a:rPr lang="en-US" dirty="0">
                <a:solidFill>
                  <a:schemeClr val="bg1">
                    <a:lumMod val="50000"/>
                  </a:schemeClr>
                </a:solidFill>
                <a:ea typeface="Times New Roman" panose="02020603050405020304" pitchFamily="18" charset="0"/>
                <a:cs typeface="Times New Roman" panose="02020603050405020304" pitchFamily="18" charset="0"/>
              </a:rPr>
              <a:t> update() </a:t>
            </a:r>
            <a:r>
              <a:rPr lang="en-US" dirty="0" smtClean="0">
                <a:solidFill>
                  <a:schemeClr val="bg1">
                    <a:lumMod val="50000"/>
                  </a:schemeClr>
                </a:solidFill>
                <a:ea typeface="Times New Roman" panose="02020603050405020304" pitchFamily="18" charset="0"/>
                <a:cs typeface="Times New Roman" panose="02020603050405020304" pitchFamily="18" charset="0"/>
              </a:rPr>
              <a:t>{</a:t>
            </a: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pP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const</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pendingResourceNames</a:t>
            </a:r>
            <a:r>
              <a:rPr lang="en-US" dirty="0">
                <a:ea typeface="Times New Roman" panose="02020603050405020304" pitchFamily="18" charset="0"/>
                <a:cs typeface="Times New Roman" panose="02020603050405020304" pitchFamily="18" charset="0"/>
              </a:rPr>
              <a:t> = </a:t>
            </a:r>
            <a:r>
              <a:rPr lang="en-US" dirty="0" err="1">
                <a:ea typeface="Times New Roman" panose="02020603050405020304" pitchFamily="18" charset="0"/>
                <a:cs typeface="Times New Roman" panose="02020603050405020304" pitchFamily="18" charset="0"/>
              </a:rPr>
              <a:t>Object.keys</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this.gl.pendingResources</a:t>
            </a:r>
            <a:r>
              <a:rPr lang="en-US" dirty="0">
                <a:ea typeface="Times New Roman" panose="02020603050405020304" pitchFamily="18" charset="0"/>
                <a:cs typeface="Times New Roman" panose="02020603050405020304" pitchFamily="18" charset="0"/>
              </a:rPr>
              <a:t>);</a:t>
            </a:r>
          </a:p>
          <a:p>
            <a:pPr>
              <a:lnSpc>
                <a:spcPct val="107000"/>
              </a:lnSpc>
            </a:pPr>
            <a:r>
              <a:rPr lang="en-US" dirty="0">
                <a:ea typeface="Times New Roman" panose="02020603050405020304" pitchFamily="18" charset="0"/>
                <a:cs typeface="Times New Roman" panose="02020603050405020304" pitchFamily="18" charset="0"/>
              </a:rPr>
              <a:t>    if (</a:t>
            </a:r>
            <a:r>
              <a:rPr lang="en-US" dirty="0" err="1">
                <a:ea typeface="Times New Roman" panose="02020603050405020304" pitchFamily="18" charset="0"/>
                <a:cs typeface="Times New Roman" panose="02020603050405020304" pitchFamily="18" charset="0"/>
              </a:rPr>
              <a:t>pendingResourceNames.length</a:t>
            </a:r>
            <a:r>
              <a:rPr lang="en-US" dirty="0">
                <a:ea typeface="Times New Roman" panose="02020603050405020304" pitchFamily="18" charset="0"/>
                <a:cs typeface="Times New Roman" panose="02020603050405020304" pitchFamily="18" charset="0"/>
              </a:rPr>
              <a:t> === 0) {</a:t>
            </a:r>
          </a:p>
          <a:p>
            <a:pPr>
              <a:lnSpc>
                <a:spcPct val="107000"/>
              </a:lnSpc>
            </a:pPr>
            <a:r>
              <a:rPr lang="en-US" dirty="0" smtClean="0">
                <a:ea typeface="Times New Roman" panose="02020603050405020304" pitchFamily="18" charset="0"/>
                <a:cs typeface="Times New Roman" panose="02020603050405020304" pitchFamily="18" charset="0"/>
              </a:rPr>
              <a:t>      </a:t>
            </a:r>
            <a:r>
              <a:rPr lang="en-US" dirty="0" err="1" smtClean="0">
                <a:solidFill>
                  <a:srgbClr val="FF0000"/>
                </a:solidFill>
                <a:ea typeface="Times New Roman" panose="02020603050405020304" pitchFamily="18" charset="0"/>
                <a:cs typeface="Times New Roman" panose="02020603050405020304" pitchFamily="18" charset="0"/>
              </a:rPr>
              <a:t>this.scene.update</a:t>
            </a:r>
            <a:r>
              <a:rPr lang="en-US" dirty="0" smtClean="0">
                <a:ea typeface="Times New Roman" panose="02020603050405020304" pitchFamily="18" charset="0"/>
                <a:cs typeface="Times New Roman" panose="02020603050405020304" pitchFamily="18" charset="0"/>
              </a:rPr>
              <a:t>(this.gl</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this.keysPressed</a:t>
            </a:r>
            <a:r>
              <a:rPr lang="en-US" dirty="0">
                <a:ea typeface="Times New Roman" panose="02020603050405020304" pitchFamily="18" charset="0"/>
                <a:cs typeface="Times New Roman" panose="02020603050405020304" pitchFamily="18" charset="0"/>
              </a:rPr>
              <a:t>);</a:t>
            </a:r>
          </a:p>
          <a:p>
            <a:pPr>
              <a:lnSpc>
                <a:spcPct val="107000"/>
              </a:lnSpc>
            </a:pP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this.overlay.innerHTML</a:t>
            </a:r>
            <a:r>
              <a:rPr lang="en-US" dirty="0">
                <a:ea typeface="Times New Roman" panose="02020603050405020304" pitchFamily="18" charset="0"/>
                <a:cs typeface="Times New Roman" panose="02020603050405020304" pitchFamily="18" charset="0"/>
              </a:rPr>
              <a:t> = "Ready.";</a:t>
            </a:r>
          </a:p>
          <a:p>
            <a:pPr>
              <a:lnSpc>
                <a:spcPct val="107000"/>
              </a:lnSpc>
            </a:pPr>
            <a:r>
              <a:rPr lang="en-US" dirty="0">
                <a:ea typeface="Times New Roman" panose="02020603050405020304" pitchFamily="18" charset="0"/>
                <a:cs typeface="Times New Roman" panose="02020603050405020304" pitchFamily="18" charset="0"/>
              </a:rPr>
              <a:t>    } else {</a:t>
            </a:r>
          </a:p>
          <a:p>
            <a:pPr>
              <a:lnSpc>
                <a:spcPct val="107000"/>
              </a:lnSpc>
            </a:pPr>
            <a:r>
              <a:rPr lang="en-US" dirty="0">
                <a:ea typeface="Times New Roman" panose="02020603050405020304" pitchFamily="18" charset="0"/>
                <a:cs typeface="Times New Roman" panose="02020603050405020304" pitchFamily="18" charset="0"/>
              </a:rPr>
              <a:t>  </a:t>
            </a:r>
            <a:r>
              <a:rPr lang="en-US" dirty="0" smtClean="0">
                <a:ea typeface="Times New Roman" panose="02020603050405020304" pitchFamily="18" charset="0"/>
                <a:cs typeface="Times New Roman" panose="02020603050405020304" pitchFamily="18" charset="0"/>
              </a:rPr>
              <a:t>    </a:t>
            </a:r>
            <a:r>
              <a:rPr lang="en-US" dirty="0" err="1" smtClean="0">
                <a:ea typeface="Times New Roman" panose="02020603050405020304" pitchFamily="18" charset="0"/>
                <a:cs typeface="Times New Roman" panose="02020603050405020304" pitchFamily="18" charset="0"/>
              </a:rPr>
              <a:t>this.overlay.innerHTML</a:t>
            </a:r>
            <a:r>
              <a:rPr lang="en-US" dirty="0" smtClean="0">
                <a:ea typeface="Times New Roman" panose="02020603050405020304" pitchFamily="18" charset="0"/>
                <a:cs typeface="Times New Roman" panose="02020603050405020304" pitchFamily="18" charset="0"/>
              </a:rPr>
              <a:t> =</a:t>
            </a:r>
          </a:p>
          <a:p>
            <a:pPr>
              <a:lnSpc>
                <a:spcPct val="107000"/>
              </a:lnSpc>
            </a:pPr>
            <a:r>
              <a:rPr lang="en-US" dirty="0">
                <a:ea typeface="Times New Roman" panose="02020603050405020304" pitchFamily="18" charset="0"/>
                <a:cs typeface="Times New Roman" panose="02020603050405020304" pitchFamily="18" charset="0"/>
              </a:rPr>
              <a:t> </a:t>
            </a:r>
            <a:r>
              <a:rPr lang="en-US" dirty="0" smtClean="0">
                <a:ea typeface="Times New Roman" panose="02020603050405020304" pitchFamily="18" charset="0"/>
                <a:cs typeface="Times New Roman" panose="02020603050405020304" pitchFamily="18" charset="0"/>
              </a:rPr>
              <a:t>      `&lt;</a:t>
            </a:r>
            <a:r>
              <a:rPr lang="en-US" dirty="0">
                <a:ea typeface="Times New Roman" panose="02020603050405020304" pitchFamily="18" charset="0"/>
                <a:cs typeface="Times New Roman" panose="02020603050405020304" pitchFamily="18" charset="0"/>
              </a:rPr>
              <a:t>font color="red"&gt;Loading: ${</a:t>
            </a:r>
            <a:r>
              <a:rPr lang="en-US" dirty="0" err="1">
                <a:ea typeface="Times New Roman" panose="02020603050405020304" pitchFamily="18" charset="0"/>
                <a:cs typeface="Times New Roman" panose="02020603050405020304" pitchFamily="18" charset="0"/>
              </a:rPr>
              <a:t>pendingResourceNames</a:t>
            </a:r>
            <a:r>
              <a:rPr lang="en-US" dirty="0">
                <a:ea typeface="Times New Roman" panose="02020603050405020304" pitchFamily="18" charset="0"/>
                <a:cs typeface="Times New Roman" panose="02020603050405020304" pitchFamily="18" charset="0"/>
              </a:rPr>
              <a:t>}&lt;/font&gt;`;</a:t>
            </a:r>
          </a:p>
          <a:p>
            <a:pPr>
              <a:lnSpc>
                <a:spcPct val="107000"/>
              </a:lnSpc>
            </a:pPr>
            <a:r>
              <a:rPr lang="en-US" dirty="0">
                <a:ea typeface="Times New Roman" panose="02020603050405020304" pitchFamily="18" charset="0"/>
                <a:cs typeface="Times New Roman" panose="02020603050405020304" pitchFamily="18" charset="0"/>
              </a:rPr>
              <a:t>    }</a:t>
            </a:r>
          </a:p>
          <a:p>
            <a:pPr>
              <a:lnSpc>
                <a:spcPct val="107000"/>
              </a:lnSpc>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pPr>
            <a:r>
              <a:rPr lang="en-US" dirty="0" smtClean="0">
                <a:solidFill>
                  <a:schemeClr val="bg1">
                    <a:lumMod val="50000"/>
                  </a:schemeClr>
                </a:solidFill>
                <a:ea typeface="Times New Roman" panose="02020603050405020304" pitchFamily="18" charset="0"/>
                <a:cs typeface="Times New Roman" panose="02020603050405020304" pitchFamily="18" charset="0"/>
              </a:rPr>
              <a:t>    </a:t>
            </a:r>
            <a:r>
              <a:rPr lang="en-US" dirty="0" err="1" smtClean="0">
                <a:solidFill>
                  <a:schemeClr val="bg1">
                    <a:lumMod val="50000"/>
                  </a:schemeClr>
                </a:solidFill>
                <a:ea typeface="Times New Roman" panose="02020603050405020304" pitchFamily="18" charset="0"/>
                <a:cs typeface="Times New Roman" panose="02020603050405020304" pitchFamily="18" charset="0"/>
              </a:rPr>
              <a:t>window.requestAnimationFrame</a:t>
            </a:r>
            <a:r>
              <a:rPr lang="en-US" dirty="0">
                <a:solidFill>
                  <a:schemeClr val="bg1">
                    <a:lumMod val="50000"/>
                  </a:schemeClr>
                </a:solidFill>
                <a:ea typeface="Times New Roman" panose="02020603050405020304" pitchFamily="18" charset="0"/>
                <a:cs typeface="Times New Roman" panose="02020603050405020304" pitchFamily="18" charset="0"/>
              </a:rPr>
              <a:t>( () =&gt; </a:t>
            </a:r>
            <a:r>
              <a:rPr lang="en-US" dirty="0" err="1">
                <a:solidFill>
                  <a:schemeClr val="bg1">
                    <a:lumMod val="50000"/>
                  </a:schemeClr>
                </a:solidFill>
                <a:ea typeface="Times New Roman" panose="02020603050405020304" pitchFamily="18" charset="0"/>
                <a:cs typeface="Times New Roman" panose="02020603050405020304" pitchFamily="18" charset="0"/>
              </a:rPr>
              <a:t>this.update</a:t>
            </a: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pPr>
            <a:r>
              <a:rPr lang="en-US" dirty="0">
                <a:solidFill>
                  <a:schemeClr val="bg1">
                    <a:lumMod val="50000"/>
                  </a:schemeClr>
                </a:solidFill>
                <a:ea typeface="Times New Roman" panose="02020603050405020304" pitchFamily="18" charset="0"/>
                <a:cs typeface="Times New Roman" panose="02020603050405020304" pitchFamily="18" charset="0"/>
              </a:rPr>
              <a:t>  };</a:t>
            </a:r>
            <a:endParaRPr lang="hu-HU" dirty="0">
              <a:solidFill>
                <a:schemeClr val="bg1">
                  <a:lumMod val="50000"/>
                </a:schemeClr>
              </a:solidFill>
              <a:ea typeface="Times New Roman" panose="02020603050405020304" pitchFamily="18" charset="0"/>
              <a:cs typeface="Times New Roman" panose="02020603050405020304" pitchFamily="18" charset="0"/>
            </a:endParaRPr>
          </a:p>
        </p:txBody>
      </p:sp>
      <p:sp>
        <p:nvSpPr>
          <p:cNvPr id="15" name="TextBox 1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55551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draw a triangle?</a:t>
            </a:r>
            <a:endParaRPr lang="en-US" dirty="0"/>
          </a:p>
        </p:txBody>
      </p:sp>
      <p:sp>
        <p:nvSpPr>
          <p:cNvPr id="6" name="Content Placeholder 5"/>
          <p:cNvSpPr>
            <a:spLocks noGrp="1"/>
          </p:cNvSpPr>
          <p:nvPr>
            <p:ph idx="1"/>
          </p:nvPr>
        </p:nvSpPr>
        <p:spPr/>
        <p:txBody>
          <a:bodyPr>
            <a:noAutofit/>
          </a:bodyPr>
          <a:lstStyle/>
          <a:p>
            <a:r>
              <a:rPr lang="en-US" dirty="0"/>
              <a:t>create and fill with data (in </a:t>
            </a:r>
            <a:r>
              <a:rPr lang="en-US" dirty="0">
                <a:latin typeface="Consolas" panose="020B0609020204030204" pitchFamily="49" charset="0"/>
                <a:cs typeface="Consolas" panose="020B0609020204030204" pitchFamily="49" charset="0"/>
              </a:rPr>
              <a:t>Scene</a:t>
            </a:r>
            <a:r>
              <a:rPr lang="en-US" dirty="0"/>
              <a:t> constructor)</a:t>
            </a:r>
          </a:p>
          <a:p>
            <a:pPr lvl="1"/>
            <a:r>
              <a:rPr lang="en-US" dirty="0"/>
              <a:t>vertex buffer</a:t>
            </a:r>
          </a:p>
          <a:p>
            <a:pPr lvl="1"/>
            <a:r>
              <a:rPr lang="en-US" dirty="0" smtClean="0"/>
              <a:t>input layout (</a:t>
            </a:r>
            <a:r>
              <a:rPr lang="en-US" dirty="0"/>
              <a:t>explain vertex buffer contents</a:t>
            </a:r>
            <a:r>
              <a:rPr lang="en-US" dirty="0" smtClean="0"/>
              <a:t>)</a:t>
            </a:r>
            <a:endParaRPr lang="en-US" dirty="0"/>
          </a:p>
          <a:p>
            <a:pPr lvl="1"/>
            <a:r>
              <a:rPr lang="en-US" dirty="0"/>
              <a:t>index buffer</a:t>
            </a:r>
          </a:p>
          <a:p>
            <a:pPr lvl="1"/>
            <a:r>
              <a:rPr lang="en-US" dirty="0"/>
              <a:t>vertex </a:t>
            </a:r>
            <a:r>
              <a:rPr lang="en-US" dirty="0" err="1"/>
              <a:t>shader</a:t>
            </a:r>
            <a:r>
              <a:rPr lang="en-US" dirty="0"/>
              <a:t> </a:t>
            </a:r>
            <a:r>
              <a:rPr lang="en-US" dirty="0" smtClean="0"/>
              <a:t>+ </a:t>
            </a:r>
            <a:r>
              <a:rPr lang="en-US" dirty="0"/>
              <a:t>fragment </a:t>
            </a:r>
            <a:r>
              <a:rPr lang="en-US" dirty="0" err="1"/>
              <a:t>shader</a:t>
            </a:r>
            <a:r>
              <a:rPr lang="en-US" dirty="0"/>
              <a:t> = program</a:t>
            </a:r>
          </a:p>
          <a:p>
            <a:pPr lvl="1"/>
            <a:endParaRPr lang="en-US" dirty="0"/>
          </a:p>
          <a:p>
            <a:r>
              <a:rPr lang="en-US" dirty="0"/>
              <a:t>when drawing (in </a:t>
            </a:r>
            <a:r>
              <a:rPr lang="hu-HU" dirty="0" err="1">
                <a:latin typeface="Consolas" panose="020B0609020204030204" pitchFamily="49" charset="0"/>
                <a:cs typeface="Consolas" panose="020B0609020204030204" pitchFamily="49" charset="0"/>
              </a:rPr>
              <a:t>Scene</a:t>
            </a:r>
            <a:r>
              <a:rPr lang="en-US" dirty="0"/>
              <a:t>'</a:t>
            </a:r>
            <a:r>
              <a:rPr lang="en-US" dirty="0" smtClean="0"/>
              <a:t>s </a:t>
            </a:r>
            <a:r>
              <a:rPr lang="en-US" dirty="0"/>
              <a:t>method </a:t>
            </a:r>
            <a:r>
              <a:rPr lang="en-US" dirty="0">
                <a:latin typeface="Consolas" panose="020B0609020204030204" pitchFamily="49" charset="0"/>
                <a:cs typeface="Consolas" panose="020B0609020204030204" pitchFamily="49" charset="0"/>
              </a:rPr>
              <a:t>update</a:t>
            </a:r>
            <a:r>
              <a:rPr lang="en-US" dirty="0"/>
              <a:t>)</a:t>
            </a:r>
          </a:p>
          <a:p>
            <a:pPr lvl="1"/>
            <a:r>
              <a:rPr lang="en-US" dirty="0"/>
              <a:t>set buffers, layout</a:t>
            </a:r>
          </a:p>
          <a:p>
            <a:pPr lvl="1"/>
            <a:r>
              <a:rPr lang="en-US" dirty="0" smtClean="0"/>
              <a:t>set </a:t>
            </a:r>
            <a:r>
              <a:rPr lang="en-US" dirty="0"/>
              <a:t>program</a:t>
            </a:r>
          </a:p>
          <a:p>
            <a:pPr lvl="1"/>
            <a:r>
              <a:rPr lang="en-US" dirty="0"/>
              <a:t>launch pipeline to draw</a:t>
            </a:r>
          </a:p>
        </p:txBody>
      </p:sp>
      <p:sp>
        <p:nvSpPr>
          <p:cNvPr id="3" name="Right Brace 2"/>
          <p:cNvSpPr/>
          <p:nvPr/>
        </p:nvSpPr>
        <p:spPr>
          <a:xfrm>
            <a:off x="6852863" y="2342508"/>
            <a:ext cx="205483" cy="1068512"/>
          </a:xfrm>
          <a:prstGeom prst="rightBrace">
            <a:avLst>
              <a:gd name="adj1" fmla="val 36146"/>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6852863" y="3497542"/>
            <a:ext cx="205483" cy="430361"/>
          </a:xfrm>
          <a:prstGeom prst="rightBrace">
            <a:avLst>
              <a:gd name="adj1" fmla="val 36146"/>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173565" y="2692098"/>
            <a:ext cx="2427635" cy="369332"/>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class </a:t>
            </a:r>
            <a:r>
              <a:rPr lang="en-US" dirty="0" err="1" smtClean="0">
                <a:solidFill>
                  <a:srgbClr val="FF0000"/>
                </a:solidFill>
                <a:latin typeface="Whipsmart" panose="020B0502030203050204" pitchFamily="34" charset="0"/>
              </a:rPr>
              <a:t>TriangleGeometry</a:t>
            </a:r>
            <a:endParaRPr lang="en-US" dirty="0">
              <a:solidFill>
                <a:srgbClr val="FF0000"/>
              </a:solidFill>
              <a:latin typeface="Whipsmart" panose="020B0502030203050204" pitchFamily="34" charset="0"/>
            </a:endParaRPr>
          </a:p>
        </p:txBody>
      </p:sp>
      <p:sp>
        <p:nvSpPr>
          <p:cNvPr id="8" name="TextBox 7"/>
          <p:cNvSpPr txBox="1"/>
          <p:nvPr/>
        </p:nvSpPr>
        <p:spPr>
          <a:xfrm>
            <a:off x="7165945" y="3368002"/>
            <a:ext cx="2427635" cy="646331"/>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class </a:t>
            </a:r>
            <a:r>
              <a:rPr lang="en-US" dirty="0" err="1" smtClean="0">
                <a:solidFill>
                  <a:srgbClr val="FF0000"/>
                </a:solidFill>
                <a:latin typeface="Whipsmart" panose="020B0502030203050204" pitchFamily="34" charset="0"/>
              </a:rPr>
              <a:t>Shader</a:t>
            </a:r>
            <a:endParaRPr lang="en-US" dirty="0" smtClean="0">
              <a:solidFill>
                <a:srgbClr val="FF0000"/>
              </a:solidFill>
              <a:latin typeface="Whipsmart" panose="020B0502030203050204" pitchFamily="34" charset="0"/>
            </a:endParaRPr>
          </a:p>
          <a:p>
            <a:r>
              <a:rPr lang="en-US" dirty="0" smtClean="0">
                <a:solidFill>
                  <a:srgbClr val="FF0000"/>
                </a:solidFill>
                <a:latin typeface="Whipsmart" panose="020B0502030203050204" pitchFamily="34" charset="0"/>
              </a:rPr>
              <a:t>class Program</a:t>
            </a:r>
            <a:endParaRPr lang="en-US"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3347390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Additional </a:t>
            </a:r>
            <a:r>
              <a:rPr lang="en-US" sz="3600" dirty="0">
                <a:solidFill>
                  <a:schemeClr val="tx1"/>
                </a:solidFill>
                <a:latin typeface="Consolas" panose="020B0609020204030204" pitchFamily="49" charset="0"/>
                <a:ea typeface="+mn-ea"/>
                <a:cs typeface="Consolas" panose="020B0609020204030204" pitchFamily="49" charset="0"/>
              </a:rPr>
              <a:t>.</a:t>
            </a:r>
            <a:r>
              <a:rPr lang="en-US" sz="3600" dirty="0" err="1">
                <a:solidFill>
                  <a:schemeClr val="tx1"/>
                </a:solidFill>
                <a:latin typeface="Consolas" panose="020B0609020204030204" pitchFamily="49" charset="0"/>
                <a:ea typeface="+mn-ea"/>
                <a:cs typeface="Consolas" panose="020B0609020204030204" pitchFamily="49" charset="0"/>
              </a:rPr>
              <a:t>js</a:t>
            </a:r>
            <a:r>
              <a:rPr lang="en-US" dirty="0" smtClean="0"/>
              <a:t> files in </a:t>
            </a:r>
            <a:r>
              <a:rPr lang="en-US" sz="3600" dirty="0">
                <a:solidFill>
                  <a:schemeClr val="tx1"/>
                </a:solidFill>
                <a:latin typeface="Consolas" panose="020B0609020204030204" pitchFamily="49" charset="0"/>
                <a:ea typeface="+mn-ea"/>
                <a:cs typeface="Consolas" panose="020B0609020204030204" pitchFamily="49" charset="0"/>
              </a:rPr>
              <a:t>index.html</a:t>
            </a:r>
          </a:p>
        </p:txBody>
      </p:sp>
      <p:sp>
        <p:nvSpPr>
          <p:cNvPr id="5" name="Content Placeholder 4"/>
          <p:cNvSpPr>
            <a:spLocks noGrp="1"/>
          </p:cNvSpPr>
          <p:nvPr>
            <p:ph idx="1"/>
          </p:nvPr>
        </p:nvSpPr>
        <p:spPr/>
        <p:txBody>
          <a:bodyPr/>
          <a:lstStyle/>
          <a:p>
            <a:r>
              <a:rPr lang="en-US" dirty="0" smtClean="0"/>
              <a:t>we need:</a:t>
            </a:r>
          </a:p>
          <a:p>
            <a:pPr lvl="1"/>
            <a:r>
              <a:rPr lang="en-US" dirty="0">
                <a:latin typeface="Consolas" panose="020B0609020204030204" pitchFamily="49" charset="0"/>
                <a:cs typeface="Consolas" panose="020B0609020204030204" pitchFamily="49" charset="0"/>
              </a:rPr>
              <a:t>Scene.js</a:t>
            </a:r>
            <a:r>
              <a:rPr lang="en-US" dirty="0" smtClean="0"/>
              <a:t> – representation, animation, and rendering of the virtual world</a:t>
            </a:r>
          </a:p>
          <a:p>
            <a:pPr lvl="1"/>
            <a:r>
              <a:rPr lang="en-US" dirty="0">
                <a:latin typeface="Consolas" panose="020B0609020204030204" pitchFamily="49" charset="0"/>
                <a:cs typeface="Consolas" panose="020B0609020204030204" pitchFamily="49" charset="0"/>
              </a:rPr>
              <a:t>TriangleGeometry.js</a:t>
            </a:r>
            <a:r>
              <a:rPr lang="en-US" dirty="0" smtClean="0"/>
              <a:t> – creation of vertex, index buffer, and input layouts</a:t>
            </a:r>
          </a:p>
          <a:p>
            <a:pPr lvl="1"/>
            <a:r>
              <a:rPr lang="en-US" dirty="0">
                <a:latin typeface="Consolas" panose="020B0609020204030204" pitchFamily="49" charset="0"/>
                <a:cs typeface="Consolas" panose="020B0609020204030204" pitchFamily="49" charset="0"/>
              </a:rPr>
              <a:t>Shader.js</a:t>
            </a:r>
            <a:r>
              <a:rPr lang="en-US" dirty="0" smtClean="0"/>
              <a:t> – loading and compilation of GLSL </a:t>
            </a:r>
            <a:r>
              <a:rPr lang="en-US" dirty="0" err="1" smtClean="0"/>
              <a:t>shader</a:t>
            </a:r>
            <a:r>
              <a:rPr lang="en-US" dirty="0" smtClean="0"/>
              <a:t> sources</a:t>
            </a:r>
          </a:p>
          <a:p>
            <a:pPr lvl="1"/>
            <a:r>
              <a:rPr lang="en-US" dirty="0">
                <a:latin typeface="Consolas" panose="020B0609020204030204" pitchFamily="49" charset="0"/>
                <a:cs typeface="Consolas" panose="020B0609020204030204" pitchFamily="49" charset="0"/>
              </a:rPr>
              <a:t>Program.js</a:t>
            </a:r>
            <a:r>
              <a:rPr lang="en-US" dirty="0" smtClean="0"/>
              <a:t> – management of </a:t>
            </a:r>
            <a:r>
              <a:rPr lang="en-US" dirty="0" err="1" smtClean="0"/>
              <a:t>shader</a:t>
            </a:r>
            <a:r>
              <a:rPr lang="en-US" dirty="0" smtClean="0"/>
              <a:t> setups and their inputs</a:t>
            </a:r>
          </a:p>
          <a:p>
            <a:r>
              <a:rPr lang="en-US" dirty="0" smtClean="0"/>
              <a:t>files are in the </a:t>
            </a:r>
            <a:r>
              <a:rPr lang="en-US" sz="2400" dirty="0" err="1">
                <a:latin typeface="Consolas" panose="020B0609020204030204" pitchFamily="49" charset="0"/>
                <a:cs typeface="Consolas" panose="020B0609020204030204" pitchFamily="49" charset="0"/>
              </a:rPr>
              <a:t>js</a:t>
            </a:r>
            <a:r>
              <a:rPr lang="en-US" dirty="0" smtClean="0"/>
              <a:t> folder, next to </a:t>
            </a:r>
            <a:r>
              <a:rPr lang="en-US" sz="2400" dirty="0">
                <a:latin typeface="Consolas" panose="020B0609020204030204" pitchFamily="49" charset="0"/>
                <a:cs typeface="Consolas" panose="020B0609020204030204" pitchFamily="49" charset="0"/>
              </a:rPr>
              <a:t>App.js</a:t>
            </a:r>
          </a:p>
          <a:p>
            <a:r>
              <a:rPr lang="en-US" dirty="0" smtClean="0"/>
              <a:t>files included in </a:t>
            </a:r>
            <a:r>
              <a:rPr lang="en-US" sz="2400" dirty="0">
                <a:latin typeface="Consolas" panose="020B0609020204030204" pitchFamily="49" charset="0"/>
                <a:cs typeface="Consolas" panose="020B0609020204030204" pitchFamily="49" charset="0"/>
              </a:rPr>
              <a:t>index.html</a:t>
            </a:r>
            <a:r>
              <a:rPr lang="en-US" dirty="0" smtClean="0"/>
              <a:t> using </a:t>
            </a:r>
            <a:r>
              <a:rPr lang="en-US" sz="2400" dirty="0">
                <a:latin typeface="Consolas" panose="020B0609020204030204" pitchFamily="49" charset="0"/>
                <a:cs typeface="Consolas" panose="020B0609020204030204" pitchFamily="49" charset="0"/>
              </a:rPr>
              <a:t>script</a:t>
            </a:r>
            <a:r>
              <a:rPr lang="en-US" dirty="0" smtClean="0"/>
              <a:t> tags</a:t>
            </a:r>
            <a:endParaRPr lang="en-US" dirty="0"/>
          </a:p>
        </p:txBody>
      </p:sp>
      <p:sp>
        <p:nvSpPr>
          <p:cNvPr id="7" name="TextBox 6"/>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82066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WebGL</a:t>
            </a:r>
            <a:r>
              <a:rPr lang="en-US" dirty="0" smtClean="0"/>
              <a:t> functions</a:t>
            </a:r>
            <a:endParaRPr lang="en-US" dirty="0"/>
          </a:p>
        </p:txBody>
      </p:sp>
      <p:sp>
        <p:nvSpPr>
          <p:cNvPr id="3" name="Content Placeholder 2"/>
          <p:cNvSpPr>
            <a:spLocks noGrp="1"/>
          </p:cNvSpPr>
          <p:nvPr>
            <p:ph idx="1"/>
          </p:nvPr>
        </p:nvSpPr>
        <p:spPr/>
        <p:txBody>
          <a:bodyPr/>
          <a:lstStyle/>
          <a:p>
            <a:r>
              <a:rPr lang="en-US" dirty="0" smtClean="0"/>
              <a:t>the following slides show code in the downloaded project</a:t>
            </a:r>
          </a:p>
          <a:p>
            <a:r>
              <a:rPr lang="en-US" dirty="0" err="1" smtClean="0"/>
              <a:t>WebGL</a:t>
            </a:r>
            <a:r>
              <a:rPr lang="en-US" dirty="0" smtClean="0"/>
              <a:t> is not object oriented</a:t>
            </a:r>
          </a:p>
          <a:p>
            <a:pPr lvl="1"/>
            <a:r>
              <a:rPr lang="en-US" dirty="0" smtClean="0"/>
              <a:t>some resource must be bound</a:t>
            </a:r>
          </a:p>
          <a:p>
            <a:pPr lvl="1"/>
            <a:r>
              <a:rPr lang="en-US" dirty="0" smtClean="0"/>
              <a:t>then operations affect it</a:t>
            </a:r>
          </a:p>
          <a:p>
            <a:r>
              <a:rPr lang="en-US" dirty="0" smtClean="0"/>
              <a:t>these lines of code go together</a:t>
            </a:r>
          </a:p>
          <a:p>
            <a:r>
              <a:rPr lang="en-US" dirty="0" smtClean="0"/>
              <a:t>you use </a:t>
            </a:r>
            <a:r>
              <a:rPr lang="en-US" dirty="0" err="1" smtClean="0"/>
              <a:t>WebGL</a:t>
            </a:r>
            <a:r>
              <a:rPr lang="en-US" dirty="0" smtClean="0"/>
              <a:t> snippets of code, not individual function calls</a:t>
            </a:r>
          </a:p>
        </p:txBody>
      </p:sp>
    </p:spTree>
    <p:extLst>
      <p:ext uri="{BB962C8B-B14F-4D97-AF65-F5344CB8AC3E}">
        <p14:creationId xmlns:p14="http://schemas.microsoft.com/office/powerpoint/2010/main" val="1899555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solidFill>
                  <a:srgbClr val="FF0000"/>
                </a:solidFill>
              </a:rPr>
              <a:t>TriangleGeometry</a:t>
            </a:r>
            <a:r>
              <a:rPr lang="en-US" dirty="0" smtClean="0">
                <a:solidFill>
                  <a:srgbClr val="FF0000"/>
                </a:solidFill>
              </a:rPr>
              <a:t> – class definition</a:t>
            </a:r>
            <a:endParaRPr lang="en-US" dirty="0">
              <a:solidFill>
                <a:srgbClr val="FF0000"/>
              </a:solidFill>
            </a:endParaRPr>
          </a:p>
        </p:txBody>
      </p:sp>
      <p:sp>
        <p:nvSpPr>
          <p:cNvPr id="5" name="Content Placeholder 4"/>
          <p:cNvSpPr>
            <a:spLocks noGrp="1"/>
          </p:cNvSpPr>
          <p:nvPr>
            <p:ph idx="1"/>
          </p:nvPr>
        </p:nvSpPr>
        <p:spPr/>
        <p:txBody>
          <a:bodyPr>
            <a:normAutofit/>
          </a:bodyPr>
          <a:lstStyle/>
          <a:p>
            <a:pPr>
              <a:lnSpc>
                <a:spcPct val="107000"/>
              </a:lnSpc>
            </a:pPr>
            <a:r>
              <a:rPr lang="en-US" dirty="0">
                <a:solidFill>
                  <a:srgbClr val="8F8634"/>
                </a:solidFill>
                <a:ea typeface="Times New Roman" panose="02020603050405020304" pitchFamily="18" charset="0"/>
                <a:cs typeface="Times New Roman" panose="02020603050405020304" pitchFamily="18" charset="0"/>
              </a:rPr>
              <a:t>"use strict"</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A5A5A5"/>
                </a:solidFill>
                <a:ea typeface="Times New Roman" panose="02020603050405020304" pitchFamily="18" charset="0"/>
                <a:cs typeface="Times New Roman" panose="02020603050405020304" pitchFamily="18" charset="0"/>
              </a:rPr>
              <a:t>/* exported </a:t>
            </a:r>
            <a:r>
              <a:rPr lang="en-US" dirty="0" err="1">
                <a:solidFill>
                  <a:srgbClr val="A5A5A5"/>
                </a:solidFill>
                <a:ea typeface="Times New Roman" panose="02020603050405020304" pitchFamily="18" charset="0"/>
                <a:cs typeface="Times New Roman" panose="02020603050405020304" pitchFamily="18" charset="0"/>
              </a:rPr>
              <a:t>TriangleGeometry</a:t>
            </a:r>
            <a:r>
              <a:rPr lang="en-US" dirty="0">
                <a:solidFill>
                  <a:srgbClr val="A5A5A5"/>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i="1" dirty="0">
                <a:solidFill>
                  <a:srgbClr val="34A7BD"/>
                </a:solidFill>
                <a:ea typeface="Times New Roman" panose="02020603050405020304" pitchFamily="18" charset="0"/>
                <a:cs typeface="Times New Roman" panose="02020603050405020304" pitchFamily="18" charset="0"/>
              </a:rPr>
              <a:t>class</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427E00"/>
                </a:solidFill>
                <a:ea typeface="Times New Roman" panose="02020603050405020304" pitchFamily="18" charset="0"/>
                <a:cs typeface="Times New Roman" panose="02020603050405020304" pitchFamily="18" charset="0"/>
              </a:rPr>
              <a:t>TriangleGeometry</a:t>
            </a:r>
            <a:r>
              <a:rPr lang="en-US" dirty="0">
                <a:solidFill>
                  <a:srgbClr val="000000"/>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427E00"/>
                </a:solidFill>
                <a:ea typeface="Times New Roman" panose="02020603050405020304" pitchFamily="18" charset="0"/>
                <a:cs typeface="Times New Roman" panose="02020603050405020304" pitchFamily="18" charset="0"/>
              </a:rPr>
              <a:t>constructor</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this.gl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cxnSp>
        <p:nvCxnSpPr>
          <p:cNvPr id="11" name="Straight Arrow Connector 10"/>
          <p:cNvCxnSpPr/>
          <p:nvPr/>
        </p:nvCxnSpPr>
        <p:spPr>
          <a:xfrm flipH="1" flipV="1">
            <a:off x="2409825" y="2066925"/>
            <a:ext cx="3929350" cy="9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39175" y="1898912"/>
            <a:ext cx="3223925" cy="369332"/>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enable helpful JS error checking</a:t>
            </a:r>
            <a:endParaRPr lang="en-US" dirty="0">
              <a:solidFill>
                <a:srgbClr val="FF0000"/>
              </a:solidFill>
              <a:latin typeface="Whipsmart" panose="020B0502030203050204" pitchFamily="34" charset="0"/>
            </a:endParaRPr>
          </a:p>
        </p:txBody>
      </p:sp>
      <p:cxnSp>
        <p:nvCxnSpPr>
          <p:cNvPr id="16" name="Straight Arrow Connector 15"/>
          <p:cNvCxnSpPr/>
          <p:nvPr/>
        </p:nvCxnSpPr>
        <p:spPr>
          <a:xfrm flipH="1" flipV="1">
            <a:off x="5324475" y="2509545"/>
            <a:ext cx="1014700" cy="833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9176" y="3165737"/>
            <a:ext cx="3042950" cy="646331"/>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suppress unused variable warning  from </a:t>
            </a:r>
            <a:r>
              <a:rPr lang="en-US" dirty="0" err="1" smtClean="0">
                <a:solidFill>
                  <a:srgbClr val="FF0000"/>
                </a:solidFill>
                <a:latin typeface="Whipsmart" panose="020B0502030203050204" pitchFamily="34" charset="0"/>
              </a:rPr>
              <a:t>JSHint</a:t>
            </a:r>
            <a:endParaRPr lang="en-US" dirty="0">
              <a:solidFill>
                <a:srgbClr val="FF0000"/>
              </a:solidFill>
              <a:latin typeface="Whipsmart" panose="020B0502030203050204" pitchFamily="34" charset="0"/>
            </a:endParaRPr>
          </a:p>
        </p:txBody>
      </p:sp>
      <p:cxnSp>
        <p:nvCxnSpPr>
          <p:cNvPr id="19" name="Straight Arrow Connector 18"/>
          <p:cNvCxnSpPr/>
          <p:nvPr/>
        </p:nvCxnSpPr>
        <p:spPr>
          <a:xfrm flipH="1" flipV="1">
            <a:off x="3143250" y="3646148"/>
            <a:ext cx="1014700" cy="833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58249" y="4335853"/>
            <a:ext cx="3676075" cy="369332"/>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store </a:t>
            </a:r>
            <a:r>
              <a:rPr lang="en-US" dirty="0" err="1" smtClean="0">
                <a:solidFill>
                  <a:srgbClr val="FF0000"/>
                </a:solidFill>
                <a:latin typeface="Whipsmart" panose="020B0502030203050204" pitchFamily="34" charset="0"/>
              </a:rPr>
              <a:t>WebGL</a:t>
            </a:r>
            <a:r>
              <a:rPr lang="en-US" dirty="0" smtClean="0">
                <a:solidFill>
                  <a:srgbClr val="FF0000"/>
                </a:solidFill>
                <a:latin typeface="Whipsmart" panose="020B0502030203050204" pitchFamily="34" charset="0"/>
              </a:rPr>
              <a:t> context for later use</a:t>
            </a:r>
            <a:endParaRPr lang="en-US"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3436907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solidFill>
                  <a:srgbClr val="FF0000"/>
                </a:solidFill>
              </a:rPr>
              <a:t>TriangleGeometry</a:t>
            </a:r>
            <a:r>
              <a:rPr lang="en-US" dirty="0" smtClean="0">
                <a:solidFill>
                  <a:srgbClr val="FF0000"/>
                </a:solidFill>
              </a:rPr>
              <a:t> - create a vertex buffer</a:t>
            </a:r>
            <a:endParaRPr lang="en-US" dirty="0">
              <a:solidFill>
                <a:srgbClr val="FF0000"/>
              </a:solidFill>
            </a:endParaRPr>
          </a:p>
        </p:txBody>
      </p:sp>
      <p:sp>
        <p:nvSpPr>
          <p:cNvPr id="5" name="Content Placeholder 4"/>
          <p:cNvSpPr>
            <a:spLocks noGrp="1"/>
          </p:cNvSpPr>
          <p:nvPr>
            <p:ph idx="1"/>
          </p:nvPr>
        </p:nvSpPr>
        <p:spPr/>
        <p:txBody>
          <a:bodyPr/>
          <a:lstStyle/>
          <a:p>
            <a:pPr>
              <a:lnSpc>
                <a:spcPct val="107000"/>
              </a:lnSpc>
            </a:pPr>
            <a:endParaRPr lang="en-US" dirty="0" smtClean="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this.</a:t>
            </a:r>
            <a:r>
              <a:rPr lang="en-US" dirty="0" err="1" smtClean="0">
                <a:solidFill>
                  <a:srgbClr val="0070C0"/>
                </a:solidFill>
                <a:ea typeface="Times New Roman" panose="02020603050405020304" pitchFamily="18" charset="0"/>
                <a:cs typeface="Times New Roman" panose="02020603050405020304" pitchFamily="18" charset="0"/>
              </a:rPr>
              <a:t>vertexBuffer</a:t>
            </a: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FF0000"/>
                </a:solidFill>
                <a:ea typeface="Times New Roman" panose="02020603050405020304" pitchFamily="18" charset="0"/>
                <a:cs typeface="Times New Roman" panose="02020603050405020304" pitchFamily="18" charset="0"/>
              </a:rPr>
              <a:t>createBuffer</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FF0000"/>
                </a:solidFill>
                <a:ea typeface="Times New Roman" panose="02020603050405020304" pitchFamily="18" charset="0"/>
                <a:cs typeface="Times New Roman" panose="02020603050405020304" pitchFamily="18" charset="0"/>
              </a:rPr>
              <a:t>bindBuffer</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002060"/>
                </a:solidFill>
                <a:ea typeface="Times New Roman" panose="02020603050405020304" pitchFamily="18" charset="0"/>
                <a:cs typeface="Times New Roman" panose="02020603050405020304" pitchFamily="18" charset="0"/>
              </a:rPr>
              <a:t>ARRAY_BUFFER</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this.</a:t>
            </a:r>
            <a:r>
              <a:rPr lang="en-US" dirty="0" err="1">
                <a:solidFill>
                  <a:srgbClr val="0070C0"/>
                </a:solidFill>
                <a:ea typeface="Times New Roman" panose="02020603050405020304" pitchFamily="18" charset="0"/>
                <a:cs typeface="Times New Roman" panose="02020603050405020304" pitchFamily="18" charset="0"/>
              </a:rPr>
              <a:t>vertexBuffer</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FF0000"/>
                </a:solidFill>
                <a:ea typeface="Times New Roman" panose="02020603050405020304" pitchFamily="18" charset="0"/>
                <a:cs typeface="Times New Roman" panose="02020603050405020304" pitchFamily="18" charset="0"/>
              </a:rPr>
              <a:t>bufferData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002060"/>
                </a:solidFill>
                <a:ea typeface="Times New Roman" panose="02020603050405020304" pitchFamily="18" charset="0"/>
                <a:cs typeface="Times New Roman" panose="02020603050405020304" pitchFamily="18" charset="0"/>
              </a:rPr>
              <a:t>ARRAY_BUFFER</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00000"/>
                </a:solidFill>
              </a:rPr>
              <a:t>new</a:t>
            </a:r>
            <a:r>
              <a:rPr lang="en-US" dirty="0">
                <a:solidFill>
                  <a:srgbClr val="C0000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Float32Array</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a:t>
            </a: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7C4FCD"/>
                </a:solidFill>
                <a:ea typeface="Times New Roman" panose="02020603050405020304" pitchFamily="18" charset="0"/>
                <a:cs typeface="Times New Roman" panose="02020603050405020304" pitchFamily="18" charset="0"/>
              </a:rPr>
              <a:t>0.0</a:t>
            </a: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002060"/>
                </a:solidFill>
                <a:ea typeface="Times New Roman" panose="02020603050405020304" pitchFamily="18" charset="0"/>
                <a:cs typeface="Times New Roman" panose="02020603050405020304" pitchFamily="18" charset="0"/>
              </a:rPr>
              <a:t>STATIC_DRAW</a:t>
            </a:r>
            <a:r>
              <a:rPr lang="en-US" dirty="0">
                <a:solidFill>
                  <a:srgbClr val="000000"/>
                </a:solidFill>
                <a:ea typeface="Times New Roman" panose="02020603050405020304" pitchFamily="18" charset="0"/>
                <a:cs typeface="Times New Roman" panose="02020603050405020304" pitchFamily="18" charset="0"/>
              </a:rPr>
              <a:t>);</a:t>
            </a:r>
            <a:endParaRPr lang="en-US" dirty="0"/>
          </a:p>
        </p:txBody>
      </p:sp>
      <p:sp>
        <p:nvSpPr>
          <p:cNvPr id="2" name="TextBox 1"/>
          <p:cNvSpPr txBox="1"/>
          <p:nvPr/>
        </p:nvSpPr>
        <p:spPr>
          <a:xfrm>
            <a:off x="6282176" y="1594926"/>
            <a:ext cx="2427268" cy="646331"/>
          </a:xfrm>
          <a:prstGeom prst="rect">
            <a:avLst/>
          </a:prstGeom>
          <a:solidFill>
            <a:schemeClr val="accent2">
              <a:lumMod val="20000"/>
              <a:lumOff val="80000"/>
            </a:schemeClr>
          </a:solidFill>
          <a:ln>
            <a:solidFill>
              <a:schemeClr val="tx1"/>
            </a:solidFill>
          </a:ln>
        </p:spPr>
        <p:txBody>
          <a:bodyPr wrap="none" rtlCol="0">
            <a:spAutoFit/>
          </a:bodyPr>
          <a:lstStyle/>
          <a:p>
            <a:r>
              <a:rPr lang="en-US" u="sng" dirty="0">
                <a:latin typeface="Whipsmart" panose="020B0502030203050204" pitchFamily="34" charset="0"/>
              </a:rPr>
              <a:t>OpenGL dictionary</a:t>
            </a:r>
          </a:p>
          <a:p>
            <a:r>
              <a:rPr lang="en-US" dirty="0">
                <a:latin typeface="Whipsmart" panose="020B0502030203050204" pitchFamily="34" charset="0"/>
              </a:rPr>
              <a:t>array buffer: vertex buffer</a:t>
            </a:r>
          </a:p>
        </p:txBody>
      </p:sp>
      <p:sp>
        <p:nvSpPr>
          <p:cNvPr id="8" name="TextBox 7"/>
          <p:cNvSpPr txBox="1"/>
          <p:nvPr/>
        </p:nvSpPr>
        <p:spPr>
          <a:xfrm>
            <a:off x="7595767" y="3140467"/>
            <a:ext cx="3355767" cy="1200329"/>
          </a:xfrm>
          <a:prstGeom prst="rect">
            <a:avLst/>
          </a:prstGeom>
          <a:solidFill>
            <a:schemeClr val="accent2">
              <a:lumMod val="20000"/>
              <a:lumOff val="80000"/>
            </a:schemeClr>
          </a:solidFill>
          <a:ln>
            <a:solidFill>
              <a:schemeClr val="tx1"/>
            </a:solidFill>
          </a:ln>
        </p:spPr>
        <p:txBody>
          <a:bodyPr wrap="square" rtlCol="0">
            <a:spAutoFit/>
          </a:bodyPr>
          <a:lstStyle/>
          <a:p>
            <a:r>
              <a:rPr lang="en-US" u="sng" dirty="0">
                <a:latin typeface="Whipsmart" panose="020B0502030203050204" pitchFamily="34" charset="0"/>
              </a:rPr>
              <a:t>OpenGL phraseology</a:t>
            </a:r>
          </a:p>
          <a:p>
            <a:r>
              <a:rPr lang="en-US" i="1" dirty="0">
                <a:latin typeface="Whipsmart" panose="020B0502030203050204" pitchFamily="34" charset="0"/>
              </a:rPr>
              <a:t>Binding</a:t>
            </a:r>
            <a:r>
              <a:rPr lang="en-US" dirty="0">
                <a:latin typeface="Whipsmart" panose="020B0502030203050204" pitchFamily="34" charset="0"/>
              </a:rPr>
              <a:t> means: select as </a:t>
            </a:r>
            <a:r>
              <a:rPr lang="en-US" dirty="0" smtClean="0">
                <a:latin typeface="Whipsmart" panose="020B0502030203050204" pitchFamily="34" charset="0"/>
              </a:rPr>
              <a:t>current. Further </a:t>
            </a:r>
            <a:r>
              <a:rPr lang="en-US" dirty="0">
                <a:latin typeface="Whipsmart" panose="020B0502030203050204" pitchFamily="34" charset="0"/>
              </a:rPr>
              <a:t>operations on the same </a:t>
            </a:r>
            <a:endParaRPr lang="en-US" i="1" dirty="0" smtClean="0">
              <a:latin typeface="Whipsmart" panose="020B0502030203050204" pitchFamily="34" charset="0"/>
            </a:endParaRPr>
          </a:p>
          <a:p>
            <a:r>
              <a:rPr lang="en-US" i="1" dirty="0" smtClean="0">
                <a:latin typeface="Whipsmart" panose="020B0502030203050204" pitchFamily="34" charset="0"/>
              </a:rPr>
              <a:t>target</a:t>
            </a:r>
            <a:r>
              <a:rPr lang="en-US" dirty="0" smtClean="0">
                <a:latin typeface="Whipsmart" panose="020B0502030203050204" pitchFamily="34" charset="0"/>
              </a:rPr>
              <a:t> affect </a:t>
            </a:r>
            <a:r>
              <a:rPr lang="en-US" dirty="0">
                <a:latin typeface="Whipsmart" panose="020B0502030203050204" pitchFamily="34" charset="0"/>
              </a:rPr>
              <a:t>the bound resource.</a:t>
            </a:r>
          </a:p>
        </p:txBody>
      </p:sp>
      <p:cxnSp>
        <p:nvCxnSpPr>
          <p:cNvPr id="4" name="Straight Arrow Connector 3"/>
          <p:cNvCxnSpPr/>
          <p:nvPr/>
        </p:nvCxnSpPr>
        <p:spPr>
          <a:xfrm flipH="1" flipV="1">
            <a:off x="5720316" y="2817628"/>
            <a:ext cx="1977656" cy="131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720316" y="3233261"/>
            <a:ext cx="1977657" cy="90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flipV="1">
            <a:off x="3615070" y="5099609"/>
            <a:ext cx="679797" cy="879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94867" y="5655639"/>
            <a:ext cx="3602266" cy="646331"/>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vertex position data</a:t>
            </a:r>
          </a:p>
          <a:p>
            <a:r>
              <a:rPr lang="en-US" dirty="0" smtClean="0">
                <a:solidFill>
                  <a:srgbClr val="FF0000"/>
                </a:solidFill>
                <a:latin typeface="Whipsmart" panose="020B0502030203050204" pitchFamily="34" charset="0"/>
              </a:rPr>
              <a:t>x, y, and z coordinates for 3 vertices</a:t>
            </a:r>
            <a:endParaRPr lang="en-US" dirty="0">
              <a:solidFill>
                <a:srgbClr val="FF0000"/>
              </a:solidFill>
              <a:latin typeface="Whipsmart" panose="020B0502030203050204" pitchFamily="34" charset="0"/>
            </a:endParaRPr>
          </a:p>
        </p:txBody>
      </p:sp>
      <p:cxnSp>
        <p:nvCxnSpPr>
          <p:cNvPr id="20" name="Straight Arrow Connector 19"/>
          <p:cNvCxnSpPr>
            <a:stCxn id="21" idx="1"/>
          </p:cNvCxnSpPr>
          <p:nvPr/>
        </p:nvCxnSpPr>
        <p:spPr>
          <a:xfrm flipH="1" flipV="1">
            <a:off x="4107714" y="3841010"/>
            <a:ext cx="679794" cy="8791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87508" y="4397037"/>
            <a:ext cx="4579776" cy="646331"/>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A regular JS array of numbers used to create a typed array. We must upload floats to the GPU.</a:t>
            </a:r>
            <a:endParaRPr lang="en-US" dirty="0">
              <a:solidFill>
                <a:srgbClr val="FF0000"/>
              </a:solidFill>
              <a:latin typeface="Whipsmart" panose="020B0502030203050204" pitchFamily="34" charset="0"/>
            </a:endParaRPr>
          </a:p>
        </p:txBody>
      </p:sp>
      <p:sp>
        <p:nvSpPr>
          <p:cNvPr id="24" name="TextBox 23"/>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425877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TriangleGeometry</a:t>
            </a:r>
            <a:r>
              <a:rPr lang="en-US" dirty="0"/>
              <a:t> </a:t>
            </a:r>
            <a:r>
              <a:rPr lang="en-US" dirty="0" smtClean="0"/>
              <a:t>- create an index buffer</a:t>
            </a:r>
            <a:endParaRPr lang="en-US" dirty="0"/>
          </a:p>
        </p:txBody>
      </p:sp>
      <p:sp>
        <p:nvSpPr>
          <p:cNvPr id="2" name="Content Placeholder 1"/>
          <p:cNvSpPr>
            <a:spLocks noGrp="1"/>
          </p:cNvSpPr>
          <p:nvPr>
            <p:ph idx="1"/>
          </p:nvPr>
        </p:nvSpPr>
        <p:spPr/>
        <p:txBody>
          <a:bodyPr/>
          <a:lstStyle/>
          <a:p>
            <a:endParaRPr lang="en-US" altLang="en-US" dirty="0" smtClean="0"/>
          </a:p>
          <a:p>
            <a:endParaRPr lang="en-US" altLang="en-US" dirty="0" smtClean="0"/>
          </a:p>
          <a:p>
            <a:r>
              <a:rPr lang="en-US" altLang="en-US" dirty="0" smtClean="0"/>
              <a:t>    </a:t>
            </a:r>
            <a:r>
              <a:rPr lang="en-US" altLang="en-US" dirty="0" err="1" smtClean="0"/>
              <a:t>this.</a:t>
            </a:r>
            <a:r>
              <a:rPr lang="en-US" altLang="en-US" dirty="0" err="1" smtClean="0">
                <a:solidFill>
                  <a:srgbClr val="0070C0"/>
                </a:solidFill>
              </a:rPr>
              <a:t>indexBuffer</a:t>
            </a:r>
            <a:r>
              <a:rPr lang="en-US" altLang="en-US" dirty="0" smtClean="0"/>
              <a:t> </a:t>
            </a:r>
            <a:r>
              <a:rPr lang="en-US" altLang="en-US" dirty="0"/>
              <a:t>= </a:t>
            </a:r>
            <a:r>
              <a:rPr lang="en-US" altLang="en-US" dirty="0" err="1"/>
              <a:t>gl.</a:t>
            </a:r>
            <a:r>
              <a:rPr lang="en-US" altLang="en-US" dirty="0" err="1">
                <a:solidFill>
                  <a:srgbClr val="FF0000"/>
                </a:solidFill>
              </a:rPr>
              <a:t>createBuffer</a:t>
            </a:r>
            <a:r>
              <a:rPr lang="en-US" altLang="en-US" dirty="0"/>
              <a:t>();</a:t>
            </a:r>
          </a:p>
          <a:p>
            <a:endParaRPr lang="en-US" altLang="en-US" dirty="0"/>
          </a:p>
          <a:p>
            <a:r>
              <a:rPr lang="en-US" altLang="en-US" dirty="0" smtClean="0"/>
              <a:t>    </a:t>
            </a:r>
            <a:r>
              <a:rPr lang="hu-HU" altLang="en-US" dirty="0" smtClean="0"/>
              <a:t>gl</a:t>
            </a:r>
            <a:r>
              <a:rPr lang="en-US" altLang="en-US" dirty="0"/>
              <a:t>.</a:t>
            </a:r>
            <a:r>
              <a:rPr lang="en-US" altLang="en-US" dirty="0">
                <a:solidFill>
                  <a:srgbClr val="FF0000"/>
                </a:solidFill>
              </a:rPr>
              <a:t>b</a:t>
            </a:r>
            <a:r>
              <a:rPr lang="hu-HU" altLang="en-US" dirty="0" err="1">
                <a:solidFill>
                  <a:srgbClr val="FF0000"/>
                </a:solidFill>
              </a:rPr>
              <a:t>indBuffer</a:t>
            </a:r>
            <a:r>
              <a:rPr lang="hu-HU" altLang="en-US" dirty="0"/>
              <a:t>(</a:t>
            </a:r>
            <a:r>
              <a:rPr lang="en-US" altLang="en-US" dirty="0" err="1"/>
              <a:t>gl.</a:t>
            </a:r>
            <a:r>
              <a:rPr lang="en-US" altLang="en-US" dirty="0" err="1">
                <a:solidFill>
                  <a:srgbClr val="002060"/>
                </a:solidFill>
              </a:rPr>
              <a:t>ELEMENT_ARRAY_BUFFER</a:t>
            </a:r>
            <a:r>
              <a:rPr lang="hu-HU" altLang="en-US" dirty="0"/>
              <a:t>,</a:t>
            </a:r>
            <a:r>
              <a:rPr lang="en-US" altLang="en-US" dirty="0"/>
              <a:t> </a:t>
            </a:r>
            <a:r>
              <a:rPr lang="en-US" altLang="en-US" dirty="0" err="1"/>
              <a:t>this.</a:t>
            </a:r>
            <a:r>
              <a:rPr lang="en-US" altLang="en-US" dirty="0" err="1">
                <a:solidFill>
                  <a:srgbClr val="0070C0"/>
                </a:solidFill>
              </a:rPr>
              <a:t>indexBuffer</a:t>
            </a:r>
            <a:r>
              <a:rPr lang="hu-HU" altLang="en-US" dirty="0"/>
              <a:t>);</a:t>
            </a:r>
            <a:endParaRPr lang="en-US" altLang="en-US" dirty="0"/>
          </a:p>
          <a:p>
            <a:endParaRPr lang="en-US" altLang="en-US" dirty="0"/>
          </a:p>
          <a:p>
            <a:r>
              <a:rPr lang="en-US" altLang="en-US" dirty="0" smtClean="0"/>
              <a:t>    </a:t>
            </a:r>
            <a:r>
              <a:rPr lang="en-US" altLang="en-US" dirty="0" err="1" smtClean="0"/>
              <a:t>gl.</a:t>
            </a:r>
            <a:r>
              <a:rPr lang="en-US" altLang="en-US" dirty="0" err="1" smtClean="0">
                <a:solidFill>
                  <a:srgbClr val="FF0000"/>
                </a:solidFill>
              </a:rPr>
              <a:t>bufferData</a:t>
            </a:r>
            <a:r>
              <a:rPr lang="en-US" altLang="en-US" dirty="0" smtClean="0"/>
              <a:t>(</a:t>
            </a:r>
            <a:r>
              <a:rPr lang="en-US" altLang="en-US" dirty="0" err="1" smtClean="0"/>
              <a:t>gl.</a:t>
            </a:r>
            <a:r>
              <a:rPr lang="en-US" altLang="en-US" dirty="0" err="1" smtClean="0">
                <a:solidFill>
                  <a:srgbClr val="002060"/>
                </a:solidFill>
              </a:rPr>
              <a:t>ELEMENT_ARRAY_BUFFER</a:t>
            </a:r>
            <a:r>
              <a:rPr lang="en-US" altLang="en-US" dirty="0"/>
              <a:t>,</a:t>
            </a:r>
          </a:p>
          <a:p>
            <a:r>
              <a:rPr lang="en-US" altLang="en-US" dirty="0"/>
              <a:t>  </a:t>
            </a:r>
            <a:r>
              <a:rPr lang="en-US" altLang="en-US" dirty="0" smtClean="0"/>
              <a:t>    </a:t>
            </a:r>
            <a:r>
              <a:rPr lang="en-US" altLang="en-US" dirty="0">
                <a:solidFill>
                  <a:srgbClr val="C00000"/>
                </a:solidFill>
              </a:rPr>
              <a:t>new</a:t>
            </a:r>
            <a:r>
              <a:rPr lang="en-US" altLang="en-US" dirty="0" smtClean="0"/>
              <a:t> </a:t>
            </a:r>
            <a:r>
              <a:rPr lang="en-US" altLang="en-US" i="1" dirty="0">
                <a:solidFill>
                  <a:srgbClr val="34A7BD"/>
                </a:solidFill>
                <a:ea typeface="Times New Roman" panose="02020603050405020304" pitchFamily="18" charset="0"/>
                <a:cs typeface="Times New Roman" panose="02020603050405020304" pitchFamily="18" charset="0"/>
              </a:rPr>
              <a:t>Uint16Array</a:t>
            </a:r>
            <a:r>
              <a:rPr lang="en-US" altLang="en-US" dirty="0"/>
              <a:t>( [</a:t>
            </a:r>
            <a:r>
              <a:rPr lang="en-US" altLang="en-US" dirty="0">
                <a:solidFill>
                  <a:srgbClr val="7C4FCD"/>
                </a:solidFill>
                <a:ea typeface="Times New Roman" panose="02020603050405020304" pitchFamily="18" charset="0"/>
                <a:cs typeface="Times New Roman" panose="02020603050405020304" pitchFamily="18" charset="0"/>
              </a:rPr>
              <a:t>0</a:t>
            </a:r>
            <a:r>
              <a:rPr lang="en-US" altLang="en-US" dirty="0"/>
              <a:t>, </a:t>
            </a:r>
            <a:r>
              <a:rPr lang="en-US" altLang="en-US" dirty="0">
                <a:solidFill>
                  <a:srgbClr val="7C4FCD"/>
                </a:solidFill>
                <a:ea typeface="Times New Roman" panose="02020603050405020304" pitchFamily="18" charset="0"/>
                <a:cs typeface="Times New Roman" panose="02020603050405020304" pitchFamily="18" charset="0"/>
              </a:rPr>
              <a:t>1</a:t>
            </a:r>
            <a:r>
              <a:rPr lang="en-US" altLang="en-US" dirty="0"/>
              <a:t>, </a:t>
            </a:r>
            <a:r>
              <a:rPr lang="en-US" altLang="en-US" dirty="0">
                <a:solidFill>
                  <a:srgbClr val="7C4FCD"/>
                </a:solidFill>
                <a:ea typeface="Times New Roman" panose="02020603050405020304" pitchFamily="18" charset="0"/>
                <a:cs typeface="Times New Roman" panose="02020603050405020304" pitchFamily="18" charset="0"/>
              </a:rPr>
              <a:t>2</a:t>
            </a:r>
            <a:r>
              <a:rPr lang="en-US" altLang="en-US" dirty="0"/>
              <a:t>, ] ),</a:t>
            </a:r>
          </a:p>
          <a:p>
            <a:r>
              <a:rPr lang="en-US" altLang="en-US" dirty="0"/>
              <a:t>  </a:t>
            </a:r>
            <a:r>
              <a:rPr lang="en-US" altLang="en-US" dirty="0" smtClean="0"/>
              <a:t>    </a:t>
            </a:r>
            <a:r>
              <a:rPr lang="en-US" altLang="en-US" dirty="0" err="1" smtClean="0"/>
              <a:t>gl.</a:t>
            </a:r>
            <a:r>
              <a:rPr lang="en-US" altLang="en-US" dirty="0" err="1" smtClean="0">
                <a:solidFill>
                  <a:srgbClr val="002060"/>
                </a:solidFill>
              </a:rPr>
              <a:t>STATIC_DRAW</a:t>
            </a:r>
            <a:r>
              <a:rPr lang="en-US" altLang="en-US" dirty="0"/>
              <a:t>);</a:t>
            </a:r>
            <a:endParaRPr lang="hu-HU" altLang="en-US" dirty="0"/>
          </a:p>
          <a:p>
            <a:endParaRPr lang="en-US" dirty="0"/>
          </a:p>
        </p:txBody>
      </p:sp>
      <p:sp>
        <p:nvSpPr>
          <p:cNvPr id="6" name="TextBox 5"/>
          <p:cNvSpPr txBox="1"/>
          <p:nvPr/>
        </p:nvSpPr>
        <p:spPr>
          <a:xfrm>
            <a:off x="6671312" y="1502459"/>
            <a:ext cx="3368038" cy="646331"/>
          </a:xfrm>
          <a:prstGeom prst="rect">
            <a:avLst/>
          </a:prstGeom>
          <a:solidFill>
            <a:schemeClr val="accent2">
              <a:lumMod val="20000"/>
              <a:lumOff val="80000"/>
            </a:schemeClr>
          </a:solidFill>
          <a:ln>
            <a:solidFill>
              <a:schemeClr val="tx1"/>
            </a:solidFill>
          </a:ln>
        </p:spPr>
        <p:txBody>
          <a:bodyPr wrap="none" rtlCol="0">
            <a:spAutoFit/>
          </a:bodyPr>
          <a:lstStyle/>
          <a:p>
            <a:r>
              <a:rPr lang="en-US" u="sng" dirty="0"/>
              <a:t>OpenGL dictionary</a:t>
            </a:r>
          </a:p>
          <a:p>
            <a:r>
              <a:rPr lang="en-US" dirty="0"/>
              <a:t>element array buffer: index buffer</a:t>
            </a:r>
          </a:p>
        </p:txBody>
      </p:sp>
      <p:sp>
        <p:nvSpPr>
          <p:cNvPr id="7" name="TextBox 6"/>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19915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dirty="0" err="1" smtClean="0"/>
              <a:t>TriangleGeometry</a:t>
            </a:r>
            <a:r>
              <a:rPr lang="en-US" dirty="0" smtClean="0"/>
              <a:t> – create input layout</a:t>
            </a:r>
            <a:endParaRPr lang="en-US" dirty="0"/>
          </a:p>
        </p:txBody>
      </p:sp>
      <p:sp>
        <p:nvSpPr>
          <p:cNvPr id="4" name="Content Placeholder 3"/>
          <p:cNvSpPr>
            <a:spLocks noGrp="1"/>
          </p:cNvSpPr>
          <p:nvPr>
            <p:ph idx="1"/>
          </p:nvPr>
        </p:nvSpPr>
        <p:spPr/>
        <p:txBody>
          <a:bodyPr>
            <a:normAutofit fontScale="92500" lnSpcReduction="20000"/>
          </a:bodyPr>
          <a:lstStyle/>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this.</a:t>
            </a:r>
            <a:r>
              <a:rPr lang="en-US" sz="2800" dirty="0" err="1">
                <a:solidFill>
                  <a:srgbClr val="0070C0"/>
                </a:solidFill>
                <a:ea typeface="Times New Roman" panose="02020603050405020304" pitchFamily="18" charset="0"/>
                <a:cs typeface="Times New Roman" panose="02020603050405020304" pitchFamily="18" charset="0"/>
              </a:rPr>
              <a:t>inputLayout</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C70040"/>
                </a:solidFill>
                <a:ea typeface="Times New Roman" panose="02020603050405020304" pitchFamily="18" charset="0"/>
                <a:cs typeface="Times New Roman" panose="02020603050405020304" pitchFamily="18" charset="0"/>
              </a:rPr>
              <a:t>=</a:t>
            </a: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a:t>
            </a:r>
            <a:r>
              <a:rPr lang="en-US" sz="2800" dirty="0" err="1">
                <a:solidFill>
                  <a:srgbClr val="FF0000"/>
                </a:solidFill>
                <a:ea typeface="Times New Roman" panose="02020603050405020304" pitchFamily="18" charset="0"/>
                <a:cs typeface="Times New Roman" panose="02020603050405020304" pitchFamily="18" charset="0"/>
              </a:rPr>
              <a:t>createVertexArray</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a:t>
            </a:r>
            <a:r>
              <a:rPr lang="en-US" sz="2800" dirty="0" err="1">
                <a:solidFill>
                  <a:srgbClr val="FF0000"/>
                </a:solidFill>
                <a:ea typeface="Times New Roman" panose="02020603050405020304" pitchFamily="18" charset="0"/>
                <a:cs typeface="Times New Roman" panose="02020603050405020304" pitchFamily="18" charset="0"/>
              </a:rPr>
              <a:t>bindVertexArray</a:t>
            </a:r>
            <a:r>
              <a:rPr lang="en-US" sz="2800" dirty="0">
                <a:solidFill>
                  <a:srgbClr val="00000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this.</a:t>
            </a:r>
            <a:r>
              <a:rPr lang="en-US" sz="2800" dirty="0" err="1">
                <a:solidFill>
                  <a:srgbClr val="0070C0"/>
                </a:solidFill>
                <a:ea typeface="Times New Roman" panose="02020603050405020304" pitchFamily="18" charset="0"/>
                <a:cs typeface="Times New Roman" panose="02020603050405020304" pitchFamily="18" charset="0"/>
              </a:rPr>
              <a:t>inputLayout</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a:t>
            </a:r>
            <a:r>
              <a:rPr lang="en-US" sz="2800" dirty="0" err="1">
                <a:solidFill>
                  <a:srgbClr val="FF0000"/>
                </a:solidFill>
                <a:ea typeface="Times New Roman" panose="02020603050405020304" pitchFamily="18" charset="0"/>
                <a:cs typeface="Times New Roman" panose="02020603050405020304" pitchFamily="18" charset="0"/>
              </a:rPr>
              <a:t>bindBuffer</a:t>
            </a:r>
            <a:r>
              <a:rPr lang="en-US" sz="2800" dirty="0">
                <a:solidFill>
                  <a:srgbClr val="00000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gl.</a:t>
            </a:r>
            <a:r>
              <a:rPr lang="en-US" sz="2800" dirty="0" err="1">
                <a:solidFill>
                  <a:srgbClr val="002060"/>
                </a:solidFill>
                <a:ea typeface="Times New Roman" panose="02020603050405020304" pitchFamily="18" charset="0"/>
                <a:cs typeface="Times New Roman" panose="02020603050405020304" pitchFamily="18" charset="0"/>
              </a:rPr>
              <a:t>ARRAY_BUFFER</a:t>
            </a: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this.</a:t>
            </a:r>
            <a:r>
              <a:rPr lang="en-US" sz="2800" dirty="0" err="1">
                <a:solidFill>
                  <a:srgbClr val="0070C0"/>
                </a:solidFill>
                <a:ea typeface="Times New Roman" panose="02020603050405020304" pitchFamily="18" charset="0"/>
                <a:cs typeface="Times New Roman" panose="02020603050405020304" pitchFamily="18" charset="0"/>
              </a:rPr>
              <a:t>vertexBuffer</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a:t>
            </a:r>
            <a:r>
              <a:rPr lang="en-US" sz="2800" dirty="0" err="1">
                <a:solidFill>
                  <a:srgbClr val="FF0000"/>
                </a:solidFill>
                <a:ea typeface="Times New Roman" panose="02020603050405020304" pitchFamily="18" charset="0"/>
                <a:cs typeface="Times New Roman" panose="02020603050405020304" pitchFamily="18" charset="0"/>
              </a:rPr>
              <a:t>enableVertexAttribArray</a:t>
            </a:r>
            <a:r>
              <a:rPr lang="en-US" sz="2800" dirty="0">
                <a:solidFill>
                  <a:srgbClr val="000000"/>
                </a:solidFill>
                <a:ea typeface="Times New Roman" panose="02020603050405020304" pitchFamily="18" charset="0"/>
                <a:cs typeface="Times New Roman" panose="02020603050405020304" pitchFamily="18" charset="0"/>
              </a:rPr>
              <a:t>(</a:t>
            </a:r>
            <a:r>
              <a:rPr lang="en-US" sz="2800" dirty="0">
                <a:solidFill>
                  <a:srgbClr val="7C4FCD"/>
                </a:solidFill>
                <a:ea typeface="Times New Roman" panose="02020603050405020304" pitchFamily="18" charset="0"/>
                <a:cs typeface="Times New Roman" panose="02020603050405020304" pitchFamily="18" charset="0"/>
              </a:rPr>
              <a:t>0</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a:t>
            </a:r>
            <a:r>
              <a:rPr lang="en-US" sz="2800" dirty="0" err="1">
                <a:solidFill>
                  <a:srgbClr val="FF0000"/>
                </a:solidFill>
                <a:ea typeface="Times New Roman" panose="02020603050405020304" pitchFamily="18" charset="0"/>
                <a:cs typeface="Times New Roman" panose="02020603050405020304" pitchFamily="18" charset="0"/>
              </a:rPr>
              <a:t>vertexAttribPointer</a:t>
            </a:r>
            <a:r>
              <a:rPr lang="en-US" sz="2800" dirty="0">
                <a:solidFill>
                  <a:srgbClr val="000000"/>
                </a:solidFill>
                <a:ea typeface="Times New Roman" panose="02020603050405020304" pitchFamily="18" charset="0"/>
                <a:cs typeface="Times New Roman" panose="02020603050405020304" pitchFamily="18" charset="0"/>
              </a:rPr>
              <a:t>(</a:t>
            </a:r>
            <a:r>
              <a:rPr lang="en-US" sz="2800" dirty="0">
                <a:solidFill>
                  <a:srgbClr val="7C4FCD"/>
                </a:solidFill>
                <a:ea typeface="Times New Roman" panose="02020603050405020304" pitchFamily="18" charset="0"/>
                <a:cs typeface="Times New Roman" panose="02020603050405020304" pitchFamily="18" charset="0"/>
              </a:rPr>
              <a:t>0</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3</a:t>
            </a: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a:t>
            </a:r>
            <a:r>
              <a:rPr lang="en-US" sz="2800" dirty="0" err="1">
                <a:solidFill>
                  <a:srgbClr val="002060"/>
                </a:solidFill>
                <a:ea typeface="Times New Roman" panose="02020603050405020304" pitchFamily="18" charset="0"/>
                <a:cs typeface="Times New Roman" panose="02020603050405020304" pitchFamily="18" charset="0"/>
              </a:rPr>
              <a:t>FLOAT</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A5A5A5"/>
                </a:solidFill>
                <a:ea typeface="Times New Roman" panose="02020603050405020304" pitchFamily="18" charset="0"/>
                <a:cs typeface="Times New Roman" panose="02020603050405020304" pitchFamily="18" charset="0"/>
              </a:rPr>
              <a:t>//&lt; three pieces of float</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false</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A5A5A5"/>
                </a:solidFill>
                <a:ea typeface="Times New Roman" panose="02020603050405020304" pitchFamily="18" charset="0"/>
                <a:cs typeface="Times New Roman" panose="02020603050405020304" pitchFamily="18" charset="0"/>
              </a:rPr>
              <a:t>//&lt; do not normalize (make unit length)</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A5A5A5"/>
                </a:solidFill>
                <a:ea typeface="Times New Roman" panose="02020603050405020304" pitchFamily="18" charset="0"/>
                <a:cs typeface="Times New Roman" panose="02020603050405020304" pitchFamily="18" charset="0"/>
              </a:rPr>
              <a:t>//&lt; tightly packed</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A5A5A5"/>
                </a:solidFill>
                <a:ea typeface="Times New Roman" panose="02020603050405020304" pitchFamily="18" charset="0"/>
                <a:cs typeface="Times New Roman" panose="02020603050405020304" pitchFamily="18" charset="0"/>
              </a:rPr>
              <a:t>//&lt; data starts at array start</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gl.bindVertexArray</a:t>
            </a:r>
            <a:r>
              <a:rPr lang="en-US" sz="2800" dirty="0">
                <a:solidFill>
                  <a:srgbClr val="000000"/>
                </a:solidFill>
                <a:ea typeface="Times New Roman" panose="02020603050405020304" pitchFamily="18" charset="0"/>
                <a:cs typeface="Times New Roman" panose="02020603050405020304" pitchFamily="18" charset="0"/>
              </a:rPr>
              <a:t>(</a:t>
            </a:r>
            <a:r>
              <a:rPr lang="en-US" sz="2800" dirty="0">
                <a:solidFill>
                  <a:srgbClr val="7C4FCD"/>
                </a:solidFill>
                <a:ea typeface="Times New Roman" panose="02020603050405020304" pitchFamily="18" charset="0"/>
                <a:cs typeface="Times New Roman" panose="02020603050405020304" pitchFamily="18" charset="0"/>
              </a:rPr>
              <a:t>null</a:t>
            </a:r>
            <a:r>
              <a:rPr lang="en-US" sz="2800" dirty="0" smtClean="0">
                <a:solidFill>
                  <a:srgbClr val="000000"/>
                </a:solidFill>
                <a:ea typeface="Times New Roman" panose="02020603050405020304" pitchFamily="18" charset="0"/>
                <a:cs typeface="Times New Roman" panose="02020603050405020304" pitchFamily="18" charset="0"/>
              </a:rPr>
              <a:t>);</a:t>
            </a:r>
          </a:p>
          <a:p>
            <a:pPr>
              <a:lnSpc>
                <a:spcPct val="107000"/>
              </a:lnSpc>
            </a:pPr>
            <a:r>
              <a:rPr lang="en-US" sz="2800" dirty="0" smtClean="0">
                <a:solidFill>
                  <a:srgbClr val="000000"/>
                </a:solidFill>
                <a:ea typeface="Times New Roman" panose="02020603050405020304" pitchFamily="18" charset="0"/>
                <a:cs typeface="Times New Roman" panose="02020603050405020304" pitchFamily="18" charset="0"/>
              </a:rPr>
              <a:t>} </a:t>
            </a:r>
            <a:r>
              <a:rPr lang="en-US" sz="2800" dirty="0" smtClean="0">
                <a:solidFill>
                  <a:srgbClr val="00B050"/>
                </a:solidFill>
                <a:ea typeface="Times New Roman" panose="02020603050405020304" pitchFamily="18" charset="0"/>
                <a:cs typeface="Times New Roman" panose="02020603050405020304" pitchFamily="18" charset="0"/>
              </a:rPr>
              <a:t>// constructor ends</a:t>
            </a:r>
            <a:r>
              <a:rPr lang="en-US" sz="2800" dirty="0" smtClean="0">
                <a:ea typeface="Times New Roman" panose="02020603050405020304" pitchFamily="18" charset="0"/>
                <a:cs typeface="Times New Roman" panose="02020603050405020304" pitchFamily="18" charset="0"/>
              </a:rPr>
              <a:t> </a:t>
            </a:r>
            <a:endParaRPr lang="en-US" sz="3200" dirty="0"/>
          </a:p>
        </p:txBody>
      </p:sp>
      <p:cxnSp>
        <p:nvCxnSpPr>
          <p:cNvPr id="5" name="Straight Arrow Connector 4"/>
          <p:cNvCxnSpPr>
            <a:stCxn id="6" idx="0"/>
          </p:cNvCxnSpPr>
          <p:nvPr/>
        </p:nvCxnSpPr>
        <p:spPr>
          <a:xfrm flipH="1" flipV="1">
            <a:off x="5040331" y="3721813"/>
            <a:ext cx="2808387" cy="1066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92931" y="4788614"/>
            <a:ext cx="2111573"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this explains how attribute 0 can be found in the vertex buffer</a:t>
            </a:r>
          </a:p>
        </p:txBody>
      </p:sp>
      <p:sp>
        <p:nvSpPr>
          <p:cNvPr id="7" name="TextBox 6"/>
          <p:cNvSpPr txBox="1"/>
          <p:nvPr/>
        </p:nvSpPr>
        <p:spPr>
          <a:xfrm>
            <a:off x="9169291" y="1825624"/>
            <a:ext cx="2598596" cy="923330"/>
          </a:xfrm>
          <a:prstGeom prst="rect">
            <a:avLst/>
          </a:prstGeom>
          <a:solidFill>
            <a:schemeClr val="accent2">
              <a:lumMod val="20000"/>
              <a:lumOff val="80000"/>
            </a:schemeClr>
          </a:solidFill>
          <a:ln>
            <a:solidFill>
              <a:schemeClr val="tx1"/>
            </a:solidFill>
          </a:ln>
        </p:spPr>
        <p:txBody>
          <a:bodyPr wrap="none" rtlCol="0">
            <a:spAutoFit/>
          </a:bodyPr>
          <a:lstStyle/>
          <a:p>
            <a:r>
              <a:rPr lang="en-US" u="sng" dirty="0"/>
              <a:t>OpenGL dictionary</a:t>
            </a:r>
          </a:p>
          <a:p>
            <a:r>
              <a:rPr lang="en-US" dirty="0"/>
              <a:t>vertex array object (VAO):</a:t>
            </a:r>
          </a:p>
          <a:p>
            <a:r>
              <a:rPr lang="en-US" dirty="0"/>
              <a:t>input layout</a:t>
            </a:r>
          </a:p>
        </p:txBody>
      </p:sp>
      <p:sp>
        <p:nvSpPr>
          <p:cNvPr id="9" name="TextBox 8"/>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866903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Shader</a:t>
            </a:r>
            <a:r>
              <a:rPr lang="en-US" dirty="0" smtClean="0"/>
              <a:t> source code management</a:t>
            </a:r>
            <a:endParaRPr lang="en-US" dirty="0"/>
          </a:p>
        </p:txBody>
      </p:sp>
      <p:sp>
        <p:nvSpPr>
          <p:cNvPr id="3" name="Content Placeholder 2"/>
          <p:cNvSpPr>
            <a:spLocks noGrp="1"/>
          </p:cNvSpPr>
          <p:nvPr>
            <p:ph idx="1"/>
          </p:nvPr>
        </p:nvSpPr>
        <p:spPr/>
        <p:txBody>
          <a:bodyPr/>
          <a:lstStyle/>
          <a:p>
            <a:r>
              <a:rPr lang="en-US" dirty="0" smtClean="0">
                <a:solidFill>
                  <a:srgbClr val="7030A0"/>
                </a:solidFill>
              </a:rPr>
              <a:t>// in Shader.js</a:t>
            </a:r>
          </a:p>
          <a:p>
            <a:r>
              <a:rPr lang="en-US" dirty="0" err="1" smtClean="0"/>
              <a:t>Shader.source</a:t>
            </a:r>
            <a:r>
              <a:rPr lang="en-US" dirty="0" smtClean="0"/>
              <a:t> </a:t>
            </a:r>
            <a:r>
              <a:rPr lang="en-US" dirty="0"/>
              <a:t>= </a:t>
            </a:r>
            <a:r>
              <a:rPr lang="en-US" dirty="0" smtClean="0"/>
              <a:t>{};</a:t>
            </a:r>
          </a:p>
          <a:p>
            <a:endParaRPr lang="en-US" dirty="0"/>
          </a:p>
          <a:p>
            <a:endParaRPr lang="en-US" dirty="0" smtClean="0"/>
          </a:p>
          <a:p>
            <a:endParaRPr lang="en-US" dirty="0"/>
          </a:p>
          <a:p>
            <a:endParaRPr lang="en-US" dirty="0" smtClean="0"/>
          </a:p>
          <a:p>
            <a:r>
              <a:rPr lang="en-US" dirty="0">
                <a:solidFill>
                  <a:srgbClr val="7030A0"/>
                </a:solidFill>
              </a:rPr>
              <a:t>// in </a:t>
            </a:r>
            <a:r>
              <a:rPr lang="en-US" dirty="0" err="1">
                <a:solidFill>
                  <a:srgbClr val="7030A0"/>
                </a:solidFill>
              </a:rPr>
              <a:t>js</a:t>
            </a:r>
            <a:r>
              <a:rPr lang="en-US" dirty="0">
                <a:solidFill>
                  <a:srgbClr val="7030A0"/>
                </a:solidFill>
              </a:rPr>
              <a:t>/</a:t>
            </a:r>
            <a:r>
              <a:rPr lang="en-US" dirty="0" err="1">
                <a:solidFill>
                  <a:srgbClr val="7030A0"/>
                </a:solidFill>
              </a:rPr>
              <a:t>shaders</a:t>
            </a:r>
            <a:r>
              <a:rPr lang="en-US" dirty="0" smtClean="0">
                <a:solidFill>
                  <a:srgbClr val="7030A0"/>
                </a:solidFill>
              </a:rPr>
              <a:t>/*.</a:t>
            </a:r>
            <a:r>
              <a:rPr lang="en-US" dirty="0" err="1" smtClean="0">
                <a:solidFill>
                  <a:srgbClr val="7030A0"/>
                </a:solidFill>
              </a:rPr>
              <a:t>glsl</a:t>
            </a:r>
            <a:endParaRPr lang="en-US" dirty="0">
              <a:solidFill>
                <a:srgbClr val="7030A0"/>
              </a:solidFill>
            </a:endParaRPr>
          </a:p>
          <a:p>
            <a:endParaRPr lang="en-US" sz="1800" dirty="0"/>
          </a:p>
          <a:p>
            <a:pPr>
              <a:lnSpc>
                <a:spcPct val="107000"/>
              </a:lnSpc>
            </a:pPr>
            <a:r>
              <a:rPr lang="en-US" sz="1400" dirty="0" err="1">
                <a:solidFill>
                  <a:srgbClr val="000000"/>
                </a:solidFill>
                <a:ea typeface="Times New Roman" panose="02020603050405020304" pitchFamily="18" charset="0"/>
                <a:cs typeface="Times New Roman" panose="02020603050405020304" pitchFamily="18" charset="0"/>
              </a:rPr>
              <a:t>Shader.source</a:t>
            </a:r>
            <a:r>
              <a:rPr lang="en-US" sz="1400" dirty="0">
                <a:solidFill>
                  <a:srgbClr val="000000"/>
                </a:solidFill>
                <a:ea typeface="Times New Roman" panose="02020603050405020304" pitchFamily="18" charset="0"/>
                <a:cs typeface="Times New Roman" panose="02020603050405020304" pitchFamily="18" charset="0"/>
              </a:rPr>
              <a:t>[</a:t>
            </a:r>
            <a:r>
              <a:rPr lang="en-US" sz="1400" dirty="0" err="1">
                <a:solidFill>
                  <a:srgbClr val="000000"/>
                </a:solidFill>
                <a:ea typeface="Times New Roman" panose="02020603050405020304" pitchFamily="18" charset="0"/>
                <a:cs typeface="Times New Roman" panose="02020603050405020304" pitchFamily="18" charset="0"/>
              </a:rPr>
              <a:t>document.currentScript.src.split</a:t>
            </a:r>
            <a:r>
              <a:rPr lang="en-US" sz="1400" dirty="0">
                <a:solidFill>
                  <a:srgbClr val="000000"/>
                </a:solidFill>
                <a:ea typeface="Times New Roman" panose="02020603050405020304" pitchFamily="18" charset="0"/>
                <a:cs typeface="Times New Roman" panose="02020603050405020304" pitchFamily="18" charset="0"/>
              </a:rPr>
              <a:t>(</a:t>
            </a:r>
            <a:r>
              <a:rPr lang="en-US" sz="1400" dirty="0">
                <a:solidFill>
                  <a:srgbClr val="8F8634"/>
                </a:solidFill>
                <a:ea typeface="Times New Roman" panose="02020603050405020304" pitchFamily="18" charset="0"/>
                <a:cs typeface="Times New Roman" panose="02020603050405020304" pitchFamily="18" charset="0"/>
              </a:rPr>
              <a:t>'</a:t>
            </a:r>
            <a:r>
              <a:rPr lang="en-US" sz="1400" dirty="0" err="1">
                <a:solidFill>
                  <a:srgbClr val="8F8634"/>
                </a:solidFill>
                <a:ea typeface="Times New Roman" panose="02020603050405020304" pitchFamily="18" charset="0"/>
                <a:cs typeface="Times New Roman" panose="02020603050405020304" pitchFamily="18" charset="0"/>
              </a:rPr>
              <a:t>js</a:t>
            </a:r>
            <a:r>
              <a:rPr lang="en-US" sz="1400" dirty="0">
                <a:solidFill>
                  <a:srgbClr val="8F8634"/>
                </a:solidFill>
                <a:ea typeface="Times New Roman" panose="02020603050405020304" pitchFamily="18" charset="0"/>
                <a:cs typeface="Times New Roman" panose="02020603050405020304" pitchFamily="18" charset="0"/>
              </a:rPr>
              <a:t>/</a:t>
            </a:r>
            <a:r>
              <a:rPr lang="en-US" sz="1400" dirty="0" err="1">
                <a:solidFill>
                  <a:srgbClr val="8F8634"/>
                </a:solidFill>
                <a:ea typeface="Times New Roman" panose="02020603050405020304" pitchFamily="18" charset="0"/>
                <a:cs typeface="Times New Roman" panose="02020603050405020304" pitchFamily="18" charset="0"/>
              </a:rPr>
              <a:t>shaders</a:t>
            </a:r>
            <a:r>
              <a:rPr lang="en-US" sz="1400" dirty="0">
                <a:solidFill>
                  <a:srgbClr val="8F8634"/>
                </a:solidFill>
                <a:ea typeface="Times New Roman" panose="02020603050405020304" pitchFamily="18" charset="0"/>
                <a:cs typeface="Times New Roman" panose="02020603050405020304" pitchFamily="18" charset="0"/>
              </a:rPr>
              <a:t>/'</a:t>
            </a:r>
            <a:r>
              <a:rPr lang="en-US" sz="1400" dirty="0">
                <a:solidFill>
                  <a:srgbClr val="000000"/>
                </a:solidFill>
                <a:ea typeface="Times New Roman" panose="02020603050405020304" pitchFamily="18" charset="0"/>
                <a:cs typeface="Times New Roman" panose="02020603050405020304" pitchFamily="18" charset="0"/>
              </a:rPr>
              <a:t>)[</a:t>
            </a:r>
            <a:r>
              <a:rPr lang="en-US" sz="1400" dirty="0">
                <a:solidFill>
                  <a:srgbClr val="7C4FCD"/>
                </a:solidFill>
                <a:ea typeface="Times New Roman" panose="02020603050405020304" pitchFamily="18" charset="0"/>
                <a:cs typeface="Times New Roman" panose="02020603050405020304" pitchFamily="18" charset="0"/>
              </a:rPr>
              <a:t>1</a:t>
            </a:r>
            <a:r>
              <a:rPr lang="en-US" sz="1400" dirty="0">
                <a:solidFill>
                  <a:srgbClr val="0000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a:t>
            </a:r>
            <a:r>
              <a:rPr lang="en-US" sz="1400" dirty="0">
                <a:solidFill>
                  <a:srgbClr val="000000"/>
                </a:solidFill>
                <a:ea typeface="Times New Roman" panose="02020603050405020304" pitchFamily="18" charset="0"/>
                <a:cs typeface="Times New Roman" panose="02020603050405020304" pitchFamily="18" charset="0"/>
              </a:rPr>
              <a:t> `#version </a:t>
            </a:r>
            <a:r>
              <a:rPr lang="en-US" sz="1400" dirty="0">
                <a:solidFill>
                  <a:srgbClr val="7C4FCD"/>
                </a:solidFill>
                <a:ea typeface="Times New Roman" panose="02020603050405020304" pitchFamily="18" charset="0"/>
                <a:cs typeface="Times New Roman" panose="02020603050405020304" pitchFamily="18" charset="0"/>
              </a:rPr>
              <a:t>300</a:t>
            </a:r>
            <a:r>
              <a:rPr lang="en-US" sz="1400" dirty="0">
                <a:solidFill>
                  <a:srgbClr val="00000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es</a:t>
            </a:r>
            <a:r>
              <a:rPr lang="en-US" sz="1400" dirty="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000000"/>
                </a:solidFill>
                <a:ea typeface="Times New Roman" panose="02020603050405020304" pitchFamily="18" charset="0"/>
                <a:cs typeface="Times New Roman" panose="02020603050405020304" pitchFamily="18" charset="0"/>
              </a:rPr>
              <a:t>  in </a:t>
            </a:r>
            <a:r>
              <a:rPr lang="en-US" sz="1800" dirty="0" err="1">
                <a:solidFill>
                  <a:srgbClr val="000000"/>
                </a:solidFill>
                <a:ea typeface="Times New Roman" panose="02020603050405020304" pitchFamily="18" charset="0"/>
                <a:cs typeface="Times New Roman" panose="02020603050405020304" pitchFamily="18" charset="0"/>
              </a:rPr>
              <a:t>vec</a:t>
            </a:r>
            <a:r>
              <a:rPr lang="hu-HU" sz="1800" dirty="0">
                <a:solidFill>
                  <a:srgbClr val="000000"/>
                </a:solidFill>
                <a:ea typeface="Times New Roman" panose="02020603050405020304" pitchFamily="18" charset="0"/>
                <a:cs typeface="Times New Roman" panose="02020603050405020304" pitchFamily="18" charset="0"/>
              </a:rPr>
              <a:t>4</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vertexPosition</a:t>
            </a:r>
            <a:r>
              <a:rPr lang="en-US" sz="1800" dirty="0">
                <a:solidFill>
                  <a:srgbClr val="000000"/>
                </a:solidFill>
                <a:ea typeface="Times New Roman" panose="02020603050405020304" pitchFamily="18" charset="0"/>
                <a:cs typeface="Times New Roman" panose="02020603050405020304" pitchFamily="18" charset="0"/>
              </a:rPr>
              <a:t>;</a:t>
            </a:r>
            <a:r>
              <a:rPr lang="en-US" sz="1800" dirty="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000000"/>
                </a:solidFill>
                <a:ea typeface="Times New Roman" panose="02020603050405020304" pitchFamily="18" charset="0"/>
                <a:cs typeface="Times New Roman" panose="02020603050405020304" pitchFamily="18" charset="0"/>
              </a:rPr>
              <a:t> </a:t>
            </a:r>
            <a:r>
              <a:rPr lang="en-US" sz="1800" dirty="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void</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427E00"/>
                </a:solidFill>
                <a:ea typeface="Times New Roman" panose="02020603050405020304" pitchFamily="18" charset="0"/>
                <a:cs typeface="Times New Roman" panose="02020603050405020304" pitchFamily="18" charset="0"/>
              </a:rPr>
              <a:t>main</a:t>
            </a:r>
            <a:r>
              <a:rPr lang="en-US" sz="1800" dirty="0">
                <a:solidFill>
                  <a:srgbClr val="000000"/>
                </a:solidFill>
                <a:ea typeface="Times New Roman" panose="02020603050405020304" pitchFamily="18" charset="0"/>
                <a:cs typeface="Times New Roman" panose="02020603050405020304" pitchFamily="18" charset="0"/>
              </a:rPr>
              <a:t>(</a:t>
            </a:r>
            <a:r>
              <a:rPr lang="en-US" sz="1800" i="1" dirty="0">
                <a:solidFill>
                  <a:srgbClr val="34A7BD"/>
                </a:solidFill>
                <a:ea typeface="Times New Roman" panose="02020603050405020304" pitchFamily="18" charset="0"/>
                <a:cs typeface="Times New Roman" panose="02020603050405020304" pitchFamily="18" charset="0"/>
              </a:rPr>
              <a:t>void</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gl_Position</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vertexPosition</a:t>
            </a:r>
            <a:r>
              <a:rPr lang="en-US" sz="1800" dirty="0">
                <a:solidFill>
                  <a:srgbClr val="000000"/>
                </a:solidFill>
                <a:ea typeface="Times New Roman" panose="02020603050405020304" pitchFamily="18" charset="0"/>
                <a:cs typeface="Times New Roman" panose="02020603050405020304" pitchFamily="18" charset="0"/>
              </a:rPr>
              <a:t>;</a:t>
            </a:r>
            <a:r>
              <a:rPr lang="en-US" sz="1800" dirty="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000000"/>
                </a:solidFill>
                <a:ea typeface="Times New Roman" panose="02020603050405020304" pitchFamily="18" charset="0"/>
                <a:cs typeface="Times New Roman" panose="02020603050405020304" pitchFamily="18" charset="0"/>
              </a:rPr>
              <a:t>  }</a:t>
            </a:r>
            <a:r>
              <a:rPr lang="en-US" sz="1800" dirty="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a typeface="Times New Roman" panose="02020603050405020304" pitchFamily="18" charset="0"/>
                <a:cs typeface="Times New Roman" panose="02020603050405020304" pitchFamily="18" charset="0"/>
              </a:rPr>
              <a:t>`;</a:t>
            </a:r>
            <a:endParaRPr lang="en-US" sz="1800" dirty="0"/>
          </a:p>
        </p:txBody>
      </p:sp>
      <p:cxnSp>
        <p:nvCxnSpPr>
          <p:cNvPr id="4" name="Straight Arrow Connector 3"/>
          <p:cNvCxnSpPr>
            <a:stCxn id="5" idx="1"/>
          </p:cNvCxnSpPr>
          <p:nvPr/>
        </p:nvCxnSpPr>
        <p:spPr>
          <a:xfrm flipH="1" flipV="1">
            <a:off x="3436706" y="2347949"/>
            <a:ext cx="914400" cy="343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51106" y="1952871"/>
            <a:ext cx="4495800" cy="1477328"/>
          </a:xfrm>
          <a:prstGeom prst="rect">
            <a:avLst/>
          </a:prstGeom>
          <a:noFill/>
        </p:spPr>
        <p:txBody>
          <a:bodyPr wrap="square" rtlCol="0">
            <a:spAutoFit/>
          </a:bodyPr>
          <a:lstStyle/>
          <a:p>
            <a:r>
              <a:rPr lang="en-US" dirty="0">
                <a:solidFill>
                  <a:srgbClr val="FF0000"/>
                </a:solidFill>
                <a:latin typeface="Whipsmart" panose="020B0502030203050204" pitchFamily="34" charset="0"/>
              </a:rPr>
              <a:t>A collection of </a:t>
            </a:r>
            <a:r>
              <a:rPr lang="en-US" dirty="0" err="1">
                <a:solidFill>
                  <a:srgbClr val="FF0000"/>
                </a:solidFill>
                <a:latin typeface="Whipsmart" panose="020B0502030203050204" pitchFamily="34" charset="0"/>
              </a:rPr>
              <a:t>shader</a:t>
            </a:r>
            <a:r>
              <a:rPr lang="en-US" dirty="0">
                <a:solidFill>
                  <a:srgbClr val="FF0000"/>
                </a:solidFill>
                <a:latin typeface="Whipsmart" panose="020B0502030203050204" pitchFamily="34" charset="0"/>
              </a:rPr>
              <a:t> source code strings.</a:t>
            </a:r>
          </a:p>
          <a:p>
            <a:r>
              <a:rPr lang="en-US" dirty="0">
                <a:solidFill>
                  <a:srgbClr val="FF0000"/>
                </a:solidFill>
                <a:latin typeface="Whipsmart" panose="020B0502030203050204" pitchFamily="34" charset="0"/>
              </a:rPr>
              <a:t>A property of the </a:t>
            </a:r>
            <a:r>
              <a:rPr lang="en-US" dirty="0" err="1">
                <a:solidFill>
                  <a:srgbClr val="FF0000"/>
                </a:solidFill>
                <a:latin typeface="Whipsmart" panose="020B0502030203050204" pitchFamily="34" charset="0"/>
              </a:rPr>
              <a:t>Shader</a:t>
            </a:r>
            <a:r>
              <a:rPr lang="en-US" dirty="0">
                <a:solidFill>
                  <a:srgbClr val="FF0000"/>
                </a:solidFill>
                <a:latin typeface="Whipsmart" panose="020B0502030203050204" pitchFamily="34" charset="0"/>
              </a:rPr>
              <a:t> constructor,</a:t>
            </a:r>
          </a:p>
          <a:p>
            <a:r>
              <a:rPr lang="en-US" dirty="0">
                <a:solidFill>
                  <a:srgbClr val="FF0000"/>
                </a:solidFill>
                <a:latin typeface="Whipsmart" panose="020B0502030203050204" pitchFamily="34" charset="0"/>
              </a:rPr>
              <a:t>not the prototype</a:t>
            </a:r>
          </a:p>
          <a:p>
            <a:r>
              <a:rPr lang="en-US" dirty="0">
                <a:solidFill>
                  <a:srgbClr val="FF0000"/>
                </a:solidFill>
                <a:latin typeface="Whipsmart" panose="020B0502030203050204" pitchFamily="34" charset="0"/>
              </a:rPr>
              <a:t>i.e. there will be only one object, not one per constructor invocation</a:t>
            </a:r>
          </a:p>
        </p:txBody>
      </p:sp>
      <p:cxnSp>
        <p:nvCxnSpPr>
          <p:cNvPr id="8" name="Straight Arrow Connector 7"/>
          <p:cNvCxnSpPr>
            <a:stCxn id="9" idx="1"/>
          </p:cNvCxnSpPr>
          <p:nvPr/>
        </p:nvCxnSpPr>
        <p:spPr>
          <a:xfrm flipH="1" flipV="1">
            <a:off x="3022772" y="5112987"/>
            <a:ext cx="1371600" cy="1175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94372" y="6103587"/>
            <a:ext cx="449580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actual </a:t>
            </a:r>
            <a:r>
              <a:rPr lang="en-US" dirty="0" smtClean="0">
                <a:solidFill>
                  <a:srgbClr val="FF0000"/>
                </a:solidFill>
                <a:latin typeface="Whipsmart" panose="020B0502030203050204" pitchFamily="34" charset="0"/>
              </a:rPr>
              <a:t>GLSL </a:t>
            </a:r>
            <a:r>
              <a:rPr lang="en-US" dirty="0" err="1">
                <a:solidFill>
                  <a:srgbClr val="FF0000"/>
                </a:solidFill>
                <a:latin typeface="Whipsmart" panose="020B0502030203050204" pitchFamily="34" charset="0"/>
              </a:rPr>
              <a:t>shader</a:t>
            </a:r>
            <a:r>
              <a:rPr lang="en-US" dirty="0">
                <a:solidFill>
                  <a:srgbClr val="FF0000"/>
                </a:solidFill>
                <a:latin typeface="Whipsmart" panose="020B0502030203050204" pitchFamily="34" charset="0"/>
              </a:rPr>
              <a:t> code</a:t>
            </a:r>
          </a:p>
        </p:txBody>
      </p:sp>
      <p:cxnSp>
        <p:nvCxnSpPr>
          <p:cNvPr id="11" name="Straight Arrow Connector 10"/>
          <p:cNvCxnSpPr>
            <a:stCxn id="12" idx="1"/>
          </p:cNvCxnSpPr>
          <p:nvPr/>
        </p:nvCxnSpPr>
        <p:spPr>
          <a:xfrm flipH="1">
            <a:off x="3817706" y="4001085"/>
            <a:ext cx="516924" cy="389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34630" y="3539420"/>
            <a:ext cx="4495800" cy="923330"/>
          </a:xfrm>
          <a:prstGeom prst="rect">
            <a:avLst/>
          </a:prstGeom>
          <a:noFill/>
        </p:spPr>
        <p:txBody>
          <a:bodyPr wrap="square" rtlCol="0">
            <a:spAutoFit/>
          </a:bodyPr>
          <a:lstStyle/>
          <a:p>
            <a:r>
              <a:rPr lang="en-US" b="1" dirty="0">
                <a:solidFill>
                  <a:srgbClr val="FF0000"/>
                </a:solidFill>
                <a:latin typeface="Whipsmart" panose="020B0502030203050204" pitchFamily="34" charset="0"/>
              </a:rPr>
              <a:t>JS code </a:t>
            </a:r>
            <a:r>
              <a:rPr lang="en-US" dirty="0">
                <a:solidFill>
                  <a:srgbClr val="FF0000"/>
                </a:solidFill>
                <a:latin typeface="Whipsmart" panose="020B0502030203050204" pitchFamily="34" charset="0"/>
              </a:rPr>
              <a:t>that adds a property to </a:t>
            </a:r>
            <a:r>
              <a:rPr lang="en-US" dirty="0" err="1">
                <a:solidFill>
                  <a:srgbClr val="FF0000"/>
                </a:solidFill>
                <a:latin typeface="Whipsmart" panose="020B0502030203050204" pitchFamily="34" charset="0"/>
              </a:rPr>
              <a:t>Shader.source</a:t>
            </a:r>
            <a:r>
              <a:rPr lang="en-US"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The property name is the file name, the value is the </a:t>
            </a:r>
            <a:r>
              <a:rPr lang="en-US" dirty="0" smtClean="0">
                <a:solidFill>
                  <a:srgbClr val="FF0000"/>
                </a:solidFill>
                <a:latin typeface="Whipsmart" panose="020B0502030203050204" pitchFamily="34" charset="0"/>
              </a:rPr>
              <a:t>GLSL </a:t>
            </a:r>
            <a:r>
              <a:rPr lang="en-US" dirty="0">
                <a:solidFill>
                  <a:srgbClr val="FF0000"/>
                </a:solidFill>
                <a:latin typeface="Whipsmart" panose="020B0502030203050204" pitchFamily="34" charset="0"/>
              </a:rPr>
              <a:t>code string.</a:t>
            </a:r>
          </a:p>
        </p:txBody>
      </p:sp>
      <p:sp>
        <p:nvSpPr>
          <p:cNvPr id="10" name="TextBox 9"/>
          <p:cNvSpPr txBox="1"/>
          <p:nvPr/>
        </p:nvSpPr>
        <p:spPr>
          <a:xfrm>
            <a:off x="6045286" y="4926063"/>
            <a:ext cx="312420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version info must be on first line</a:t>
            </a:r>
          </a:p>
        </p:txBody>
      </p:sp>
      <p:cxnSp>
        <p:nvCxnSpPr>
          <p:cNvPr id="13" name="Straight Arrow Connector 12"/>
          <p:cNvCxnSpPr>
            <a:stCxn id="10" idx="0"/>
          </p:cNvCxnSpPr>
          <p:nvPr/>
        </p:nvCxnSpPr>
        <p:spPr>
          <a:xfrm flipV="1">
            <a:off x="7607386" y="4649673"/>
            <a:ext cx="0" cy="2763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602592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shader</a:t>
            </a:r>
            <a:r>
              <a:rPr lang="en-US" dirty="0" smtClean="0"/>
              <a:t/>
            </a:r>
            <a:br>
              <a:rPr lang="en-US" dirty="0" smtClean="0"/>
            </a:br>
            <a:r>
              <a:rPr lang="en-US" dirty="0" smtClean="0"/>
              <a:t>(without the error logging magic)</a:t>
            </a:r>
            <a:endParaRPr lang="en-US" dirty="0"/>
          </a:p>
        </p:txBody>
      </p:sp>
      <p:sp>
        <p:nvSpPr>
          <p:cNvPr id="3" name="Content Placeholder 2"/>
          <p:cNvSpPr>
            <a:spLocks noGrp="1"/>
          </p:cNvSpPr>
          <p:nvPr>
            <p:ph idx="1"/>
          </p:nvPr>
        </p:nvSpPr>
        <p:spPr/>
        <p:txBody>
          <a:bodyPr>
            <a:noAutofit/>
          </a:bodyPr>
          <a:lstStyle/>
          <a:p>
            <a:pPr>
              <a:lnSpc>
                <a:spcPct val="107000"/>
              </a:lnSpc>
            </a:pPr>
            <a:r>
              <a:rPr lang="en-US" sz="2000" i="1" dirty="0" smtClean="0">
                <a:solidFill>
                  <a:srgbClr val="34A7BD"/>
                </a:solidFill>
                <a:ea typeface="Times New Roman" panose="02020603050405020304" pitchFamily="18" charset="0"/>
                <a:cs typeface="Times New Roman" panose="02020603050405020304" pitchFamily="18" charset="0"/>
              </a:rPr>
              <a:t>class</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a:solidFill>
                  <a:srgbClr val="427E00"/>
                </a:solidFill>
                <a:ea typeface="Times New Roman" panose="02020603050405020304" pitchFamily="18" charset="0"/>
                <a:cs typeface="Times New Roman" panose="02020603050405020304" pitchFamily="18" charset="0"/>
              </a:rPr>
              <a:t>Shader</a:t>
            </a: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a:t>
            </a: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smtClean="0">
                <a:solidFill>
                  <a:srgbClr val="427E00"/>
                </a:solidFill>
                <a:ea typeface="Times New Roman" panose="02020603050405020304" pitchFamily="18" charset="0"/>
                <a:cs typeface="Times New Roman" panose="02020603050405020304" pitchFamily="18" charset="0"/>
              </a:rPr>
              <a:t>constructor</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i="1" dirty="0" err="1" smtClean="0">
                <a:solidFill>
                  <a:srgbClr val="CB6500"/>
                </a:solidFill>
                <a:ea typeface="Times New Roman" panose="02020603050405020304" pitchFamily="18" charset="0"/>
                <a:cs typeface="Times New Roman" panose="02020603050405020304" pitchFamily="18" charset="0"/>
              </a:rPr>
              <a:t>gl</a:t>
            </a:r>
            <a:r>
              <a:rPr lang="en-US" sz="2000" dirty="0">
                <a:solidFill>
                  <a:srgbClr val="000000"/>
                </a:solidFill>
                <a:ea typeface="Times New Roman" panose="02020603050405020304" pitchFamily="18" charset="0"/>
                <a:cs typeface="Times New Roman" panose="02020603050405020304" pitchFamily="18" charset="0"/>
              </a:rPr>
              <a:t>, </a:t>
            </a:r>
            <a:r>
              <a:rPr lang="en-US" sz="2000" i="1" dirty="0" err="1">
                <a:solidFill>
                  <a:srgbClr val="CB6500"/>
                </a:solidFill>
                <a:ea typeface="Times New Roman" panose="02020603050405020304" pitchFamily="18" charset="0"/>
                <a:cs typeface="Times New Roman" panose="02020603050405020304" pitchFamily="18" charset="0"/>
              </a:rPr>
              <a:t>shaderType</a:t>
            </a:r>
            <a:r>
              <a:rPr lang="en-US" sz="2000" dirty="0">
                <a:solidFill>
                  <a:srgbClr val="000000"/>
                </a:solidFill>
                <a:ea typeface="Times New Roman" panose="02020603050405020304" pitchFamily="18" charset="0"/>
                <a:cs typeface="Times New Roman" panose="02020603050405020304" pitchFamily="18" charset="0"/>
              </a:rPr>
              <a:t>, </a:t>
            </a:r>
            <a:r>
              <a:rPr lang="en-US" sz="2000" i="1" dirty="0" err="1">
                <a:solidFill>
                  <a:srgbClr val="CB6500"/>
                </a:solidFill>
                <a:ea typeface="Times New Roman" panose="02020603050405020304" pitchFamily="18" charset="0"/>
                <a:cs typeface="Times New Roman" panose="02020603050405020304" pitchFamily="18" charset="0"/>
              </a:rPr>
              <a:t>sourceFileName</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 </a:t>
            </a:r>
            <a:endParaRPr lang="en-US" sz="2000" dirty="0">
              <a:solidFill>
                <a:srgbClr val="000000"/>
              </a:solidFill>
              <a:ea typeface="Times New Roman" panose="02020603050405020304" pitchFamily="18" charset="0"/>
              <a:cs typeface="Times New Roman" panose="02020603050405020304" pitchFamily="18" charset="0"/>
            </a:endParaRPr>
          </a:p>
          <a:p>
            <a:pPr>
              <a:lnSpc>
                <a:spcPct val="107000"/>
              </a:lnSpc>
            </a:pPr>
            <a:endParaRPr lang="en-US" sz="2000" dirty="0" smtClean="0">
              <a:solidFill>
                <a:srgbClr val="000000"/>
              </a:solidFill>
              <a:ea typeface="Times New Roman" panose="02020603050405020304" pitchFamily="18" charset="0"/>
              <a:cs typeface="Times New Roman" panose="02020603050405020304" pitchFamily="18" charset="0"/>
            </a:endParaRPr>
          </a:p>
          <a:p>
            <a:pPr>
              <a:lnSpc>
                <a:spcPct val="107000"/>
              </a:lnSpc>
            </a:pP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this.</a:t>
            </a:r>
            <a:r>
              <a:rPr lang="en-US" sz="2000" dirty="0" err="1" smtClean="0">
                <a:solidFill>
                  <a:srgbClr val="0070C0"/>
                </a:solidFill>
                <a:ea typeface="Times New Roman" panose="02020603050405020304" pitchFamily="18" charset="0"/>
                <a:cs typeface="Times New Roman" panose="02020603050405020304" pitchFamily="18" charset="0"/>
              </a:rPr>
              <a:t>glShader</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FF0000"/>
                </a:solidFill>
                <a:ea typeface="Times New Roman" panose="02020603050405020304" pitchFamily="18" charset="0"/>
                <a:cs typeface="Times New Roman" panose="02020603050405020304" pitchFamily="18" charset="0"/>
              </a:rPr>
              <a:t>createShader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shaderType</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FF0000"/>
                </a:solidFill>
                <a:ea typeface="Times New Roman" panose="02020603050405020304" pitchFamily="18" charset="0"/>
                <a:cs typeface="Times New Roman" panose="02020603050405020304" pitchFamily="18" charset="0"/>
              </a:rPr>
              <a:t>shaderSource</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this.glShader</a:t>
            </a:r>
            <a:r>
              <a:rPr lang="en-US" sz="2000" dirty="0">
                <a:solidFill>
                  <a:srgbClr val="000000"/>
                </a:solidFill>
                <a:ea typeface="Times New Roman" panose="02020603050405020304" pitchFamily="18" charset="0"/>
                <a:cs typeface="Times New Roman" panose="02020603050405020304" pitchFamily="18" charset="0"/>
              </a:rPr>
              <a:t>, </a:t>
            </a:r>
            <a:r>
              <a:rPr lang="en-US" sz="2000" i="1" dirty="0" err="1" smtClean="0">
                <a:solidFill>
                  <a:srgbClr val="34A7BD"/>
                </a:solidFill>
                <a:ea typeface="Times New Roman" panose="02020603050405020304" pitchFamily="18" charset="0"/>
                <a:cs typeface="Times New Roman" panose="02020603050405020304" pitchFamily="18" charset="0"/>
              </a:rPr>
              <a:t>Shader</a:t>
            </a:r>
            <a:r>
              <a:rPr lang="en-US" sz="2000" dirty="0" err="1" smtClean="0">
                <a:solidFill>
                  <a:srgbClr val="000000"/>
                </a:solidFill>
                <a:ea typeface="Times New Roman" panose="02020603050405020304" pitchFamily="18" charset="0"/>
                <a:cs typeface="Times New Roman" panose="02020603050405020304" pitchFamily="18" charset="0"/>
              </a:rPr>
              <a:t>.source</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dirty="0" err="1" smtClean="0">
                <a:solidFill>
                  <a:srgbClr val="000000"/>
                </a:solidFill>
                <a:ea typeface="Times New Roman" panose="02020603050405020304" pitchFamily="18" charset="0"/>
                <a:cs typeface="Times New Roman" panose="02020603050405020304" pitchFamily="18" charset="0"/>
              </a:rPr>
              <a:t>sourceFileName</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gl.</a:t>
            </a:r>
            <a:r>
              <a:rPr lang="en-US" sz="2000" dirty="0" err="1">
                <a:solidFill>
                  <a:srgbClr val="FF0000"/>
                </a:solidFill>
                <a:ea typeface="Times New Roman" panose="02020603050405020304" pitchFamily="18" charset="0"/>
                <a:cs typeface="Times New Roman" panose="02020603050405020304" pitchFamily="18" charset="0"/>
              </a:rPr>
              <a:t>compileShader</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dirty="0" err="1" smtClean="0">
                <a:solidFill>
                  <a:srgbClr val="000000"/>
                </a:solidFill>
                <a:ea typeface="Times New Roman" panose="02020603050405020304" pitchFamily="18" charset="0"/>
                <a:cs typeface="Times New Roman" panose="02020603050405020304" pitchFamily="18" charset="0"/>
              </a:rPr>
              <a:t>this.</a:t>
            </a:r>
            <a:r>
              <a:rPr lang="en-US" sz="2000" dirty="0" err="1">
                <a:solidFill>
                  <a:srgbClr val="0070C0"/>
                </a:solidFill>
                <a:ea typeface="Times New Roman" panose="02020603050405020304" pitchFamily="18" charset="0"/>
                <a:cs typeface="Times New Roman" panose="02020603050405020304" pitchFamily="18" charset="0"/>
              </a:rPr>
              <a:t>glShader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smtClean="0">
                <a:solidFill>
                  <a:srgbClr val="C70040"/>
                </a:solidFill>
                <a:ea typeface="Times New Roman" panose="02020603050405020304" pitchFamily="18" charset="0"/>
                <a:cs typeface="Times New Roman" panose="02020603050405020304" pitchFamily="18" charset="0"/>
              </a:rPr>
              <a:t>if</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gl.getShaderParameter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this.</a:t>
            </a:r>
            <a:r>
              <a:rPr lang="en-US" sz="2000" dirty="0" err="1">
                <a:solidFill>
                  <a:srgbClr val="0070C0"/>
                </a:solidFill>
                <a:ea typeface="Times New Roman" panose="02020603050405020304" pitchFamily="18" charset="0"/>
                <a:cs typeface="Times New Roman" panose="02020603050405020304" pitchFamily="18" charset="0"/>
              </a:rPr>
              <a:t>glShader</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002060"/>
                </a:solidFill>
                <a:ea typeface="Times New Roman" panose="02020603050405020304" pitchFamily="18" charset="0"/>
                <a:cs typeface="Times New Roman" panose="02020603050405020304" pitchFamily="18" charset="0"/>
              </a:rPr>
              <a:t>COMPILE_STATUS</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gl.getShaderInfoLog</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dirty="0" err="1" smtClean="0">
                <a:solidFill>
                  <a:srgbClr val="000000"/>
                </a:solidFill>
                <a:ea typeface="Times New Roman" panose="02020603050405020304" pitchFamily="18" charset="0"/>
                <a:cs typeface="Times New Roman" panose="02020603050405020304" pitchFamily="18" charset="0"/>
              </a:rPr>
              <a:t>this.</a:t>
            </a:r>
            <a:r>
              <a:rPr lang="en-US" sz="2000" dirty="0" err="1">
                <a:solidFill>
                  <a:srgbClr val="0070C0"/>
                </a:solidFill>
                <a:ea typeface="Times New Roman" panose="02020603050405020304" pitchFamily="18" charset="0"/>
                <a:cs typeface="Times New Roman" panose="02020603050405020304" pitchFamily="18" charset="0"/>
              </a:rPr>
              <a:t>glShader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smtClean="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ea typeface="Times New Roman" panose="02020603050405020304" pitchFamily="18" charset="0"/>
              </a:rPr>
              <a:t>};</a:t>
            </a:r>
            <a:endParaRPr lang="en-US" sz="2000" dirty="0"/>
          </a:p>
        </p:txBody>
      </p:sp>
      <p:cxnSp>
        <p:nvCxnSpPr>
          <p:cNvPr id="5" name="Straight Arrow Connector 4"/>
          <p:cNvCxnSpPr>
            <a:stCxn id="6" idx="1"/>
          </p:cNvCxnSpPr>
          <p:nvPr/>
        </p:nvCxnSpPr>
        <p:spPr>
          <a:xfrm flipH="1" flipV="1">
            <a:off x="4497573" y="3179934"/>
            <a:ext cx="498668" cy="146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96241" y="3142162"/>
            <a:ext cx="449580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get an OpenGL </a:t>
            </a:r>
            <a:r>
              <a:rPr lang="en-US" dirty="0" err="1">
                <a:solidFill>
                  <a:srgbClr val="FF0000"/>
                </a:solidFill>
                <a:latin typeface="Whipsmart" panose="020B0502030203050204" pitchFamily="34" charset="0"/>
              </a:rPr>
              <a:t>shader</a:t>
            </a:r>
            <a:r>
              <a:rPr lang="en-US" dirty="0">
                <a:solidFill>
                  <a:srgbClr val="FF0000"/>
                </a:solidFill>
                <a:latin typeface="Whipsmart" panose="020B0502030203050204" pitchFamily="34" charset="0"/>
              </a:rPr>
              <a:t> ID</a:t>
            </a:r>
          </a:p>
        </p:txBody>
      </p:sp>
      <p:cxnSp>
        <p:nvCxnSpPr>
          <p:cNvPr id="8" name="Straight Arrow Connector 7"/>
          <p:cNvCxnSpPr>
            <a:stCxn id="9" idx="1"/>
          </p:cNvCxnSpPr>
          <p:nvPr/>
        </p:nvCxnSpPr>
        <p:spPr>
          <a:xfrm flipH="1" flipV="1">
            <a:off x="2367341" y="3806310"/>
            <a:ext cx="381000" cy="337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48341" y="3958710"/>
            <a:ext cx="449580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associate source code with ID</a:t>
            </a:r>
          </a:p>
        </p:txBody>
      </p:sp>
      <p:cxnSp>
        <p:nvCxnSpPr>
          <p:cNvPr id="10" name="Straight Arrow Connector 9"/>
          <p:cNvCxnSpPr>
            <a:stCxn id="11" idx="1"/>
          </p:cNvCxnSpPr>
          <p:nvPr/>
        </p:nvCxnSpPr>
        <p:spPr>
          <a:xfrm flipH="1" flipV="1">
            <a:off x="2138741" y="4844020"/>
            <a:ext cx="381000" cy="337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9741" y="4996420"/>
            <a:ext cx="449580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compile </a:t>
            </a:r>
            <a:r>
              <a:rPr lang="en-US" dirty="0" smtClean="0">
                <a:solidFill>
                  <a:srgbClr val="FF0000"/>
                </a:solidFill>
                <a:latin typeface="Whipsmart" panose="020B0502030203050204" pitchFamily="34" charset="0"/>
              </a:rPr>
              <a:t>GLSL </a:t>
            </a:r>
            <a:r>
              <a:rPr lang="en-US" dirty="0">
                <a:solidFill>
                  <a:srgbClr val="FF0000"/>
                </a:solidFill>
                <a:latin typeface="Whipsmart" panose="020B0502030203050204" pitchFamily="34" charset="0"/>
              </a:rPr>
              <a:t>code to binary</a:t>
            </a:r>
          </a:p>
        </p:txBody>
      </p:sp>
      <p:cxnSp>
        <p:nvCxnSpPr>
          <p:cNvPr id="12" name="Straight Arrow Connector 11"/>
          <p:cNvCxnSpPr>
            <a:stCxn id="13" idx="1"/>
          </p:cNvCxnSpPr>
          <p:nvPr/>
        </p:nvCxnSpPr>
        <p:spPr>
          <a:xfrm flipH="1" flipV="1">
            <a:off x="3838353" y="2576001"/>
            <a:ext cx="1827442" cy="162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65795" y="2553557"/>
            <a:ext cx="293370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vertex </a:t>
            </a:r>
            <a:r>
              <a:rPr lang="en-US" dirty="0" err="1">
                <a:solidFill>
                  <a:srgbClr val="FF0000"/>
                </a:solidFill>
                <a:latin typeface="Whipsmart" panose="020B0502030203050204" pitchFamily="34" charset="0"/>
              </a:rPr>
              <a:t>shader</a:t>
            </a:r>
            <a:r>
              <a:rPr lang="en-US" dirty="0">
                <a:solidFill>
                  <a:srgbClr val="FF0000"/>
                </a:solidFill>
                <a:latin typeface="Whipsmart" panose="020B0502030203050204" pitchFamily="34" charset="0"/>
              </a:rPr>
              <a:t> or pixel </a:t>
            </a:r>
            <a:r>
              <a:rPr lang="en-US" dirty="0" err="1">
                <a:solidFill>
                  <a:srgbClr val="FF0000"/>
                </a:solidFill>
                <a:latin typeface="Whipsmart" panose="020B0502030203050204" pitchFamily="34" charset="0"/>
              </a:rPr>
              <a:t>shader</a:t>
            </a:r>
            <a:endParaRPr lang="en-US" dirty="0">
              <a:solidFill>
                <a:srgbClr val="FF0000"/>
              </a:solidFill>
              <a:latin typeface="Whipsmart" panose="020B0502030203050204" pitchFamily="34" charset="0"/>
            </a:endParaRPr>
          </a:p>
        </p:txBody>
      </p:sp>
      <p:cxnSp>
        <p:nvCxnSpPr>
          <p:cNvPr id="16" name="Straight Arrow Connector 15"/>
          <p:cNvCxnSpPr>
            <a:stCxn id="13" idx="1"/>
          </p:cNvCxnSpPr>
          <p:nvPr/>
        </p:nvCxnSpPr>
        <p:spPr>
          <a:xfrm flipH="1">
            <a:off x="5399095" y="2738223"/>
            <a:ext cx="266700" cy="15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0" idx="1"/>
          </p:cNvCxnSpPr>
          <p:nvPr/>
        </p:nvCxnSpPr>
        <p:spPr>
          <a:xfrm flipH="1" flipV="1">
            <a:off x="2367341" y="6098662"/>
            <a:ext cx="381000" cy="337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48341" y="6251062"/>
            <a:ext cx="570230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check if succeeded and get compilation error message</a:t>
            </a:r>
          </a:p>
        </p:txBody>
      </p:sp>
      <p:sp>
        <p:nvSpPr>
          <p:cNvPr id="15" name="TextBox 14"/>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53390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Comparison</a:t>
            </a:r>
            <a:endParaRPr lang="en-US" dirty="0"/>
          </a:p>
        </p:txBody>
      </p:sp>
      <p:sp>
        <p:nvSpPr>
          <p:cNvPr id="4" name="Text Placeholder 3"/>
          <p:cNvSpPr>
            <a:spLocks noGrp="1"/>
          </p:cNvSpPr>
          <p:nvPr>
            <p:ph type="body" idx="1"/>
          </p:nvPr>
        </p:nvSpPr>
        <p:spPr/>
        <p:txBody>
          <a:bodyPr/>
          <a:lstStyle/>
          <a:p>
            <a:r>
              <a:rPr lang="en-US" dirty="0" err="1" smtClean="0"/>
              <a:t>Nomes</a:t>
            </a:r>
            <a:endParaRPr lang="en-US" dirty="0"/>
          </a:p>
        </p:txBody>
      </p:sp>
      <p:sp>
        <p:nvSpPr>
          <p:cNvPr id="5" name="Content Placeholder 4"/>
          <p:cNvSpPr>
            <a:spLocks noGrp="1"/>
          </p:cNvSpPr>
          <p:nvPr>
            <p:ph sz="half" idx="2"/>
          </p:nvPr>
        </p:nvSpPr>
        <p:spPr/>
        <p:txBody>
          <a:bodyPr/>
          <a:lstStyle/>
          <a:p>
            <a:r>
              <a:rPr lang="en-US" dirty="0" smtClean="0"/>
              <a:t>pretty small (6’’)</a:t>
            </a:r>
          </a:p>
          <a:p>
            <a:r>
              <a:rPr lang="en-US" dirty="0" smtClean="0"/>
              <a:t>strength: numbers</a:t>
            </a:r>
          </a:p>
          <a:p>
            <a:pPr lvl="1"/>
            <a:r>
              <a:rPr lang="en-US" dirty="0" smtClean="0"/>
              <a:t>there are thousands!!!</a:t>
            </a:r>
          </a:p>
          <a:p>
            <a:pPr lvl="1"/>
            <a:endParaRPr lang="en-US" dirty="0" smtClean="0"/>
          </a:p>
          <a:p>
            <a:r>
              <a:rPr lang="en-US" dirty="0" smtClean="0"/>
              <a:t>weakness: quarrelling</a:t>
            </a:r>
          </a:p>
          <a:p>
            <a:pPr lvl="1"/>
            <a:r>
              <a:rPr lang="en-US" dirty="0" smtClean="0"/>
              <a:t>work</a:t>
            </a:r>
            <a:r>
              <a:rPr lang="hu-HU" dirty="0" smtClean="0"/>
              <a:t>ing</a:t>
            </a:r>
            <a:r>
              <a:rPr lang="en-US" dirty="0" smtClean="0"/>
              <a:t> at odds</a:t>
            </a:r>
          </a:p>
          <a:p>
            <a:pPr lvl="1"/>
            <a:r>
              <a:rPr lang="en-US" dirty="0" smtClean="0"/>
              <a:t>need common leadership</a:t>
            </a:r>
            <a:endParaRPr lang="en-US" dirty="0"/>
          </a:p>
          <a:p>
            <a:endParaRPr lang="en-US" dirty="0"/>
          </a:p>
        </p:txBody>
      </p:sp>
      <p:sp>
        <p:nvSpPr>
          <p:cNvPr id="6" name="Text Placeholder 5"/>
          <p:cNvSpPr>
            <a:spLocks noGrp="1"/>
          </p:cNvSpPr>
          <p:nvPr>
            <p:ph type="body" sz="quarter" idx="3"/>
          </p:nvPr>
        </p:nvSpPr>
        <p:spPr/>
        <p:txBody>
          <a:bodyPr/>
          <a:lstStyle/>
          <a:p>
            <a:r>
              <a:rPr lang="en-US" dirty="0" smtClean="0"/>
              <a:t>GPU cores</a:t>
            </a:r>
            <a:endParaRPr lang="en-US" dirty="0"/>
          </a:p>
        </p:txBody>
      </p:sp>
      <p:sp>
        <p:nvSpPr>
          <p:cNvPr id="7" name="Content Placeholder 6"/>
          <p:cNvSpPr>
            <a:spLocks noGrp="1"/>
          </p:cNvSpPr>
          <p:nvPr>
            <p:ph sz="quarter" idx="4"/>
          </p:nvPr>
        </p:nvSpPr>
        <p:spPr/>
        <p:txBody>
          <a:bodyPr/>
          <a:lstStyle/>
          <a:p>
            <a:r>
              <a:rPr lang="en-US" dirty="0" smtClean="0"/>
              <a:t>pretty small</a:t>
            </a:r>
          </a:p>
          <a:p>
            <a:r>
              <a:rPr lang="en-US" dirty="0" smtClean="0"/>
              <a:t>strength: numbers</a:t>
            </a:r>
          </a:p>
          <a:p>
            <a:pPr lvl="1"/>
            <a:r>
              <a:rPr lang="en-US" dirty="0" smtClean="0"/>
              <a:t>thousands on a card</a:t>
            </a:r>
          </a:p>
          <a:p>
            <a:pPr lvl="1"/>
            <a:r>
              <a:rPr lang="en-US" dirty="0" smtClean="0"/>
              <a:t>also good at math</a:t>
            </a:r>
          </a:p>
          <a:p>
            <a:r>
              <a:rPr lang="en-US" dirty="0" smtClean="0"/>
              <a:t>weakness: all must do the same thing (or be idle)</a:t>
            </a:r>
            <a:endParaRPr lang="en-US" dirty="0"/>
          </a:p>
          <a:p>
            <a:pPr lvl="1"/>
            <a:r>
              <a:rPr lang="en-US" dirty="0" smtClean="0"/>
              <a:t>need common leadership</a:t>
            </a:r>
            <a:endParaRPr lang="en-US" dirty="0"/>
          </a:p>
        </p:txBody>
      </p:sp>
    </p:spTree>
    <p:extLst>
      <p:ext uri="{BB962C8B-B14F-4D97-AF65-F5344CB8AC3E}">
        <p14:creationId xmlns:p14="http://schemas.microsoft.com/office/powerpoint/2010/main" val="261638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down)">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wipe(down)">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wipe(down)">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wipe(down)">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xEl>
                                              <p:pRg st="4" end="4"/>
                                            </p:txEl>
                                          </p:spTgt>
                                        </p:tgtEl>
                                        <p:attrNameLst>
                                          <p:attrName>style.visibility</p:attrName>
                                        </p:attrNameLst>
                                      </p:cBhvr>
                                      <p:to>
                                        <p:strVal val="visible"/>
                                      </p:to>
                                    </p:set>
                                    <p:animEffect transition="in" filter="wipe(down)">
                                      <p:cBhvr>
                                        <p:cTn id="52" dur="500"/>
                                        <p:tgtEl>
                                          <p:spTgt spid="7">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wipe(down)">
                                      <p:cBhvr>
                                        <p:cTn id="57" dur="500"/>
                                        <p:tgtEl>
                                          <p:spTgt spid="5">
                                            <p:txEl>
                                              <p:pRg st="6" end="6"/>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
                                            <p:txEl>
                                              <p:pRg st="5" end="5"/>
                                            </p:txEl>
                                          </p:spTgt>
                                        </p:tgtEl>
                                        <p:attrNameLst>
                                          <p:attrName>style.visibility</p:attrName>
                                        </p:attrNameLst>
                                      </p:cBhvr>
                                      <p:to>
                                        <p:strVal val="visible"/>
                                      </p:to>
                                    </p:set>
                                    <p:animEffect transition="in" filter="wipe(down)">
                                      <p:cBhvr>
                                        <p:cTn id="6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7"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solidFill>
                  <a:srgbClr val="FF0000"/>
                </a:solidFill>
              </a:rPr>
              <a:t>Vertex</a:t>
            </a:r>
            <a:r>
              <a:rPr lang="hu-HU" dirty="0" smtClean="0">
                <a:solidFill>
                  <a:srgbClr val="FF0000"/>
                </a:solidFill>
              </a:rPr>
              <a:t> </a:t>
            </a:r>
            <a:r>
              <a:rPr lang="hu-HU" dirty="0" err="1" smtClean="0">
                <a:solidFill>
                  <a:srgbClr val="FF0000"/>
                </a:solidFill>
              </a:rPr>
              <a:t>shader</a:t>
            </a:r>
            <a:endParaRPr lang="en-US" dirty="0">
              <a:solidFill>
                <a:srgbClr val="FF0000"/>
              </a:solidFill>
            </a:endParaRPr>
          </a:p>
        </p:txBody>
      </p:sp>
      <p:sp>
        <p:nvSpPr>
          <p:cNvPr id="9" name="Rectangular Callout 8"/>
          <p:cNvSpPr/>
          <p:nvPr/>
        </p:nvSpPr>
        <p:spPr>
          <a:xfrm>
            <a:off x="1791462" y="3387852"/>
            <a:ext cx="8419338" cy="2555748"/>
          </a:xfrm>
          <a:prstGeom prst="wedgeRectCallout">
            <a:avLst>
              <a:gd name="adj1" fmla="val 31483"/>
              <a:gd name="adj2" fmla="val -7193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#version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300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es</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vec</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main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gl_Position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100" b="1" dirty="0">
              <a:solidFill>
                <a:schemeClr val="tx1"/>
              </a:solidFill>
              <a:latin typeface="Consolas" panose="020B0609020204030204" pitchFamily="49" charset="0"/>
              <a:cs typeface="Consolas" panose="020B0609020204030204" pitchFamily="49" charset="0"/>
            </a:endParaRPr>
          </a:p>
        </p:txBody>
      </p:sp>
      <p:cxnSp>
        <p:nvCxnSpPr>
          <p:cNvPr id="8" name="Straight Arrow Connector 7"/>
          <p:cNvCxnSpPr>
            <a:stCxn id="5" idx="0"/>
          </p:cNvCxnSpPr>
          <p:nvPr/>
        </p:nvCxnSpPr>
        <p:spPr>
          <a:xfrm flipH="1" flipV="1">
            <a:off x="3886201" y="5486400"/>
            <a:ext cx="3712891" cy="685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48401" y="6172200"/>
            <a:ext cx="2701381" cy="415498"/>
          </a:xfrm>
          <a:prstGeom prst="rect">
            <a:avLst/>
          </a:prstGeom>
          <a:solidFill>
            <a:schemeClr val="bg1"/>
          </a:solidFill>
          <a:ln>
            <a:solidFill>
              <a:schemeClr val="tx1"/>
            </a:solidFill>
          </a:ln>
        </p:spPr>
        <p:txBody>
          <a:bodyPr wrap="none" rtlCol="0">
            <a:spAutoFit/>
          </a:bodyPr>
          <a:lstStyle/>
          <a:p>
            <a:r>
              <a:rPr lang="hu-HU" sz="2100" dirty="0">
                <a:latin typeface="Whipsmart" panose="020B0502030203050204" pitchFamily="34" charset="0"/>
              </a:rPr>
              <a:t>built-in output, required</a:t>
            </a:r>
            <a:endParaRPr lang="en-US" sz="2100" dirty="0">
              <a:latin typeface="Whipsmart" panose="020B0502030203050204" pitchFamily="34" charset="0"/>
            </a:endParaRPr>
          </a:p>
        </p:txBody>
      </p:sp>
      <p:cxnSp>
        <p:nvCxnSpPr>
          <p:cNvPr id="7" name="Straight Arrow Connector 6"/>
          <p:cNvCxnSpPr>
            <a:stCxn id="10" idx="2"/>
          </p:cNvCxnSpPr>
          <p:nvPr/>
        </p:nvCxnSpPr>
        <p:spPr>
          <a:xfrm flipH="1">
            <a:off x="5410200" y="2777698"/>
            <a:ext cx="1612092" cy="11085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29001" y="2362200"/>
            <a:ext cx="7186583" cy="415498"/>
          </a:xfrm>
          <a:prstGeom prst="rect">
            <a:avLst/>
          </a:prstGeom>
          <a:solidFill>
            <a:schemeClr val="bg1"/>
          </a:solidFill>
          <a:ln>
            <a:solidFill>
              <a:schemeClr val="tx1"/>
            </a:solidFill>
          </a:ln>
        </p:spPr>
        <p:txBody>
          <a:bodyPr wrap="none" rtlCol="0">
            <a:spAutoFit/>
          </a:bodyPr>
          <a:lstStyle/>
          <a:p>
            <a:r>
              <a:rPr lang="en-US" sz="2100" dirty="0">
                <a:latin typeface="Whipsmart" panose="020B0502030203050204" pitchFamily="34" charset="0"/>
              </a:rPr>
              <a:t>attribute fetched from vertex buffer according to input layout spec</a:t>
            </a:r>
          </a:p>
        </p:txBody>
      </p:sp>
      <p:sp>
        <p:nvSpPr>
          <p:cNvPr id="11" name="TextBox 10"/>
          <p:cNvSpPr txBox="1"/>
          <p:nvPr/>
        </p:nvSpPr>
        <p:spPr>
          <a:xfrm>
            <a:off x="6484806" y="419995"/>
            <a:ext cx="3725994" cy="1384995"/>
          </a:xfrm>
          <a:prstGeom prst="rect">
            <a:avLst/>
          </a:prstGeom>
          <a:solidFill>
            <a:schemeClr val="bg1"/>
          </a:solidFill>
          <a:ln>
            <a:solidFill>
              <a:schemeClr val="tx1"/>
            </a:solidFill>
          </a:ln>
        </p:spPr>
        <p:txBody>
          <a:bodyPr wrap="square" rtlCol="0">
            <a:spAutoFit/>
          </a:bodyPr>
          <a:lstStyle/>
          <a:p>
            <a:r>
              <a:rPr lang="en-US" sz="2100" dirty="0">
                <a:latin typeface="Whipsmart" panose="020B0502030203050204" pitchFamily="34" charset="0"/>
              </a:rPr>
              <a:t>A four-element vector [</a:t>
            </a:r>
            <a:r>
              <a:rPr lang="en-US" sz="2100" dirty="0" err="1">
                <a:latin typeface="Whipsmart" panose="020B0502030203050204" pitchFamily="34" charset="0"/>
              </a:rPr>
              <a:t>x,y,z,w</a:t>
            </a:r>
            <a:r>
              <a:rPr lang="en-US" sz="2100" dirty="0">
                <a:latin typeface="Whipsmart" panose="020B0502030203050204" pitchFamily="34" charset="0"/>
              </a:rPr>
              <a:t>].</a:t>
            </a:r>
          </a:p>
          <a:p>
            <a:r>
              <a:rPr lang="en-US" sz="2100" dirty="0">
                <a:latin typeface="Whipsmart" panose="020B0502030203050204" pitchFamily="34" charset="0"/>
              </a:rPr>
              <a:t>We leave z and w alone.</a:t>
            </a:r>
          </a:p>
          <a:p>
            <a:r>
              <a:rPr lang="en-US" sz="2100" dirty="0">
                <a:latin typeface="Whipsmart" panose="020B0502030203050204" pitchFamily="34" charset="0"/>
              </a:rPr>
              <a:t>They will be useful later for 3D graphics and transformations.</a:t>
            </a:r>
          </a:p>
        </p:txBody>
      </p:sp>
      <p:cxnSp>
        <p:nvCxnSpPr>
          <p:cNvPr id="12" name="Straight Arrow Connector 11"/>
          <p:cNvCxnSpPr>
            <a:stCxn id="11" idx="1"/>
          </p:cNvCxnSpPr>
          <p:nvPr/>
        </p:nvCxnSpPr>
        <p:spPr>
          <a:xfrm flipH="1">
            <a:off x="3276600" y="1112493"/>
            <a:ext cx="3208206" cy="27703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125411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solidFill>
                  <a:srgbClr val="FF0000"/>
                </a:solidFill>
              </a:rPr>
              <a:t>Fragment</a:t>
            </a:r>
            <a:r>
              <a:rPr lang="hu-HU" dirty="0" smtClean="0">
                <a:solidFill>
                  <a:srgbClr val="FF0000"/>
                </a:solidFill>
              </a:rPr>
              <a:t> </a:t>
            </a:r>
            <a:r>
              <a:rPr lang="hu-HU" dirty="0" err="1" smtClean="0">
                <a:solidFill>
                  <a:srgbClr val="FF0000"/>
                </a:solidFill>
              </a:rPr>
              <a:t>shader</a:t>
            </a:r>
            <a:endParaRPr lang="en-US" dirty="0">
              <a:solidFill>
                <a:srgbClr val="FF0000"/>
              </a:solidFill>
            </a:endParaRPr>
          </a:p>
        </p:txBody>
      </p:sp>
      <p:sp>
        <p:nvSpPr>
          <p:cNvPr id="9" name="Rectangular Callout 8"/>
          <p:cNvSpPr/>
          <p:nvPr/>
        </p:nvSpPr>
        <p:spPr>
          <a:xfrm>
            <a:off x="1981201" y="2438400"/>
            <a:ext cx="8225481" cy="3646334"/>
          </a:xfrm>
          <a:prstGeom prst="wedgeRectCallout">
            <a:avLst>
              <a:gd name="adj1" fmla="val 31483"/>
              <a:gd name="adj2" fmla="val -7193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#version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300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precision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highp</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float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 vec4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fragmentColor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main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fragmentColor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vec4(</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Arrow Connector 7"/>
          <p:cNvCxnSpPr>
            <a:stCxn id="5" idx="2"/>
          </p:cNvCxnSpPr>
          <p:nvPr/>
        </p:nvCxnSpPr>
        <p:spPr>
          <a:xfrm flipH="1">
            <a:off x="6400801" y="3296808"/>
            <a:ext cx="2315405" cy="575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357500" y="2881310"/>
            <a:ext cx="2717411" cy="415498"/>
          </a:xfrm>
          <a:prstGeom prst="rect">
            <a:avLst/>
          </a:prstGeom>
          <a:solidFill>
            <a:schemeClr val="bg1"/>
          </a:solidFill>
          <a:ln>
            <a:solidFill>
              <a:schemeClr val="tx1"/>
            </a:solidFill>
          </a:ln>
        </p:spPr>
        <p:txBody>
          <a:bodyPr wrap="none" rtlCol="0">
            <a:spAutoFit/>
          </a:bodyPr>
          <a:lstStyle/>
          <a:p>
            <a:r>
              <a:rPr lang="en-US" sz="2100" dirty="0">
                <a:latin typeface="Whipsmart" panose="020B0502030203050204" pitchFamily="34" charset="0"/>
              </a:rPr>
              <a:t>arbitrarily named output</a:t>
            </a:r>
          </a:p>
        </p:txBody>
      </p:sp>
      <p:sp>
        <p:nvSpPr>
          <p:cNvPr id="10" name="TextBox 9"/>
          <p:cNvSpPr txBox="1"/>
          <p:nvPr/>
        </p:nvSpPr>
        <p:spPr>
          <a:xfrm>
            <a:off x="6781800" y="6319895"/>
            <a:ext cx="1398140" cy="415498"/>
          </a:xfrm>
          <a:prstGeom prst="rect">
            <a:avLst/>
          </a:prstGeom>
          <a:solidFill>
            <a:schemeClr val="bg1"/>
          </a:solidFill>
          <a:ln>
            <a:solidFill>
              <a:schemeClr val="tx1"/>
            </a:solidFill>
          </a:ln>
        </p:spPr>
        <p:txBody>
          <a:bodyPr wrap="none" rtlCol="0">
            <a:spAutoFit/>
          </a:bodyPr>
          <a:lstStyle/>
          <a:p>
            <a:r>
              <a:rPr lang="en-US" sz="2100" dirty="0">
                <a:latin typeface="Whipsmart" panose="020B0502030203050204" pitchFamily="34" charset="0"/>
              </a:rPr>
              <a:t>solid yellow</a:t>
            </a:r>
          </a:p>
        </p:txBody>
      </p:sp>
      <p:cxnSp>
        <p:nvCxnSpPr>
          <p:cNvPr id="11" name="Straight Arrow Connector 10"/>
          <p:cNvCxnSpPr>
            <a:stCxn id="10" idx="0"/>
          </p:cNvCxnSpPr>
          <p:nvPr/>
        </p:nvCxnSpPr>
        <p:spPr>
          <a:xfrm flipH="1" flipV="1">
            <a:off x="7010400" y="5319711"/>
            <a:ext cx="470470" cy="10001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19800" y="129966"/>
            <a:ext cx="4648200" cy="1061829"/>
          </a:xfrm>
          <a:prstGeom prst="rect">
            <a:avLst/>
          </a:prstGeom>
          <a:solidFill>
            <a:schemeClr val="bg1"/>
          </a:solidFill>
          <a:ln>
            <a:solidFill>
              <a:schemeClr val="tx1"/>
            </a:solidFill>
          </a:ln>
        </p:spPr>
        <p:txBody>
          <a:bodyPr wrap="square" rtlCol="0">
            <a:spAutoFit/>
          </a:bodyPr>
          <a:lstStyle/>
          <a:p>
            <a:r>
              <a:rPr lang="en-US" sz="2100" dirty="0">
                <a:latin typeface="Whipsmart" panose="020B0502030203050204" pitchFamily="34" charset="0"/>
              </a:rPr>
              <a:t>A four-element vector [</a:t>
            </a:r>
            <a:r>
              <a:rPr lang="en-US" sz="2100" dirty="0" err="1">
                <a:latin typeface="Whipsmart" panose="020B0502030203050204" pitchFamily="34" charset="0"/>
              </a:rPr>
              <a:t>r,g,b,a</a:t>
            </a:r>
            <a:r>
              <a:rPr lang="en-US" sz="2100" dirty="0">
                <a:latin typeface="Whipsmart" panose="020B0502030203050204" pitchFamily="34" charset="0"/>
              </a:rPr>
              <a:t>].</a:t>
            </a:r>
          </a:p>
          <a:p>
            <a:r>
              <a:rPr lang="en-US" sz="2100" dirty="0">
                <a:latin typeface="Whipsmart" panose="020B0502030203050204" pitchFamily="34" charset="0"/>
              </a:rPr>
              <a:t>Alpha is opacity, we set it to 1 for opaque.</a:t>
            </a:r>
          </a:p>
          <a:p>
            <a:r>
              <a:rPr lang="en-US" sz="2100" dirty="0">
                <a:latin typeface="Whipsmart" panose="020B0502030203050204" pitchFamily="34" charset="0"/>
              </a:rPr>
              <a:t>It will be useful later for transparency.</a:t>
            </a:r>
          </a:p>
        </p:txBody>
      </p:sp>
      <p:cxnSp>
        <p:nvCxnSpPr>
          <p:cNvPr id="13" name="Straight Arrow Connector 12"/>
          <p:cNvCxnSpPr>
            <a:stCxn id="12" idx="2"/>
          </p:cNvCxnSpPr>
          <p:nvPr/>
        </p:nvCxnSpPr>
        <p:spPr>
          <a:xfrm flipH="1">
            <a:off x="3733802" y="1191794"/>
            <a:ext cx="4610098" cy="2465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8837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r>
              <a:rPr lang="hu-HU" dirty="0" err="1" smtClean="0"/>
              <a:t>inking</a:t>
            </a:r>
            <a:r>
              <a:rPr lang="en-US" dirty="0" smtClean="0"/>
              <a:t> </a:t>
            </a:r>
            <a:r>
              <a:rPr lang="en-US" dirty="0" err="1" smtClean="0"/>
              <a:t>shaders</a:t>
            </a:r>
            <a:r>
              <a:rPr lang="en-US" dirty="0" smtClean="0"/>
              <a:t> into </a:t>
            </a:r>
            <a:r>
              <a:rPr lang="en-US" i="1" dirty="0" smtClean="0"/>
              <a:t>program</a:t>
            </a:r>
            <a:endParaRPr lang="en-US" i="1" dirty="0"/>
          </a:p>
        </p:txBody>
      </p:sp>
      <p:sp>
        <p:nvSpPr>
          <p:cNvPr id="5" name="Content Placeholder 4"/>
          <p:cNvSpPr>
            <a:spLocks noGrp="1"/>
          </p:cNvSpPr>
          <p:nvPr>
            <p:ph idx="1"/>
          </p:nvPr>
        </p:nvSpPr>
        <p:spPr/>
        <p:txBody>
          <a:bodyPr>
            <a:normAutofit/>
          </a:bodyPr>
          <a:lstStyle/>
          <a:p>
            <a:pPr>
              <a:lnSpc>
                <a:spcPct val="107000"/>
              </a:lnSpc>
            </a:pPr>
            <a:r>
              <a:rPr lang="en-US" sz="2000" i="1" dirty="0" smtClean="0">
                <a:solidFill>
                  <a:srgbClr val="34A7BD"/>
                </a:solidFill>
                <a:ea typeface="Times New Roman" panose="02020603050405020304" pitchFamily="18" charset="0"/>
                <a:cs typeface="Times New Roman" panose="02020603050405020304" pitchFamily="18" charset="0"/>
              </a:rPr>
              <a:t>class </a:t>
            </a:r>
            <a:r>
              <a:rPr lang="en-US" sz="2000" dirty="0">
                <a:solidFill>
                  <a:srgbClr val="427E00"/>
                </a:solidFill>
                <a:ea typeface="Times New Roman" panose="02020603050405020304" pitchFamily="18" charset="0"/>
                <a:cs typeface="Times New Roman" panose="02020603050405020304" pitchFamily="18" charset="0"/>
              </a:rPr>
              <a:t>Program</a:t>
            </a: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a:t>
            </a:r>
            <a:endParaRPr lang="en-US" sz="2000" dirty="0" smtClean="0">
              <a:solidFill>
                <a:srgbClr val="C70040"/>
              </a:solidFill>
              <a:ea typeface="Times New Roman" panose="02020603050405020304" pitchFamily="18" charset="0"/>
              <a:cs typeface="Times New Roman" panose="02020603050405020304" pitchFamily="18" charset="0"/>
            </a:endParaRPr>
          </a:p>
          <a:p>
            <a:pPr>
              <a:lnSpc>
                <a:spcPct val="107000"/>
              </a:lnSpc>
            </a:pPr>
            <a:r>
              <a:rPr lang="en-US" sz="2000" dirty="0">
                <a:solidFill>
                  <a:srgbClr val="C70040"/>
                </a:solidFill>
                <a:ea typeface="Times New Roman" panose="02020603050405020304" pitchFamily="18" charset="0"/>
                <a:cs typeface="Times New Roman" panose="02020603050405020304" pitchFamily="18" charset="0"/>
              </a:rPr>
              <a:t> </a:t>
            </a:r>
            <a:r>
              <a:rPr lang="en-US" sz="2000" dirty="0" smtClean="0">
                <a:solidFill>
                  <a:srgbClr val="C70040"/>
                </a:solidFill>
                <a:ea typeface="Times New Roman" panose="02020603050405020304" pitchFamily="18" charset="0"/>
                <a:cs typeface="Times New Roman" panose="02020603050405020304" pitchFamily="18" charset="0"/>
              </a:rPr>
              <a:t> </a:t>
            </a:r>
            <a:r>
              <a:rPr lang="en-US" sz="2000" dirty="0" smtClean="0">
                <a:solidFill>
                  <a:srgbClr val="427E00"/>
                </a:solidFill>
                <a:ea typeface="Times New Roman" panose="02020603050405020304" pitchFamily="18" charset="0"/>
                <a:cs typeface="Times New Roman" panose="02020603050405020304" pitchFamily="18" charset="0"/>
              </a:rPr>
              <a:t>constructor</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i="1" dirty="0" err="1" smtClean="0">
                <a:solidFill>
                  <a:srgbClr val="CB6500"/>
                </a:solidFill>
                <a:ea typeface="Times New Roman" panose="02020603050405020304" pitchFamily="18" charset="0"/>
                <a:cs typeface="Times New Roman" panose="02020603050405020304" pitchFamily="18" charset="0"/>
              </a:rPr>
              <a:t>gl</a:t>
            </a:r>
            <a:r>
              <a:rPr lang="en-US" sz="2000" dirty="0">
                <a:solidFill>
                  <a:srgbClr val="000000"/>
                </a:solidFill>
                <a:ea typeface="Times New Roman" panose="02020603050405020304" pitchFamily="18" charset="0"/>
                <a:cs typeface="Times New Roman" panose="02020603050405020304" pitchFamily="18" charset="0"/>
              </a:rPr>
              <a:t>, </a:t>
            </a:r>
            <a:r>
              <a:rPr lang="en-US" sz="2000" i="1" dirty="0" err="1">
                <a:solidFill>
                  <a:srgbClr val="CB6500"/>
                </a:solidFill>
                <a:ea typeface="Times New Roman" panose="02020603050405020304" pitchFamily="18" charset="0"/>
                <a:cs typeface="Times New Roman" panose="02020603050405020304" pitchFamily="18" charset="0"/>
              </a:rPr>
              <a:t>vertexShader</a:t>
            </a:r>
            <a:r>
              <a:rPr lang="en-US" sz="2000" dirty="0">
                <a:solidFill>
                  <a:srgbClr val="000000"/>
                </a:solidFill>
                <a:ea typeface="Times New Roman" panose="02020603050405020304" pitchFamily="18" charset="0"/>
                <a:cs typeface="Times New Roman" panose="02020603050405020304" pitchFamily="18" charset="0"/>
              </a:rPr>
              <a:t>, </a:t>
            </a:r>
            <a:r>
              <a:rPr lang="en-US" sz="2000" i="1" dirty="0" err="1">
                <a:solidFill>
                  <a:srgbClr val="CB6500"/>
                </a:solidFill>
                <a:ea typeface="Times New Roman" panose="02020603050405020304" pitchFamily="18" charset="0"/>
                <a:cs typeface="Times New Roman" panose="02020603050405020304" pitchFamily="18" charset="0"/>
              </a:rPr>
              <a:t>fragmentShader</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this.</a:t>
            </a:r>
            <a:r>
              <a:rPr lang="en-US" sz="2000" dirty="0" err="1" smtClean="0">
                <a:solidFill>
                  <a:srgbClr val="0070C0"/>
                </a:solidFill>
                <a:ea typeface="Times New Roman" panose="02020603050405020304" pitchFamily="18" charset="0"/>
                <a:cs typeface="Times New Roman" panose="02020603050405020304" pitchFamily="18" charset="0"/>
              </a:rPr>
              <a:t>glProgram</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FF0000"/>
                </a:solidFill>
                <a:ea typeface="Times New Roman" panose="02020603050405020304" pitchFamily="18" charset="0"/>
                <a:cs typeface="Times New Roman" panose="02020603050405020304" pitchFamily="18" charset="0"/>
              </a:rPr>
              <a:t>createProgram</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gl.</a:t>
            </a:r>
            <a:r>
              <a:rPr lang="en-US" sz="2000" dirty="0" err="1">
                <a:solidFill>
                  <a:srgbClr val="FF0000"/>
                </a:solidFill>
                <a:ea typeface="Times New Roman" panose="02020603050405020304" pitchFamily="18" charset="0"/>
                <a:cs typeface="Times New Roman" panose="02020603050405020304" pitchFamily="18" charset="0"/>
              </a:rPr>
              <a:t>attachShader</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dirty="0" err="1" smtClean="0">
                <a:solidFill>
                  <a:srgbClr val="000000"/>
                </a:solidFill>
                <a:ea typeface="Times New Roman" panose="02020603050405020304" pitchFamily="18" charset="0"/>
                <a:cs typeface="Times New Roman" panose="02020603050405020304" pitchFamily="18" charset="0"/>
              </a:rPr>
              <a:t>this.</a:t>
            </a:r>
            <a:r>
              <a:rPr lang="en-US" sz="2000" dirty="0" err="1">
                <a:solidFill>
                  <a:srgbClr val="0070C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vertexShader.</a:t>
            </a:r>
            <a:r>
              <a:rPr lang="en-US" sz="2000" dirty="0" err="1">
                <a:solidFill>
                  <a:srgbClr val="0070C0"/>
                </a:solidFill>
                <a:ea typeface="Times New Roman" panose="02020603050405020304" pitchFamily="18" charset="0"/>
                <a:cs typeface="Times New Roman" panose="02020603050405020304" pitchFamily="18" charset="0"/>
              </a:rPr>
              <a:t>glShader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gl.</a:t>
            </a:r>
            <a:r>
              <a:rPr lang="en-US" sz="2000" dirty="0" err="1">
                <a:solidFill>
                  <a:srgbClr val="FF0000"/>
                </a:solidFill>
                <a:ea typeface="Times New Roman" panose="02020603050405020304" pitchFamily="18" charset="0"/>
                <a:cs typeface="Times New Roman" panose="02020603050405020304" pitchFamily="18" charset="0"/>
              </a:rPr>
              <a:t>attachShader</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dirty="0" err="1" smtClean="0">
                <a:solidFill>
                  <a:srgbClr val="000000"/>
                </a:solidFill>
                <a:ea typeface="Times New Roman" panose="02020603050405020304" pitchFamily="18" charset="0"/>
                <a:cs typeface="Times New Roman" panose="02020603050405020304" pitchFamily="18" charset="0"/>
              </a:rPr>
              <a:t>this.</a:t>
            </a:r>
            <a:r>
              <a:rPr lang="en-US" sz="2000" dirty="0" err="1">
                <a:solidFill>
                  <a:srgbClr val="0070C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fragmentShader.</a:t>
            </a:r>
            <a:r>
              <a:rPr lang="en-US" sz="2000" dirty="0" err="1">
                <a:solidFill>
                  <a:srgbClr val="0070C0"/>
                </a:solidFill>
                <a:ea typeface="Times New Roman" panose="02020603050405020304" pitchFamily="18" charset="0"/>
                <a:cs typeface="Times New Roman" panose="02020603050405020304" pitchFamily="18" charset="0"/>
              </a:rPr>
              <a:t>glShader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gl.</a:t>
            </a:r>
            <a:r>
              <a:rPr lang="en-US" sz="2000" dirty="0" err="1">
                <a:solidFill>
                  <a:srgbClr val="FF0000"/>
                </a:solidFill>
                <a:ea typeface="Times New Roman" panose="02020603050405020304" pitchFamily="18" charset="0"/>
                <a:cs typeface="Times New Roman" panose="02020603050405020304" pitchFamily="18" charset="0"/>
              </a:rPr>
              <a:t>bindAttribLocation</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dirty="0" err="1" smtClean="0">
                <a:solidFill>
                  <a:srgbClr val="000000"/>
                </a:solidFill>
                <a:ea typeface="Times New Roman" panose="02020603050405020304" pitchFamily="18" charset="0"/>
                <a:cs typeface="Times New Roman" panose="02020603050405020304" pitchFamily="18" charset="0"/>
              </a:rPr>
              <a:t>this.</a:t>
            </a:r>
            <a:r>
              <a:rPr lang="en-US" sz="2000" dirty="0" err="1">
                <a:solidFill>
                  <a:srgbClr val="0070C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8F8634"/>
                </a:solidFill>
                <a:ea typeface="Times New Roman" panose="02020603050405020304" pitchFamily="18" charset="0"/>
                <a:cs typeface="Times New Roman" panose="02020603050405020304" pitchFamily="18" charset="0"/>
              </a:rPr>
              <a:t>'</a:t>
            </a:r>
            <a:r>
              <a:rPr lang="en-US" sz="2000" dirty="0" err="1">
                <a:solidFill>
                  <a:srgbClr val="8F8634"/>
                </a:solidFill>
                <a:ea typeface="Times New Roman" panose="02020603050405020304" pitchFamily="18" charset="0"/>
                <a:cs typeface="Times New Roman" panose="02020603050405020304" pitchFamily="18" charset="0"/>
              </a:rPr>
              <a:t>vertexPosition</a:t>
            </a:r>
            <a:r>
              <a:rPr lang="en-US" sz="2000" dirty="0">
                <a:solidFill>
                  <a:srgbClr val="8F8634"/>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gl.</a:t>
            </a:r>
            <a:r>
              <a:rPr lang="en-US" sz="2000" dirty="0" err="1">
                <a:solidFill>
                  <a:srgbClr val="FF0000"/>
                </a:solidFill>
                <a:ea typeface="Times New Roman" panose="02020603050405020304" pitchFamily="18" charset="0"/>
                <a:cs typeface="Times New Roman" panose="02020603050405020304" pitchFamily="18" charset="0"/>
              </a:rPr>
              <a:t>linkProgram</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dirty="0" err="1" smtClean="0">
                <a:solidFill>
                  <a:srgbClr val="000000"/>
                </a:solidFill>
                <a:ea typeface="Times New Roman" panose="02020603050405020304" pitchFamily="18" charset="0"/>
                <a:cs typeface="Times New Roman" panose="02020603050405020304" pitchFamily="18" charset="0"/>
              </a:rPr>
              <a:t>this.</a:t>
            </a:r>
            <a:r>
              <a:rPr lang="en-US" sz="2000" dirty="0" err="1">
                <a:solidFill>
                  <a:srgbClr val="0070C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p>
          <a:p>
            <a:pPr>
              <a:lnSpc>
                <a:spcPct val="107000"/>
              </a:lnSpc>
            </a:pPr>
            <a:endParaRPr lang="en-US" sz="2000" dirty="0">
              <a:ea typeface="Times New Roman" panose="02020603050405020304" pitchFamily="18" charset="0"/>
              <a:cs typeface="Times New Roman" panose="02020603050405020304" pitchFamily="18" charset="0"/>
            </a:endParaRPr>
          </a:p>
          <a:p>
            <a:pPr>
              <a:lnSpc>
                <a:spcPct val="107000"/>
              </a:lnSpc>
            </a:pPr>
            <a:r>
              <a:rPr lang="en-US" sz="2000" dirty="0">
                <a:solidFill>
                  <a:srgbClr val="7030A0"/>
                </a:solidFill>
                <a:ea typeface="Times New Roman" panose="02020603050405020304" pitchFamily="18" charset="0"/>
                <a:cs typeface="Times New Roman" panose="02020603050405020304" pitchFamily="18" charset="0"/>
              </a:rPr>
              <a:t>  </a:t>
            </a:r>
            <a:r>
              <a:rPr lang="en-US" sz="2000" dirty="0" smtClean="0">
                <a:solidFill>
                  <a:srgbClr val="7030A0"/>
                </a:solidFill>
                <a:ea typeface="Times New Roman" panose="02020603050405020304" pitchFamily="18" charset="0"/>
                <a:cs typeface="Times New Roman" panose="02020603050405020304" pitchFamily="18" charset="0"/>
              </a:rPr>
              <a:t>  // </a:t>
            </a:r>
            <a:r>
              <a:rPr lang="en-US" sz="2000" dirty="0">
                <a:solidFill>
                  <a:srgbClr val="7030A0"/>
                </a:solidFill>
                <a:ea typeface="Times New Roman" panose="02020603050405020304" pitchFamily="18" charset="0"/>
                <a:cs typeface="Times New Roman" panose="02020603050405020304" pitchFamily="18" charset="0"/>
              </a:rPr>
              <a:t>plus error handling</a:t>
            </a:r>
          </a:p>
          <a:p>
            <a:pPr>
              <a:lnSpc>
                <a:spcPct val="107000"/>
              </a:lnSpc>
            </a:pPr>
            <a:r>
              <a:rPr lang="en-US" sz="2000" dirty="0">
                <a:solidFill>
                  <a:srgbClr val="000000"/>
                </a:solidFill>
                <a:ea typeface="Times New Roman" panose="02020603050405020304" pitchFamily="18" charset="0"/>
                <a:cs typeface="Times New Roman" panose="02020603050405020304" pitchFamily="18" charset="0"/>
              </a:rPr>
              <a:t>};</a:t>
            </a:r>
            <a:r>
              <a:rPr lang="en-US" sz="2000" dirty="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527518" y="2704880"/>
            <a:ext cx="3590727" cy="646331"/>
          </a:xfrm>
          <a:prstGeom prst="rect">
            <a:avLst/>
          </a:prstGeom>
          <a:solidFill>
            <a:schemeClr val="accent2">
              <a:lumMod val="20000"/>
              <a:lumOff val="80000"/>
            </a:schemeClr>
          </a:solidFill>
          <a:ln>
            <a:solidFill>
              <a:schemeClr val="tx1"/>
            </a:solidFill>
          </a:ln>
        </p:spPr>
        <p:txBody>
          <a:bodyPr wrap="none" rtlCol="0">
            <a:spAutoFit/>
          </a:bodyPr>
          <a:lstStyle/>
          <a:p>
            <a:r>
              <a:rPr lang="en-US" u="sng" dirty="0"/>
              <a:t>OpenGL phraseology</a:t>
            </a:r>
          </a:p>
          <a:p>
            <a:r>
              <a:rPr lang="en-US" dirty="0"/>
              <a:t>you </a:t>
            </a:r>
            <a:r>
              <a:rPr lang="en-US" i="1" dirty="0"/>
              <a:t>attach</a:t>
            </a:r>
            <a:r>
              <a:rPr lang="en-US" dirty="0"/>
              <a:t> resources to one another</a:t>
            </a:r>
          </a:p>
        </p:txBody>
      </p:sp>
      <p:cxnSp>
        <p:nvCxnSpPr>
          <p:cNvPr id="6" name="Straight Arrow Connector 5"/>
          <p:cNvCxnSpPr>
            <a:stCxn id="7" idx="0"/>
          </p:cNvCxnSpPr>
          <p:nvPr/>
        </p:nvCxnSpPr>
        <p:spPr>
          <a:xfrm flipV="1">
            <a:off x="6146518" y="4876800"/>
            <a:ext cx="762000"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46318" y="5410200"/>
            <a:ext cx="320040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vertex </a:t>
            </a:r>
            <a:r>
              <a:rPr lang="en-US" dirty="0" err="1">
                <a:solidFill>
                  <a:srgbClr val="FF0000"/>
                </a:solidFill>
                <a:latin typeface="Whipsmart" panose="020B0502030203050204" pitchFamily="34" charset="0"/>
              </a:rPr>
              <a:t>shader</a:t>
            </a:r>
            <a:r>
              <a:rPr lang="en-US" dirty="0">
                <a:solidFill>
                  <a:srgbClr val="FF0000"/>
                </a:solidFill>
                <a:latin typeface="Whipsmart" panose="020B0502030203050204" pitchFamily="34" charset="0"/>
              </a:rPr>
              <a:t> input variable</a:t>
            </a:r>
          </a:p>
        </p:txBody>
      </p:sp>
      <p:cxnSp>
        <p:nvCxnSpPr>
          <p:cNvPr id="12" name="Straight Arrow Connector 11"/>
          <p:cNvCxnSpPr>
            <a:stCxn id="13" idx="0"/>
          </p:cNvCxnSpPr>
          <p:nvPr/>
        </p:nvCxnSpPr>
        <p:spPr>
          <a:xfrm flipH="1" flipV="1">
            <a:off x="6010191" y="4876800"/>
            <a:ext cx="2068414" cy="1066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22819" y="5943601"/>
            <a:ext cx="2111573"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is taken from vertex buffer's attribute 0</a:t>
            </a:r>
          </a:p>
        </p:txBody>
      </p:sp>
    </p:spTree>
    <p:extLst>
      <p:ext uri="{BB962C8B-B14F-4D97-AF65-F5344CB8AC3E}">
        <p14:creationId xmlns:p14="http://schemas.microsoft.com/office/powerpoint/2010/main" val="751897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attribute specs chain</a:t>
            </a:r>
            <a:endParaRPr lang="en-US" dirty="0"/>
          </a:p>
        </p:txBody>
      </p:sp>
      <p:sp>
        <p:nvSpPr>
          <p:cNvPr id="5" name="Content Placeholder 4"/>
          <p:cNvSpPr>
            <a:spLocks noGrp="1"/>
          </p:cNvSpPr>
          <p:nvPr>
            <p:ph idx="1"/>
          </p:nvPr>
        </p:nvSpPr>
        <p:spPr/>
        <p:txBody>
          <a:bodyPr/>
          <a:lstStyle/>
          <a:p>
            <a:r>
              <a:rPr lang="en-US" dirty="0" smtClean="0"/>
              <a:t>input variable is declared in VS</a:t>
            </a:r>
          </a:p>
          <a:p>
            <a:endParaRPr lang="en-US" dirty="0"/>
          </a:p>
          <a:p>
            <a:r>
              <a:rPr lang="en-US" dirty="0" smtClean="0"/>
              <a:t>we bind it to an attribute #0 in Program.js</a:t>
            </a:r>
          </a:p>
          <a:p>
            <a:endParaRPr lang="en-US" dirty="0"/>
          </a:p>
          <a:p>
            <a:r>
              <a:rPr lang="en-US" dirty="0" smtClean="0"/>
              <a:t>in TriangleGeometry.js</a:t>
            </a:r>
          </a:p>
          <a:p>
            <a:pPr lvl="1"/>
            <a:r>
              <a:rPr lang="en-US" dirty="0"/>
              <a:t>we create </a:t>
            </a:r>
            <a:r>
              <a:rPr lang="en-US" dirty="0" smtClean="0"/>
              <a:t>and fill buffer</a:t>
            </a:r>
          </a:p>
          <a:p>
            <a:pPr lvl="1"/>
            <a:r>
              <a:rPr lang="en-US" dirty="0" smtClean="0"/>
              <a:t>and explain layout</a:t>
            </a:r>
            <a:endParaRPr lang="en-US" dirty="0"/>
          </a:p>
          <a:p>
            <a:endParaRPr lang="en-US" dirty="0"/>
          </a:p>
        </p:txBody>
      </p:sp>
      <p:sp>
        <p:nvSpPr>
          <p:cNvPr id="6" name="Rectangular Callout 5"/>
          <p:cNvSpPr/>
          <p:nvPr/>
        </p:nvSpPr>
        <p:spPr>
          <a:xfrm>
            <a:off x="5029200" y="2286000"/>
            <a:ext cx="4761738" cy="574548"/>
          </a:xfrm>
          <a:prstGeom prst="wedgeRectCallout">
            <a:avLst>
              <a:gd name="adj1" fmla="val 31483"/>
              <a:gd name="adj2" fmla="val -7193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vec</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057400" y="3352800"/>
            <a:ext cx="8458200" cy="489076"/>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p>
            <a:pPr lvl="0">
              <a:lnSpc>
                <a:spcPct val="107000"/>
              </a:lnSpc>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8F8634"/>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7239001" y="3976811"/>
            <a:ext cx="3430013" cy="2195389"/>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fontScale="70000" lnSpcReduction="20000"/>
          </a:bodyPr>
          <a:lstStyle/>
          <a:p>
            <a:r>
              <a:rPr lang="en-US" altLang="en-US" sz="2000" dirty="0" err="1">
                <a:latin typeface="Consolas" panose="020B0609020204030204" pitchFamily="49" charset="0"/>
                <a:cs typeface="Consolas" panose="020B0609020204030204" pitchFamily="49" charset="0"/>
              </a:rPr>
              <a:t>this.</a:t>
            </a:r>
            <a:r>
              <a:rPr lang="en-US" altLang="en-US" sz="2000" dirty="0" err="1">
                <a:solidFill>
                  <a:srgbClr val="0070C0"/>
                </a:solidFill>
                <a:latin typeface="Consolas" panose="020B0609020204030204" pitchFamily="49" charset="0"/>
                <a:cs typeface="Consolas" panose="020B0609020204030204" pitchFamily="49" charset="0"/>
              </a:rPr>
              <a:t>vertexBuffer</a:t>
            </a:r>
            <a:r>
              <a:rPr lang="en-US" altLang="en-US" sz="2000" dirty="0">
                <a:latin typeface="Consolas" panose="020B0609020204030204" pitchFamily="49" charset="0"/>
                <a:cs typeface="Consolas" panose="020B0609020204030204" pitchFamily="49" charset="0"/>
              </a:rPr>
              <a:t> = </a:t>
            </a:r>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FF0000"/>
                </a:solidFill>
                <a:latin typeface="Consolas" panose="020B0609020204030204" pitchFamily="49" charset="0"/>
                <a:cs typeface="Consolas" panose="020B0609020204030204" pitchFamily="49" charset="0"/>
              </a:rPr>
              <a:t>createBuffer</a:t>
            </a:r>
            <a:r>
              <a:rPr lang="en-US" altLang="en-US" sz="2000" dirty="0">
                <a:latin typeface="Consolas" panose="020B0609020204030204" pitchFamily="49" charset="0"/>
                <a:cs typeface="Consolas" panose="020B0609020204030204" pitchFamily="49" charset="0"/>
              </a:rPr>
              <a:t>();</a:t>
            </a:r>
          </a:p>
          <a:p>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FF0000"/>
                </a:solidFill>
                <a:latin typeface="Consolas" panose="020B0609020204030204" pitchFamily="49" charset="0"/>
                <a:cs typeface="Consolas" panose="020B0609020204030204" pitchFamily="49" charset="0"/>
              </a:rPr>
              <a:t>bindBuffer</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002060"/>
                </a:solidFill>
                <a:latin typeface="Consolas" panose="020B0609020204030204" pitchFamily="49" charset="0"/>
                <a:cs typeface="Consolas" panose="020B0609020204030204" pitchFamily="49" charset="0"/>
              </a:rPr>
              <a:t>ARRAY_BUFFER</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this.</a:t>
            </a:r>
            <a:r>
              <a:rPr lang="en-US" altLang="en-US" sz="2000" dirty="0" err="1">
                <a:solidFill>
                  <a:srgbClr val="0070C0"/>
                </a:solidFill>
                <a:latin typeface="Consolas" panose="020B0609020204030204" pitchFamily="49" charset="0"/>
                <a:cs typeface="Consolas" panose="020B0609020204030204" pitchFamily="49" charset="0"/>
              </a:rPr>
              <a:t>vertexBuffer</a:t>
            </a:r>
            <a:r>
              <a:rPr lang="en-US" altLang="en-US" sz="2000" dirty="0">
                <a:latin typeface="Consolas" panose="020B0609020204030204" pitchFamily="49" charset="0"/>
                <a:cs typeface="Consolas" panose="020B0609020204030204" pitchFamily="49" charset="0"/>
              </a:rPr>
              <a:t>);</a:t>
            </a:r>
          </a:p>
          <a:p>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FF0000"/>
                </a:solidFill>
                <a:latin typeface="Consolas" panose="020B0609020204030204" pitchFamily="49" charset="0"/>
                <a:cs typeface="Consolas" panose="020B0609020204030204" pitchFamily="49" charset="0"/>
              </a:rPr>
              <a:t>bufferData</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002060"/>
                </a:solidFill>
                <a:latin typeface="Consolas" panose="020B0609020204030204" pitchFamily="49" charset="0"/>
                <a:cs typeface="Consolas" panose="020B0609020204030204" pitchFamily="49" charset="0"/>
              </a:rPr>
              <a:t>ARRAY_BUFFER</a:t>
            </a:r>
            <a:r>
              <a:rPr lang="en-US" altLang="en-US" sz="2000" dirty="0">
                <a:latin typeface="Consolas" panose="020B0609020204030204" pitchFamily="49" charset="0"/>
                <a:cs typeface="Consolas" panose="020B0609020204030204" pitchFamily="49" charset="0"/>
              </a:rPr>
              <a:t>,</a:t>
            </a:r>
          </a:p>
          <a:p>
            <a:r>
              <a:rPr lang="en-US" altLang="en-US" sz="2000" dirty="0">
                <a:latin typeface="Consolas" panose="020B0609020204030204" pitchFamily="49" charset="0"/>
                <a:cs typeface="Consolas" panose="020B0609020204030204" pitchFamily="49" charset="0"/>
              </a:rPr>
              <a:t>  new Float32Array( [ </a:t>
            </a:r>
          </a:p>
          <a:p>
            <a:r>
              <a:rPr lang="en-US" altLang="en-US" sz="2000" dirty="0">
                <a:latin typeface="Consolas" panose="020B0609020204030204" pitchFamily="49" charset="0"/>
                <a:cs typeface="Consolas" panose="020B0609020204030204" pitchFamily="49" charset="0"/>
              </a:rPr>
              <a:t>    -0.5, -0.5, 0.5,</a:t>
            </a:r>
          </a:p>
          <a:p>
            <a:r>
              <a:rPr lang="en-US" altLang="en-US" sz="2000" dirty="0">
                <a:latin typeface="Consolas" panose="020B0609020204030204" pitchFamily="49" charset="0"/>
                <a:cs typeface="Consolas" panose="020B0609020204030204" pitchFamily="49" charset="0"/>
              </a:rPr>
              <a:t>    -0.5,  0.5, 0.5,</a:t>
            </a:r>
          </a:p>
          <a:p>
            <a:r>
              <a:rPr lang="en-US" altLang="en-US" sz="2000" dirty="0">
                <a:latin typeface="Consolas" panose="020B0609020204030204" pitchFamily="49" charset="0"/>
                <a:cs typeface="Consolas" panose="020B0609020204030204" pitchFamily="49" charset="0"/>
              </a:rPr>
              <a:t>     0.5,  0.0, 0.5, ] ),</a:t>
            </a:r>
          </a:p>
          <a:p>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gl.STATIC_DRAW</a:t>
            </a:r>
            <a:r>
              <a:rPr lang="en-US" altLang="en-US" sz="2000" dirty="0">
                <a:latin typeface="Consolas" panose="020B0609020204030204" pitchFamily="49" charset="0"/>
                <a:cs typeface="Consolas" panose="020B0609020204030204" pitchFamily="49" charset="0"/>
              </a:rPr>
              <a:t>);</a:t>
            </a:r>
          </a:p>
        </p:txBody>
      </p:sp>
      <p:sp>
        <p:nvSpPr>
          <p:cNvPr id="11" name="Rectangle 10"/>
          <p:cNvSpPr/>
          <p:nvPr/>
        </p:nvSpPr>
        <p:spPr>
          <a:xfrm>
            <a:off x="2286000" y="5181600"/>
            <a:ext cx="4419600" cy="1524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fontScale="70000" lnSpcReduction="20000"/>
          </a:bodyPr>
          <a:lstStyle/>
          <a:p>
            <a:pPr>
              <a:lnSpc>
                <a:spcPct val="107000"/>
              </a:lnSpc>
            </a:pP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gl.bindBuffer</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gl.ARRAY_BUFFER</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this.</a:t>
            </a:r>
            <a:r>
              <a:rPr lang="en-US" sz="2100" dirty="0" err="1">
                <a:solidFill>
                  <a:srgbClr val="0070C0"/>
                </a:solidFill>
                <a:latin typeface="Consolas" panose="020B0609020204030204" pitchFamily="49" charset="0"/>
                <a:cs typeface="Consolas" panose="020B0609020204030204" pitchFamily="49" charset="0"/>
              </a:rPr>
              <a:t>vertexBuffer</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latin typeface="Consolas" panose="020B0609020204030204" pitchFamily="49" charset="0"/>
                <a:ea typeface="Times New Roman" panose="02020603050405020304" pitchFamily="18" charset="0"/>
                <a:cs typeface="Consolas" panose="020B0609020204030204" pitchFamily="49" charset="0"/>
              </a:rPr>
              <a:t> </a:t>
            </a:r>
          </a:p>
          <a:p>
            <a:pPr>
              <a:lnSpc>
                <a:spcPct val="107000"/>
              </a:lnSpc>
            </a:pP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gl.enableVertexAttribArray</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latin typeface="Consolas" panose="020B0609020204030204" pitchFamily="49" charset="0"/>
                <a:ea typeface="Times New Roman" panose="02020603050405020304" pitchFamily="18" charset="0"/>
                <a:cs typeface="Consolas" panose="020B0609020204030204" pitchFamily="49" charset="0"/>
              </a:rPr>
              <a:t> </a:t>
            </a:r>
            <a:endParaRPr lang="en-US" sz="20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gl.vertexAttribPointer</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latin typeface="Consolas" panose="020B0609020204030204" pitchFamily="49" charset="0"/>
                <a:ea typeface="Times New Roman" panose="02020603050405020304" pitchFamily="18" charset="0"/>
                <a:cs typeface="Consolas" panose="020B0609020204030204" pitchFamily="49" charset="0"/>
              </a:rPr>
              <a:t> </a:t>
            </a:r>
            <a:endParaRPr lang="en-US" sz="20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3</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gl.FLOAT</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20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false</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endParaRPr lang="en-US" sz="20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latin typeface="Consolas" panose="020B0609020204030204" pitchFamily="49" charset="0"/>
                <a:ea typeface="Times New Roman" panose="02020603050405020304" pitchFamily="18" charset="0"/>
                <a:cs typeface="Consolas" panose="020B0609020204030204" pitchFamily="49" charset="0"/>
              </a:rPr>
              <a:t> </a:t>
            </a:r>
            <a:endParaRPr lang="en-US" sz="20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ectangle 11"/>
          <p:cNvSpPr/>
          <p:nvPr/>
        </p:nvSpPr>
        <p:spPr>
          <a:xfrm>
            <a:off x="2743200" y="5928555"/>
            <a:ext cx="1219200" cy="25851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3"/>
            <a:endCxn id="15" idx="1"/>
          </p:cNvCxnSpPr>
          <p:nvPr/>
        </p:nvCxnSpPr>
        <p:spPr>
          <a:xfrm flipV="1">
            <a:off x="3962400" y="5437921"/>
            <a:ext cx="3790020" cy="6198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752420" y="5308664"/>
            <a:ext cx="1543980" cy="25851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76800" y="5528593"/>
            <a:ext cx="381000" cy="31566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15200" y="3394969"/>
            <a:ext cx="381000" cy="31566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endCxn id="18" idx="2"/>
          </p:cNvCxnSpPr>
          <p:nvPr/>
        </p:nvCxnSpPr>
        <p:spPr>
          <a:xfrm flipV="1">
            <a:off x="5029200" y="3710631"/>
            <a:ext cx="2476500" cy="184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38900" y="2355432"/>
            <a:ext cx="2476500" cy="38776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77408" y="3394969"/>
            <a:ext cx="2219093" cy="38776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0"/>
            <a:endCxn id="23" idx="2"/>
          </p:cNvCxnSpPr>
          <p:nvPr/>
        </p:nvCxnSpPr>
        <p:spPr>
          <a:xfrm flipH="1" flipV="1">
            <a:off x="7677150" y="2743200"/>
            <a:ext cx="1309804" cy="6517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81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Input defaults</a:t>
            </a:r>
          </a:p>
        </p:txBody>
      </p:sp>
      <p:sp>
        <p:nvSpPr>
          <p:cNvPr id="5" name="Content Placeholder 4"/>
          <p:cNvSpPr>
            <a:spLocks noGrp="1"/>
          </p:cNvSpPr>
          <p:nvPr>
            <p:ph idx="1"/>
          </p:nvPr>
        </p:nvSpPr>
        <p:spPr/>
        <p:txBody>
          <a:bodyPr/>
          <a:lstStyle/>
          <a:p>
            <a:r>
              <a:rPr lang="en-US" dirty="0" smtClean="0"/>
              <a:t>input variable is declared in VS</a:t>
            </a:r>
          </a:p>
          <a:p>
            <a:endParaRPr lang="en-US" dirty="0"/>
          </a:p>
          <a:p>
            <a:r>
              <a:rPr lang="en-US" dirty="0" smtClean="0"/>
              <a:t>we bind it to an attribute #0 in Program.js</a:t>
            </a:r>
          </a:p>
          <a:p>
            <a:endParaRPr lang="en-US" dirty="0"/>
          </a:p>
          <a:p>
            <a:r>
              <a:rPr lang="en-US" dirty="0" smtClean="0"/>
              <a:t>in TriangleGeometry.js</a:t>
            </a:r>
          </a:p>
          <a:p>
            <a:pPr lvl="1"/>
            <a:r>
              <a:rPr lang="en-US" dirty="0"/>
              <a:t>we create </a:t>
            </a:r>
            <a:r>
              <a:rPr lang="en-US" dirty="0" smtClean="0"/>
              <a:t>and fill buffer</a:t>
            </a:r>
          </a:p>
          <a:p>
            <a:pPr lvl="1"/>
            <a:r>
              <a:rPr lang="en-US" dirty="0" smtClean="0"/>
              <a:t>and explain layout</a:t>
            </a:r>
            <a:endParaRPr lang="en-US" dirty="0"/>
          </a:p>
          <a:p>
            <a:endParaRPr lang="en-US" dirty="0"/>
          </a:p>
        </p:txBody>
      </p:sp>
      <p:sp>
        <p:nvSpPr>
          <p:cNvPr id="6" name="Rectangular Callout 5"/>
          <p:cNvSpPr/>
          <p:nvPr/>
        </p:nvSpPr>
        <p:spPr>
          <a:xfrm>
            <a:off x="5029200" y="2286000"/>
            <a:ext cx="4761738" cy="574548"/>
          </a:xfrm>
          <a:prstGeom prst="wedgeRectCallout">
            <a:avLst>
              <a:gd name="adj1" fmla="val 31483"/>
              <a:gd name="adj2" fmla="val -7193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vec</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057400" y="3352800"/>
            <a:ext cx="8458200" cy="489076"/>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p>
            <a:pPr lvl="0">
              <a:lnSpc>
                <a:spcPct val="107000"/>
              </a:lnSpc>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8F8634"/>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7239001" y="3976811"/>
            <a:ext cx="3430013" cy="2195389"/>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fontScale="70000" lnSpcReduction="20000"/>
          </a:bodyPr>
          <a:lstStyle/>
          <a:p>
            <a:r>
              <a:rPr lang="en-US" altLang="en-US" sz="2000" dirty="0" err="1">
                <a:latin typeface="Consolas" panose="020B0609020204030204" pitchFamily="49" charset="0"/>
                <a:cs typeface="Consolas" panose="020B0609020204030204" pitchFamily="49" charset="0"/>
              </a:rPr>
              <a:t>this.</a:t>
            </a:r>
            <a:r>
              <a:rPr lang="en-US" altLang="en-US" sz="2000" dirty="0" err="1">
                <a:solidFill>
                  <a:srgbClr val="0070C0"/>
                </a:solidFill>
                <a:latin typeface="Consolas" panose="020B0609020204030204" pitchFamily="49" charset="0"/>
                <a:cs typeface="Consolas" panose="020B0609020204030204" pitchFamily="49" charset="0"/>
              </a:rPr>
              <a:t>vertexBuffer</a:t>
            </a:r>
            <a:r>
              <a:rPr lang="en-US" altLang="en-US" sz="2000" dirty="0">
                <a:latin typeface="Consolas" panose="020B0609020204030204" pitchFamily="49" charset="0"/>
                <a:cs typeface="Consolas" panose="020B0609020204030204" pitchFamily="49" charset="0"/>
              </a:rPr>
              <a:t> = </a:t>
            </a:r>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FF0000"/>
                </a:solidFill>
                <a:latin typeface="Consolas" panose="020B0609020204030204" pitchFamily="49" charset="0"/>
                <a:cs typeface="Consolas" panose="020B0609020204030204" pitchFamily="49" charset="0"/>
              </a:rPr>
              <a:t>createBuffer</a:t>
            </a:r>
            <a:r>
              <a:rPr lang="en-US" altLang="en-US" sz="2000" dirty="0">
                <a:latin typeface="Consolas" panose="020B0609020204030204" pitchFamily="49" charset="0"/>
                <a:cs typeface="Consolas" panose="020B0609020204030204" pitchFamily="49" charset="0"/>
              </a:rPr>
              <a:t>();</a:t>
            </a:r>
          </a:p>
          <a:p>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FF0000"/>
                </a:solidFill>
                <a:latin typeface="Consolas" panose="020B0609020204030204" pitchFamily="49" charset="0"/>
                <a:cs typeface="Consolas" panose="020B0609020204030204" pitchFamily="49" charset="0"/>
              </a:rPr>
              <a:t>bindBuffer</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002060"/>
                </a:solidFill>
                <a:latin typeface="Consolas" panose="020B0609020204030204" pitchFamily="49" charset="0"/>
                <a:cs typeface="Consolas" panose="020B0609020204030204" pitchFamily="49" charset="0"/>
              </a:rPr>
              <a:t>ARRAY_BUFFER</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this.</a:t>
            </a:r>
            <a:r>
              <a:rPr lang="en-US" altLang="en-US" sz="2000" dirty="0" err="1">
                <a:solidFill>
                  <a:srgbClr val="0070C0"/>
                </a:solidFill>
                <a:latin typeface="Consolas" panose="020B0609020204030204" pitchFamily="49" charset="0"/>
                <a:cs typeface="Consolas" panose="020B0609020204030204" pitchFamily="49" charset="0"/>
              </a:rPr>
              <a:t>vertexBuffer</a:t>
            </a:r>
            <a:r>
              <a:rPr lang="en-US" altLang="en-US" sz="2000" dirty="0">
                <a:latin typeface="Consolas" panose="020B0609020204030204" pitchFamily="49" charset="0"/>
                <a:cs typeface="Consolas" panose="020B0609020204030204" pitchFamily="49" charset="0"/>
              </a:rPr>
              <a:t>);</a:t>
            </a:r>
          </a:p>
          <a:p>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FF0000"/>
                </a:solidFill>
                <a:latin typeface="Consolas" panose="020B0609020204030204" pitchFamily="49" charset="0"/>
                <a:cs typeface="Consolas" panose="020B0609020204030204" pitchFamily="49" charset="0"/>
              </a:rPr>
              <a:t>bufferData</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gl.</a:t>
            </a:r>
            <a:r>
              <a:rPr lang="en-US" altLang="en-US" sz="2000" dirty="0" err="1">
                <a:solidFill>
                  <a:srgbClr val="002060"/>
                </a:solidFill>
                <a:latin typeface="Consolas" panose="020B0609020204030204" pitchFamily="49" charset="0"/>
                <a:cs typeface="Consolas" panose="020B0609020204030204" pitchFamily="49" charset="0"/>
              </a:rPr>
              <a:t>ARRAY_BUFFER</a:t>
            </a:r>
            <a:r>
              <a:rPr lang="en-US" altLang="en-US" sz="2000" dirty="0">
                <a:latin typeface="Consolas" panose="020B0609020204030204" pitchFamily="49" charset="0"/>
                <a:cs typeface="Consolas" panose="020B0609020204030204" pitchFamily="49" charset="0"/>
              </a:rPr>
              <a:t>,</a:t>
            </a:r>
          </a:p>
          <a:p>
            <a:r>
              <a:rPr lang="en-US" altLang="en-US" sz="2000" dirty="0">
                <a:latin typeface="Consolas" panose="020B0609020204030204" pitchFamily="49" charset="0"/>
                <a:cs typeface="Consolas" panose="020B0609020204030204" pitchFamily="49" charset="0"/>
              </a:rPr>
              <a:t>  new Float32Array( [ </a:t>
            </a:r>
          </a:p>
          <a:p>
            <a:r>
              <a:rPr lang="en-US" altLang="en-US" sz="2000" dirty="0">
                <a:latin typeface="Consolas" panose="020B0609020204030204" pitchFamily="49" charset="0"/>
                <a:cs typeface="Consolas" panose="020B0609020204030204" pitchFamily="49" charset="0"/>
              </a:rPr>
              <a:t>    -0.5, -0.5, 0.5,</a:t>
            </a:r>
          </a:p>
          <a:p>
            <a:r>
              <a:rPr lang="en-US" altLang="en-US" sz="2000" dirty="0">
                <a:latin typeface="Consolas" panose="020B0609020204030204" pitchFamily="49" charset="0"/>
                <a:cs typeface="Consolas" panose="020B0609020204030204" pitchFamily="49" charset="0"/>
              </a:rPr>
              <a:t>    -0.5,  0.5, 0.5,</a:t>
            </a:r>
          </a:p>
          <a:p>
            <a:r>
              <a:rPr lang="en-US" altLang="en-US" sz="2000" dirty="0">
                <a:latin typeface="Consolas" panose="020B0609020204030204" pitchFamily="49" charset="0"/>
                <a:cs typeface="Consolas" panose="020B0609020204030204" pitchFamily="49" charset="0"/>
              </a:rPr>
              <a:t>     0.5,  0.0, 0.5, ] ),</a:t>
            </a:r>
          </a:p>
          <a:p>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gl.STATIC_DRAW</a:t>
            </a:r>
            <a:r>
              <a:rPr lang="en-US" altLang="en-US" sz="2000" dirty="0">
                <a:latin typeface="Consolas" panose="020B0609020204030204" pitchFamily="49" charset="0"/>
                <a:cs typeface="Consolas" panose="020B0609020204030204" pitchFamily="49" charset="0"/>
              </a:rPr>
              <a:t>);</a:t>
            </a:r>
          </a:p>
        </p:txBody>
      </p:sp>
      <p:sp>
        <p:nvSpPr>
          <p:cNvPr id="11" name="Rectangle 10"/>
          <p:cNvSpPr/>
          <p:nvPr/>
        </p:nvSpPr>
        <p:spPr>
          <a:xfrm>
            <a:off x="2286000" y="5181600"/>
            <a:ext cx="4419600" cy="1524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fontScale="70000" lnSpcReduction="20000"/>
          </a:bodyPr>
          <a:lstStyle/>
          <a:p>
            <a:pPr>
              <a:lnSpc>
                <a:spcPct val="107000"/>
              </a:lnSpc>
            </a:pP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gl.bindBuffer</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gl.ARRAY_BUFFER</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this.</a:t>
            </a:r>
            <a:r>
              <a:rPr lang="en-US" sz="2100" dirty="0" err="1">
                <a:solidFill>
                  <a:srgbClr val="0070C0"/>
                </a:solidFill>
                <a:latin typeface="Consolas" panose="020B0609020204030204" pitchFamily="49" charset="0"/>
                <a:cs typeface="Consolas" panose="020B0609020204030204" pitchFamily="49" charset="0"/>
              </a:rPr>
              <a:t>vertexBuffer</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latin typeface="Consolas" panose="020B0609020204030204" pitchFamily="49" charset="0"/>
                <a:ea typeface="Times New Roman" panose="02020603050405020304" pitchFamily="18" charset="0"/>
                <a:cs typeface="Consolas" panose="020B0609020204030204" pitchFamily="49" charset="0"/>
              </a:rPr>
              <a:t> </a:t>
            </a:r>
          </a:p>
          <a:p>
            <a:pPr>
              <a:lnSpc>
                <a:spcPct val="107000"/>
              </a:lnSpc>
            </a:pP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gl.enableVertexAttribArray</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latin typeface="Consolas" panose="020B0609020204030204" pitchFamily="49" charset="0"/>
                <a:ea typeface="Times New Roman" panose="02020603050405020304" pitchFamily="18" charset="0"/>
                <a:cs typeface="Consolas" panose="020B0609020204030204" pitchFamily="49" charset="0"/>
              </a:rPr>
              <a:t> </a:t>
            </a:r>
            <a:endParaRPr lang="en-US" sz="20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gl.vertexAttribPointer</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latin typeface="Consolas" panose="020B0609020204030204" pitchFamily="49" charset="0"/>
                <a:ea typeface="Times New Roman" panose="02020603050405020304" pitchFamily="18" charset="0"/>
                <a:cs typeface="Consolas" panose="020B0609020204030204" pitchFamily="49" charset="0"/>
              </a:rPr>
              <a:t> </a:t>
            </a:r>
            <a:endParaRPr lang="en-US" sz="20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3</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gl.FLOAT</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20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false</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endParaRPr lang="en-US" sz="20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latin typeface="Consolas" panose="020B0609020204030204" pitchFamily="49" charset="0"/>
                <a:ea typeface="Times New Roman" panose="02020603050405020304" pitchFamily="18" charset="0"/>
                <a:cs typeface="Consolas" panose="020B0609020204030204" pitchFamily="49" charset="0"/>
              </a:rPr>
              <a:t> </a:t>
            </a:r>
            <a:endParaRPr lang="en-US" sz="20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ectangle 11"/>
          <p:cNvSpPr/>
          <p:nvPr/>
        </p:nvSpPr>
        <p:spPr>
          <a:xfrm>
            <a:off x="2743200" y="5928555"/>
            <a:ext cx="1219200" cy="25851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3"/>
            <a:endCxn id="15" idx="1"/>
          </p:cNvCxnSpPr>
          <p:nvPr/>
        </p:nvCxnSpPr>
        <p:spPr>
          <a:xfrm flipV="1">
            <a:off x="3962400" y="5437921"/>
            <a:ext cx="3790020" cy="6198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752420" y="5308664"/>
            <a:ext cx="1543980" cy="25851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76800" y="5528593"/>
            <a:ext cx="381000" cy="31566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15200" y="3394969"/>
            <a:ext cx="381000" cy="31566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endCxn id="18" idx="2"/>
          </p:cNvCxnSpPr>
          <p:nvPr/>
        </p:nvCxnSpPr>
        <p:spPr>
          <a:xfrm flipV="1">
            <a:off x="5029200" y="3710631"/>
            <a:ext cx="2476500" cy="184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38900" y="2355432"/>
            <a:ext cx="2476500" cy="38776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77408" y="3394969"/>
            <a:ext cx="2219093" cy="38776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0"/>
            <a:endCxn id="23" idx="2"/>
          </p:cNvCxnSpPr>
          <p:nvPr/>
        </p:nvCxnSpPr>
        <p:spPr>
          <a:xfrm flipH="1" flipV="1">
            <a:off x="7677150" y="2743200"/>
            <a:ext cx="1309804" cy="6517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486400" y="2133600"/>
            <a:ext cx="990600" cy="762000"/>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14393" y="5764855"/>
            <a:ext cx="1257300" cy="55768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Up Arrow 21"/>
          <p:cNvSpPr/>
          <p:nvPr/>
        </p:nvSpPr>
        <p:spPr>
          <a:xfrm rot="5400000" flipH="1">
            <a:off x="2292709" y="2772913"/>
            <a:ext cx="3663231" cy="2152651"/>
          </a:xfrm>
          <a:prstGeom prst="bentUpArrow">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529112" y="1401010"/>
            <a:ext cx="2757139" cy="3041734"/>
          </a:xfrm>
          <a:prstGeom prst="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Whipsmart" panose="020B0502030203050204" pitchFamily="34" charset="0"/>
              </a:rPr>
              <a:t>if the attribute data has less elements than the VS input variable, missing values default to</a:t>
            </a:r>
          </a:p>
          <a:p>
            <a:pPr algn="ctr"/>
            <a:r>
              <a:rPr lang="en-US" sz="2400" dirty="0">
                <a:latin typeface="Whipsmart" panose="020B0502030203050204" pitchFamily="34" charset="0"/>
              </a:rPr>
              <a:t>x=0, y=0, z=0, w=1</a:t>
            </a:r>
          </a:p>
        </p:txBody>
      </p:sp>
    </p:spTree>
    <p:extLst>
      <p:ext uri="{BB962C8B-B14F-4D97-AF65-F5344CB8AC3E}">
        <p14:creationId xmlns:p14="http://schemas.microsoft.com/office/powerpoint/2010/main" val="137413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constructor – resource creation</a:t>
            </a:r>
            <a:endParaRPr lang="en-US" dirty="0"/>
          </a:p>
        </p:txBody>
      </p:sp>
      <p:sp>
        <p:nvSpPr>
          <p:cNvPr id="4" name="Content Placeholder 3"/>
          <p:cNvSpPr>
            <a:spLocks noGrp="1"/>
          </p:cNvSpPr>
          <p:nvPr>
            <p:ph idx="1"/>
          </p:nvPr>
        </p:nvSpPr>
        <p:spPr/>
        <p:txBody>
          <a:bodyPr>
            <a:normAutofit/>
          </a:bodyPr>
          <a:lstStyle/>
          <a:p>
            <a:pPr>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this.vsIdle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new</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Shader</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gl.VERTEX_SHADER</a:t>
            </a:r>
            <a:r>
              <a:rPr lang="en-US" dirty="0" smtClean="0">
                <a:solidFill>
                  <a:srgbClr val="000000"/>
                </a:solidFill>
                <a:ea typeface="Times New Roman" panose="02020603050405020304" pitchFamily="18" charset="0"/>
                <a:cs typeface="Times New Roman" panose="02020603050405020304" pitchFamily="18" charset="0"/>
              </a:rPr>
              <a:t>, </a:t>
            </a:r>
            <a:r>
              <a:rPr lang="en-US" dirty="0" smtClean="0">
                <a:solidFill>
                  <a:srgbClr val="8F8634"/>
                </a:solidFill>
                <a:ea typeface="Times New Roman" panose="02020603050405020304" pitchFamily="18" charset="0"/>
                <a:cs typeface="Times New Roman" panose="02020603050405020304" pitchFamily="18" charset="0"/>
              </a:rPr>
              <a:t>"idle-</a:t>
            </a:r>
            <a:r>
              <a:rPr lang="en-US" dirty="0" err="1" smtClean="0">
                <a:solidFill>
                  <a:srgbClr val="8F8634"/>
                </a:solidFill>
                <a:ea typeface="Times New Roman" panose="02020603050405020304" pitchFamily="18" charset="0"/>
                <a:cs typeface="Times New Roman" panose="02020603050405020304" pitchFamily="18" charset="0"/>
              </a:rPr>
              <a:t>vs.glsl</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this.fsSolid</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new</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Shader</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gl.FRAGMENT_SHADER</a:t>
            </a:r>
            <a:r>
              <a:rPr lang="en-US" dirty="0" smtClean="0">
                <a:solidFill>
                  <a:srgbClr val="000000"/>
                </a:solidFill>
                <a:ea typeface="Times New Roman" panose="02020603050405020304" pitchFamily="18" charset="0"/>
                <a:cs typeface="Times New Roman" panose="02020603050405020304" pitchFamily="18" charset="0"/>
              </a:rPr>
              <a:t>, </a:t>
            </a:r>
            <a:r>
              <a:rPr lang="en-US" dirty="0" smtClean="0">
                <a:solidFill>
                  <a:srgbClr val="8F8634"/>
                </a:solidFill>
                <a:ea typeface="Times New Roman" panose="02020603050405020304" pitchFamily="18" charset="0"/>
                <a:cs typeface="Times New Roman" panose="02020603050405020304" pitchFamily="18" charset="0"/>
              </a:rPr>
              <a:t>"solid-</a:t>
            </a:r>
            <a:r>
              <a:rPr lang="en-US" dirty="0" err="1" smtClean="0">
                <a:solidFill>
                  <a:srgbClr val="8F8634"/>
                </a:solidFill>
                <a:ea typeface="Times New Roman" panose="02020603050405020304" pitchFamily="18" charset="0"/>
                <a:cs typeface="Times New Roman" panose="02020603050405020304" pitchFamily="18" charset="0"/>
              </a:rPr>
              <a:t>fs.glsl</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this.solidProgram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new</a:t>
            </a:r>
            <a:r>
              <a:rPr lang="en-US" dirty="0">
                <a:solidFill>
                  <a:srgbClr val="000000"/>
                </a:solidFill>
                <a:ea typeface="Times New Roman" panose="02020603050405020304" pitchFamily="18" charset="0"/>
                <a:cs typeface="Times New Roman" panose="02020603050405020304" pitchFamily="18" charset="0"/>
              </a:rPr>
              <a:t> 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this.vsIdle</a:t>
            </a:r>
            <a:r>
              <a:rPr lang="en-US" dirty="0" smtClean="0">
                <a:solidFill>
                  <a:srgbClr val="00000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this.fsSolid</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r>
              <a:rPr lang="en-US" dirty="0" err="1">
                <a:solidFill>
                  <a:srgbClr val="000000"/>
                </a:solidFill>
                <a:ea typeface="Times New Roman" panose="02020603050405020304" pitchFamily="18" charset="0"/>
              </a:rPr>
              <a:t>this.triangleGeometry</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new</a:t>
            </a:r>
            <a:r>
              <a:rPr lang="en-US" dirty="0">
                <a:solidFill>
                  <a:srgbClr val="000000"/>
                </a:solidFill>
                <a:ea typeface="Times New Roman" panose="02020603050405020304" pitchFamily="18" charset="0"/>
              </a:rPr>
              <a:t> </a:t>
            </a:r>
            <a:r>
              <a:rPr lang="en-US" dirty="0" err="1">
                <a:solidFill>
                  <a:srgbClr val="000000"/>
                </a:solidFill>
                <a:ea typeface="Times New Roman" panose="02020603050405020304" pitchFamily="18" charset="0"/>
              </a:rPr>
              <a:t>TriangleGeometry</a:t>
            </a:r>
            <a:r>
              <a:rPr lang="en-US" dirty="0">
                <a:solidFill>
                  <a:srgbClr val="000000"/>
                </a:solidFill>
                <a:ea typeface="Times New Roman" panose="02020603050405020304" pitchFamily="18" charset="0"/>
              </a:rPr>
              <a:t>(</a:t>
            </a:r>
            <a:r>
              <a:rPr lang="en-US" dirty="0" err="1">
                <a:solidFill>
                  <a:srgbClr val="000000"/>
                </a:solidFill>
                <a:ea typeface="Times New Roman" panose="02020603050405020304" pitchFamily="18" charset="0"/>
              </a:rPr>
              <a:t>gl</a:t>
            </a:r>
            <a:r>
              <a:rPr lang="en-US" dirty="0">
                <a:solidFill>
                  <a:srgbClr val="000000"/>
                </a:solidFill>
                <a:ea typeface="Times New Roman" panose="02020603050405020304" pitchFamily="18" charset="0"/>
              </a:rPr>
              <a:t>);</a:t>
            </a:r>
            <a:r>
              <a:rPr lang="en-US" dirty="0">
                <a:ea typeface="Times New Roman" panose="02020603050405020304" pitchFamily="18" charset="0"/>
              </a:rPr>
              <a:t> </a:t>
            </a:r>
            <a:endParaRPr lang="en-US" sz="2800" dirty="0"/>
          </a:p>
        </p:txBody>
      </p:sp>
      <p:sp>
        <p:nvSpPr>
          <p:cNvPr id="5" name="TextBox 4"/>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473952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update - d</a:t>
            </a:r>
            <a:r>
              <a:rPr lang="hu-HU" dirty="0" err="1" smtClean="0"/>
              <a:t>rawing</a:t>
            </a:r>
            <a:endParaRPr lang="en-US" dirty="0"/>
          </a:p>
        </p:txBody>
      </p:sp>
      <p:sp>
        <p:nvSpPr>
          <p:cNvPr id="4" name="Content Placeholder 3"/>
          <p:cNvSpPr>
            <a:spLocks noGrp="1"/>
          </p:cNvSpPr>
          <p:nvPr>
            <p:ph idx="1"/>
          </p:nvPr>
        </p:nvSpPr>
        <p:spPr/>
        <p:txBody>
          <a:bodyPr>
            <a:normAutofit/>
          </a:bodyPr>
          <a:lstStyle/>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gl.clearColor</a:t>
            </a:r>
            <a:r>
              <a:rPr lang="en-US" sz="2800" dirty="0">
                <a:solidFill>
                  <a:srgbClr val="000000"/>
                </a:solidFill>
                <a:ea typeface="Times New Roman" panose="02020603050405020304" pitchFamily="18" charset="0"/>
                <a:cs typeface="Times New Roman" panose="02020603050405020304" pitchFamily="18" charset="0"/>
              </a:rPr>
              <a:t>(</a:t>
            </a:r>
            <a:r>
              <a:rPr lang="en-US" sz="2800" dirty="0">
                <a:solidFill>
                  <a:srgbClr val="7C4FCD"/>
                </a:solidFill>
                <a:ea typeface="Times New Roman" panose="02020603050405020304" pitchFamily="18" charset="0"/>
                <a:cs typeface="Times New Roman" panose="02020603050405020304" pitchFamily="18" charset="0"/>
              </a:rPr>
              <a:t>0.6</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0.0</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0.3</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1.0</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gl.clearDepth</a:t>
            </a:r>
            <a:r>
              <a:rPr lang="en-US" sz="2800" dirty="0">
                <a:solidFill>
                  <a:srgbClr val="000000"/>
                </a:solidFill>
                <a:ea typeface="Times New Roman" panose="02020603050405020304" pitchFamily="18" charset="0"/>
                <a:cs typeface="Times New Roman" panose="02020603050405020304" pitchFamily="18" charset="0"/>
              </a:rPr>
              <a:t>(</a:t>
            </a:r>
            <a:r>
              <a:rPr lang="en-US" sz="2800" dirty="0">
                <a:solidFill>
                  <a:srgbClr val="7C4FCD"/>
                </a:solidFill>
                <a:ea typeface="Times New Roman" panose="02020603050405020304" pitchFamily="18" charset="0"/>
                <a:cs typeface="Times New Roman" panose="02020603050405020304" pitchFamily="18" charset="0"/>
              </a:rPr>
              <a:t>1.0</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gl.clear</a:t>
            </a:r>
            <a:r>
              <a:rPr lang="en-US" sz="2800" dirty="0">
                <a:solidFill>
                  <a:srgbClr val="00000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gl.COLOR_BUFFER_BIT</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C70040"/>
                </a:solidFill>
                <a:ea typeface="Times New Roman" panose="02020603050405020304" pitchFamily="18" charset="0"/>
                <a:cs typeface="Times New Roman" panose="02020603050405020304" pitchFamily="18" charset="0"/>
              </a:rPr>
              <a:t>|</a:t>
            </a:r>
          </a:p>
          <a:p>
            <a:pPr>
              <a:lnSpc>
                <a:spcPct val="107000"/>
              </a:lnSpc>
            </a:pPr>
            <a:r>
              <a:rPr lang="en-US" sz="2800" dirty="0">
                <a:solidFill>
                  <a:srgbClr val="C7004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gl.DEPTH_BUFFER_BIT</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a:ea typeface="Times New Roman" panose="02020603050405020304" pitchFamily="18" charset="0"/>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smtClean="0">
                <a:solidFill>
                  <a:srgbClr val="000000"/>
                </a:solidFill>
                <a:ea typeface="Times New Roman" panose="02020603050405020304" pitchFamily="18" charset="0"/>
                <a:cs typeface="Times New Roman" panose="02020603050405020304" pitchFamily="18" charset="0"/>
              </a:rPr>
              <a:t>this.solidProgram.glProgram.use</a:t>
            </a:r>
            <a:r>
              <a:rPr lang="en-US" sz="2800" dirty="0" smtClean="0">
                <a:solidFill>
                  <a:srgbClr val="000000"/>
                </a:solidFill>
                <a:ea typeface="Times New Roman" panose="02020603050405020304" pitchFamily="18" charset="0"/>
                <a:cs typeface="Times New Roman" panose="02020603050405020304" pitchFamily="18" charset="0"/>
              </a:rPr>
              <a:t>();</a:t>
            </a:r>
            <a:r>
              <a:rPr lang="en-US" sz="2800" dirty="0" smtClean="0">
                <a:ea typeface="Times New Roman" panose="02020603050405020304" pitchFamily="18" charset="0"/>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this.</a:t>
            </a:r>
            <a:r>
              <a:rPr lang="en-US" sz="2800" dirty="0" err="1">
                <a:solidFill>
                  <a:srgbClr val="000000"/>
                </a:solidFill>
                <a:ea typeface="Times New Roman" panose="02020603050405020304" pitchFamily="18" charset="0"/>
              </a:rPr>
              <a:t>triangleGeometry</a:t>
            </a:r>
            <a:r>
              <a:rPr lang="en-US" sz="2800" dirty="0" err="1">
                <a:solidFill>
                  <a:srgbClr val="000000"/>
                </a:solidFill>
                <a:ea typeface="Times New Roman" panose="02020603050405020304" pitchFamily="18" charset="0"/>
                <a:cs typeface="Times New Roman" panose="02020603050405020304" pitchFamily="18" charset="0"/>
              </a:rPr>
              <a:t>.draw</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3200" dirty="0"/>
          </a:p>
        </p:txBody>
      </p:sp>
      <p:sp>
        <p:nvSpPr>
          <p:cNvPr id="5" name="TextBox 4"/>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89560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TriangleGeometry</a:t>
            </a:r>
            <a:r>
              <a:rPr lang="en-US" dirty="0" smtClean="0"/>
              <a:t> draw</a:t>
            </a:r>
            <a:endParaRPr lang="en-US" dirty="0"/>
          </a:p>
        </p:txBody>
      </p:sp>
      <p:sp>
        <p:nvSpPr>
          <p:cNvPr id="4" name="Content Placeholder 3"/>
          <p:cNvSpPr>
            <a:spLocks noGrp="1"/>
          </p:cNvSpPr>
          <p:nvPr>
            <p:ph idx="1"/>
          </p:nvPr>
        </p:nvSpPr>
        <p:spPr/>
        <p:txBody>
          <a:bodyPr>
            <a:normAutofit/>
          </a:bodyPr>
          <a:lstStyle/>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gl.bindVertexArray</a:t>
            </a:r>
            <a:r>
              <a:rPr lang="en-US" sz="2800" dirty="0">
                <a:solidFill>
                  <a:srgbClr val="00000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this.inputLayout</a:t>
            </a:r>
            <a:r>
              <a:rPr lang="en-US" sz="2800" dirty="0">
                <a:solidFill>
                  <a:srgbClr val="000000"/>
                </a:solidFill>
                <a:ea typeface="Times New Roman" panose="02020603050405020304" pitchFamily="18" charset="0"/>
                <a:cs typeface="Times New Roman" panose="02020603050405020304" pitchFamily="18" charset="0"/>
              </a:rPr>
              <a:t>);</a:t>
            </a:r>
          </a:p>
          <a:p>
            <a:pPr>
              <a:lnSpc>
                <a:spcPct val="107000"/>
              </a:lnSpc>
            </a:pPr>
            <a:endParaRPr lang="en-US" sz="2800"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smtClean="0">
                <a:solidFill>
                  <a:srgbClr val="000000"/>
                </a:solidFill>
                <a:ea typeface="Times New Roman" panose="02020603050405020304" pitchFamily="18" charset="0"/>
                <a:cs typeface="Times New Roman" panose="02020603050405020304" pitchFamily="18" charset="0"/>
              </a:rPr>
              <a:t>gl.bindBuffer</a:t>
            </a:r>
            <a:r>
              <a:rPr lang="en-US" sz="2800" dirty="0" smtClean="0">
                <a:solidFill>
                  <a:srgbClr val="000000"/>
                </a:solidFill>
                <a:ea typeface="Times New Roman" panose="02020603050405020304" pitchFamily="18" charset="0"/>
                <a:cs typeface="Times New Roman" panose="02020603050405020304" pitchFamily="18" charset="0"/>
              </a:rPr>
              <a:t>(</a:t>
            </a:r>
            <a:r>
              <a:rPr lang="en-US" sz="2800" dirty="0" err="1" smtClean="0">
                <a:solidFill>
                  <a:srgbClr val="000000"/>
                </a:solidFill>
                <a:ea typeface="Times New Roman" panose="02020603050405020304" pitchFamily="18" charset="0"/>
                <a:cs typeface="Times New Roman" panose="02020603050405020304" pitchFamily="18" charset="0"/>
              </a:rPr>
              <a:t>gl.ELEMENT_ARRAY_BUFFER</a:t>
            </a:r>
            <a:r>
              <a:rPr lang="en-US" sz="2800" dirty="0" smtClean="0">
                <a:solidFill>
                  <a:srgbClr val="000000"/>
                </a:solidFill>
                <a:ea typeface="Times New Roman" panose="02020603050405020304" pitchFamily="18" charset="0"/>
                <a:cs typeface="Times New Roman" panose="02020603050405020304" pitchFamily="18" charset="0"/>
              </a:rPr>
              <a:t>, </a:t>
            </a:r>
            <a:r>
              <a:rPr lang="en-US" sz="2800" dirty="0" err="1" smtClean="0">
                <a:solidFill>
                  <a:srgbClr val="000000"/>
                </a:solidFill>
                <a:ea typeface="Times New Roman" panose="02020603050405020304" pitchFamily="18" charset="0"/>
                <a:cs typeface="Times New Roman" panose="02020603050405020304" pitchFamily="18" charset="0"/>
              </a:rPr>
              <a:t>this.indexBuffer</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gl.drawElements</a:t>
            </a:r>
            <a:r>
              <a:rPr lang="en-US" sz="2800" dirty="0">
                <a:solidFill>
                  <a:srgbClr val="00000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gl.TRIANGLES</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3</a:t>
            </a: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smtClean="0">
                <a:solidFill>
                  <a:srgbClr val="000000"/>
                </a:solidFill>
                <a:ea typeface="Times New Roman" panose="02020603050405020304" pitchFamily="18" charset="0"/>
                <a:cs typeface="Times New Roman" panose="02020603050405020304" pitchFamily="18" charset="0"/>
              </a:rPr>
              <a:t>gl.UNSIGNED_SHORT</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a:t>
            </a:r>
            <a:r>
              <a:rPr lang="en-US" sz="2800" dirty="0">
                <a:solidFill>
                  <a:srgbClr val="000000"/>
                </a:solidFill>
                <a:ea typeface="Times New Roman" panose="02020603050405020304" pitchFamily="18" charset="0"/>
                <a:cs typeface="Times New Roman" panose="02020603050405020304" pitchFamily="18" charset="0"/>
              </a:rPr>
              <a:t>);</a:t>
            </a:r>
            <a:r>
              <a:rPr lang="en-US" sz="2800" dirty="0">
                <a:ea typeface="Times New Roman" panose="02020603050405020304" pitchFamily="18" charset="0"/>
                <a:cs typeface="Times New Roman" panose="02020603050405020304" pitchFamily="18" charset="0"/>
              </a:rPr>
              <a:t> </a:t>
            </a:r>
            <a:endParaRPr lang="en-US" sz="3200" dirty="0"/>
          </a:p>
        </p:txBody>
      </p:sp>
      <p:cxnSp>
        <p:nvCxnSpPr>
          <p:cNvPr id="5" name="Straight Arrow Connector 4"/>
          <p:cNvCxnSpPr>
            <a:stCxn id="6" idx="0"/>
          </p:cNvCxnSpPr>
          <p:nvPr/>
        </p:nvCxnSpPr>
        <p:spPr>
          <a:xfrm flipH="1" flipV="1">
            <a:off x="1571946" y="4130211"/>
            <a:ext cx="2684241" cy="12063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00400" y="5336569"/>
            <a:ext cx="2111573"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DRAW CALL!!!</a:t>
            </a:r>
          </a:p>
          <a:p>
            <a:r>
              <a:rPr lang="en-US" dirty="0">
                <a:solidFill>
                  <a:srgbClr val="FF0000"/>
                </a:solidFill>
                <a:latin typeface="Whipsmart" panose="020B0502030203050204" pitchFamily="34" charset="0"/>
              </a:rPr>
              <a:t>pipeline now fully set up, commence processing</a:t>
            </a:r>
          </a:p>
        </p:txBody>
      </p:sp>
      <p:sp>
        <p:nvSpPr>
          <p:cNvPr id="7" name="TextBox 6"/>
          <p:cNvSpPr txBox="1"/>
          <p:nvPr/>
        </p:nvSpPr>
        <p:spPr>
          <a:xfrm>
            <a:off x="0" y="627321"/>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259562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 code</a:t>
            </a:r>
            <a:endParaRPr lang="en-US" dirty="0"/>
          </a:p>
        </p:txBody>
      </p:sp>
      <p:pic>
        <p:nvPicPr>
          <p:cNvPr id="6" name="Picture 5"/>
          <p:cNvPicPr>
            <a:picLocks noChangeAspect="1"/>
          </p:cNvPicPr>
          <p:nvPr/>
        </p:nvPicPr>
        <p:blipFill>
          <a:blip r:embed="rId2"/>
          <a:stretch>
            <a:fillRect/>
          </a:stretch>
        </p:blipFill>
        <p:spPr>
          <a:xfrm>
            <a:off x="2743200" y="1905000"/>
            <a:ext cx="6705600" cy="4051300"/>
          </a:xfrm>
          <a:prstGeom prst="rect">
            <a:avLst/>
          </a:prstGeom>
        </p:spPr>
      </p:pic>
    </p:spTree>
    <p:extLst>
      <p:ext uri="{BB962C8B-B14F-4D97-AF65-F5344CB8AC3E}">
        <p14:creationId xmlns:p14="http://schemas.microsoft.com/office/powerpoint/2010/main" val="16283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Figure out how to</a:t>
            </a:r>
            <a:endParaRPr lang="en-US" dirty="0"/>
          </a:p>
        </p:txBody>
      </p:sp>
      <p:sp>
        <p:nvSpPr>
          <p:cNvPr id="3" name="Tartalom helye 2"/>
          <p:cNvSpPr>
            <a:spLocks noGrp="1"/>
          </p:cNvSpPr>
          <p:nvPr>
            <p:ph idx="1"/>
          </p:nvPr>
        </p:nvSpPr>
        <p:spPr/>
        <p:txBody>
          <a:bodyPr/>
          <a:lstStyle/>
          <a:p>
            <a:r>
              <a:rPr lang="en-US" dirty="0" smtClean="0"/>
              <a:t>change background color</a:t>
            </a:r>
          </a:p>
          <a:p>
            <a:r>
              <a:rPr lang="en-US" dirty="0" smtClean="0"/>
              <a:t>change vertex positions</a:t>
            </a:r>
          </a:p>
          <a:p>
            <a:r>
              <a:rPr lang="en-US" dirty="0" smtClean="0"/>
              <a:t>change triangle color</a:t>
            </a:r>
          </a:p>
          <a:p>
            <a:endParaRPr lang="en-US" dirty="0" smtClean="0"/>
          </a:p>
          <a:p>
            <a:pPr lvl="1"/>
            <a:endParaRPr lang="en-US" dirty="0" smtClean="0"/>
          </a:p>
          <a:p>
            <a:pPr lvl="1"/>
            <a:endParaRPr lang="en-US" dirty="0" smtClean="0"/>
          </a:p>
          <a:p>
            <a:endParaRPr lang="en-US" dirty="0"/>
          </a:p>
        </p:txBody>
      </p:sp>
      <p:sp>
        <p:nvSpPr>
          <p:cNvPr id="4" name="TextBox 3"/>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28490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GPU pipeline input</a:t>
            </a:r>
            <a:endParaRPr lang="en-US" dirty="0"/>
          </a:p>
        </p:txBody>
      </p:sp>
      <p:sp>
        <p:nvSpPr>
          <p:cNvPr id="3" name="Tartalom helye 2"/>
          <p:cNvSpPr>
            <a:spLocks noGrp="1"/>
          </p:cNvSpPr>
          <p:nvPr>
            <p:ph idx="1"/>
          </p:nvPr>
        </p:nvSpPr>
        <p:spPr/>
        <p:txBody>
          <a:bodyPr>
            <a:normAutofit/>
          </a:bodyPr>
          <a:lstStyle/>
          <a:p>
            <a:r>
              <a:rPr lang="en-US" dirty="0" smtClean="0"/>
              <a:t>vertex buffers</a:t>
            </a:r>
          </a:p>
          <a:p>
            <a:r>
              <a:rPr lang="en-US" dirty="0" smtClean="0"/>
              <a:t>index buffer</a:t>
            </a:r>
          </a:p>
          <a:p>
            <a:r>
              <a:rPr lang="en-US" dirty="0" smtClean="0"/>
              <a:t>render state</a:t>
            </a:r>
          </a:p>
          <a:p>
            <a:pPr lvl="1"/>
            <a:r>
              <a:rPr lang="en-US" dirty="0" smtClean="0"/>
              <a:t>operation settings of fixed-function pipeline stages</a:t>
            </a:r>
          </a:p>
          <a:p>
            <a:pPr lvl="1"/>
            <a:r>
              <a:rPr lang="en-US" dirty="0" err="1" smtClean="0"/>
              <a:t>shader</a:t>
            </a:r>
            <a:r>
              <a:rPr lang="en-US" dirty="0" smtClean="0"/>
              <a:t> programs for programmable stages</a:t>
            </a:r>
          </a:p>
          <a:p>
            <a:r>
              <a:rPr lang="en-US" dirty="0" smtClean="0"/>
              <a:t>resources – data in global device memory</a:t>
            </a:r>
          </a:p>
          <a:p>
            <a:pPr lvl="1"/>
            <a:r>
              <a:rPr lang="en-US" dirty="0" smtClean="0"/>
              <a:t>global (uniform) </a:t>
            </a:r>
            <a:r>
              <a:rPr lang="hu-HU" dirty="0" err="1" smtClean="0"/>
              <a:t>variables</a:t>
            </a:r>
            <a:endParaRPr lang="en-US" dirty="0" smtClean="0"/>
          </a:p>
          <a:p>
            <a:pPr lvl="1"/>
            <a:r>
              <a:rPr lang="hu-HU" dirty="0" err="1" smtClean="0"/>
              <a:t>textures</a:t>
            </a:r>
            <a:endParaRPr lang="en-US" dirty="0" smtClean="0"/>
          </a:p>
          <a:p>
            <a:pPr lvl="1"/>
            <a:r>
              <a:rPr lang="hu-HU" dirty="0" err="1" smtClean="0"/>
              <a:t>data</a:t>
            </a:r>
            <a:r>
              <a:rPr lang="hu-HU" dirty="0" smtClean="0"/>
              <a:t> </a:t>
            </a:r>
            <a:r>
              <a:rPr lang="hu-HU" dirty="0" err="1" smtClean="0"/>
              <a:t>buffers</a:t>
            </a:r>
            <a:endParaRPr lang="en-US" dirty="0" smtClean="0"/>
          </a:p>
          <a:p>
            <a:pPr>
              <a:buNone/>
            </a:pPr>
            <a:endParaRPr lang="en-US" dirty="0"/>
          </a:p>
        </p:txBody>
      </p:sp>
      <p:sp>
        <p:nvSpPr>
          <p:cNvPr id="4" name="Lekerekített téglalap 3"/>
          <p:cNvSpPr/>
          <p:nvPr/>
        </p:nvSpPr>
        <p:spPr>
          <a:xfrm>
            <a:off x="33854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ekerekített téglalap 4"/>
          <p:cNvSpPr/>
          <p:nvPr/>
        </p:nvSpPr>
        <p:spPr>
          <a:xfrm>
            <a:off x="35378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Lekerekített téglalap 5"/>
          <p:cNvSpPr/>
          <p:nvPr/>
        </p:nvSpPr>
        <p:spPr>
          <a:xfrm>
            <a:off x="36902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Lekerekített téglalap 6"/>
          <p:cNvSpPr/>
          <p:nvPr/>
        </p:nvSpPr>
        <p:spPr>
          <a:xfrm>
            <a:off x="39188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Lekerekített téglalap 7"/>
          <p:cNvSpPr/>
          <p:nvPr/>
        </p:nvSpPr>
        <p:spPr>
          <a:xfrm>
            <a:off x="40712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ekerekített téglalap 8"/>
          <p:cNvSpPr/>
          <p:nvPr/>
        </p:nvSpPr>
        <p:spPr>
          <a:xfrm>
            <a:off x="42236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Lekerekített téglalap 9"/>
          <p:cNvSpPr/>
          <p:nvPr/>
        </p:nvSpPr>
        <p:spPr>
          <a:xfrm>
            <a:off x="44522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Lekerekített téglalap 10"/>
          <p:cNvSpPr/>
          <p:nvPr/>
        </p:nvSpPr>
        <p:spPr>
          <a:xfrm>
            <a:off x="46046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Lekerekített téglalap 11"/>
          <p:cNvSpPr/>
          <p:nvPr/>
        </p:nvSpPr>
        <p:spPr>
          <a:xfrm>
            <a:off x="47570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kerekített téglalap 12"/>
          <p:cNvSpPr/>
          <p:nvPr/>
        </p:nvSpPr>
        <p:spPr>
          <a:xfrm>
            <a:off x="49856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Lekerekített téglalap 13"/>
          <p:cNvSpPr/>
          <p:nvPr/>
        </p:nvSpPr>
        <p:spPr>
          <a:xfrm>
            <a:off x="51380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Lekerekített téglalap 14"/>
          <p:cNvSpPr/>
          <p:nvPr/>
        </p:nvSpPr>
        <p:spPr>
          <a:xfrm>
            <a:off x="52904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lipszis 15"/>
          <p:cNvSpPr/>
          <p:nvPr/>
        </p:nvSpPr>
        <p:spPr>
          <a:xfrm>
            <a:off x="3309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3309257" y="1970995"/>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Ellipszis 17"/>
          <p:cNvSpPr/>
          <p:nvPr/>
        </p:nvSpPr>
        <p:spPr>
          <a:xfrm>
            <a:off x="3690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Ellipszis 18"/>
          <p:cNvSpPr/>
          <p:nvPr/>
        </p:nvSpPr>
        <p:spPr>
          <a:xfrm>
            <a:off x="3690257" y="1970995"/>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Ellipszis 19"/>
          <p:cNvSpPr/>
          <p:nvPr/>
        </p:nvSpPr>
        <p:spPr>
          <a:xfrm>
            <a:off x="4071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Ellipszis 20"/>
          <p:cNvSpPr/>
          <p:nvPr/>
        </p:nvSpPr>
        <p:spPr>
          <a:xfrm>
            <a:off x="4071257" y="1970995"/>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Ellipszis 21"/>
          <p:cNvSpPr/>
          <p:nvPr/>
        </p:nvSpPr>
        <p:spPr>
          <a:xfrm>
            <a:off x="4452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Ellipszis 22"/>
          <p:cNvSpPr/>
          <p:nvPr/>
        </p:nvSpPr>
        <p:spPr>
          <a:xfrm>
            <a:off x="4452257" y="1970995"/>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Ellipszis 23"/>
          <p:cNvSpPr/>
          <p:nvPr/>
        </p:nvSpPr>
        <p:spPr>
          <a:xfrm>
            <a:off x="4833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Ellipszis 24"/>
          <p:cNvSpPr/>
          <p:nvPr/>
        </p:nvSpPr>
        <p:spPr>
          <a:xfrm>
            <a:off x="5214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Ellipszis 25"/>
          <p:cNvSpPr/>
          <p:nvPr/>
        </p:nvSpPr>
        <p:spPr>
          <a:xfrm>
            <a:off x="5595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Ellipszis 26"/>
          <p:cNvSpPr/>
          <p:nvPr/>
        </p:nvSpPr>
        <p:spPr>
          <a:xfrm>
            <a:off x="5976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Ellipszis 27"/>
          <p:cNvSpPr/>
          <p:nvPr/>
        </p:nvSpPr>
        <p:spPr>
          <a:xfrm>
            <a:off x="6357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Ellipszis 28"/>
          <p:cNvSpPr/>
          <p:nvPr/>
        </p:nvSpPr>
        <p:spPr>
          <a:xfrm>
            <a:off x="6738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7119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Ellipszis 30"/>
          <p:cNvSpPr/>
          <p:nvPr/>
        </p:nvSpPr>
        <p:spPr>
          <a:xfrm>
            <a:off x="7500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Jobb oldali kapcsos zárójel 31"/>
          <p:cNvSpPr/>
          <p:nvPr/>
        </p:nvSpPr>
        <p:spPr>
          <a:xfrm>
            <a:off x="5122974" y="4582886"/>
            <a:ext cx="457200" cy="121727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Szövegdoboz 32"/>
          <p:cNvSpPr txBox="1"/>
          <p:nvPr/>
        </p:nvSpPr>
        <p:spPr>
          <a:xfrm>
            <a:off x="5732575" y="4960692"/>
            <a:ext cx="1354025" cy="461665"/>
          </a:xfrm>
          <a:prstGeom prst="rect">
            <a:avLst/>
          </a:prstGeom>
          <a:noFill/>
        </p:spPr>
        <p:txBody>
          <a:bodyPr wrap="none" rtlCol="0">
            <a:spAutoFit/>
          </a:bodyPr>
          <a:lstStyle/>
          <a:p>
            <a:r>
              <a:rPr lang="hu-HU" sz="2400" dirty="0" err="1" smtClean="0">
                <a:latin typeface="Whipsmart" panose="020B0502030203050204" pitchFamily="34" charset="0"/>
              </a:rPr>
              <a:t>read</a:t>
            </a:r>
            <a:r>
              <a:rPr lang="hu-HU" sz="2400" dirty="0" smtClean="0">
                <a:latin typeface="Whipsmart" panose="020B0502030203050204" pitchFamily="34" charset="0"/>
              </a:rPr>
              <a:t> </a:t>
            </a:r>
            <a:r>
              <a:rPr lang="hu-HU" sz="2400" dirty="0" err="1" smtClean="0">
                <a:latin typeface="Whipsmart" panose="020B0502030203050204" pitchFamily="34" charset="0"/>
              </a:rPr>
              <a:t>only</a:t>
            </a:r>
            <a:endParaRPr lang="en-US" sz="2400" dirty="0">
              <a:latin typeface="Whipsmart" panose="020B0502030203050204" pitchFamily="34" charset="0"/>
            </a:endParaRPr>
          </a:p>
        </p:txBody>
      </p:sp>
    </p:spTree>
    <p:extLst>
      <p:ext uri="{BB962C8B-B14F-4D97-AF65-F5344CB8AC3E}">
        <p14:creationId xmlns:p14="http://schemas.microsoft.com/office/powerpoint/2010/main" val="11936273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Add new vertex attribute: </a:t>
            </a:r>
            <a:r>
              <a:rPr lang="en-US" b="1" dirty="0" err="1" smtClean="0">
                <a:latin typeface="Consolas" panose="020B0609020204030204" pitchFamily="49" charset="0"/>
                <a:cs typeface="Consolas" panose="020B0609020204030204" pitchFamily="49" charset="0"/>
              </a:rPr>
              <a:t>vertexColor</a:t>
            </a:r>
            <a:endParaRPr lang="en-US" b="1" dirty="0">
              <a:latin typeface="Consolas" panose="020B0609020204030204" pitchFamily="49" charset="0"/>
              <a:cs typeface="Consolas" panose="020B0609020204030204" pitchFamily="49" charset="0"/>
            </a:endParaRPr>
          </a:p>
        </p:txBody>
      </p:sp>
      <p:sp>
        <p:nvSpPr>
          <p:cNvPr id="3" name="Tartalom helye 2"/>
          <p:cNvSpPr>
            <a:spLocks noGrp="1"/>
          </p:cNvSpPr>
          <p:nvPr>
            <p:ph idx="1"/>
          </p:nvPr>
        </p:nvSpPr>
        <p:spPr/>
        <p:txBody>
          <a:bodyPr>
            <a:normAutofit lnSpcReduction="10000"/>
          </a:bodyPr>
          <a:lstStyle/>
          <a:p>
            <a:r>
              <a:rPr lang="en-US" dirty="0" smtClean="0"/>
              <a:t>new vertex buffer for color data (TriangleGeometry.js)</a:t>
            </a:r>
            <a:endParaRPr lang="hu-HU" dirty="0" smtClean="0"/>
          </a:p>
          <a:p>
            <a:pPr lvl="1"/>
            <a:r>
              <a:rPr lang="en-US" dirty="0" smtClean="0"/>
              <a:t>three </a:t>
            </a:r>
            <a:r>
              <a:rPr lang="hu-HU" dirty="0" err="1" smtClean="0"/>
              <a:t>floats</a:t>
            </a:r>
            <a:r>
              <a:rPr lang="hu-HU" dirty="0" smtClean="0"/>
              <a:t> per </a:t>
            </a:r>
            <a:r>
              <a:rPr lang="hu-HU" dirty="0" err="1" smtClean="0"/>
              <a:t>vertex</a:t>
            </a:r>
            <a:r>
              <a:rPr lang="hu-HU" dirty="0" smtClean="0"/>
              <a:t> (Red, </a:t>
            </a:r>
            <a:r>
              <a:rPr lang="hu-HU" dirty="0" err="1" smtClean="0"/>
              <a:t>Green</a:t>
            </a:r>
            <a:r>
              <a:rPr lang="hu-HU" dirty="0" smtClean="0"/>
              <a:t>, </a:t>
            </a:r>
            <a:r>
              <a:rPr lang="hu-HU" dirty="0" err="1" smtClean="0"/>
              <a:t>Blue</a:t>
            </a:r>
            <a:r>
              <a:rPr lang="hu-HU" dirty="0" smtClean="0"/>
              <a:t>)</a:t>
            </a:r>
          </a:p>
          <a:p>
            <a:r>
              <a:rPr lang="en-US" dirty="0" smtClean="0"/>
              <a:t>binding</a:t>
            </a:r>
            <a:r>
              <a:rPr lang="en-US" dirty="0"/>
              <a:t>, enabling, and layout </a:t>
            </a:r>
            <a:r>
              <a:rPr lang="en-US" dirty="0" smtClean="0"/>
              <a:t>spec (as </a:t>
            </a:r>
            <a:r>
              <a:rPr lang="en-US" dirty="0" err="1" smtClean="0"/>
              <a:t>attrib</a:t>
            </a:r>
            <a:r>
              <a:rPr lang="en-US" dirty="0" smtClean="0"/>
              <a:t> #1) </a:t>
            </a:r>
            <a:r>
              <a:rPr lang="en-US" dirty="0"/>
              <a:t>for new vertex </a:t>
            </a:r>
            <a:r>
              <a:rPr lang="en-US" dirty="0" smtClean="0"/>
              <a:t>buffer </a:t>
            </a:r>
            <a:r>
              <a:rPr lang="en-US" dirty="0"/>
              <a:t>(</a:t>
            </a:r>
            <a:r>
              <a:rPr lang="en-US" dirty="0" smtClean="0"/>
              <a:t>TriangleGeometry.js)</a:t>
            </a:r>
          </a:p>
          <a:p>
            <a:r>
              <a:rPr lang="en-US" dirty="0" smtClean="0"/>
              <a:t>new input attribute in vertex </a:t>
            </a:r>
            <a:r>
              <a:rPr lang="en-US" dirty="0" err="1" smtClean="0"/>
              <a:t>shader</a:t>
            </a:r>
            <a:r>
              <a:rPr lang="en-US" dirty="0" smtClean="0"/>
              <a:t> [idle-</a:t>
            </a:r>
            <a:r>
              <a:rPr lang="en-US" dirty="0" err="1" smtClean="0"/>
              <a:t>vs.glsl</a:t>
            </a:r>
            <a:r>
              <a:rPr lang="en-US" dirty="0" smtClean="0"/>
              <a:t>]</a:t>
            </a:r>
          </a:p>
          <a:p>
            <a:endParaRPr lang="en-US" dirty="0" smtClean="0"/>
          </a:p>
          <a:p>
            <a:r>
              <a:rPr lang="en-US" dirty="0" smtClean="0"/>
              <a:t>binding input variable as attribute #1 </a:t>
            </a:r>
            <a:r>
              <a:rPr lang="en-US" dirty="0"/>
              <a:t>(Program.js, before linking </a:t>
            </a:r>
            <a:r>
              <a:rPr lang="en-US" dirty="0" err="1"/>
              <a:t>shaders</a:t>
            </a:r>
            <a:r>
              <a:rPr lang="en-US" dirty="0" smtClean="0"/>
              <a:t>)</a:t>
            </a:r>
          </a:p>
          <a:p>
            <a:r>
              <a:rPr lang="en-US" dirty="0" smtClean="0"/>
              <a:t>this does not show yet, as the attribute is not used in the </a:t>
            </a:r>
            <a:r>
              <a:rPr lang="en-US" dirty="0" err="1" smtClean="0"/>
              <a:t>shaders</a:t>
            </a:r>
            <a:r>
              <a:rPr lang="en-US" dirty="0" smtClean="0"/>
              <a:t> (see following slide)</a:t>
            </a:r>
          </a:p>
          <a:p>
            <a:endParaRPr lang="en-US" dirty="0" smtClean="0"/>
          </a:p>
          <a:p>
            <a:pPr lvl="1"/>
            <a:endParaRPr lang="en-US" dirty="0" smtClean="0"/>
          </a:p>
          <a:p>
            <a:pPr lvl="1"/>
            <a:endParaRPr lang="en-US" dirty="0" smtClean="0"/>
          </a:p>
          <a:p>
            <a:endParaRPr lang="en-US" dirty="0"/>
          </a:p>
        </p:txBody>
      </p:sp>
      <p:sp>
        <p:nvSpPr>
          <p:cNvPr id="4" name="Rectangle 3"/>
          <p:cNvSpPr/>
          <p:nvPr/>
        </p:nvSpPr>
        <p:spPr>
          <a:xfrm>
            <a:off x="2810540" y="3840474"/>
            <a:ext cx="6858000" cy="57381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b="1" dirty="0">
                <a:solidFill>
                  <a:srgbClr val="000000"/>
                </a:solidFill>
                <a:latin typeface="Consolas" panose="020B0609020204030204" pitchFamily="49" charset="0"/>
              </a:rPr>
              <a:t>in </a:t>
            </a:r>
            <a:r>
              <a:rPr lang="en-US" sz="2000" b="1" dirty="0" err="1">
                <a:solidFill>
                  <a:srgbClr val="000000"/>
                </a:solidFill>
                <a:latin typeface="Consolas" panose="020B0609020204030204" pitchFamily="49" charset="0"/>
              </a:rPr>
              <a:t>vec</a:t>
            </a:r>
            <a:r>
              <a:rPr lang="hu-HU" sz="2000" b="1" dirty="0">
                <a:solidFill>
                  <a:srgbClr val="00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vertexColor</a:t>
            </a:r>
            <a:r>
              <a:rPr lang="en-US" sz="2000" b="1" dirty="0">
                <a:solidFill>
                  <a:srgbClr val="000000"/>
                </a:solidFill>
                <a:latin typeface="Consolas" panose="020B0609020204030204" pitchFamily="49" charset="0"/>
              </a:rPr>
              <a:t>; // attribute from VB</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796223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hu-HU" dirty="0" smtClean="0"/>
              <a:t>VS out/FS </a:t>
            </a:r>
            <a:r>
              <a:rPr lang="hu-HU" dirty="0" err="1" smtClean="0"/>
              <a:t>in</a:t>
            </a:r>
            <a:r>
              <a:rPr lang="en-US" dirty="0" smtClean="0"/>
              <a:t>: </a:t>
            </a:r>
            <a:r>
              <a:rPr lang="en-US" b="1" dirty="0" smtClean="0">
                <a:latin typeface="Consolas" panose="020B0609020204030204" pitchFamily="49" charset="0"/>
                <a:cs typeface="Consolas" panose="020B0609020204030204" pitchFamily="49" charset="0"/>
              </a:rPr>
              <a:t>color</a:t>
            </a:r>
            <a:endParaRPr lang="en-US" b="1"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dirty="0" smtClean="0"/>
              <a:t>add </a:t>
            </a:r>
            <a:r>
              <a:rPr lang="en-US" sz="2400" b="1" dirty="0">
                <a:latin typeface="Consolas" panose="020B0609020204030204" pitchFamily="49" charset="0"/>
                <a:cs typeface="Consolas" panose="020B0609020204030204" pitchFamily="49" charset="0"/>
              </a:rPr>
              <a:t>out</a:t>
            </a:r>
            <a:r>
              <a:rPr lang="en-US" dirty="0" smtClean="0"/>
              <a:t> to vertex</a:t>
            </a:r>
            <a:r>
              <a:rPr lang="hu-HU" dirty="0" smtClean="0"/>
              <a:t> </a:t>
            </a:r>
            <a:r>
              <a:rPr lang="hu-HU" dirty="0" err="1" smtClean="0"/>
              <a:t>shader</a:t>
            </a:r>
            <a:endParaRPr lang="hu-HU" dirty="0"/>
          </a:p>
          <a:p>
            <a:pPr lvl="2"/>
            <a:endParaRPr lang="hu-HU" dirty="0" smtClean="0"/>
          </a:p>
          <a:p>
            <a:pPr lvl="2"/>
            <a:endParaRPr lang="hu-HU" dirty="0" smtClean="0"/>
          </a:p>
          <a:p>
            <a:r>
              <a:rPr lang="en-US" dirty="0" smtClean="0"/>
              <a:t> </a:t>
            </a:r>
            <a:r>
              <a:rPr lang="en-US" sz="2400" b="1" dirty="0">
                <a:latin typeface="Consolas" panose="020B0609020204030204" pitchFamily="49" charset="0"/>
                <a:cs typeface="Consolas" panose="020B0609020204030204" pitchFamily="49" charset="0"/>
              </a:rPr>
              <a:t>in</a:t>
            </a:r>
            <a:r>
              <a:rPr lang="en-US" dirty="0" smtClean="0"/>
              <a:t> to fragment </a:t>
            </a:r>
            <a:r>
              <a:rPr lang="en-US" dirty="0" err="1" smtClean="0"/>
              <a:t>shader</a:t>
            </a:r>
            <a:endParaRPr lang="hu-HU" dirty="0" smtClean="0"/>
          </a:p>
          <a:p>
            <a:pPr lvl="2"/>
            <a:endParaRPr lang="hu-HU" b="1" dirty="0" smtClean="0">
              <a:latin typeface="Consolas" panose="020B0609020204030204" pitchFamily="49" charset="0"/>
              <a:cs typeface="Consolas" panose="020B0609020204030204" pitchFamily="49" charset="0"/>
            </a:endParaRPr>
          </a:p>
          <a:p>
            <a:pPr marL="0" indent="0">
              <a:buNone/>
            </a:pPr>
            <a:endParaRPr lang="en-US" dirty="0" smtClean="0"/>
          </a:p>
          <a:p>
            <a:r>
              <a:rPr lang="en-US" dirty="0" smtClean="0"/>
              <a:t>output the value of </a:t>
            </a:r>
            <a:r>
              <a:rPr lang="en-US" b="1" dirty="0" err="1">
                <a:latin typeface="Consolas" panose="020B0609020204030204" pitchFamily="49" charset="0"/>
                <a:cs typeface="Consolas" panose="020B0609020204030204" pitchFamily="49" charset="0"/>
              </a:rPr>
              <a:t>vertexColor</a:t>
            </a:r>
            <a:r>
              <a:rPr lang="en-US" dirty="0" smtClean="0"/>
              <a:t> as </a:t>
            </a:r>
            <a:r>
              <a:rPr lang="en-US" b="1" dirty="0">
                <a:latin typeface="Consolas" panose="020B0609020204030204" pitchFamily="49" charset="0"/>
                <a:cs typeface="Consolas" panose="020B0609020204030204" pitchFamily="49" charset="0"/>
              </a:rPr>
              <a:t>color</a:t>
            </a:r>
            <a:r>
              <a:rPr lang="en-US" dirty="0" smtClean="0"/>
              <a:t> in vertex </a:t>
            </a:r>
            <a:r>
              <a:rPr lang="en-US" dirty="0" err="1" smtClean="0"/>
              <a:t>shader</a:t>
            </a:r>
            <a:r>
              <a:rPr lang="en-US" dirty="0" smtClean="0"/>
              <a:t> (a simple assignment)</a:t>
            </a:r>
          </a:p>
          <a:p>
            <a:r>
              <a:rPr lang="en-US" dirty="0" smtClean="0"/>
              <a:t>output the value of </a:t>
            </a:r>
            <a:r>
              <a:rPr lang="en-US" b="1" dirty="0" smtClean="0">
                <a:latin typeface="Consolas" panose="020B0609020204030204" pitchFamily="49" charset="0"/>
                <a:cs typeface="Consolas" panose="020B0609020204030204" pitchFamily="49" charset="0"/>
              </a:rPr>
              <a:t>color</a:t>
            </a:r>
            <a:r>
              <a:rPr lang="en-US" dirty="0" smtClean="0"/>
              <a:t> as </a:t>
            </a:r>
            <a:r>
              <a:rPr lang="en-US" b="1" dirty="0" err="1">
                <a:latin typeface="Consolas" panose="020B0609020204030204" pitchFamily="49" charset="0"/>
                <a:cs typeface="Consolas" panose="020B0609020204030204" pitchFamily="49" charset="0"/>
              </a:rPr>
              <a:t>fragmentColor</a:t>
            </a:r>
            <a:r>
              <a:rPr lang="en-US" dirty="0"/>
              <a:t> in </a:t>
            </a:r>
            <a:r>
              <a:rPr lang="en-US" dirty="0" smtClean="0"/>
              <a:t>fragment </a:t>
            </a:r>
            <a:r>
              <a:rPr lang="en-US" dirty="0" err="1" smtClean="0"/>
              <a:t>shader</a:t>
            </a:r>
            <a:r>
              <a:rPr lang="en-US" dirty="0" smtClean="0"/>
              <a:t> (another assig</a:t>
            </a:r>
            <a:r>
              <a:rPr lang="hu-HU" dirty="0" smtClean="0"/>
              <a:t>n</a:t>
            </a:r>
            <a:r>
              <a:rPr lang="en-US" dirty="0" err="1" smtClean="0"/>
              <a:t>ment</a:t>
            </a:r>
            <a:r>
              <a:rPr lang="en-US" dirty="0" smtClean="0"/>
              <a:t>)</a:t>
            </a:r>
          </a:p>
        </p:txBody>
      </p:sp>
      <p:sp>
        <p:nvSpPr>
          <p:cNvPr id="4" name="Rectangle 3"/>
          <p:cNvSpPr/>
          <p:nvPr/>
        </p:nvSpPr>
        <p:spPr>
          <a:xfrm>
            <a:off x="2590800" y="2286000"/>
            <a:ext cx="6858000" cy="685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b="1" dirty="0">
                <a:solidFill>
                  <a:srgbClr val="000000"/>
                </a:solidFill>
                <a:latin typeface="Consolas" panose="020B0609020204030204" pitchFamily="49" charset="0"/>
              </a:rPr>
              <a:t>out </a:t>
            </a:r>
            <a:r>
              <a:rPr lang="en-US" sz="2000" b="1" dirty="0" err="1">
                <a:solidFill>
                  <a:srgbClr val="000000"/>
                </a:solidFill>
                <a:latin typeface="Consolas" panose="020B0609020204030204" pitchFamily="49" charset="0"/>
              </a:rPr>
              <a:t>vec</a:t>
            </a:r>
            <a:r>
              <a:rPr lang="hu-HU" sz="2000" b="1" dirty="0">
                <a:solidFill>
                  <a:srgbClr val="000000"/>
                </a:solidFill>
                <a:latin typeface="Consolas" panose="020B0609020204030204" pitchFamily="49" charset="0"/>
              </a:rPr>
              <a:t>4</a:t>
            </a:r>
            <a:r>
              <a:rPr lang="en-US" sz="2000" b="1" dirty="0">
                <a:solidFill>
                  <a:srgbClr val="000000"/>
                </a:solidFill>
                <a:latin typeface="Consolas" panose="020B0609020204030204" pitchFamily="49" charset="0"/>
              </a:rPr>
              <a:t> color; //</a:t>
            </a:r>
            <a:r>
              <a:rPr lang="hu-HU" sz="2000" b="1"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passed to FS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590800" y="3505200"/>
            <a:ext cx="6858000" cy="685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b="1" dirty="0">
                <a:solidFill>
                  <a:srgbClr val="000000"/>
                </a:solidFill>
                <a:latin typeface="Consolas" panose="020B0609020204030204" pitchFamily="49" charset="0"/>
              </a:rPr>
              <a:t>in </a:t>
            </a:r>
            <a:r>
              <a:rPr lang="en-US" sz="2000" b="1" dirty="0" err="1">
                <a:solidFill>
                  <a:srgbClr val="000000"/>
                </a:solidFill>
                <a:latin typeface="Consolas" panose="020B0609020204030204" pitchFamily="49" charset="0"/>
              </a:rPr>
              <a:t>vec</a:t>
            </a:r>
            <a:r>
              <a:rPr lang="hu-HU" sz="2000" b="1" dirty="0">
                <a:solidFill>
                  <a:srgbClr val="000000"/>
                </a:solidFill>
                <a:latin typeface="Consolas" panose="020B0609020204030204" pitchFamily="49" charset="0"/>
              </a:rPr>
              <a:t>4</a:t>
            </a:r>
            <a:r>
              <a:rPr lang="en-US" sz="2000" b="1" dirty="0">
                <a:solidFill>
                  <a:srgbClr val="000000"/>
                </a:solidFill>
                <a:latin typeface="Consolas" panose="020B0609020204030204" pitchFamily="49" charset="0"/>
              </a:rPr>
              <a:t> color; //</a:t>
            </a:r>
            <a:r>
              <a:rPr lang="hu-HU" sz="2000" b="1"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received from VS via RS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181528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Garish triangle</a:t>
            </a:r>
            <a:endParaRPr lang="en-US" dirty="0"/>
          </a:p>
        </p:txBody>
      </p:sp>
      <p:pic>
        <p:nvPicPr>
          <p:cNvPr id="5" name="Picture 4"/>
          <p:cNvPicPr>
            <a:picLocks noChangeAspect="1"/>
          </p:cNvPicPr>
          <p:nvPr/>
        </p:nvPicPr>
        <p:blipFill>
          <a:blip r:embed="rId2"/>
          <a:stretch>
            <a:fillRect/>
          </a:stretch>
        </p:blipFill>
        <p:spPr>
          <a:xfrm>
            <a:off x="2730061" y="1752600"/>
            <a:ext cx="6731878" cy="4067176"/>
          </a:xfrm>
          <a:prstGeom prst="rect">
            <a:avLst/>
          </a:prstGeom>
        </p:spPr>
      </p:pic>
    </p:spTree>
    <p:extLst>
      <p:ext uri="{BB962C8B-B14F-4D97-AF65-F5344CB8AC3E}">
        <p14:creationId xmlns:p14="http://schemas.microsoft.com/office/powerpoint/2010/main" val="3967984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Create </a:t>
            </a:r>
            <a:r>
              <a:rPr lang="en-US" dirty="0" err="1" smtClean="0"/>
              <a:t>QuadGeometry</a:t>
            </a:r>
            <a:endParaRPr lang="en-US" dirty="0"/>
          </a:p>
        </p:txBody>
      </p:sp>
      <p:sp>
        <p:nvSpPr>
          <p:cNvPr id="3" name="Tartalom helye 2"/>
          <p:cNvSpPr>
            <a:spLocks noGrp="1"/>
          </p:cNvSpPr>
          <p:nvPr>
            <p:ph idx="1"/>
          </p:nvPr>
        </p:nvSpPr>
        <p:spPr/>
        <p:txBody>
          <a:bodyPr/>
          <a:lstStyle/>
          <a:p>
            <a:r>
              <a:rPr lang="en-US" dirty="0" smtClean="0"/>
              <a:t>duplicate and rename the copy of TriangleGeometry.js</a:t>
            </a:r>
          </a:p>
          <a:p>
            <a:r>
              <a:rPr lang="en-US" dirty="0" smtClean="0"/>
              <a:t>include into index.html with the script tag</a:t>
            </a:r>
          </a:p>
          <a:p>
            <a:r>
              <a:rPr lang="en-US" dirty="0" smtClean="0"/>
              <a:t>change class name</a:t>
            </a:r>
          </a:p>
          <a:p>
            <a:r>
              <a:rPr lang="en-US" dirty="0" smtClean="0"/>
              <a:t>change vertex buffer contents to specify 4 vertices</a:t>
            </a:r>
          </a:p>
          <a:p>
            <a:r>
              <a:rPr lang="en-US" dirty="0" smtClean="0"/>
              <a:t>change index buffer contents to specify 2 triangles</a:t>
            </a:r>
          </a:p>
          <a:p>
            <a:r>
              <a:rPr lang="en-US" dirty="0" smtClean="0"/>
              <a:t>change draw call invocation to process 6 indices</a:t>
            </a:r>
          </a:p>
          <a:p>
            <a:r>
              <a:rPr lang="en-US" dirty="0" smtClean="0"/>
              <a:t>create an instance of </a:t>
            </a:r>
            <a:r>
              <a:rPr lang="en-US" dirty="0" err="1" smtClean="0"/>
              <a:t>QuadGeometry</a:t>
            </a:r>
            <a:r>
              <a:rPr lang="en-US" dirty="0" smtClean="0"/>
              <a:t> in the Scene constructor</a:t>
            </a:r>
          </a:p>
          <a:p>
            <a:r>
              <a:rPr lang="en-US" dirty="0" smtClean="0"/>
              <a:t>draw it in update</a:t>
            </a:r>
            <a:endParaRPr lang="en-US" dirty="0"/>
          </a:p>
        </p:txBody>
      </p:sp>
      <p:sp>
        <p:nvSpPr>
          <p:cNvPr id="4" name="TextBox 3"/>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79653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GPU pipeline output</a:t>
            </a:r>
            <a:endParaRPr lang="en-US" dirty="0"/>
          </a:p>
        </p:txBody>
      </p:sp>
      <p:sp>
        <p:nvSpPr>
          <p:cNvPr id="3" name="Tartalom helye 2"/>
          <p:cNvSpPr>
            <a:spLocks noGrp="1"/>
          </p:cNvSpPr>
          <p:nvPr>
            <p:ph idx="1"/>
          </p:nvPr>
        </p:nvSpPr>
        <p:spPr/>
        <p:txBody>
          <a:bodyPr/>
          <a:lstStyle/>
          <a:p>
            <a:r>
              <a:rPr lang="en-US" dirty="0" smtClean="0"/>
              <a:t>frame buffer				- default frame buffer is the screen</a:t>
            </a:r>
          </a:p>
          <a:p>
            <a:pPr lvl="1"/>
            <a:r>
              <a:rPr lang="en-US" dirty="0" smtClean="0"/>
              <a:t>color attachments / color buffers	- there is a default</a:t>
            </a:r>
          </a:p>
          <a:p>
            <a:pPr lvl="1"/>
            <a:r>
              <a:rPr lang="hu-HU" dirty="0" err="1" smtClean="0"/>
              <a:t>depth</a:t>
            </a:r>
            <a:r>
              <a:rPr lang="hu-HU" dirty="0" smtClean="0"/>
              <a:t> </a:t>
            </a:r>
            <a:r>
              <a:rPr lang="hu-HU" dirty="0" err="1" smtClean="0"/>
              <a:t>buffer</a:t>
            </a:r>
            <a:r>
              <a:rPr lang="en-US" dirty="0" smtClean="0"/>
              <a:t> (+stencil)			- there is a default</a:t>
            </a:r>
          </a:p>
        </p:txBody>
      </p:sp>
    </p:spTree>
    <p:extLst>
      <p:ext uri="{BB962C8B-B14F-4D97-AF65-F5344CB8AC3E}">
        <p14:creationId xmlns:p14="http://schemas.microsoft.com/office/powerpoint/2010/main" val="2485930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GPU pipeline</a:t>
            </a:r>
            <a:endParaRPr lang="en-US" dirty="0"/>
          </a:p>
        </p:txBody>
      </p:sp>
      <p:sp>
        <p:nvSpPr>
          <p:cNvPr id="4" name="Téglalap 3"/>
          <p:cNvSpPr/>
          <p:nvPr/>
        </p:nvSpPr>
        <p:spPr>
          <a:xfrm>
            <a:off x="1196810"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IA</a:t>
            </a:r>
            <a:endParaRPr lang="en-US" dirty="0">
              <a:solidFill>
                <a:schemeClr val="bg1"/>
              </a:solidFill>
            </a:endParaRPr>
          </a:p>
        </p:txBody>
      </p:sp>
      <p:sp>
        <p:nvSpPr>
          <p:cNvPr id="5" name="Téglalap 4"/>
          <p:cNvSpPr/>
          <p:nvPr/>
        </p:nvSpPr>
        <p:spPr>
          <a:xfrm>
            <a:off x="2338628" y="3178630"/>
            <a:ext cx="6096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VS</a:t>
            </a:r>
            <a:endParaRPr lang="en-US" dirty="0">
              <a:solidFill>
                <a:schemeClr val="bg1"/>
              </a:solidFill>
            </a:endParaRPr>
          </a:p>
        </p:txBody>
      </p:sp>
      <p:sp>
        <p:nvSpPr>
          <p:cNvPr id="9" name="Téglalap 8"/>
          <p:cNvSpPr/>
          <p:nvPr/>
        </p:nvSpPr>
        <p:spPr>
          <a:xfrm>
            <a:off x="6913077" y="3178630"/>
            <a:ext cx="6096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r>
              <a:rPr lang="en-US" dirty="0" smtClean="0">
                <a:solidFill>
                  <a:schemeClr val="bg1"/>
                </a:solidFill>
              </a:rPr>
              <a:t>S</a:t>
            </a:r>
            <a:endParaRPr lang="en-US" dirty="0">
              <a:solidFill>
                <a:schemeClr val="bg1"/>
              </a:solidFill>
            </a:endParaRPr>
          </a:p>
        </p:txBody>
      </p:sp>
      <p:sp>
        <p:nvSpPr>
          <p:cNvPr id="10" name="Téglalap 9"/>
          <p:cNvSpPr/>
          <p:nvPr/>
        </p:nvSpPr>
        <p:spPr>
          <a:xfrm>
            <a:off x="8016424"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OM</a:t>
            </a:r>
            <a:endParaRPr lang="en-US" dirty="0">
              <a:solidFill>
                <a:schemeClr val="bg1"/>
              </a:solidFill>
            </a:endParaRPr>
          </a:p>
        </p:txBody>
      </p:sp>
      <p:sp>
        <p:nvSpPr>
          <p:cNvPr id="11" name="Téglalap 10"/>
          <p:cNvSpPr/>
          <p:nvPr/>
        </p:nvSpPr>
        <p:spPr>
          <a:xfrm>
            <a:off x="5801987"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RS</a:t>
            </a:r>
            <a:endParaRPr lang="en-US" dirty="0">
              <a:solidFill>
                <a:schemeClr val="bg1"/>
              </a:solidFill>
            </a:endParaRPr>
          </a:p>
        </p:txBody>
      </p:sp>
      <p:grpSp>
        <p:nvGrpSpPr>
          <p:cNvPr id="15" name="Csoportba foglalás 14"/>
          <p:cNvGrpSpPr/>
          <p:nvPr/>
        </p:nvGrpSpPr>
        <p:grpSpPr>
          <a:xfrm>
            <a:off x="1196810" y="4397830"/>
            <a:ext cx="609600" cy="609600"/>
            <a:chOff x="1828800" y="4953000"/>
            <a:chExt cx="381000" cy="381000"/>
          </a:xfrm>
        </p:grpSpPr>
        <p:sp>
          <p:nvSpPr>
            <p:cNvPr id="13" name="Ellipszis 12"/>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Körszelet 13"/>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6" name="Ellipszis 15"/>
          <p:cNvSpPr/>
          <p:nvPr/>
        </p:nvSpPr>
        <p:spPr>
          <a:xfrm>
            <a:off x="1349210" y="2035630"/>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Ellipszis 16"/>
          <p:cNvSpPr/>
          <p:nvPr/>
        </p:nvSpPr>
        <p:spPr>
          <a:xfrm>
            <a:off x="1349210" y="2416630"/>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zögletes összekötő 18"/>
          <p:cNvCxnSpPr>
            <a:stCxn id="17" idx="4"/>
            <a:endCxn id="4" idx="0"/>
          </p:cNvCxnSpPr>
          <p:nvPr/>
        </p:nvCxnSpPr>
        <p:spPr>
          <a:xfrm rot="5400000">
            <a:off x="1273010"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Szögletes összekötő 18"/>
          <p:cNvCxnSpPr>
            <a:stCxn id="4" idx="2"/>
          </p:cNvCxnSpPr>
          <p:nvPr/>
        </p:nvCxnSpPr>
        <p:spPr>
          <a:xfrm rot="5400000">
            <a:off x="1158710"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zögletes összekötő 18"/>
          <p:cNvCxnSpPr>
            <a:stCxn id="5" idx="2"/>
          </p:cNvCxnSpPr>
          <p:nvPr/>
        </p:nvCxnSpPr>
        <p:spPr>
          <a:xfrm rot="5400000">
            <a:off x="2300528"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8" name="Csoportba foglalás 41"/>
          <p:cNvGrpSpPr/>
          <p:nvPr/>
        </p:nvGrpSpPr>
        <p:grpSpPr>
          <a:xfrm>
            <a:off x="2338628" y="2111830"/>
            <a:ext cx="609600" cy="609600"/>
            <a:chOff x="1828800" y="4953000"/>
            <a:chExt cx="381000" cy="381000"/>
          </a:xfrm>
        </p:grpSpPr>
        <p:sp>
          <p:nvSpPr>
            <p:cNvPr id="43" name="Ellipszis 42"/>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Körszelet 43"/>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45" name="Szögletes összekötő 44"/>
          <p:cNvCxnSpPr>
            <a:endCxn id="5" idx="0"/>
          </p:cNvCxnSpPr>
          <p:nvPr/>
        </p:nvCxnSpPr>
        <p:spPr>
          <a:xfrm rot="5400000">
            <a:off x="2414828"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8" name="Ellipszis 107"/>
          <p:cNvSpPr/>
          <p:nvPr/>
        </p:nvSpPr>
        <p:spPr>
          <a:xfrm>
            <a:off x="2338628" y="4397830"/>
            <a:ext cx="609600" cy="6096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2" name="Szögletes összekötő 271"/>
          <p:cNvCxnSpPr/>
          <p:nvPr/>
        </p:nvCxnSpPr>
        <p:spPr>
          <a:xfrm rot="5400000">
            <a:off x="5955181" y="3025436"/>
            <a:ext cx="304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74" name="Téglalap 273"/>
          <p:cNvSpPr/>
          <p:nvPr/>
        </p:nvSpPr>
        <p:spPr>
          <a:xfrm>
            <a:off x="6030587" y="42454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7" name="Téglalap 276"/>
          <p:cNvSpPr/>
          <p:nvPr/>
        </p:nvSpPr>
        <p:spPr>
          <a:xfrm>
            <a:off x="6106787" y="43216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8" name="Téglalap 277"/>
          <p:cNvSpPr/>
          <p:nvPr/>
        </p:nvSpPr>
        <p:spPr>
          <a:xfrm>
            <a:off x="6030587" y="43216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0" name="Téglalap 279"/>
          <p:cNvSpPr/>
          <p:nvPr/>
        </p:nvSpPr>
        <p:spPr>
          <a:xfrm>
            <a:off x="5954387" y="43978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1" name="Téglalap 280"/>
          <p:cNvSpPr/>
          <p:nvPr/>
        </p:nvSpPr>
        <p:spPr>
          <a:xfrm>
            <a:off x="6030587" y="43978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2" name="Téglalap 281"/>
          <p:cNvSpPr/>
          <p:nvPr/>
        </p:nvSpPr>
        <p:spPr>
          <a:xfrm>
            <a:off x="6106787" y="43978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3" name="Téglalap 282"/>
          <p:cNvSpPr/>
          <p:nvPr/>
        </p:nvSpPr>
        <p:spPr>
          <a:xfrm>
            <a:off x="6182987" y="43978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7" name="Téglalap 286"/>
          <p:cNvSpPr/>
          <p:nvPr/>
        </p:nvSpPr>
        <p:spPr>
          <a:xfrm>
            <a:off x="61067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9" name="Téglalap 288"/>
          <p:cNvSpPr/>
          <p:nvPr/>
        </p:nvSpPr>
        <p:spPr>
          <a:xfrm>
            <a:off x="60305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0" name="Téglalap 289"/>
          <p:cNvSpPr/>
          <p:nvPr/>
        </p:nvSpPr>
        <p:spPr>
          <a:xfrm>
            <a:off x="59543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4" name="Téglalap 293"/>
          <p:cNvSpPr/>
          <p:nvPr/>
        </p:nvSpPr>
        <p:spPr>
          <a:xfrm>
            <a:off x="5954387" y="45502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6" name="Téglalap 295"/>
          <p:cNvSpPr/>
          <p:nvPr/>
        </p:nvSpPr>
        <p:spPr>
          <a:xfrm>
            <a:off x="5878187" y="45502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8" name="Téglalap 297"/>
          <p:cNvSpPr/>
          <p:nvPr/>
        </p:nvSpPr>
        <p:spPr>
          <a:xfrm>
            <a:off x="62591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0" name="Téglalap 299"/>
          <p:cNvSpPr/>
          <p:nvPr/>
        </p:nvSpPr>
        <p:spPr>
          <a:xfrm>
            <a:off x="6106787" y="45502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1" name="Téglalap 300"/>
          <p:cNvSpPr/>
          <p:nvPr/>
        </p:nvSpPr>
        <p:spPr>
          <a:xfrm>
            <a:off x="6030587" y="45502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2" name="Téglalap 301"/>
          <p:cNvSpPr/>
          <p:nvPr/>
        </p:nvSpPr>
        <p:spPr>
          <a:xfrm>
            <a:off x="61829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4" name="Téglalap 303"/>
          <p:cNvSpPr/>
          <p:nvPr/>
        </p:nvSpPr>
        <p:spPr>
          <a:xfrm>
            <a:off x="5954387" y="46264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5" name="Téglalap 304"/>
          <p:cNvSpPr/>
          <p:nvPr/>
        </p:nvSpPr>
        <p:spPr>
          <a:xfrm>
            <a:off x="5878187" y="46264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7" name="Szögletes összekötő 18"/>
          <p:cNvCxnSpPr/>
          <p:nvPr/>
        </p:nvCxnSpPr>
        <p:spPr>
          <a:xfrm rot="5400000">
            <a:off x="5878981" y="3939836"/>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08" name="Téglalap 307"/>
          <p:cNvSpPr/>
          <p:nvPr/>
        </p:nvSpPr>
        <p:spPr>
          <a:xfrm>
            <a:off x="7065477" y="2416630"/>
            <a:ext cx="304800" cy="3048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9" name="Szögletes összekötő 308"/>
          <p:cNvCxnSpPr>
            <a:stCxn id="308" idx="2"/>
          </p:cNvCxnSpPr>
          <p:nvPr/>
        </p:nvCxnSpPr>
        <p:spPr>
          <a:xfrm rot="5400000">
            <a:off x="6989277"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10" name="Szögletes összekötő 18"/>
          <p:cNvCxnSpPr/>
          <p:nvPr/>
        </p:nvCxnSpPr>
        <p:spPr>
          <a:xfrm rot="5400000">
            <a:off x="6990071" y="3939836"/>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1" name="Téglalap 310"/>
          <p:cNvSpPr/>
          <p:nvPr/>
        </p:nvSpPr>
        <p:spPr>
          <a:xfrm>
            <a:off x="7065477" y="424543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2" name="Téglalap 311"/>
          <p:cNvSpPr/>
          <p:nvPr/>
        </p:nvSpPr>
        <p:spPr>
          <a:xfrm>
            <a:off x="8168824" y="241663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3" name="Szögletes összekötő 312"/>
          <p:cNvCxnSpPr>
            <a:stCxn id="312" idx="2"/>
            <a:endCxn id="10" idx="0"/>
          </p:cNvCxnSpPr>
          <p:nvPr/>
        </p:nvCxnSpPr>
        <p:spPr>
          <a:xfrm rot="5400000">
            <a:off x="8092624"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7" name="Téglalap 316"/>
          <p:cNvSpPr/>
          <p:nvPr/>
        </p:nvSpPr>
        <p:spPr>
          <a:xfrm>
            <a:off x="8168824" y="4245430"/>
            <a:ext cx="304800" cy="3048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8" name="Szögletes összekötő 18"/>
          <p:cNvCxnSpPr>
            <a:stCxn id="317" idx="3"/>
            <a:endCxn id="10" idx="3"/>
          </p:cNvCxnSpPr>
          <p:nvPr/>
        </p:nvCxnSpPr>
        <p:spPr>
          <a:xfrm flipV="1">
            <a:off x="8473624" y="3445330"/>
            <a:ext cx="152400" cy="952500"/>
          </a:xfrm>
          <a:prstGeom prst="bentConnector3">
            <a:avLst>
              <a:gd name="adj1" fmla="val 2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1" name="Szögletes összekötő 18"/>
          <p:cNvCxnSpPr>
            <a:stCxn id="10" idx="2"/>
            <a:endCxn id="317" idx="0"/>
          </p:cNvCxnSpPr>
          <p:nvPr/>
        </p:nvCxnSpPr>
        <p:spPr>
          <a:xfrm rot="5400000">
            <a:off x="8054524" y="3978730"/>
            <a:ext cx="5334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24" name="Téglalap 323"/>
          <p:cNvSpPr/>
          <p:nvPr/>
        </p:nvSpPr>
        <p:spPr>
          <a:xfrm>
            <a:off x="3501868"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IA</a:t>
            </a:r>
            <a:endParaRPr lang="en-US" dirty="0">
              <a:solidFill>
                <a:schemeClr val="bg1"/>
              </a:solidFill>
            </a:endParaRPr>
          </a:p>
        </p:txBody>
      </p:sp>
      <p:cxnSp>
        <p:nvCxnSpPr>
          <p:cNvPr id="325" name="Szögletes összekötő 324"/>
          <p:cNvCxnSpPr>
            <a:endCxn id="324" idx="0"/>
          </p:cNvCxnSpPr>
          <p:nvPr/>
        </p:nvCxnSpPr>
        <p:spPr>
          <a:xfrm rot="5400000">
            <a:off x="3578068"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6" name="Szögletes összekötő 18"/>
          <p:cNvCxnSpPr>
            <a:stCxn id="324" idx="2"/>
          </p:cNvCxnSpPr>
          <p:nvPr/>
        </p:nvCxnSpPr>
        <p:spPr>
          <a:xfrm rot="5400000">
            <a:off x="3463768"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414214" y="4455802"/>
            <a:ext cx="595418" cy="595857"/>
            <a:chOff x="3414214" y="4455802"/>
            <a:chExt cx="595418" cy="595857"/>
          </a:xfrm>
        </p:grpSpPr>
        <p:sp>
          <p:nvSpPr>
            <p:cNvPr id="335" name="Háromszög 334"/>
            <p:cNvSpPr/>
            <p:nvPr/>
          </p:nvSpPr>
          <p:spPr>
            <a:xfrm rot="1643725">
              <a:off x="3552432" y="4510638"/>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6" name="Ellipszis 335"/>
            <p:cNvSpPr/>
            <p:nvPr/>
          </p:nvSpPr>
          <p:spPr>
            <a:xfrm rot="1643725">
              <a:off x="3792486" y="4455802"/>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7" name="Ellipszis 336"/>
            <p:cNvSpPr/>
            <p:nvPr/>
          </p:nvSpPr>
          <p:spPr>
            <a:xfrm rot="1643725">
              <a:off x="3414214" y="468888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8" name="Ellipszis 337"/>
            <p:cNvSpPr/>
            <p:nvPr/>
          </p:nvSpPr>
          <p:spPr>
            <a:xfrm rot="1643725">
              <a:off x="3820140" y="489925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44" name="Lekerekített téglalap 343"/>
          <p:cNvSpPr/>
          <p:nvPr/>
        </p:nvSpPr>
        <p:spPr>
          <a:xfrm>
            <a:off x="3578068"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5" name="Lekerekített téglalap 344"/>
          <p:cNvSpPr/>
          <p:nvPr/>
        </p:nvSpPr>
        <p:spPr>
          <a:xfrm>
            <a:off x="3730468"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6" name="Lekerekített téglalap 345"/>
          <p:cNvSpPr/>
          <p:nvPr/>
        </p:nvSpPr>
        <p:spPr>
          <a:xfrm>
            <a:off x="3882868"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Csoportba foglalás 359"/>
          <p:cNvGrpSpPr/>
          <p:nvPr/>
        </p:nvGrpSpPr>
        <p:grpSpPr>
          <a:xfrm>
            <a:off x="3501868" y="1959430"/>
            <a:ext cx="609600" cy="152400"/>
            <a:chOff x="3200400" y="5638800"/>
            <a:chExt cx="609600" cy="152400"/>
          </a:xfrm>
        </p:grpSpPr>
        <p:sp>
          <p:nvSpPr>
            <p:cNvPr id="356" name="Ellipszis 355"/>
            <p:cNvSpPr/>
            <p:nvPr/>
          </p:nvSpPr>
          <p:spPr>
            <a:xfrm>
              <a:off x="32004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7" name="Ellipszis 356"/>
            <p:cNvSpPr/>
            <p:nvPr/>
          </p:nvSpPr>
          <p:spPr>
            <a:xfrm>
              <a:off x="33528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8" name="Ellipszis 357"/>
            <p:cNvSpPr/>
            <p:nvPr/>
          </p:nvSpPr>
          <p:spPr>
            <a:xfrm>
              <a:off x="35052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9" name="Ellipszis 358"/>
            <p:cNvSpPr/>
            <p:nvPr/>
          </p:nvSpPr>
          <p:spPr>
            <a:xfrm>
              <a:off x="36576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61" name="Szövegdoboz 360"/>
          <p:cNvSpPr txBox="1"/>
          <p:nvPr/>
        </p:nvSpPr>
        <p:spPr>
          <a:xfrm>
            <a:off x="7006694" y="5248798"/>
            <a:ext cx="4932761" cy="830997"/>
          </a:xfrm>
          <a:prstGeom prst="rect">
            <a:avLst/>
          </a:prstGeom>
          <a:noFill/>
        </p:spPr>
        <p:txBody>
          <a:bodyPr wrap="none" rtlCol="0">
            <a:spAutoFit/>
          </a:bodyPr>
          <a:lstStyle/>
          <a:p>
            <a:r>
              <a:rPr lang="en-US" sz="2400" dirty="0" smtClean="0">
                <a:latin typeface="Whipsmart" panose="020B0502030203050204" pitchFamily="34" charset="0"/>
              </a:rPr>
              <a:t>+</a:t>
            </a:r>
            <a:r>
              <a:rPr lang="hu-HU" sz="2400" dirty="0" err="1" smtClean="0">
                <a:latin typeface="Whipsmart" panose="020B0502030203050204" pitchFamily="34" charset="0"/>
              </a:rPr>
              <a:t>all</a:t>
            </a:r>
            <a:r>
              <a:rPr lang="hu-HU" sz="2400" dirty="0" smtClean="0">
                <a:latin typeface="Whipsmart" panose="020B0502030203050204" pitchFamily="34" charset="0"/>
              </a:rPr>
              <a:t> </a:t>
            </a:r>
            <a:r>
              <a:rPr lang="hu-HU" sz="2400" dirty="0" err="1" smtClean="0">
                <a:latin typeface="Whipsmart" panose="020B0502030203050204" pitchFamily="34" charset="0"/>
              </a:rPr>
              <a:t>units</a:t>
            </a:r>
            <a:r>
              <a:rPr lang="hu-HU" sz="2400" dirty="0" smtClean="0">
                <a:latin typeface="Whipsmart" panose="020B0502030203050204" pitchFamily="34" charset="0"/>
              </a:rPr>
              <a:t> </a:t>
            </a:r>
            <a:r>
              <a:rPr lang="hu-HU" sz="2400" dirty="0" err="1" smtClean="0">
                <a:latin typeface="Whipsmart" panose="020B0502030203050204" pitchFamily="34" charset="0"/>
              </a:rPr>
              <a:t>can</a:t>
            </a:r>
            <a:r>
              <a:rPr lang="hu-HU" sz="2400" dirty="0" smtClean="0">
                <a:latin typeface="Whipsmart" panose="020B0502030203050204" pitchFamily="34" charset="0"/>
              </a:rPr>
              <a:t> </a:t>
            </a:r>
            <a:r>
              <a:rPr lang="hu-HU" sz="2400" dirty="0" err="1" smtClean="0">
                <a:latin typeface="Whipsmart" panose="020B0502030203050204" pitchFamily="34" charset="0"/>
              </a:rPr>
              <a:t>access</a:t>
            </a:r>
            <a:r>
              <a:rPr lang="hu-HU" sz="2400" dirty="0" smtClean="0">
                <a:latin typeface="Whipsmart" panose="020B0502030203050204" pitchFamily="34" charset="0"/>
              </a:rPr>
              <a:t> uniform </a:t>
            </a:r>
            <a:r>
              <a:rPr lang="hu-HU" sz="2400" dirty="0" err="1" smtClean="0">
                <a:latin typeface="Whipsmart" panose="020B0502030203050204" pitchFamily="34" charset="0"/>
              </a:rPr>
              <a:t>variables</a:t>
            </a:r>
            <a:r>
              <a:rPr lang="hu-HU" sz="2400" dirty="0" smtClean="0">
                <a:latin typeface="Whipsmart" panose="020B0502030203050204" pitchFamily="34" charset="0"/>
              </a:rPr>
              <a:t>,</a:t>
            </a:r>
          </a:p>
          <a:p>
            <a:r>
              <a:rPr lang="hu-HU" sz="2400" dirty="0" err="1" smtClean="0">
                <a:latin typeface="Whipsmart" panose="020B0502030203050204" pitchFamily="34" charset="0"/>
              </a:rPr>
              <a:t>textures</a:t>
            </a:r>
            <a:r>
              <a:rPr lang="hu-HU" sz="2400" dirty="0" smtClean="0">
                <a:latin typeface="Whipsmart" panose="020B0502030203050204" pitchFamily="34" charset="0"/>
              </a:rPr>
              <a:t>, and </a:t>
            </a:r>
            <a:r>
              <a:rPr lang="hu-HU" sz="2400" dirty="0" err="1" smtClean="0">
                <a:latin typeface="Whipsmart" panose="020B0502030203050204" pitchFamily="34" charset="0"/>
              </a:rPr>
              <a:t>buffers</a:t>
            </a:r>
            <a:endParaRPr lang="en-US" sz="2400" dirty="0">
              <a:latin typeface="Whipsmart" panose="020B0502030203050204" pitchFamily="34" charset="0"/>
            </a:endParaRPr>
          </a:p>
        </p:txBody>
      </p:sp>
      <p:grpSp>
        <p:nvGrpSpPr>
          <p:cNvPr id="102" name="Group 101"/>
          <p:cNvGrpSpPr/>
          <p:nvPr/>
        </p:nvGrpSpPr>
        <p:grpSpPr>
          <a:xfrm>
            <a:off x="5777556" y="2188001"/>
            <a:ext cx="595418" cy="595857"/>
            <a:chOff x="3414214" y="4455802"/>
            <a:chExt cx="595418" cy="595857"/>
          </a:xfrm>
        </p:grpSpPr>
        <p:sp>
          <p:nvSpPr>
            <p:cNvPr id="103" name="Háromszög 334"/>
            <p:cNvSpPr/>
            <p:nvPr/>
          </p:nvSpPr>
          <p:spPr>
            <a:xfrm rot="1643725">
              <a:off x="3552432" y="4510638"/>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Ellipszis 335"/>
            <p:cNvSpPr/>
            <p:nvPr/>
          </p:nvSpPr>
          <p:spPr>
            <a:xfrm rot="1643725">
              <a:off x="3792486" y="4455802"/>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Ellipszis 336"/>
            <p:cNvSpPr/>
            <p:nvPr/>
          </p:nvSpPr>
          <p:spPr>
            <a:xfrm rot="1643725">
              <a:off x="3414214" y="468888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Ellipszis 337"/>
            <p:cNvSpPr/>
            <p:nvPr/>
          </p:nvSpPr>
          <p:spPr>
            <a:xfrm rot="1643725">
              <a:off x="3820140" y="489925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51541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Render</a:t>
            </a:r>
            <a:r>
              <a:rPr lang="hu-HU" dirty="0" smtClean="0"/>
              <a:t> </a:t>
            </a:r>
            <a:r>
              <a:rPr lang="hu-HU" dirty="0" err="1" smtClean="0"/>
              <a:t>state</a:t>
            </a:r>
            <a:endParaRPr lang="en-US" dirty="0"/>
          </a:p>
        </p:txBody>
      </p:sp>
      <p:sp>
        <p:nvSpPr>
          <p:cNvPr id="4" name="Téglalap 3"/>
          <p:cNvSpPr/>
          <p:nvPr/>
        </p:nvSpPr>
        <p:spPr>
          <a:xfrm>
            <a:off x="1189390"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IA</a:t>
            </a:r>
            <a:endParaRPr lang="en-US" dirty="0">
              <a:solidFill>
                <a:schemeClr val="bg1"/>
              </a:solidFill>
            </a:endParaRPr>
          </a:p>
        </p:txBody>
      </p:sp>
      <p:sp>
        <p:nvSpPr>
          <p:cNvPr id="10" name="Téglalap 9"/>
          <p:cNvSpPr/>
          <p:nvPr/>
        </p:nvSpPr>
        <p:spPr>
          <a:xfrm>
            <a:off x="8016424"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OM</a:t>
            </a:r>
            <a:endParaRPr lang="en-US" dirty="0">
              <a:solidFill>
                <a:schemeClr val="bg1"/>
              </a:solidFill>
            </a:endParaRPr>
          </a:p>
        </p:txBody>
      </p:sp>
      <p:sp>
        <p:nvSpPr>
          <p:cNvPr id="11" name="Téglalap 10"/>
          <p:cNvSpPr/>
          <p:nvPr/>
        </p:nvSpPr>
        <p:spPr>
          <a:xfrm>
            <a:off x="5803957" y="3178631"/>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RS</a:t>
            </a:r>
            <a:endParaRPr lang="en-US" dirty="0">
              <a:solidFill>
                <a:schemeClr val="bg1"/>
              </a:solidFill>
            </a:endParaRPr>
          </a:p>
        </p:txBody>
      </p:sp>
      <p:grpSp>
        <p:nvGrpSpPr>
          <p:cNvPr id="3" name="Csoportba foglalás 14"/>
          <p:cNvGrpSpPr/>
          <p:nvPr/>
        </p:nvGrpSpPr>
        <p:grpSpPr>
          <a:xfrm>
            <a:off x="1189390" y="4397830"/>
            <a:ext cx="609600" cy="609600"/>
            <a:chOff x="1828800" y="4953000"/>
            <a:chExt cx="381000" cy="381000"/>
          </a:xfrm>
        </p:grpSpPr>
        <p:sp>
          <p:nvSpPr>
            <p:cNvPr id="13" name="Ellipszis 12"/>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Körszelet 13"/>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Ellipszis 15"/>
          <p:cNvSpPr/>
          <p:nvPr/>
        </p:nvSpPr>
        <p:spPr>
          <a:xfrm>
            <a:off x="1341790" y="2035630"/>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zis 16"/>
          <p:cNvSpPr/>
          <p:nvPr/>
        </p:nvSpPr>
        <p:spPr>
          <a:xfrm>
            <a:off x="1341790" y="2416630"/>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zögletes összekötő 18"/>
          <p:cNvCxnSpPr>
            <a:stCxn id="17" idx="4"/>
            <a:endCxn id="4" idx="0"/>
          </p:cNvCxnSpPr>
          <p:nvPr/>
        </p:nvCxnSpPr>
        <p:spPr>
          <a:xfrm rot="5400000">
            <a:off x="1265590"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Szögletes összekötő 18"/>
          <p:cNvCxnSpPr>
            <a:stCxn id="4" idx="2"/>
          </p:cNvCxnSpPr>
          <p:nvPr/>
        </p:nvCxnSpPr>
        <p:spPr>
          <a:xfrm rot="5400000">
            <a:off x="1151290"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2" name="Szögletes összekötő 271"/>
          <p:cNvCxnSpPr/>
          <p:nvPr/>
        </p:nvCxnSpPr>
        <p:spPr>
          <a:xfrm rot="5400000">
            <a:off x="5957151" y="3025437"/>
            <a:ext cx="304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74" name="Téglalap 273"/>
          <p:cNvSpPr/>
          <p:nvPr/>
        </p:nvSpPr>
        <p:spPr>
          <a:xfrm>
            <a:off x="6032557" y="42454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Téglalap 276"/>
          <p:cNvSpPr/>
          <p:nvPr/>
        </p:nvSpPr>
        <p:spPr>
          <a:xfrm>
            <a:off x="6108757" y="43216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églalap 277"/>
          <p:cNvSpPr/>
          <p:nvPr/>
        </p:nvSpPr>
        <p:spPr>
          <a:xfrm>
            <a:off x="6032557" y="43216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églalap 279"/>
          <p:cNvSpPr/>
          <p:nvPr/>
        </p:nvSpPr>
        <p:spPr>
          <a:xfrm>
            <a:off x="5956357" y="43978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églalap 280"/>
          <p:cNvSpPr/>
          <p:nvPr/>
        </p:nvSpPr>
        <p:spPr>
          <a:xfrm>
            <a:off x="6032557" y="43978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églalap 281"/>
          <p:cNvSpPr/>
          <p:nvPr/>
        </p:nvSpPr>
        <p:spPr>
          <a:xfrm>
            <a:off x="6108757" y="43978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églalap 282"/>
          <p:cNvSpPr/>
          <p:nvPr/>
        </p:nvSpPr>
        <p:spPr>
          <a:xfrm>
            <a:off x="6184957" y="43978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églalap 286"/>
          <p:cNvSpPr/>
          <p:nvPr/>
        </p:nvSpPr>
        <p:spPr>
          <a:xfrm>
            <a:off x="61087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églalap 288"/>
          <p:cNvSpPr/>
          <p:nvPr/>
        </p:nvSpPr>
        <p:spPr>
          <a:xfrm>
            <a:off x="60325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églalap 289"/>
          <p:cNvSpPr/>
          <p:nvPr/>
        </p:nvSpPr>
        <p:spPr>
          <a:xfrm>
            <a:off x="59563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églalap 293"/>
          <p:cNvSpPr/>
          <p:nvPr/>
        </p:nvSpPr>
        <p:spPr>
          <a:xfrm>
            <a:off x="5956357" y="45502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églalap 295"/>
          <p:cNvSpPr/>
          <p:nvPr/>
        </p:nvSpPr>
        <p:spPr>
          <a:xfrm>
            <a:off x="5880157" y="45502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églalap 297"/>
          <p:cNvSpPr/>
          <p:nvPr/>
        </p:nvSpPr>
        <p:spPr>
          <a:xfrm>
            <a:off x="62611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églalap 299"/>
          <p:cNvSpPr/>
          <p:nvPr/>
        </p:nvSpPr>
        <p:spPr>
          <a:xfrm>
            <a:off x="6108757" y="45502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églalap 300"/>
          <p:cNvSpPr/>
          <p:nvPr/>
        </p:nvSpPr>
        <p:spPr>
          <a:xfrm>
            <a:off x="6032557" y="45502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églalap 301"/>
          <p:cNvSpPr/>
          <p:nvPr/>
        </p:nvSpPr>
        <p:spPr>
          <a:xfrm>
            <a:off x="61849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églalap 303"/>
          <p:cNvSpPr/>
          <p:nvPr/>
        </p:nvSpPr>
        <p:spPr>
          <a:xfrm>
            <a:off x="5956357" y="46264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églalap 304"/>
          <p:cNvSpPr/>
          <p:nvPr/>
        </p:nvSpPr>
        <p:spPr>
          <a:xfrm>
            <a:off x="5880157" y="46264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zögletes összekötő 18"/>
          <p:cNvCxnSpPr/>
          <p:nvPr/>
        </p:nvCxnSpPr>
        <p:spPr>
          <a:xfrm rot="5400000">
            <a:off x="5880951" y="3939837"/>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2" name="Téglalap 311"/>
          <p:cNvSpPr/>
          <p:nvPr/>
        </p:nvSpPr>
        <p:spPr>
          <a:xfrm>
            <a:off x="8168824" y="241663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3" name="Szögletes összekötő 312"/>
          <p:cNvCxnSpPr>
            <a:stCxn id="312" idx="2"/>
            <a:endCxn id="10" idx="0"/>
          </p:cNvCxnSpPr>
          <p:nvPr/>
        </p:nvCxnSpPr>
        <p:spPr>
          <a:xfrm rot="5400000">
            <a:off x="8092624"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7" name="Téglalap 316"/>
          <p:cNvSpPr/>
          <p:nvPr/>
        </p:nvSpPr>
        <p:spPr>
          <a:xfrm>
            <a:off x="8168824" y="4245430"/>
            <a:ext cx="304800" cy="3048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zögletes összekötő 18"/>
          <p:cNvCxnSpPr>
            <a:stCxn id="317" idx="3"/>
            <a:endCxn id="10" idx="3"/>
          </p:cNvCxnSpPr>
          <p:nvPr/>
        </p:nvCxnSpPr>
        <p:spPr>
          <a:xfrm flipV="1">
            <a:off x="8473624" y="3445330"/>
            <a:ext cx="152400" cy="952500"/>
          </a:xfrm>
          <a:prstGeom prst="bentConnector3">
            <a:avLst>
              <a:gd name="adj1" fmla="val 2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1" name="Szögletes összekötő 18"/>
          <p:cNvCxnSpPr>
            <a:stCxn id="10" idx="2"/>
            <a:endCxn id="317" idx="0"/>
          </p:cNvCxnSpPr>
          <p:nvPr/>
        </p:nvCxnSpPr>
        <p:spPr>
          <a:xfrm rot="5400000">
            <a:off x="8054524" y="3978730"/>
            <a:ext cx="5334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24" name="Téglalap 323"/>
          <p:cNvSpPr/>
          <p:nvPr/>
        </p:nvSpPr>
        <p:spPr>
          <a:xfrm>
            <a:off x="3504477"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IA</a:t>
            </a:r>
            <a:endParaRPr lang="en-US" dirty="0">
              <a:solidFill>
                <a:schemeClr val="bg1"/>
              </a:solidFill>
            </a:endParaRPr>
          </a:p>
        </p:txBody>
      </p:sp>
      <p:cxnSp>
        <p:nvCxnSpPr>
          <p:cNvPr id="325" name="Szögletes összekötő 324"/>
          <p:cNvCxnSpPr>
            <a:endCxn id="324" idx="0"/>
          </p:cNvCxnSpPr>
          <p:nvPr/>
        </p:nvCxnSpPr>
        <p:spPr>
          <a:xfrm rot="5400000">
            <a:off x="3580677"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6" name="Szögletes összekötő 18"/>
          <p:cNvCxnSpPr>
            <a:stCxn id="324" idx="2"/>
          </p:cNvCxnSpPr>
          <p:nvPr/>
        </p:nvCxnSpPr>
        <p:spPr>
          <a:xfrm rot="5400000">
            <a:off x="3466377"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44" name="Lekerekített téglalap 343"/>
          <p:cNvSpPr/>
          <p:nvPr/>
        </p:nvSpPr>
        <p:spPr>
          <a:xfrm>
            <a:off x="3580677"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Lekerekített téglalap 344"/>
          <p:cNvSpPr/>
          <p:nvPr/>
        </p:nvSpPr>
        <p:spPr>
          <a:xfrm>
            <a:off x="3733077"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Lekerekített téglalap 345"/>
          <p:cNvSpPr/>
          <p:nvPr/>
        </p:nvSpPr>
        <p:spPr>
          <a:xfrm>
            <a:off x="3885477"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Csoportba foglalás 359"/>
          <p:cNvGrpSpPr/>
          <p:nvPr/>
        </p:nvGrpSpPr>
        <p:grpSpPr>
          <a:xfrm>
            <a:off x="3504477" y="1959430"/>
            <a:ext cx="609600" cy="152400"/>
            <a:chOff x="3200400" y="5638800"/>
            <a:chExt cx="609600" cy="152400"/>
          </a:xfrm>
        </p:grpSpPr>
        <p:sp>
          <p:nvSpPr>
            <p:cNvPr id="356" name="Ellipszis 355"/>
            <p:cNvSpPr/>
            <p:nvPr/>
          </p:nvSpPr>
          <p:spPr>
            <a:xfrm>
              <a:off x="32004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Ellipszis 356"/>
            <p:cNvSpPr/>
            <p:nvPr/>
          </p:nvSpPr>
          <p:spPr>
            <a:xfrm>
              <a:off x="33528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Ellipszis 357"/>
            <p:cNvSpPr/>
            <p:nvPr/>
          </p:nvSpPr>
          <p:spPr>
            <a:xfrm>
              <a:off x="35052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Ellipszis 358"/>
            <p:cNvSpPr/>
            <p:nvPr/>
          </p:nvSpPr>
          <p:spPr>
            <a:xfrm>
              <a:off x="36576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Lekerekített téglalap 206"/>
          <p:cNvSpPr/>
          <p:nvPr/>
        </p:nvSpPr>
        <p:spPr>
          <a:xfrm>
            <a:off x="1722790" y="3331030"/>
            <a:ext cx="1219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hu-HU" dirty="0" smtClean="0">
              <a:solidFill>
                <a:schemeClr val="tx1"/>
              </a:solidFill>
            </a:endParaRPr>
          </a:p>
          <a:p>
            <a:pPr algn="ctr"/>
            <a:r>
              <a:rPr lang="en-US" dirty="0" smtClean="0">
                <a:solidFill>
                  <a:schemeClr val="tx1"/>
                </a:solidFill>
              </a:rPr>
              <a:t>layout</a:t>
            </a:r>
            <a:endParaRPr lang="en-US" dirty="0">
              <a:solidFill>
                <a:schemeClr val="tx1"/>
              </a:solidFill>
            </a:endParaRPr>
          </a:p>
        </p:txBody>
      </p:sp>
      <p:sp>
        <p:nvSpPr>
          <p:cNvPr id="208" name="Lekerekített téglalap 207"/>
          <p:cNvSpPr/>
          <p:nvPr/>
        </p:nvSpPr>
        <p:spPr>
          <a:xfrm>
            <a:off x="4037877" y="3331030"/>
            <a:ext cx="1219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primitive</a:t>
            </a:r>
            <a:endParaRPr lang="hu-HU" dirty="0">
              <a:solidFill>
                <a:schemeClr val="tx1"/>
              </a:solidFill>
            </a:endParaRPr>
          </a:p>
          <a:p>
            <a:pPr algn="ctr"/>
            <a:r>
              <a:rPr lang="hu-HU" dirty="0" err="1">
                <a:solidFill>
                  <a:schemeClr val="tx1"/>
                </a:solidFill>
              </a:rPr>
              <a:t>topology</a:t>
            </a:r>
            <a:endParaRPr lang="en-US" dirty="0">
              <a:solidFill>
                <a:schemeClr val="tx1"/>
              </a:solidFill>
            </a:endParaRPr>
          </a:p>
        </p:txBody>
      </p:sp>
      <p:sp>
        <p:nvSpPr>
          <p:cNvPr id="210" name="Lekerekített téglalap 209"/>
          <p:cNvSpPr/>
          <p:nvPr/>
        </p:nvSpPr>
        <p:spPr>
          <a:xfrm>
            <a:off x="6310583" y="3483431"/>
            <a:ext cx="11430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rasterizer</a:t>
            </a:r>
            <a:endParaRPr lang="hu-HU" dirty="0">
              <a:solidFill>
                <a:schemeClr val="tx1"/>
              </a:solidFill>
            </a:endParaRPr>
          </a:p>
          <a:p>
            <a:pPr algn="ctr"/>
            <a:r>
              <a:rPr lang="hu-HU" dirty="0" err="1">
                <a:solidFill>
                  <a:schemeClr val="tx1"/>
                </a:solidFill>
              </a:rPr>
              <a:t>state</a:t>
            </a:r>
            <a:endParaRPr lang="en-US" dirty="0">
              <a:solidFill>
                <a:schemeClr val="tx1"/>
              </a:solidFill>
            </a:endParaRPr>
          </a:p>
        </p:txBody>
      </p:sp>
      <p:sp>
        <p:nvSpPr>
          <p:cNvPr id="211" name="Lekerekített téglalap 210"/>
          <p:cNvSpPr/>
          <p:nvPr/>
        </p:nvSpPr>
        <p:spPr>
          <a:xfrm>
            <a:off x="7532450" y="4702630"/>
            <a:ext cx="1219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depth-stencil</a:t>
            </a:r>
            <a:endParaRPr lang="hu-HU" dirty="0">
              <a:solidFill>
                <a:schemeClr val="tx1"/>
              </a:solidFill>
            </a:endParaRPr>
          </a:p>
          <a:p>
            <a:pPr algn="ctr"/>
            <a:r>
              <a:rPr lang="hu-HU" dirty="0" err="1">
                <a:solidFill>
                  <a:schemeClr val="tx1"/>
                </a:solidFill>
              </a:rPr>
              <a:t>state</a:t>
            </a:r>
            <a:endParaRPr lang="en-US" dirty="0">
              <a:solidFill>
                <a:schemeClr val="tx1"/>
              </a:solidFill>
            </a:endParaRPr>
          </a:p>
        </p:txBody>
      </p:sp>
      <p:sp>
        <p:nvSpPr>
          <p:cNvPr id="212" name="Lekerekített téglalap 211"/>
          <p:cNvSpPr/>
          <p:nvPr/>
        </p:nvSpPr>
        <p:spPr>
          <a:xfrm>
            <a:off x="7532450" y="5540830"/>
            <a:ext cx="1219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blend</a:t>
            </a:r>
            <a:endParaRPr lang="hu-HU" dirty="0">
              <a:solidFill>
                <a:schemeClr val="tx1"/>
              </a:solidFill>
            </a:endParaRPr>
          </a:p>
          <a:p>
            <a:pPr algn="ctr"/>
            <a:r>
              <a:rPr lang="hu-HU" dirty="0" err="1">
                <a:solidFill>
                  <a:schemeClr val="tx1"/>
                </a:solidFill>
              </a:rPr>
              <a:t>state</a:t>
            </a:r>
            <a:endParaRPr lang="en-US" dirty="0">
              <a:solidFill>
                <a:schemeClr val="tx1"/>
              </a:solidFill>
            </a:endParaRPr>
          </a:p>
        </p:txBody>
      </p:sp>
      <p:sp>
        <p:nvSpPr>
          <p:cNvPr id="216" name="Lekerekített téglalap 215"/>
          <p:cNvSpPr/>
          <p:nvPr/>
        </p:nvSpPr>
        <p:spPr>
          <a:xfrm>
            <a:off x="6310583" y="4093031"/>
            <a:ext cx="11430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viewport</a:t>
            </a:r>
            <a:endParaRPr lang="en-US" dirty="0">
              <a:solidFill>
                <a:schemeClr val="tx1"/>
              </a:solidFill>
            </a:endParaRPr>
          </a:p>
        </p:txBody>
      </p:sp>
      <p:grpSp>
        <p:nvGrpSpPr>
          <p:cNvPr id="130" name="Csoportba foglalás 285"/>
          <p:cNvGrpSpPr/>
          <p:nvPr/>
        </p:nvGrpSpPr>
        <p:grpSpPr>
          <a:xfrm rot="18892311">
            <a:off x="5801986" y="2217016"/>
            <a:ext cx="595418" cy="595857"/>
            <a:chOff x="6172199" y="2086385"/>
            <a:chExt cx="595418" cy="595857"/>
          </a:xfrm>
        </p:grpSpPr>
        <p:sp>
          <p:nvSpPr>
            <p:cNvPr id="131" name="Háromszög 262"/>
            <p:cNvSpPr/>
            <p:nvPr/>
          </p:nvSpPr>
          <p:spPr>
            <a:xfrm rot="1643725">
              <a:off x="6310417" y="2141221"/>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Ellipszis 263"/>
            <p:cNvSpPr/>
            <p:nvPr/>
          </p:nvSpPr>
          <p:spPr>
            <a:xfrm rot="1643725">
              <a:off x="6550471" y="2086385"/>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Ellipszis 264"/>
            <p:cNvSpPr/>
            <p:nvPr/>
          </p:nvSpPr>
          <p:spPr>
            <a:xfrm rot="1643725">
              <a:off x="6172199" y="2319472"/>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Ellipszis 265"/>
            <p:cNvSpPr/>
            <p:nvPr/>
          </p:nvSpPr>
          <p:spPr>
            <a:xfrm rot="1643725">
              <a:off x="6578125" y="2529842"/>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1" name="Csoportba foglalás 285"/>
          <p:cNvGrpSpPr/>
          <p:nvPr/>
        </p:nvGrpSpPr>
        <p:grpSpPr>
          <a:xfrm rot="18892311">
            <a:off x="3489835" y="4480902"/>
            <a:ext cx="595418" cy="595857"/>
            <a:chOff x="6172199" y="2086385"/>
            <a:chExt cx="595418" cy="595857"/>
          </a:xfrm>
        </p:grpSpPr>
        <p:sp>
          <p:nvSpPr>
            <p:cNvPr id="72" name="Háromszög 262"/>
            <p:cNvSpPr/>
            <p:nvPr/>
          </p:nvSpPr>
          <p:spPr>
            <a:xfrm rot="1643725">
              <a:off x="6310417" y="2141221"/>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Ellipszis 263"/>
            <p:cNvSpPr/>
            <p:nvPr/>
          </p:nvSpPr>
          <p:spPr>
            <a:xfrm rot="1643725">
              <a:off x="6550471" y="2086385"/>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Ellipszis 264"/>
            <p:cNvSpPr/>
            <p:nvPr/>
          </p:nvSpPr>
          <p:spPr>
            <a:xfrm rot="1643725">
              <a:off x="6172199" y="2319472"/>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Ellipszis 265"/>
            <p:cNvSpPr/>
            <p:nvPr/>
          </p:nvSpPr>
          <p:spPr>
            <a:xfrm rot="1643725">
              <a:off x="6578125" y="2529842"/>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19542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Vertex</a:t>
            </a:r>
            <a:r>
              <a:rPr lang="hu-HU" dirty="0" smtClean="0"/>
              <a:t> assembly</a:t>
            </a:r>
            <a:endParaRPr lang="en-US" dirty="0"/>
          </a:p>
        </p:txBody>
      </p:sp>
      <p:sp>
        <p:nvSpPr>
          <p:cNvPr id="3" name="Tartalom helye 2"/>
          <p:cNvSpPr>
            <a:spLocks noGrp="1"/>
          </p:cNvSpPr>
          <p:nvPr>
            <p:ph idx="1"/>
          </p:nvPr>
        </p:nvSpPr>
        <p:spPr/>
        <p:txBody>
          <a:bodyPr/>
          <a:lstStyle/>
          <a:p>
            <a:r>
              <a:rPr lang="hu-HU" dirty="0" err="1" smtClean="0"/>
              <a:t>Vertex</a:t>
            </a:r>
            <a:r>
              <a:rPr lang="hu-HU" dirty="0" smtClean="0"/>
              <a:t> </a:t>
            </a:r>
            <a:r>
              <a:rPr lang="hu-HU" dirty="0" err="1" smtClean="0"/>
              <a:t>buffers</a:t>
            </a:r>
            <a:endParaRPr lang="hu-HU" dirty="0" smtClean="0"/>
          </a:p>
          <a:p>
            <a:pPr lvl="1"/>
            <a:r>
              <a:rPr lang="hu-HU" dirty="0" err="1" smtClean="0"/>
              <a:t>arrays</a:t>
            </a:r>
            <a:r>
              <a:rPr lang="hu-HU" dirty="0" smtClean="0"/>
              <a:t> of </a:t>
            </a:r>
            <a:r>
              <a:rPr lang="hu-HU" dirty="0" err="1" smtClean="0"/>
              <a:t>records</a:t>
            </a:r>
            <a:endParaRPr lang="hu-HU" dirty="0" smtClean="0"/>
          </a:p>
          <a:p>
            <a:pPr lvl="1"/>
            <a:r>
              <a:rPr lang="hu-HU" dirty="0" err="1" smtClean="0"/>
              <a:t>record</a:t>
            </a:r>
            <a:r>
              <a:rPr lang="hu-HU" dirty="0" smtClean="0"/>
              <a:t> </a:t>
            </a:r>
            <a:r>
              <a:rPr lang="hu-HU" dirty="0" err="1" smtClean="0"/>
              <a:t>fields</a:t>
            </a:r>
            <a:r>
              <a:rPr lang="hu-HU" dirty="0" smtClean="0"/>
              <a:t> </a:t>
            </a:r>
            <a:r>
              <a:rPr lang="hu-HU" dirty="0" err="1" smtClean="0"/>
              <a:t>are</a:t>
            </a:r>
            <a:r>
              <a:rPr lang="hu-HU" dirty="0" smtClean="0"/>
              <a:t> </a:t>
            </a:r>
            <a:r>
              <a:rPr lang="hu-HU" dirty="0" err="1" smtClean="0"/>
              <a:t>called</a:t>
            </a:r>
            <a:r>
              <a:rPr lang="hu-HU" dirty="0" smtClean="0"/>
              <a:t> </a:t>
            </a:r>
            <a:r>
              <a:rPr lang="hu-HU" dirty="0" err="1" smtClean="0"/>
              <a:t>vertex</a:t>
            </a:r>
            <a:r>
              <a:rPr lang="hu-HU" dirty="0" smtClean="0"/>
              <a:t> </a:t>
            </a:r>
            <a:r>
              <a:rPr lang="hu-HU" dirty="0" err="1" smtClean="0"/>
              <a:t>attributes</a:t>
            </a:r>
            <a:endParaRPr lang="en-US" dirty="0" smtClean="0"/>
          </a:p>
        </p:txBody>
      </p:sp>
      <p:grpSp>
        <p:nvGrpSpPr>
          <p:cNvPr id="49" name="Group 48"/>
          <p:cNvGrpSpPr/>
          <p:nvPr/>
        </p:nvGrpSpPr>
        <p:grpSpPr>
          <a:xfrm>
            <a:off x="1612503" y="3124200"/>
            <a:ext cx="1524000" cy="469900"/>
            <a:chOff x="1612503" y="3124200"/>
            <a:chExt cx="1524000" cy="469900"/>
          </a:xfrm>
        </p:grpSpPr>
        <p:sp>
          <p:nvSpPr>
            <p:cNvPr id="4" name="Rectangle 4"/>
            <p:cNvSpPr>
              <a:spLocks noChangeArrowheads="1"/>
            </p:cNvSpPr>
            <p:nvPr/>
          </p:nvSpPr>
          <p:spPr bwMode="auto">
            <a:xfrm>
              <a:off x="1612503" y="3124200"/>
              <a:ext cx="1519044" cy="469900"/>
            </a:xfrm>
            <a:prstGeom prst="rect">
              <a:avLst/>
            </a:prstGeom>
            <a:noFill/>
            <a:ln w="25400">
              <a:solidFill>
                <a:schemeClr val="accent2"/>
              </a:solidFill>
              <a:miter lim="800000"/>
              <a:headEnd/>
              <a:tailEnd type="none" w="lg" len="med"/>
            </a:ln>
            <a:effectLst/>
          </p:spPr>
          <p:txBody>
            <a:bodyPr wrap="none" anchor="ctr"/>
            <a:lstStyle/>
            <a:p>
              <a:pPr algn="ctr"/>
              <a:endParaRPr lang="en-US" dirty="0"/>
            </a:p>
          </p:txBody>
        </p:sp>
        <p:sp>
          <p:nvSpPr>
            <p:cNvPr id="9" name="Rectangle 9"/>
            <p:cNvSpPr>
              <a:spLocks noChangeArrowheads="1"/>
            </p:cNvSpPr>
            <p:nvPr/>
          </p:nvSpPr>
          <p:spPr bwMode="auto">
            <a:xfrm>
              <a:off x="1612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dirty="0" err="1"/>
                <a:t>pos</a:t>
              </a:r>
              <a:endParaRPr lang="en-US" dirty="0"/>
            </a:p>
          </p:txBody>
        </p:sp>
        <p:sp>
          <p:nvSpPr>
            <p:cNvPr id="10" name="Rectangle 10"/>
            <p:cNvSpPr>
              <a:spLocks noChangeArrowheads="1"/>
            </p:cNvSpPr>
            <p:nvPr/>
          </p:nvSpPr>
          <p:spPr bwMode="auto">
            <a:xfrm>
              <a:off x="2374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a:t>normal</a:t>
              </a:r>
              <a:endParaRPr lang="en-US"/>
            </a:p>
          </p:txBody>
        </p:sp>
      </p:grpSp>
      <p:sp>
        <p:nvSpPr>
          <p:cNvPr id="20" name="AutoShape 20"/>
          <p:cNvSpPr>
            <a:spLocks/>
          </p:cNvSpPr>
          <p:nvPr/>
        </p:nvSpPr>
        <p:spPr bwMode="auto">
          <a:xfrm rot="5400000">
            <a:off x="2283182" y="2923421"/>
            <a:ext cx="176592" cy="1517949"/>
          </a:xfrm>
          <a:prstGeom prst="rightBrace">
            <a:avLst>
              <a:gd name="adj1" fmla="val 102778"/>
              <a:gd name="adj2" fmla="val 44389"/>
            </a:avLst>
          </a:prstGeom>
          <a:noFill/>
          <a:ln w="12700">
            <a:solidFill>
              <a:schemeClr val="tx1"/>
            </a:solidFill>
            <a:round/>
            <a:headEnd/>
            <a:tailEnd type="none" w="lg" len="med"/>
          </a:ln>
          <a:effectLst/>
        </p:spPr>
        <p:txBody>
          <a:bodyPr wrap="none" anchor="ctr"/>
          <a:lstStyle/>
          <a:p>
            <a:endParaRPr lang="en-US"/>
          </a:p>
        </p:txBody>
      </p:sp>
      <p:sp>
        <p:nvSpPr>
          <p:cNvPr id="21" name="Text Box 21"/>
          <p:cNvSpPr txBox="1">
            <a:spLocks noChangeArrowheads="1"/>
          </p:cNvSpPr>
          <p:nvPr/>
        </p:nvSpPr>
        <p:spPr bwMode="auto">
          <a:xfrm>
            <a:off x="2054306" y="3721100"/>
            <a:ext cx="767967" cy="369332"/>
          </a:xfrm>
          <a:prstGeom prst="rect">
            <a:avLst/>
          </a:prstGeom>
          <a:noFill/>
          <a:ln w="12700">
            <a:noFill/>
            <a:miter lim="800000"/>
            <a:headEnd/>
            <a:tailEnd type="none" w="lg" len="med"/>
          </a:ln>
          <a:effectLst/>
        </p:spPr>
        <p:txBody>
          <a:bodyPr wrap="none">
            <a:spAutoFit/>
          </a:bodyPr>
          <a:lstStyle/>
          <a:p>
            <a:r>
              <a:rPr lang="en-US" dirty="0"/>
              <a:t>vertex</a:t>
            </a:r>
          </a:p>
        </p:txBody>
      </p:sp>
      <p:sp>
        <p:nvSpPr>
          <p:cNvPr id="37" name="Rectangle 11"/>
          <p:cNvSpPr>
            <a:spLocks noChangeArrowheads="1"/>
          </p:cNvSpPr>
          <p:nvPr/>
        </p:nvSpPr>
        <p:spPr bwMode="auto">
          <a:xfrm>
            <a:off x="1607547" y="4021660"/>
            <a:ext cx="825500" cy="469900"/>
          </a:xfrm>
          <a:prstGeom prst="rect">
            <a:avLst/>
          </a:prstGeom>
          <a:noFill/>
          <a:ln w="25400">
            <a:solidFill>
              <a:srgbClr val="FFFF00"/>
            </a:solidFill>
            <a:miter lim="800000"/>
            <a:headEnd/>
            <a:tailEnd type="none" w="lg" len="med"/>
          </a:ln>
          <a:effectLst/>
        </p:spPr>
        <p:txBody>
          <a:bodyPr wrap="none" anchor="ctr"/>
          <a:lstStyle/>
          <a:p>
            <a:pPr algn="ctr"/>
            <a:r>
              <a:rPr lang="hu-HU"/>
              <a:t>tex</a:t>
            </a:r>
            <a:endParaRPr lang="en-US"/>
          </a:p>
        </p:txBody>
      </p:sp>
      <p:sp>
        <p:nvSpPr>
          <p:cNvPr id="46" name="AutoShape 20"/>
          <p:cNvSpPr>
            <a:spLocks/>
          </p:cNvSpPr>
          <p:nvPr/>
        </p:nvSpPr>
        <p:spPr bwMode="auto">
          <a:xfrm rot="5400000">
            <a:off x="1961422" y="4171018"/>
            <a:ext cx="117749" cy="825500"/>
          </a:xfrm>
          <a:prstGeom prst="rightBrace">
            <a:avLst>
              <a:gd name="adj1" fmla="val 102778"/>
              <a:gd name="adj2" fmla="val 44389"/>
            </a:avLst>
          </a:prstGeom>
          <a:noFill/>
          <a:ln w="12700">
            <a:solidFill>
              <a:schemeClr val="tx1"/>
            </a:solidFill>
            <a:round/>
            <a:headEnd/>
            <a:tailEnd type="none" w="lg" len="med"/>
          </a:ln>
          <a:effectLst/>
        </p:spPr>
        <p:txBody>
          <a:bodyPr wrap="none" anchor="ctr"/>
          <a:lstStyle/>
          <a:p>
            <a:endParaRPr lang="en-US"/>
          </a:p>
        </p:txBody>
      </p:sp>
      <p:sp>
        <p:nvSpPr>
          <p:cNvPr id="47" name="Text Box 21"/>
          <p:cNvSpPr txBox="1">
            <a:spLocks noChangeArrowheads="1"/>
          </p:cNvSpPr>
          <p:nvPr/>
        </p:nvSpPr>
        <p:spPr bwMode="auto">
          <a:xfrm>
            <a:off x="1670322" y="4677290"/>
            <a:ext cx="767967" cy="369332"/>
          </a:xfrm>
          <a:prstGeom prst="rect">
            <a:avLst/>
          </a:prstGeom>
          <a:noFill/>
          <a:ln w="12700">
            <a:noFill/>
            <a:miter lim="800000"/>
            <a:headEnd/>
            <a:tailEnd type="none" w="lg" len="med"/>
          </a:ln>
          <a:effectLst/>
        </p:spPr>
        <p:txBody>
          <a:bodyPr wrap="none">
            <a:spAutoFit/>
          </a:bodyPr>
          <a:lstStyle/>
          <a:p>
            <a:r>
              <a:rPr lang="en-US" dirty="0"/>
              <a:t>vertex</a:t>
            </a:r>
          </a:p>
        </p:txBody>
      </p:sp>
      <p:grpSp>
        <p:nvGrpSpPr>
          <p:cNvPr id="50" name="Group 49"/>
          <p:cNvGrpSpPr/>
          <p:nvPr/>
        </p:nvGrpSpPr>
        <p:grpSpPr>
          <a:xfrm>
            <a:off x="3125496" y="3126930"/>
            <a:ext cx="1524000" cy="469900"/>
            <a:chOff x="1612503" y="3124200"/>
            <a:chExt cx="1524000" cy="469900"/>
          </a:xfrm>
        </p:grpSpPr>
        <p:sp>
          <p:nvSpPr>
            <p:cNvPr id="51" name="Rectangle 4"/>
            <p:cNvSpPr>
              <a:spLocks noChangeArrowheads="1"/>
            </p:cNvSpPr>
            <p:nvPr/>
          </p:nvSpPr>
          <p:spPr bwMode="auto">
            <a:xfrm>
              <a:off x="1612503" y="3124200"/>
              <a:ext cx="1519044" cy="469900"/>
            </a:xfrm>
            <a:prstGeom prst="rect">
              <a:avLst/>
            </a:prstGeom>
            <a:noFill/>
            <a:ln w="25400">
              <a:solidFill>
                <a:schemeClr val="accent2"/>
              </a:solidFill>
              <a:miter lim="800000"/>
              <a:headEnd/>
              <a:tailEnd type="none" w="lg" len="med"/>
            </a:ln>
            <a:effectLst/>
          </p:spPr>
          <p:txBody>
            <a:bodyPr wrap="none" anchor="ctr"/>
            <a:lstStyle/>
            <a:p>
              <a:pPr algn="ctr"/>
              <a:endParaRPr lang="en-US" dirty="0"/>
            </a:p>
          </p:txBody>
        </p:sp>
        <p:sp>
          <p:nvSpPr>
            <p:cNvPr id="52" name="Rectangle 9"/>
            <p:cNvSpPr>
              <a:spLocks noChangeArrowheads="1"/>
            </p:cNvSpPr>
            <p:nvPr/>
          </p:nvSpPr>
          <p:spPr bwMode="auto">
            <a:xfrm>
              <a:off x="1612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dirty="0" err="1"/>
                <a:t>pos</a:t>
              </a:r>
              <a:endParaRPr lang="en-US" dirty="0"/>
            </a:p>
          </p:txBody>
        </p:sp>
        <p:sp>
          <p:nvSpPr>
            <p:cNvPr id="53" name="Rectangle 10"/>
            <p:cNvSpPr>
              <a:spLocks noChangeArrowheads="1"/>
            </p:cNvSpPr>
            <p:nvPr/>
          </p:nvSpPr>
          <p:spPr bwMode="auto">
            <a:xfrm>
              <a:off x="2374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a:t>normal</a:t>
              </a:r>
              <a:endParaRPr lang="en-US"/>
            </a:p>
          </p:txBody>
        </p:sp>
      </p:grpSp>
      <p:grpSp>
        <p:nvGrpSpPr>
          <p:cNvPr id="54" name="Group 53"/>
          <p:cNvGrpSpPr/>
          <p:nvPr/>
        </p:nvGrpSpPr>
        <p:grpSpPr>
          <a:xfrm>
            <a:off x="4640531" y="3124200"/>
            <a:ext cx="1524000" cy="469900"/>
            <a:chOff x="1612503" y="3124200"/>
            <a:chExt cx="1524000" cy="469900"/>
          </a:xfrm>
        </p:grpSpPr>
        <p:sp>
          <p:nvSpPr>
            <p:cNvPr id="55" name="Rectangle 4"/>
            <p:cNvSpPr>
              <a:spLocks noChangeArrowheads="1"/>
            </p:cNvSpPr>
            <p:nvPr/>
          </p:nvSpPr>
          <p:spPr bwMode="auto">
            <a:xfrm>
              <a:off x="1612503" y="3124200"/>
              <a:ext cx="1519044" cy="469900"/>
            </a:xfrm>
            <a:prstGeom prst="rect">
              <a:avLst/>
            </a:prstGeom>
            <a:noFill/>
            <a:ln w="25400">
              <a:solidFill>
                <a:schemeClr val="accent2"/>
              </a:solidFill>
              <a:miter lim="800000"/>
              <a:headEnd/>
              <a:tailEnd type="none" w="lg" len="med"/>
            </a:ln>
            <a:effectLst/>
          </p:spPr>
          <p:txBody>
            <a:bodyPr wrap="none" anchor="ctr"/>
            <a:lstStyle/>
            <a:p>
              <a:pPr algn="ctr"/>
              <a:endParaRPr lang="en-US" dirty="0"/>
            </a:p>
          </p:txBody>
        </p:sp>
        <p:sp>
          <p:nvSpPr>
            <p:cNvPr id="56" name="Rectangle 9"/>
            <p:cNvSpPr>
              <a:spLocks noChangeArrowheads="1"/>
            </p:cNvSpPr>
            <p:nvPr/>
          </p:nvSpPr>
          <p:spPr bwMode="auto">
            <a:xfrm>
              <a:off x="1612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dirty="0" err="1"/>
                <a:t>pos</a:t>
              </a:r>
              <a:endParaRPr lang="en-US" dirty="0"/>
            </a:p>
          </p:txBody>
        </p:sp>
        <p:sp>
          <p:nvSpPr>
            <p:cNvPr id="57" name="Rectangle 10"/>
            <p:cNvSpPr>
              <a:spLocks noChangeArrowheads="1"/>
            </p:cNvSpPr>
            <p:nvPr/>
          </p:nvSpPr>
          <p:spPr bwMode="auto">
            <a:xfrm>
              <a:off x="2374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a:t>normal</a:t>
              </a:r>
              <a:endParaRPr lang="en-US"/>
            </a:p>
          </p:txBody>
        </p:sp>
      </p:grpSp>
      <p:grpSp>
        <p:nvGrpSpPr>
          <p:cNvPr id="58" name="Group 57"/>
          <p:cNvGrpSpPr/>
          <p:nvPr/>
        </p:nvGrpSpPr>
        <p:grpSpPr>
          <a:xfrm>
            <a:off x="6155566" y="3124200"/>
            <a:ext cx="1524000" cy="469900"/>
            <a:chOff x="1612503" y="3124200"/>
            <a:chExt cx="1524000" cy="469900"/>
          </a:xfrm>
        </p:grpSpPr>
        <p:sp>
          <p:nvSpPr>
            <p:cNvPr id="59" name="Rectangle 4"/>
            <p:cNvSpPr>
              <a:spLocks noChangeArrowheads="1"/>
            </p:cNvSpPr>
            <p:nvPr/>
          </p:nvSpPr>
          <p:spPr bwMode="auto">
            <a:xfrm>
              <a:off x="1612503" y="3124200"/>
              <a:ext cx="1519044" cy="469900"/>
            </a:xfrm>
            <a:prstGeom prst="rect">
              <a:avLst/>
            </a:prstGeom>
            <a:noFill/>
            <a:ln w="25400">
              <a:solidFill>
                <a:schemeClr val="accent2"/>
              </a:solidFill>
              <a:miter lim="800000"/>
              <a:headEnd/>
              <a:tailEnd type="none" w="lg" len="med"/>
            </a:ln>
            <a:effectLst/>
          </p:spPr>
          <p:txBody>
            <a:bodyPr wrap="none" anchor="ctr"/>
            <a:lstStyle/>
            <a:p>
              <a:pPr algn="ctr"/>
              <a:endParaRPr lang="en-US" dirty="0"/>
            </a:p>
          </p:txBody>
        </p:sp>
        <p:sp>
          <p:nvSpPr>
            <p:cNvPr id="60" name="Rectangle 9"/>
            <p:cNvSpPr>
              <a:spLocks noChangeArrowheads="1"/>
            </p:cNvSpPr>
            <p:nvPr/>
          </p:nvSpPr>
          <p:spPr bwMode="auto">
            <a:xfrm>
              <a:off x="1612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dirty="0" err="1"/>
                <a:t>pos</a:t>
              </a:r>
              <a:endParaRPr lang="en-US" dirty="0"/>
            </a:p>
          </p:txBody>
        </p:sp>
        <p:sp>
          <p:nvSpPr>
            <p:cNvPr id="61" name="Rectangle 10"/>
            <p:cNvSpPr>
              <a:spLocks noChangeArrowheads="1"/>
            </p:cNvSpPr>
            <p:nvPr/>
          </p:nvSpPr>
          <p:spPr bwMode="auto">
            <a:xfrm>
              <a:off x="2374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a:t>normal</a:t>
              </a:r>
              <a:endParaRPr lang="en-US"/>
            </a:p>
          </p:txBody>
        </p:sp>
      </p:grpSp>
      <p:sp>
        <p:nvSpPr>
          <p:cNvPr id="62" name="Rectangle 11"/>
          <p:cNvSpPr>
            <a:spLocks noChangeArrowheads="1"/>
          </p:cNvSpPr>
          <p:nvPr/>
        </p:nvSpPr>
        <p:spPr bwMode="auto">
          <a:xfrm>
            <a:off x="2433047" y="4021660"/>
            <a:ext cx="825500" cy="469900"/>
          </a:xfrm>
          <a:prstGeom prst="rect">
            <a:avLst/>
          </a:prstGeom>
          <a:noFill/>
          <a:ln w="25400">
            <a:solidFill>
              <a:srgbClr val="FFFF00"/>
            </a:solidFill>
            <a:miter lim="800000"/>
            <a:headEnd/>
            <a:tailEnd type="none" w="lg" len="med"/>
          </a:ln>
          <a:effectLst/>
        </p:spPr>
        <p:txBody>
          <a:bodyPr wrap="none" anchor="ctr"/>
          <a:lstStyle/>
          <a:p>
            <a:pPr algn="ctr"/>
            <a:r>
              <a:rPr lang="hu-HU"/>
              <a:t>tex</a:t>
            </a:r>
            <a:endParaRPr lang="en-US"/>
          </a:p>
        </p:txBody>
      </p:sp>
      <p:sp>
        <p:nvSpPr>
          <p:cNvPr id="63" name="Rectangle 11"/>
          <p:cNvSpPr>
            <a:spLocks noChangeArrowheads="1"/>
          </p:cNvSpPr>
          <p:nvPr/>
        </p:nvSpPr>
        <p:spPr bwMode="auto">
          <a:xfrm>
            <a:off x="3258547" y="4021660"/>
            <a:ext cx="825500" cy="469900"/>
          </a:xfrm>
          <a:prstGeom prst="rect">
            <a:avLst/>
          </a:prstGeom>
          <a:noFill/>
          <a:ln w="25400">
            <a:solidFill>
              <a:srgbClr val="FFFF00"/>
            </a:solidFill>
            <a:miter lim="800000"/>
            <a:headEnd/>
            <a:tailEnd type="none" w="lg" len="med"/>
          </a:ln>
          <a:effectLst/>
        </p:spPr>
        <p:txBody>
          <a:bodyPr wrap="none" anchor="ctr"/>
          <a:lstStyle/>
          <a:p>
            <a:pPr algn="ctr"/>
            <a:r>
              <a:rPr lang="hu-HU"/>
              <a:t>tex</a:t>
            </a:r>
            <a:endParaRPr lang="en-US"/>
          </a:p>
        </p:txBody>
      </p:sp>
      <p:sp>
        <p:nvSpPr>
          <p:cNvPr id="64" name="Rectangle 11"/>
          <p:cNvSpPr>
            <a:spLocks noChangeArrowheads="1"/>
          </p:cNvSpPr>
          <p:nvPr/>
        </p:nvSpPr>
        <p:spPr bwMode="auto">
          <a:xfrm>
            <a:off x="4085343" y="4021660"/>
            <a:ext cx="825500" cy="469900"/>
          </a:xfrm>
          <a:prstGeom prst="rect">
            <a:avLst/>
          </a:prstGeom>
          <a:noFill/>
          <a:ln w="25400">
            <a:solidFill>
              <a:srgbClr val="FFFF00"/>
            </a:solidFill>
            <a:miter lim="800000"/>
            <a:headEnd/>
            <a:tailEnd type="none" w="lg" len="med"/>
          </a:ln>
          <a:effectLst/>
        </p:spPr>
        <p:txBody>
          <a:bodyPr wrap="none" anchor="ctr"/>
          <a:lstStyle/>
          <a:p>
            <a:pPr algn="ctr"/>
            <a:r>
              <a:rPr lang="hu-HU"/>
              <a:t>tex</a:t>
            </a:r>
            <a:endParaRPr lang="en-US"/>
          </a:p>
        </p:txBody>
      </p:sp>
      <p:sp>
        <p:nvSpPr>
          <p:cNvPr id="22" name="Téglalap 21"/>
          <p:cNvSpPr/>
          <p:nvPr/>
        </p:nvSpPr>
        <p:spPr>
          <a:xfrm>
            <a:off x="9878121" y="3974382"/>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IA</a:t>
            </a:r>
            <a:endParaRPr lang="en-US" dirty="0">
              <a:solidFill>
                <a:schemeClr val="tx1"/>
              </a:solidFill>
            </a:endParaRPr>
          </a:p>
        </p:txBody>
      </p:sp>
      <p:grpSp>
        <p:nvGrpSpPr>
          <p:cNvPr id="23" name="Csoportba foglalás 22"/>
          <p:cNvGrpSpPr/>
          <p:nvPr/>
        </p:nvGrpSpPr>
        <p:grpSpPr>
          <a:xfrm>
            <a:off x="9878121" y="5193582"/>
            <a:ext cx="609600" cy="609600"/>
            <a:chOff x="1828800" y="4953000"/>
            <a:chExt cx="381000" cy="381000"/>
          </a:xfrm>
        </p:grpSpPr>
        <p:sp>
          <p:nvSpPr>
            <p:cNvPr id="24" name="Ellipszis 23"/>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Körszelet 24"/>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Ellipszis 25"/>
          <p:cNvSpPr/>
          <p:nvPr/>
        </p:nvSpPr>
        <p:spPr>
          <a:xfrm>
            <a:off x="10030521" y="2831382"/>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Ellipszis 26"/>
          <p:cNvSpPr/>
          <p:nvPr/>
        </p:nvSpPr>
        <p:spPr>
          <a:xfrm>
            <a:off x="10030521" y="3212382"/>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zögletes összekötő 27"/>
          <p:cNvCxnSpPr>
            <a:stCxn id="27" idx="4"/>
            <a:endCxn id="22" idx="0"/>
          </p:cNvCxnSpPr>
          <p:nvPr/>
        </p:nvCxnSpPr>
        <p:spPr>
          <a:xfrm rot="5400000">
            <a:off x="9954321" y="3745782"/>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9" name="Szögletes összekötő 18"/>
          <p:cNvCxnSpPr>
            <a:stCxn id="22" idx="2"/>
          </p:cNvCxnSpPr>
          <p:nvPr/>
        </p:nvCxnSpPr>
        <p:spPr>
          <a:xfrm rot="5400000">
            <a:off x="9840021" y="4850682"/>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04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Vertex</a:t>
            </a:r>
            <a:r>
              <a:rPr lang="hu-HU" dirty="0" smtClean="0"/>
              <a:t> </a:t>
            </a:r>
            <a:r>
              <a:rPr lang="hu-HU" dirty="0" err="1" smtClean="0"/>
              <a:t>shader</a:t>
            </a:r>
            <a:endParaRPr lang="en-US" dirty="0"/>
          </a:p>
        </p:txBody>
      </p:sp>
      <p:sp>
        <p:nvSpPr>
          <p:cNvPr id="3" name="Tartalom helye 2"/>
          <p:cNvSpPr>
            <a:spLocks noGrp="1"/>
          </p:cNvSpPr>
          <p:nvPr>
            <p:ph idx="1"/>
          </p:nvPr>
        </p:nvSpPr>
        <p:spPr/>
        <p:txBody>
          <a:bodyPr/>
          <a:lstStyle/>
          <a:p>
            <a:r>
              <a:rPr lang="hu-HU" dirty="0" smtClean="0"/>
              <a:t>input </a:t>
            </a:r>
            <a:r>
              <a:rPr lang="hu-HU" dirty="0" err="1" smtClean="0"/>
              <a:t>data</a:t>
            </a:r>
            <a:endParaRPr lang="hu-HU" dirty="0" smtClean="0"/>
          </a:p>
          <a:p>
            <a:pPr lvl="1"/>
            <a:r>
              <a:rPr lang="hu-HU" dirty="0" smtClean="0"/>
              <a:t>uniform: camera, </a:t>
            </a:r>
            <a:r>
              <a:rPr lang="hu-HU" dirty="0" err="1" smtClean="0"/>
              <a:t>lights</a:t>
            </a:r>
            <a:r>
              <a:rPr lang="hu-HU" dirty="0" smtClean="0"/>
              <a:t>, </a:t>
            </a:r>
            <a:r>
              <a:rPr lang="hu-HU" dirty="0" err="1" smtClean="0"/>
              <a:t>material</a:t>
            </a:r>
            <a:r>
              <a:rPr lang="hu-HU" dirty="0" smtClean="0"/>
              <a:t> </a:t>
            </a:r>
            <a:r>
              <a:rPr lang="hu-HU" dirty="0" err="1" smtClean="0"/>
              <a:t>properties</a:t>
            </a:r>
            <a:r>
              <a:rPr lang="hu-HU" dirty="0" smtClean="0"/>
              <a:t>, etc.</a:t>
            </a:r>
          </a:p>
          <a:p>
            <a:pPr lvl="1"/>
            <a:r>
              <a:rPr lang="hu-HU" dirty="0" err="1" smtClean="0"/>
              <a:t>by</a:t>
            </a:r>
            <a:r>
              <a:rPr lang="hu-HU" dirty="0" smtClean="0"/>
              <a:t> </a:t>
            </a:r>
            <a:r>
              <a:rPr lang="hu-HU" dirty="0" err="1" smtClean="0"/>
              <a:t>vertex</a:t>
            </a:r>
            <a:r>
              <a:rPr lang="hu-HU" dirty="0" smtClean="0"/>
              <a:t>: </a:t>
            </a:r>
            <a:r>
              <a:rPr lang="hu-HU" dirty="0" err="1" smtClean="0"/>
              <a:t>vertex</a:t>
            </a:r>
            <a:r>
              <a:rPr lang="hu-HU" dirty="0" smtClean="0"/>
              <a:t> </a:t>
            </a:r>
            <a:r>
              <a:rPr lang="hu-HU" dirty="0" err="1" smtClean="0"/>
              <a:t>attributes</a:t>
            </a:r>
            <a:r>
              <a:rPr lang="hu-HU" dirty="0" smtClean="0"/>
              <a:t> </a:t>
            </a:r>
            <a:r>
              <a:rPr lang="en-US" dirty="0" smtClean="0"/>
              <a:t>[</a:t>
            </a:r>
            <a:r>
              <a:rPr lang="hu-HU" dirty="0" err="1" smtClean="0"/>
              <a:t>position</a:t>
            </a:r>
            <a:r>
              <a:rPr lang="hu-HU" dirty="0" smtClean="0"/>
              <a:t>, </a:t>
            </a:r>
            <a:r>
              <a:rPr lang="hu-HU" dirty="0" err="1" smtClean="0"/>
              <a:t>normal</a:t>
            </a:r>
            <a:r>
              <a:rPr lang="hu-HU" dirty="0" smtClean="0"/>
              <a:t>, </a:t>
            </a:r>
            <a:r>
              <a:rPr lang="hu-HU" dirty="0" err="1" smtClean="0"/>
              <a:t>color</a:t>
            </a:r>
            <a:r>
              <a:rPr lang="hu-HU" dirty="0" smtClean="0"/>
              <a:t>, </a:t>
            </a:r>
            <a:r>
              <a:rPr lang="hu-HU" dirty="0" err="1" smtClean="0"/>
              <a:t>texcoord</a:t>
            </a:r>
            <a:r>
              <a:rPr lang="en-US" dirty="0" smtClean="0"/>
              <a:t>]</a:t>
            </a:r>
            <a:endParaRPr lang="hu-HU" dirty="0" smtClean="0"/>
          </a:p>
          <a:p>
            <a:r>
              <a:rPr lang="hu-HU" dirty="0" smtClean="0"/>
              <a:t>output </a:t>
            </a:r>
            <a:r>
              <a:rPr lang="hu-HU" dirty="0" err="1" smtClean="0"/>
              <a:t>data</a:t>
            </a:r>
            <a:endParaRPr lang="hu-HU" dirty="0" smtClean="0"/>
          </a:p>
          <a:p>
            <a:pPr lvl="1"/>
            <a:r>
              <a:rPr lang="hu-HU" b="1" dirty="0" err="1" smtClean="0"/>
              <a:t>position</a:t>
            </a:r>
            <a:r>
              <a:rPr lang="hu-HU" b="1" dirty="0" smtClean="0"/>
              <a:t> </a:t>
            </a:r>
            <a:r>
              <a:rPr lang="hu-HU" b="1" dirty="0" err="1" smtClean="0"/>
              <a:t>in</a:t>
            </a:r>
            <a:r>
              <a:rPr lang="hu-HU" b="1" dirty="0" smtClean="0"/>
              <a:t> </a:t>
            </a:r>
            <a:r>
              <a:rPr lang="hu-HU" b="1" dirty="0" err="1" smtClean="0"/>
              <a:t>screen</a:t>
            </a:r>
            <a:r>
              <a:rPr lang="hu-HU" b="1" dirty="0" smtClean="0"/>
              <a:t> </a:t>
            </a:r>
            <a:r>
              <a:rPr lang="hu-HU" b="1" dirty="0" err="1" smtClean="0"/>
              <a:t>coordinates</a:t>
            </a:r>
            <a:endParaRPr lang="hu-HU" b="1" dirty="0" smtClean="0"/>
          </a:p>
          <a:p>
            <a:pPr lvl="1"/>
            <a:r>
              <a:rPr lang="hu-HU" dirty="0" err="1" smtClean="0"/>
              <a:t>vertex</a:t>
            </a:r>
            <a:r>
              <a:rPr lang="hu-HU" dirty="0" smtClean="0"/>
              <a:t> </a:t>
            </a:r>
            <a:r>
              <a:rPr lang="hu-HU" dirty="0" err="1" smtClean="0"/>
              <a:t>color</a:t>
            </a:r>
            <a:endParaRPr lang="hu-HU" dirty="0" smtClean="0"/>
          </a:p>
          <a:p>
            <a:pPr lvl="1"/>
            <a:r>
              <a:rPr lang="hu-HU" dirty="0" err="1" smtClean="0"/>
              <a:t>anything</a:t>
            </a:r>
            <a:r>
              <a:rPr lang="hu-HU" dirty="0" smtClean="0"/>
              <a:t> </a:t>
            </a:r>
            <a:r>
              <a:rPr lang="hu-HU" dirty="0" err="1" smtClean="0"/>
              <a:t>else</a:t>
            </a:r>
            <a:r>
              <a:rPr lang="hu-HU" dirty="0" smtClean="0"/>
              <a:t> </a:t>
            </a:r>
            <a:r>
              <a:rPr lang="en-US" dirty="0" smtClean="0"/>
              <a:t>[</a:t>
            </a:r>
            <a:r>
              <a:rPr lang="hu-HU" dirty="0" err="1" smtClean="0"/>
              <a:t>e.g</a:t>
            </a:r>
            <a:r>
              <a:rPr lang="hu-HU" dirty="0" smtClean="0"/>
              <a:t>. </a:t>
            </a:r>
            <a:r>
              <a:rPr lang="hu-HU" dirty="0" err="1" smtClean="0"/>
              <a:t>texcoord</a:t>
            </a:r>
            <a:r>
              <a:rPr lang="en-US" dirty="0" smtClean="0"/>
              <a:t>]</a:t>
            </a:r>
          </a:p>
          <a:p>
            <a:pPr>
              <a:buNone/>
            </a:pPr>
            <a:endParaRPr lang="en-US" dirty="0"/>
          </a:p>
        </p:txBody>
      </p:sp>
      <p:sp>
        <p:nvSpPr>
          <p:cNvPr id="4" name="Téglalap 3"/>
          <p:cNvSpPr/>
          <p:nvPr/>
        </p:nvSpPr>
        <p:spPr>
          <a:xfrm>
            <a:off x="9220200" y="4114800"/>
            <a:ext cx="6096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VS</a:t>
            </a:r>
            <a:endParaRPr lang="en-US" dirty="0">
              <a:solidFill>
                <a:schemeClr val="tx1"/>
              </a:solidFill>
            </a:endParaRPr>
          </a:p>
        </p:txBody>
      </p:sp>
      <p:cxnSp>
        <p:nvCxnSpPr>
          <p:cNvPr id="5" name="Szögletes összekötő 18"/>
          <p:cNvCxnSpPr>
            <a:stCxn id="4" idx="2"/>
          </p:cNvCxnSpPr>
          <p:nvPr/>
        </p:nvCxnSpPr>
        <p:spPr>
          <a:xfrm rot="5400000">
            <a:off x="9182100" y="499110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6" name="Csoportba foglalás 41"/>
          <p:cNvGrpSpPr/>
          <p:nvPr/>
        </p:nvGrpSpPr>
        <p:grpSpPr>
          <a:xfrm>
            <a:off x="9220200" y="3048000"/>
            <a:ext cx="609600" cy="609600"/>
            <a:chOff x="1828800" y="4953000"/>
            <a:chExt cx="381000" cy="381000"/>
          </a:xfrm>
        </p:grpSpPr>
        <p:sp>
          <p:nvSpPr>
            <p:cNvPr id="7" name="Ellipszis 6"/>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Körszelet 7"/>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9" name="Szögletes összekötő 8"/>
          <p:cNvCxnSpPr>
            <a:endCxn id="4" idx="0"/>
          </p:cNvCxnSpPr>
          <p:nvPr/>
        </p:nvCxnSpPr>
        <p:spPr>
          <a:xfrm rot="5400000">
            <a:off x="9296400" y="388620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Ellipszis 9"/>
          <p:cNvSpPr/>
          <p:nvPr/>
        </p:nvSpPr>
        <p:spPr>
          <a:xfrm>
            <a:off x="9220200" y="5334000"/>
            <a:ext cx="609600" cy="6096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9500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32414</TotalTime>
  <Words>3123</Words>
  <Application>Microsoft Office PowerPoint</Application>
  <PresentationFormat>Widescreen</PresentationFormat>
  <Paragraphs>547</Paragraphs>
  <Slides>43</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Calibri</vt:lpstr>
      <vt:lpstr>Consolas</vt:lpstr>
      <vt:lpstr>Orthodox Herbertarian</vt:lpstr>
      <vt:lpstr>Times New Roman</vt:lpstr>
      <vt:lpstr>Webdings</vt:lpstr>
      <vt:lpstr>Whipsmart</vt:lpstr>
      <vt:lpstr>Office Theme</vt:lpstr>
      <vt:lpstr>1_Office Theme</vt:lpstr>
      <vt:lpstr>Computer Graphics The GPU and WebGL</vt:lpstr>
      <vt:lpstr>PowerPoint Presentation</vt:lpstr>
      <vt:lpstr>Comparison</vt:lpstr>
      <vt:lpstr>GPU pipeline input</vt:lpstr>
      <vt:lpstr>GPU pipeline output</vt:lpstr>
      <vt:lpstr>GPU pipeline</vt:lpstr>
      <vt:lpstr>Render state</vt:lpstr>
      <vt:lpstr>Vertex assembly</vt:lpstr>
      <vt:lpstr>Vertex shader</vt:lpstr>
      <vt:lpstr>Primitive assembly</vt:lpstr>
      <vt:lpstr>Primitive topology (essential examples)</vt:lpstr>
      <vt:lpstr>Rasterizer: back-face culling</vt:lpstr>
      <vt:lpstr>Rasterizer: clipping</vt:lpstr>
      <vt:lpstr>Rasterization</vt:lpstr>
      <vt:lpstr>Fragment shader</vt:lpstr>
      <vt:lpstr>Output merger</vt:lpstr>
      <vt:lpstr>In App constructor: create gl context</vt:lpstr>
      <vt:lpstr>In App constructor: create Scene instance</vt:lpstr>
      <vt:lpstr>In App’s resize</vt:lpstr>
      <vt:lpstr>In App’s update</vt:lpstr>
      <vt:lpstr>How to draw a triangle?</vt:lpstr>
      <vt:lpstr>Additional .js files in index.html</vt:lpstr>
      <vt:lpstr>WebGL functions</vt:lpstr>
      <vt:lpstr>TriangleGeometry – class definition</vt:lpstr>
      <vt:lpstr>TriangleGeometry - create a vertex buffer</vt:lpstr>
      <vt:lpstr>TriangleGeometry - create an index buffer</vt:lpstr>
      <vt:lpstr>TriangleGeometry – create input layout</vt:lpstr>
      <vt:lpstr>Shader source code management</vt:lpstr>
      <vt:lpstr>Creating a shader (without the error logging magic)</vt:lpstr>
      <vt:lpstr>Vertex shader</vt:lpstr>
      <vt:lpstr>Fragment shader</vt:lpstr>
      <vt:lpstr>Linking shaders into program</vt:lpstr>
      <vt:lpstr>Summary of attribute specs chain</vt:lpstr>
      <vt:lpstr>Input defaults</vt:lpstr>
      <vt:lpstr>Scene constructor – resource creation</vt:lpstr>
      <vt:lpstr>Scene update - drawing</vt:lpstr>
      <vt:lpstr>TriangleGeometry draw</vt:lpstr>
      <vt:lpstr>Initial code</vt:lpstr>
      <vt:lpstr>Figure out how to</vt:lpstr>
      <vt:lpstr>Add new vertex attribute: vertexColor</vt:lpstr>
      <vt:lpstr>New VS out/FS in: color</vt:lpstr>
      <vt:lpstr>Garish triangle</vt:lpstr>
      <vt:lpstr>Create QuadGeometry</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264</cp:revision>
  <dcterms:created xsi:type="dcterms:W3CDTF">2014-12-27T20:04:49Z</dcterms:created>
  <dcterms:modified xsi:type="dcterms:W3CDTF">2019-09-11T23:13:35Z</dcterms:modified>
</cp:coreProperties>
</file>