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7" r:id="rId2"/>
    <p:sldId id="507" r:id="rId3"/>
    <p:sldId id="500" r:id="rId4"/>
    <p:sldId id="508" r:id="rId5"/>
    <p:sldId id="509" r:id="rId6"/>
    <p:sldId id="510" r:id="rId7"/>
    <p:sldId id="511" r:id="rId8"/>
    <p:sldId id="499" r:id="rId9"/>
    <p:sldId id="501" r:id="rId10"/>
    <p:sldId id="502" r:id="rId11"/>
    <p:sldId id="503" r:id="rId12"/>
    <p:sldId id="504" r:id="rId13"/>
    <p:sldId id="505" r:id="rId14"/>
    <p:sldId id="5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92" d="100"/>
          <a:sy n="92" d="100"/>
        </p:scale>
        <p:origin x="43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 err="1" smtClean="0"/>
              <a:t>Uniforms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motion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05000"/>
            <a:ext cx="7162802" cy="43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6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velocity constant on all computers!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us compute the time step and apply motion proportionally</a:t>
            </a:r>
          </a:p>
          <a:p>
            <a:r>
              <a:rPr lang="en-US" dirty="0" smtClean="0"/>
              <a:t>distance travelled = velocity * time elapsed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 consistent motion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1760" y="3706055"/>
            <a:ext cx="8991600" cy="1866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en-US" sz="2000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this.timeAtLastFrame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1000.0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this.timeAtLastFrame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this.avatarPosition.</a:t>
            </a:r>
            <a:r>
              <a:rPr lang="en-US" sz="2000" dirty="0" err="1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1760" y="2638461"/>
            <a:ext cx="66294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 constructor:</a:t>
            </a: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this.timeAtFirstFrame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en-US" sz="2000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this.timeAtLastFrame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this.timeAtFirstFrame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tasks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make </a:t>
            </a:r>
            <a:r>
              <a:rPr lang="en-US" sz="3600" dirty="0"/>
              <a:t>escaped </a:t>
            </a:r>
            <a:r>
              <a:rPr lang="en-US" sz="3600" dirty="0" smtClean="0"/>
              <a:t>avatar </a:t>
            </a:r>
            <a:r>
              <a:rPr lang="hu-HU" sz="3600" dirty="0" smtClean="0"/>
              <a:t>wrap </a:t>
            </a:r>
            <a:r>
              <a:rPr lang="hu-HU" sz="3600" dirty="0"/>
              <a:t>around</a:t>
            </a:r>
            <a:endParaRPr lang="en-US" dirty="0" smtClean="0"/>
          </a:p>
          <a:p>
            <a:r>
              <a:rPr lang="en-US" sz="3600" dirty="0"/>
              <a:t>make </a:t>
            </a:r>
            <a:r>
              <a:rPr lang="en-US" sz="3600" dirty="0" smtClean="0"/>
              <a:t>objects different </a:t>
            </a:r>
            <a:r>
              <a:rPr lang="en-US" sz="3600" dirty="0"/>
              <a:t>size</a:t>
            </a:r>
          </a:p>
          <a:p>
            <a:pPr lvl="1"/>
            <a:r>
              <a:rPr lang="hu-HU" dirty="0" smtClean="0"/>
              <a:t>introduce </a:t>
            </a:r>
            <a:r>
              <a:rPr lang="en-US" dirty="0" smtClean="0"/>
              <a:t>uniform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gameObject.scale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multiply x, y, z coordinates with</a:t>
            </a:r>
            <a:r>
              <a:rPr lang="hu-HU" dirty="0" smtClean="0"/>
              <a:t> it in VS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7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tasks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make triangles shrink and grow</a:t>
            </a:r>
          </a:p>
          <a:p>
            <a:pPr lvl="1"/>
            <a:r>
              <a:rPr lang="en-US" dirty="0" smtClean="0"/>
              <a:t>use a sine function of current time to set the </a:t>
            </a:r>
            <a:r>
              <a:rPr lang="en-US" dirty="0" err="1" smtClean="0"/>
              <a:t>avatarScale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figure out how to turn a triangle 90 degrees in the 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048000"/>
            <a:ext cx="89916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this.timeAtFirstFrame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1000.0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this.avatarScale.</a:t>
            </a:r>
            <a:r>
              <a:rPr lang="en-US" sz="2000" dirty="0" err="1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4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triangle with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motion conditional on a property of </a:t>
            </a:r>
            <a:r>
              <a:rPr lang="en-US" dirty="0" err="1" smtClean="0"/>
              <a:t>keysPressed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to pass </a:t>
            </a:r>
            <a:r>
              <a:rPr lang="en-US" dirty="0" err="1" smtClean="0"/>
              <a:t>this.keyPressed</a:t>
            </a:r>
            <a:r>
              <a:rPr lang="en-US" dirty="0" smtClean="0"/>
              <a:t> from App update to Scene update as a parameter</a:t>
            </a:r>
          </a:p>
          <a:p>
            <a:r>
              <a:rPr lang="en-US" dirty="0" smtClean="0"/>
              <a:t>take the parameter in Scene update and use it to make motion conditional</a:t>
            </a:r>
          </a:p>
          <a:p>
            <a:r>
              <a:rPr lang="en-US" dirty="0" smtClean="0"/>
              <a:t>you can access properties using the syntax: </a:t>
            </a:r>
            <a:r>
              <a:rPr lang="en-US" dirty="0" err="1" smtClean="0"/>
              <a:t>keysPressed.SPACE</a:t>
            </a:r>
            <a:r>
              <a:rPr lang="en-US" dirty="0" smtClean="0"/>
              <a:t> or </a:t>
            </a:r>
            <a:r>
              <a:rPr lang="en-US" dirty="0" err="1" smtClean="0"/>
              <a:t>keysPressed</a:t>
            </a:r>
            <a:r>
              <a:rPr lang="en-US" dirty="0" smtClean="0"/>
              <a:t>["SPACE"]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3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display the triangle, the star, and the heart at the same time?</a:t>
            </a:r>
          </a:p>
          <a:p>
            <a:pPr lvl="1"/>
            <a:r>
              <a:rPr lang="en-US" dirty="0" smtClean="0"/>
              <a:t>easy, just draw them all after the program as been set</a:t>
            </a:r>
          </a:p>
          <a:p>
            <a:r>
              <a:rPr lang="en-US" dirty="0" smtClean="0"/>
              <a:t>can we draw them at different positions, so that they do no overlap?</a:t>
            </a:r>
          </a:p>
          <a:p>
            <a:pPr lvl="1"/>
            <a:r>
              <a:rPr lang="en-US" dirty="0" smtClean="0"/>
              <a:t>we could set their vertex positions in such a way…</a:t>
            </a:r>
          </a:p>
          <a:p>
            <a:pPr lvl="1"/>
            <a:r>
              <a:rPr lang="en-US" dirty="0" smtClean="0"/>
              <a:t>but it is so much better if those positions are not baked in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the geometry</a:t>
            </a:r>
          </a:p>
        </p:txBody>
      </p:sp>
    </p:spTree>
    <p:extLst>
      <p:ext uri="{BB962C8B-B14F-4D97-AF65-F5344CB8AC3E}">
        <p14:creationId xmlns:p14="http://schemas.microsoft.com/office/powerpoint/2010/main" val="237451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uniform in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gameObject.position</a:t>
            </a:r>
            <a:r>
              <a:rPr lang="en-US" dirty="0" smtClean="0"/>
              <a:t> </a:t>
            </a:r>
            <a:r>
              <a:rPr lang="en-US" dirty="0"/>
              <a:t>to the vertex </a:t>
            </a:r>
            <a:r>
              <a:rPr lang="en-US" dirty="0" smtClean="0"/>
              <a:t>coordinates in the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note vector operations are supported in GLSL</a:t>
            </a:r>
          </a:p>
          <a:p>
            <a:pPr lvl="1"/>
            <a:r>
              <a:rPr lang="en-US" dirty="0" smtClean="0"/>
              <a:t>you can use the + or += operators on two vectors </a:t>
            </a:r>
            <a:r>
              <a:rPr lang="en-US" b="1" dirty="0" smtClean="0"/>
              <a:t>of equal element count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38400" y="2341880"/>
            <a:ext cx="6858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uniform 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vec3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position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5486400"/>
            <a:ext cx="6858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gl_Position.xyz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gameObject.position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flipV="1">
            <a:off x="4038600" y="6019801"/>
            <a:ext cx="228600" cy="287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0800" y="630713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first three elements as a vec3</a:t>
            </a:r>
          </a:p>
        </p:txBody>
      </p:sp>
      <p:cxnSp>
        <p:nvCxnSpPr>
          <p:cNvPr id="9" name="Straight Arrow Connector 8"/>
          <p:cNvCxnSpPr>
            <a:stCxn id="10" idx="2"/>
          </p:cNvCxnSpPr>
          <p:nvPr/>
        </p:nvCxnSpPr>
        <p:spPr>
          <a:xfrm flipH="1">
            <a:off x="3505200" y="1782128"/>
            <a:ext cx="4953000" cy="1428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3048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name is arbitrary (just as the uniform variable name is).</a:t>
            </a:r>
          </a:p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Here it is chosen to be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as 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it will need to be set differently for drawing all objects in the virtual world.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4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value to GLSL uniform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uniform before drawing object</a:t>
            </a:r>
          </a:p>
          <a:p>
            <a:r>
              <a:rPr lang="en-US" dirty="0" smtClean="0"/>
              <a:t>but after selecting the </a:t>
            </a:r>
            <a:r>
              <a:rPr lang="en-US" dirty="0" err="1" smtClean="0"/>
              <a:t>shader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118" y="3276600"/>
            <a:ext cx="11092762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objectPositionHandle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gl.getUniformLocation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this.solidProgram.glProgram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0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gameObject.position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objectPositionHandle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 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"Could not find uniform: </a:t>
            </a:r>
            <a:r>
              <a:rPr lang="en-US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gameObject.position</a:t>
            </a:r>
            <a:r>
              <a:rPr lang="en-US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gl.uniform3f(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objectPositionHandle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0.1, 0.1, 0.0);</a:t>
            </a:r>
            <a:r>
              <a:rPr lang="en-US" sz="20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4826000" y="3141665"/>
            <a:ext cx="965200" cy="536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0" y="277233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reference to GPU 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118" y="6311898"/>
            <a:ext cx="73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WebGL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method used needs to match uniform type (3f = three floats = vec3)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769798" y="5956616"/>
            <a:ext cx="8202" cy="330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70038" y="5354596"/>
            <a:ext cx="24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experiment with numbers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939280" y="5539262"/>
            <a:ext cx="1830758" cy="209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6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device coordinates (NDC)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rasterizer interprets coordinates in this frame of reference</a:t>
            </a:r>
          </a:p>
          <a:p>
            <a:r>
              <a:rPr lang="en-US" dirty="0" smtClean="0"/>
              <a:t>origin is viewport center</a:t>
            </a:r>
          </a:p>
          <a:p>
            <a:r>
              <a:rPr lang="en-US" dirty="0" smtClean="0"/>
              <a:t>bottom left is (-1,-1)</a:t>
            </a:r>
          </a:p>
          <a:p>
            <a:r>
              <a:rPr lang="en-US" dirty="0" smtClean="0"/>
              <a:t>top right is (1,1)</a:t>
            </a:r>
          </a:p>
          <a:p>
            <a:r>
              <a:rPr lang="en-US" dirty="0" smtClean="0"/>
              <a:t>x increases left</a:t>
            </a:r>
          </a:p>
          <a:p>
            <a:r>
              <a:rPr lang="en-US" dirty="0" smtClean="0"/>
              <a:t>y increases upwards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0650" y="2791828"/>
            <a:ext cx="4561801" cy="36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Egyenes összekötő nyíllal 5"/>
          <p:cNvCxnSpPr>
            <a:cxnSpLocks noChangeShapeType="1"/>
          </p:cNvCxnSpPr>
          <p:nvPr/>
        </p:nvCxnSpPr>
        <p:spPr bwMode="auto">
          <a:xfrm flipV="1">
            <a:off x="8061550" y="2570480"/>
            <a:ext cx="0" cy="3916999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" name="Egyenes összekötő nyíllal 6"/>
          <p:cNvCxnSpPr>
            <a:cxnSpLocks noChangeShapeType="1"/>
          </p:cNvCxnSpPr>
          <p:nvPr/>
        </p:nvCxnSpPr>
        <p:spPr bwMode="auto">
          <a:xfrm>
            <a:off x="5090160" y="4362051"/>
            <a:ext cx="5930087" cy="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" name="Egyenes összekötő nyíllal 13"/>
          <p:cNvCxnSpPr>
            <a:cxnSpLocks noChangeShapeType="1"/>
          </p:cNvCxnSpPr>
          <p:nvPr/>
        </p:nvCxnSpPr>
        <p:spPr bwMode="auto">
          <a:xfrm>
            <a:off x="7853389" y="3125683"/>
            <a:ext cx="403632" cy="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" name="Egyenes összekötő nyíllal 16"/>
          <p:cNvCxnSpPr>
            <a:cxnSpLocks noChangeShapeType="1"/>
          </p:cNvCxnSpPr>
          <p:nvPr/>
        </p:nvCxnSpPr>
        <p:spPr bwMode="auto">
          <a:xfrm>
            <a:off x="7853389" y="5510368"/>
            <a:ext cx="403632" cy="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" name="Egyenes összekötő nyíllal 17"/>
          <p:cNvCxnSpPr>
            <a:cxnSpLocks noChangeShapeType="1"/>
          </p:cNvCxnSpPr>
          <p:nvPr/>
        </p:nvCxnSpPr>
        <p:spPr bwMode="auto">
          <a:xfrm>
            <a:off x="6414022" y="4178614"/>
            <a:ext cx="0" cy="395001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" name="Egyenes összekötő nyíllal 21"/>
          <p:cNvCxnSpPr>
            <a:cxnSpLocks noChangeShapeType="1"/>
          </p:cNvCxnSpPr>
          <p:nvPr/>
        </p:nvCxnSpPr>
        <p:spPr bwMode="auto">
          <a:xfrm>
            <a:off x="9696386" y="4178614"/>
            <a:ext cx="0" cy="395001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1" name="Szövegdoboz 22"/>
          <p:cNvSpPr txBox="1">
            <a:spLocks noChangeArrowheads="1"/>
          </p:cNvSpPr>
          <p:nvPr/>
        </p:nvSpPr>
        <p:spPr bwMode="auto">
          <a:xfrm>
            <a:off x="8257020" y="2681766"/>
            <a:ext cx="5357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Szövegdoboz 23"/>
          <p:cNvSpPr txBox="1">
            <a:spLocks noChangeArrowheads="1"/>
          </p:cNvSpPr>
          <p:nvPr/>
        </p:nvSpPr>
        <p:spPr bwMode="auto">
          <a:xfrm>
            <a:off x="9810621" y="3458316"/>
            <a:ext cx="5357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Szövegdoboz 24"/>
          <p:cNvSpPr txBox="1">
            <a:spLocks noChangeArrowheads="1"/>
          </p:cNvSpPr>
          <p:nvPr/>
        </p:nvSpPr>
        <p:spPr bwMode="auto">
          <a:xfrm>
            <a:off x="6068778" y="4234868"/>
            <a:ext cx="7473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" name="Szövegdoboz 25"/>
          <p:cNvSpPr txBox="1">
            <a:spLocks noChangeArrowheads="1"/>
          </p:cNvSpPr>
          <p:nvPr/>
        </p:nvSpPr>
        <p:spPr bwMode="auto">
          <a:xfrm>
            <a:off x="7105780" y="5011419"/>
            <a:ext cx="7473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5" name="Szövegdoboz 26"/>
          <p:cNvSpPr txBox="1">
            <a:spLocks noChangeArrowheads="1"/>
          </p:cNvSpPr>
          <p:nvPr/>
        </p:nvSpPr>
        <p:spPr bwMode="auto">
          <a:xfrm>
            <a:off x="10790507" y="3458316"/>
            <a:ext cx="4844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26"/>
          <p:cNvSpPr txBox="1">
            <a:spLocks noChangeArrowheads="1"/>
          </p:cNvSpPr>
          <p:nvPr/>
        </p:nvSpPr>
        <p:spPr bwMode="auto">
          <a:xfrm>
            <a:off x="7544319" y="2065373"/>
            <a:ext cx="4940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i="1" dirty="0">
                <a:solidFill>
                  <a:srgbClr val="FF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2734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multiple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draw on any number of geometries any number of times</a:t>
            </a:r>
          </a:p>
          <a:p>
            <a:r>
              <a:rPr lang="en-US" dirty="0" smtClean="0"/>
              <a:t>always setting the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gameObject.position</a:t>
            </a:r>
            <a:r>
              <a:rPr lang="en-US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differently</a:t>
            </a:r>
          </a:p>
          <a:p>
            <a:r>
              <a:rPr lang="en-US" dirty="0" smtClean="0"/>
              <a:t>note that you can draw multiple stars without the need to create additional resources</a:t>
            </a:r>
          </a:p>
          <a:p>
            <a:pPr lvl="1"/>
            <a:r>
              <a:rPr lang="en-US" dirty="0" smtClean="0"/>
              <a:t>no new vertex or index buffers</a:t>
            </a:r>
          </a:p>
          <a:p>
            <a:pPr lvl="1"/>
            <a:r>
              <a:rPr lang="en-US" dirty="0" smtClean="0"/>
              <a:t>no new geometry classes or objects</a:t>
            </a:r>
          </a:p>
          <a:p>
            <a:pPr lvl="1"/>
            <a:r>
              <a:rPr lang="en-US" dirty="0" smtClean="0"/>
              <a:t>the same geometry can be drawn with different positions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2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keep track of the position of one (or more) objects</a:t>
            </a:r>
          </a:p>
          <a:p>
            <a:r>
              <a:rPr lang="en-US" dirty="0" smtClean="0"/>
              <a:t>change the position in every frame</a:t>
            </a:r>
          </a:p>
          <a:p>
            <a:r>
              <a:rPr lang="en-US" dirty="0" smtClean="0"/>
              <a:t>use current position to set uniform, when drawing said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2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New </a:t>
            </a:r>
            <a:r>
              <a:rPr lang="hu-HU" dirty="0" err="1" smtClean="0"/>
              <a:t>member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avatarPosition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JS, you just assign a value (typically, in the constructor) to add member (property)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this.avatarPosition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every frame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932112"/>
            <a:ext cx="6858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this.avatarPosition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</a:rPr>
              <a:t>{x:0, y:0, z:0}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4724400"/>
            <a:ext cx="68580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this.avatarPosition.</a:t>
            </a:r>
            <a:r>
              <a:rPr lang="en-US" sz="2000" dirty="0" err="1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874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JS property value to GLSL uniform </a:t>
            </a:r>
            <a:r>
              <a:rPr lang="en-US" dirty="0" smtClean="0">
                <a:solidFill>
                  <a:srgbClr val="FF0000"/>
                </a:solidFill>
              </a:rPr>
              <a:t>– not automatic! (yet?)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uniform before drawing</a:t>
            </a:r>
          </a:p>
          <a:p>
            <a:r>
              <a:rPr lang="en-US" dirty="0" smtClean="0"/>
              <a:t>but after selecting the </a:t>
            </a:r>
            <a:r>
              <a:rPr lang="en-US" dirty="0" err="1" smtClean="0"/>
              <a:t>shader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9920" y="2885440"/>
            <a:ext cx="10932160" cy="382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objectPositionHandle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gl.getUniformLocation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this.solidProgram.glProgram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gameObject.position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objectPositionHandle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null) 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console.log("Could not find uniform: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gameObject.position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."); 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 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gl.uniform3f(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objectPositionHandle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this.avatarPosition.x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this.avatarPosition.y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this.avatarPosition.z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9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37173</TotalTime>
  <Words>681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Orthodox Herbertarian</vt:lpstr>
      <vt:lpstr>Times New Roman</vt:lpstr>
      <vt:lpstr>Whipsmart</vt:lpstr>
      <vt:lpstr>Wingdings</vt:lpstr>
      <vt:lpstr>Office Theme</vt:lpstr>
      <vt:lpstr>Computer Graphics Uniforms</vt:lpstr>
      <vt:lpstr>Multiple objects</vt:lpstr>
      <vt:lpstr>Vertex shader</vt:lpstr>
      <vt:lpstr>Set value to GLSL uniform</vt:lpstr>
      <vt:lpstr>Normalized device coordinates (NDC)</vt:lpstr>
      <vt:lpstr>Draw multiple objects</vt:lpstr>
      <vt:lpstr>Animation</vt:lpstr>
      <vt:lpstr>New member in Scene: avatarPosition</vt:lpstr>
      <vt:lpstr>Copy JS property value to GLSL uniform – not automatic! (yet?)</vt:lpstr>
      <vt:lpstr>Result: motion</vt:lpstr>
      <vt:lpstr>Make velocity constant on all computers!</vt:lpstr>
      <vt:lpstr>Further tasks I</vt:lpstr>
      <vt:lpstr>Further tasks II</vt:lpstr>
      <vt:lpstr>Move triangle with keys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278</cp:revision>
  <dcterms:created xsi:type="dcterms:W3CDTF">2014-12-27T20:04:49Z</dcterms:created>
  <dcterms:modified xsi:type="dcterms:W3CDTF">2019-09-20T07:15:22Z</dcterms:modified>
</cp:coreProperties>
</file>