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3.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4.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5.xml" ContentType="application/vnd.openxmlformats-officedocument.presentationml.notesSlide+xml"/>
  <Override PartName="/ppt/tags/tag80.xml" ContentType="application/vnd.openxmlformats-officedocument.presentationml.tags+xml"/>
  <Override PartName="/ppt/notesSlides/notesSlide6.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7.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8.xml" ContentType="application/vnd.openxmlformats-officedocument.presentationml.notesSlide+xml"/>
  <Override PartName="/ppt/tags/tag86.xml" ContentType="application/vnd.openxmlformats-officedocument.presentationml.tags+xml"/>
  <Override PartName="/ppt/notesSlides/notesSlide9.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443" r:id="rId2"/>
    <p:sldId id="444" r:id="rId3"/>
    <p:sldId id="445" r:id="rId4"/>
    <p:sldId id="446" r:id="rId5"/>
    <p:sldId id="447" r:id="rId6"/>
    <p:sldId id="448" r:id="rId7"/>
    <p:sldId id="449" r:id="rId8"/>
    <p:sldId id="450" r:id="rId9"/>
    <p:sldId id="451" r:id="rId10"/>
    <p:sldId id="452" r:id="rId11"/>
    <p:sldId id="453" r:id="rId12"/>
    <p:sldId id="454" r:id="rId13"/>
    <p:sldId id="455" r:id="rId14"/>
    <p:sldId id="456" r:id="rId15"/>
    <p:sldId id="457" r:id="rId16"/>
    <p:sldId id="458" r:id="rId17"/>
    <p:sldId id="459" r:id="rId18"/>
    <p:sldId id="437" r:id="rId19"/>
    <p:sldId id="460" r:id="rId20"/>
    <p:sldId id="461" r:id="rId21"/>
    <p:sldId id="462" r:id="rId22"/>
    <p:sldId id="463" r:id="rId23"/>
    <p:sldId id="464" r:id="rId24"/>
    <p:sldId id="465" r:id="rId25"/>
    <p:sldId id="482" r:id="rId26"/>
    <p:sldId id="483" r:id="rId27"/>
    <p:sldId id="484" r:id="rId28"/>
    <p:sldId id="485" r:id="rId29"/>
    <p:sldId id="4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6984" autoAdjust="0"/>
  </p:normalViewPr>
  <p:slideViewPr>
    <p:cSldViewPr snapToGrid="0">
      <p:cViewPr varScale="1">
        <p:scale>
          <a:sx n="118" d="100"/>
          <a:sy n="118" d="100"/>
        </p:scale>
        <p:origin x="114" y="462"/>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2019-09-23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 matrix?</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4</a:t>
            </a:fld>
            <a:endParaRPr lang="en-US"/>
          </a:p>
        </p:txBody>
      </p:sp>
    </p:spTree>
    <p:extLst>
      <p:ext uri="{BB962C8B-B14F-4D97-AF65-F5344CB8AC3E}">
        <p14:creationId xmlns:p14="http://schemas.microsoft.com/office/powerpoint/2010/main" val="2150711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Rotation</a:t>
            </a:r>
            <a:r>
              <a:rPr lang="en-US" altLang="en-US" baseline="0" dirty="0" smtClean="0"/>
              <a:t> around an arbitrary axis can also be performed by matrix multiplication, but the formula (known as Rodriguez’s rotation formula) is not as self-evident as some previous transformation examples, but certainly does not lack elegance. It can be derived using the same tools we have been using: separating the position vector into an axis-parallel and an axis-perpendicular part, and writing the trigonometry for the rotations. While all steps are fairly simple, the derivation is quite tedious, so we skip it here. For all our practical purposes, we only need to know that the </a:t>
            </a:r>
            <a:r>
              <a:rPr lang="hu-HU" altLang="en-US" baseline="0" dirty="0" smtClean="0"/>
              <a:t>matrix class</a:t>
            </a:r>
            <a:r>
              <a:rPr lang="en-US" altLang="en-US" baseline="0" dirty="0" smtClean="0"/>
              <a:t>’ </a:t>
            </a:r>
            <a:r>
              <a:rPr lang="hu-HU" altLang="en-US" i="1" baseline="0" dirty="0" smtClean="0"/>
              <a:t>rotation</a:t>
            </a:r>
            <a:r>
              <a:rPr lang="hu-HU" altLang="en-US" baseline="0" dirty="0" smtClean="0"/>
              <a:t> or </a:t>
            </a:r>
            <a:r>
              <a:rPr lang="hu-HU" altLang="en-US" i="1" baseline="0" dirty="0" smtClean="0"/>
              <a:t>rotate</a:t>
            </a:r>
            <a:r>
              <a:rPr lang="en-US" altLang="en-US" baseline="0" dirty="0" smtClean="0"/>
              <a:t> </a:t>
            </a:r>
            <a:r>
              <a:rPr lang="hu-HU" altLang="en-US" baseline="0" dirty="0" smtClean="0"/>
              <a:t>method</a:t>
            </a:r>
            <a:r>
              <a:rPr lang="en-US" altLang="en-US" baseline="0" dirty="0" smtClean="0"/>
              <a:t> </a:t>
            </a:r>
            <a:r>
              <a:rPr lang="en-US" altLang="en-US" baseline="0" smtClean="0"/>
              <a:t>assembles this </a:t>
            </a:r>
            <a:r>
              <a:rPr lang="en-US" altLang="en-US" baseline="0" dirty="0" smtClean="0"/>
              <a:t>matrix for us.</a:t>
            </a:r>
            <a:endParaRPr lang="en-US" altLang="en-US" dirty="0" smtClean="0"/>
          </a:p>
        </p:txBody>
      </p:sp>
    </p:spTree>
    <p:extLst>
      <p:ext uri="{BB962C8B-B14F-4D97-AF65-F5344CB8AC3E}">
        <p14:creationId xmlns:p14="http://schemas.microsoft.com/office/powerpoint/2010/main" val="381804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So far, we have seen simple transformations that indeed map parallel lines to parallel lines, thus are affine. With the exception of the translation, all of them could be expressed as a multiplication with a 2x2 matrix. </a:t>
            </a:r>
          </a:p>
          <a:p>
            <a:endParaRPr lang="en-US" altLang="en-US" dirty="0" smtClean="0"/>
          </a:p>
          <a:p>
            <a:r>
              <a:rPr lang="en-US" altLang="en-US" dirty="0" smtClean="0"/>
              <a:t>To handle translation similarly to other affine transformations, i.e. with matrix multiplication, we should increase the size of the matrix from 2x2 to 3x3 in 2D. Simultaneously, the vector should also be extended by a third coordinate to allow the multiplication with a 3x3 matrix. Formally, we add a row of the translation vector to the 2x2 matrix, and a column that contains 0, 0, 1, while extend the vector by a constant 1. In this way, it is guaranteed that the third 1 value is preserved for arbitrary x, y. This representation contains all previous transformations, for example in case of translation a=d=1, b=c=0 and </a:t>
            </a:r>
            <a:r>
              <a:rPr lang="en-US" altLang="en-US" dirty="0" err="1" smtClean="0"/>
              <a:t>px</a:t>
            </a:r>
            <a:r>
              <a:rPr lang="en-US" altLang="en-US" dirty="0" smtClean="0"/>
              <a:t>, </a:t>
            </a:r>
            <a:r>
              <a:rPr lang="en-US" altLang="en-US" dirty="0" err="1" smtClean="0"/>
              <a:t>py</a:t>
            </a:r>
            <a:r>
              <a:rPr lang="en-US" altLang="en-US" dirty="0" smtClean="0"/>
              <a:t> are the translation vector.</a:t>
            </a:r>
          </a:p>
          <a:p>
            <a:endParaRPr lang="en-US" altLang="en-US" dirty="0" smtClean="0"/>
          </a:p>
          <a:p>
            <a:r>
              <a:rPr lang="en-US" altLang="en-US" dirty="0" smtClean="0"/>
              <a:t>Why are we trying to handle all affine transformations (including translation) uniformly with a matrix multiplication? The advantages become clear when we consider a series of transformations, T1, T2, etc. This means that first T1 is applied, then its result is transformed further by T2, etc. As matrix multiplication is associative, an arbitrary long transformation sequence can be expressed by a SINGLE vector-matrix multiplication, where the matrix is the product of elementary transformation matrices.</a:t>
            </a:r>
          </a:p>
          <a:p>
            <a:endParaRPr lang="en-US" altLang="en-US" dirty="0" smtClean="0"/>
          </a:p>
          <a:p>
            <a:r>
              <a:rPr lang="en-US" altLang="en-US" dirty="0" smtClean="0"/>
              <a:t>Why is this good for us? In practice we have very many (say one million) points that go through many (say 10) transformations.</a:t>
            </a:r>
          </a:p>
          <a:p>
            <a:r>
              <a:rPr lang="en-US" altLang="en-US" dirty="0" smtClean="0"/>
              <a:t>If we applied transformations one by one, we should execute 10 million vector-matrix multiplications. </a:t>
            </a:r>
          </a:p>
          <a:p>
            <a:r>
              <a:rPr lang="en-US" altLang="en-US" dirty="0" smtClean="0"/>
              <a:t>However, if we concatenate matrices first, which requires 10 matrix-matrix multiplications, then the same result could be obtained with only 1 million vector-matrix multiplications. Almost ten times speed up!!!</a:t>
            </a:r>
          </a:p>
        </p:txBody>
      </p:sp>
    </p:spTree>
    <p:extLst>
      <p:ext uri="{BB962C8B-B14F-4D97-AF65-F5344CB8AC3E}">
        <p14:creationId xmlns:p14="http://schemas.microsoft.com/office/powerpoint/2010/main" val="4232406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iakép helye 1"/>
          <p:cNvSpPr>
            <a:spLocks noGrp="1" noRot="1" noChangeAspect="1" noTextEdit="1"/>
          </p:cNvSpPr>
          <p:nvPr>
            <p:ph type="sldImg"/>
          </p:nvPr>
        </p:nvSpPr>
        <p:spPr>
          <a:ln/>
        </p:spPr>
      </p:sp>
      <p:sp>
        <p:nvSpPr>
          <p:cNvPr id="31747"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Homogeneous coordinates [x, y, h] can </a:t>
            </a:r>
            <a:r>
              <a:rPr lang="hu-HU" altLang="en-US" dirty="0" err="1" smtClean="0"/>
              <a:t>also</a:t>
            </a:r>
            <a:r>
              <a:rPr lang="hu-HU" altLang="en-US" dirty="0" smtClean="0"/>
              <a:t> </a:t>
            </a:r>
            <a:r>
              <a:rPr lang="en-US" altLang="en-US" dirty="0" smtClean="0"/>
              <a:t>be interpreted in the following way: (x, y) specify the direction of the point, and 1/</a:t>
            </a:r>
            <a:r>
              <a:rPr lang="hu-HU" altLang="en-US" dirty="0" smtClean="0"/>
              <a:t>w</a:t>
            </a:r>
            <a:r>
              <a:rPr lang="en-US" altLang="en-US" dirty="0" smtClean="0"/>
              <a:t> is a scaling of the distance.</a:t>
            </a:r>
          </a:p>
          <a:p>
            <a:endParaRPr lang="en-US" altLang="en-US" dirty="0" smtClean="0"/>
          </a:p>
          <a:p>
            <a:r>
              <a:rPr lang="en-US" altLang="en-US" dirty="0" smtClean="0"/>
              <a:t>Let us consider a point of Cartesian coordinates </a:t>
            </a:r>
            <a:r>
              <a:rPr lang="en-US" altLang="en-US" dirty="0" err="1" smtClean="0"/>
              <a:t>x,y</a:t>
            </a:r>
            <a:r>
              <a:rPr lang="en-US" altLang="en-US" dirty="0" smtClean="0"/>
              <a:t>, which can be given in homogeneous coordinates as [x,y,1].</a:t>
            </a:r>
          </a:p>
          <a:p>
            <a:r>
              <a:rPr lang="en-US" altLang="en-US" dirty="0" smtClean="0"/>
              <a:t>Now, let us consider another point that is in the same direction, but twice as far as (</a:t>
            </a:r>
            <a:r>
              <a:rPr lang="en-US" altLang="en-US" dirty="0" err="1" smtClean="0"/>
              <a:t>x,y</a:t>
            </a:r>
            <a:r>
              <a:rPr lang="en-US" altLang="en-US" dirty="0" smtClean="0"/>
              <a:t>). This farther point is (2x,2y) in Cartesian coordinates, [2x,2y,1] in homogeneous coordinates, or [x,y,1/2] in homogeneous coordinates. Similarly, the point that is also the same direction b</a:t>
            </a:r>
            <a:r>
              <a:rPr lang="hu-HU" altLang="en-US" dirty="0" err="1" smtClean="0"/>
              <a:t>ut</a:t>
            </a:r>
            <a:r>
              <a:rPr lang="en-US" altLang="en-US" dirty="0" smtClean="0"/>
              <a:t> is </a:t>
            </a:r>
            <a:r>
              <a:rPr lang="hu-HU" altLang="en-US" dirty="0" smtClean="0"/>
              <a:t>f</a:t>
            </a:r>
            <a:r>
              <a:rPr lang="en-US" altLang="en-US" dirty="0" smtClean="0"/>
              <a:t> times farther away is  [x,y,1/f]. So the interpretation of a homogeneous triplet is that the first two coordinates are Cartesian ones and show the direction</a:t>
            </a:r>
            <a:r>
              <a:rPr lang="hu-HU" altLang="en-US" dirty="0" smtClean="0"/>
              <a:t>,</a:t>
            </a:r>
            <a:r>
              <a:rPr lang="en-US" altLang="en-US" dirty="0" smtClean="0"/>
              <a:t> and the third coordinate is an inverse scaling of the distance. When f is infinity, so 1/f is zero, then we get [x,y,0], which is at the direction of  (</a:t>
            </a:r>
            <a:r>
              <a:rPr lang="en-US" altLang="en-US" dirty="0" err="1" smtClean="0"/>
              <a:t>x,y</a:t>
            </a:r>
            <a:r>
              <a:rPr lang="en-US" altLang="en-US" dirty="0" smtClean="0"/>
              <a:t>), but at infinity.</a:t>
            </a:r>
          </a:p>
          <a:p>
            <a:endParaRPr lang="en-US" altLang="en-US" dirty="0" smtClean="0"/>
          </a:p>
          <a:p>
            <a:r>
              <a:rPr lang="en-US" altLang="en-US" dirty="0" smtClean="0"/>
              <a:t>With homogeneous coordinates we can express </a:t>
            </a:r>
            <a:r>
              <a:rPr lang="en-US" altLang="en-US" b="1" u="sng" dirty="0" smtClean="0"/>
              <a:t>ideal points</a:t>
            </a:r>
            <a:r>
              <a:rPr lang="en-US" altLang="en-US" dirty="0" smtClean="0"/>
              <a:t>, i.e. points at infinity that are the intersections of parallel lines. Note that in Euclidean geometry parallel lines do not intersect. So, when we work with homogeneous coordinates instead of Cartesian ones, we describe the projective plane that contains the ideal points as well, and not the Euclidean plane. </a:t>
            </a:r>
          </a:p>
          <a:p>
            <a:endParaRPr lang="en-US" altLang="en-US" dirty="0" smtClean="0"/>
          </a:p>
          <a:p>
            <a:endParaRPr lang="en-US" altLang="en-US" dirty="0" smtClean="0"/>
          </a:p>
        </p:txBody>
      </p:sp>
    </p:spTree>
    <p:extLst>
      <p:ext uri="{BB962C8B-B14F-4D97-AF65-F5344CB8AC3E}">
        <p14:creationId xmlns:p14="http://schemas.microsoft.com/office/powerpoint/2010/main" val="2024742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3D points can also be represented with homogeneous coordinates, i.e. the 3D Cartesian space can also be extended to 3D projective space.</a:t>
            </a:r>
            <a:endParaRPr lang="hu-HU" altLang="en-US" dirty="0" smtClean="0"/>
          </a:p>
        </p:txBody>
      </p:sp>
    </p:spTree>
    <p:extLst>
      <p:ext uri="{BB962C8B-B14F-4D97-AF65-F5344CB8AC3E}">
        <p14:creationId xmlns:p14="http://schemas.microsoft.com/office/powerpoint/2010/main" val="2737526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Homogeneous linear transformations are the multiplications of the vector of homogeneous coordinates by a matrix. The vector can be a row vector when it is on the left side of the matrix. On the other hand, the vector can also be a column vector, and stands on the right side. The two approaches are similar, just the matrix should be transposed accordingly. We shall prefer the case when the vector is a row vector, because it is more intuitive when multiple transformations are executed on after the other. </a:t>
            </a:r>
          </a:p>
          <a:p>
            <a:endParaRPr lang="en-US" altLang="en-US" smtClean="0"/>
          </a:p>
          <a:p>
            <a:r>
              <a:rPr lang="en-US" altLang="en-US" smtClean="0"/>
              <a:t>A 2D point is described by 3 homogeneous coordinates, thus the transformation matrix is of 3x3 size.</a:t>
            </a:r>
          </a:p>
          <a:p>
            <a:r>
              <a:rPr lang="en-US" altLang="en-US" smtClean="0"/>
              <a:t>For 3D points, the matrix has 4x4 elements.</a:t>
            </a:r>
            <a:endParaRPr lang="hu-HU" altLang="en-US" smtClean="0"/>
          </a:p>
        </p:txBody>
      </p:sp>
    </p:spTree>
    <p:extLst>
      <p:ext uri="{BB962C8B-B14F-4D97-AF65-F5344CB8AC3E}">
        <p14:creationId xmlns:p14="http://schemas.microsoft.com/office/powerpoint/2010/main" val="3817740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en-US" smtClean="0"/>
              <a:t>In practice we execute not only a single transformation, but a sequence of transformations. This can be imagined as transforming the point with T1, then the result by T2, etc. However, as matrix multiplication is associative, i.e. parentheses can be regrouped, we obtain the same result if we multiply the point with the product of concatenation of the transformation matrices. Any sequence of transformations can be expressed as a single matrix multiplication. If we consider points as row vectors, then the order of transformation matrices will correspond to the order of their execution. </a:t>
            </a:r>
          </a:p>
        </p:txBody>
      </p:sp>
    </p:spTree>
    <p:extLst>
      <p:ext uri="{BB962C8B-B14F-4D97-AF65-F5344CB8AC3E}">
        <p14:creationId xmlns:p14="http://schemas.microsoft.com/office/powerpoint/2010/main" val="3179075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Rot="1" noChangeAspect="1" noChangeArrowheads="1" noTextEdit="1"/>
          </p:cNvSpPr>
          <p:nvPr>
            <p:ph type="sldImg"/>
          </p:nvPr>
        </p:nvSpPr>
        <p:spPr>
          <a:ln cap="flat"/>
        </p:spPr>
      </p:sp>
      <p:sp>
        <p:nvSpPr>
          <p:cNvPr id="40963"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en-US" smtClean="0"/>
              <a:t>The first elementary transformation considered is the 3D translation. This transformation computes the sum of the Cartesian coordinates of the point and of the translation vector p. This operation can be represented by a homogeneous transformation matrix, where the diagonal elements are 1, the last row contains the translation vector and all other elements are zero.</a:t>
            </a:r>
            <a:endParaRPr lang="en-US" altLang="en-US" smtClean="0"/>
          </a:p>
        </p:txBody>
      </p:sp>
    </p:spTree>
    <p:extLst>
      <p:ext uri="{BB962C8B-B14F-4D97-AF65-F5344CB8AC3E}">
        <p14:creationId xmlns:p14="http://schemas.microsoft.com/office/powerpoint/2010/main" val="3978076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en-US" smtClean="0"/>
              <a:t>The second transformation is scaling along the coordinate axes. This scales x coordinates by Sx, y coordinates by Sy and z coordinates by Sz. Scaling is a diagonal homogeneous linear transformaiton, including the scaling factors and 1 in the diagonal.</a:t>
            </a:r>
          </a:p>
        </p:txBody>
      </p:sp>
    </p:spTree>
    <p:extLst>
      <p:ext uri="{BB962C8B-B14F-4D97-AF65-F5344CB8AC3E}">
        <p14:creationId xmlns:p14="http://schemas.microsoft.com/office/powerpoint/2010/main" val="648057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en-US" smtClean="0"/>
              <a:t>Rotation, for example around axis z, is a congruence transformation, thus it surely belongs to the category of homogenous linear transformations. </a:t>
            </a:r>
          </a:p>
          <a:p>
            <a:endParaRPr lang="hu-HU" altLang="en-US" smtClean="0"/>
          </a:p>
          <a:p>
            <a:r>
              <a:rPr lang="hu-HU" altLang="en-US" smtClean="0"/>
              <a:t>If we rotate around axis z, coordinate z is left unchanged and x, y are modified. Let us express x, y with polar coordinates r, alpha. Rotation does not modify r, but the polar angle is increased by the rotation algle phi.</a:t>
            </a:r>
          </a:p>
          <a:p>
            <a:r>
              <a:rPr lang="hu-HU" altLang="en-US" smtClean="0"/>
              <a:t>Using trigonometric identities, we can express the transformed point</a:t>
            </a:r>
            <a:r>
              <a:rPr lang="en-US" altLang="en-US" smtClean="0"/>
              <a:t>’s x’, y’ coordinates, which indeed can be realized by a matrix multiplication.</a:t>
            </a:r>
          </a:p>
        </p:txBody>
      </p:sp>
    </p:spTree>
    <p:extLst>
      <p:ext uri="{BB962C8B-B14F-4D97-AF65-F5344CB8AC3E}">
        <p14:creationId xmlns:p14="http://schemas.microsoft.com/office/powerpoint/2010/main" val="4168090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2019-09-23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2019-09-23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2019-09-23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2019-09-23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2019-09-23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8A3FAA-9C6C-4F9E-8590-40D8D97A52B8}" type="datetimeFigureOut">
              <a:rPr lang="en-US" smtClean="0"/>
              <a:t>2019-09-23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8A3FAA-9C6C-4F9E-8590-40D8D97A52B8}" type="datetimeFigureOut">
              <a:rPr lang="en-US" smtClean="0"/>
              <a:t>2019-09-23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8A3FAA-9C6C-4F9E-8590-40D8D97A52B8}" type="datetimeFigureOut">
              <a:rPr lang="en-US" smtClean="0"/>
              <a:t>2019-09-23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2019-09-23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2019-09-23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2019-09-23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2019-09-23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31.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30.png"/><Relationship Id="rId5" Type="http://schemas.openxmlformats.org/officeDocument/2006/relationships/image" Target="../media/image24.png"/><Relationship Id="rId4"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image" Target="../media/image15.png"/><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image" Target="../media/image13.png"/><Relationship Id="rId17" Type="http://schemas.openxmlformats.org/officeDocument/2006/relationships/image" Target="../media/image36.png"/><Relationship Id="rId2" Type="http://schemas.openxmlformats.org/officeDocument/2006/relationships/tags" Target="../tags/tag40.xml"/><Relationship Id="rId16" Type="http://schemas.openxmlformats.org/officeDocument/2006/relationships/image" Target="../media/image35.png"/><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image" Target="../media/image33.png"/><Relationship Id="rId5" Type="http://schemas.openxmlformats.org/officeDocument/2006/relationships/tags" Target="../tags/tag43.xml"/><Relationship Id="rId15" Type="http://schemas.openxmlformats.org/officeDocument/2006/relationships/image" Target="../media/image34.png"/><Relationship Id="rId10" Type="http://schemas.openxmlformats.org/officeDocument/2006/relationships/image" Target="../media/image32.png"/><Relationship Id="rId4" Type="http://schemas.openxmlformats.org/officeDocument/2006/relationships/tags" Target="../tags/tag42.xml"/><Relationship Id="rId9" Type="http://schemas.openxmlformats.org/officeDocument/2006/relationships/slideLayout" Target="../slideLayouts/slideLayout6.xml"/><Relationship Id="rId1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image" Target="../media/image9.png"/><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image" Target="../media/image37.png"/><Relationship Id="rId17" Type="http://schemas.openxmlformats.org/officeDocument/2006/relationships/image" Target="../media/image38.png"/><Relationship Id="rId2" Type="http://schemas.openxmlformats.org/officeDocument/2006/relationships/tags" Target="../tags/tag48.xml"/><Relationship Id="rId16" Type="http://schemas.openxmlformats.org/officeDocument/2006/relationships/image" Target="../media/image10.png"/><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image" Target="../media/image8.png"/><Relationship Id="rId5" Type="http://schemas.openxmlformats.org/officeDocument/2006/relationships/tags" Target="../tags/tag51.xml"/><Relationship Id="rId1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tags" Target="../tags/tag50.xml"/><Relationship Id="rId9" Type="http://schemas.openxmlformats.org/officeDocument/2006/relationships/slideLayout" Target="../slideLayouts/slideLayout6.xml"/><Relationship Id="rId1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2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43.png"/><Relationship Id="rId3" Type="http://schemas.openxmlformats.org/officeDocument/2006/relationships/tags" Target="../tags/tag59.xml"/><Relationship Id="rId7" Type="http://schemas.openxmlformats.org/officeDocument/2006/relationships/slideLayout" Target="../slideLayouts/slideLayout6.xml"/><Relationship Id="rId12" Type="http://schemas.openxmlformats.org/officeDocument/2006/relationships/image" Target="../media/image42.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image" Target="../media/image41.png"/><Relationship Id="rId5" Type="http://schemas.openxmlformats.org/officeDocument/2006/relationships/tags" Target="../tags/tag61.xml"/><Relationship Id="rId10" Type="http://schemas.openxmlformats.org/officeDocument/2006/relationships/image" Target="../media/image40.png"/><Relationship Id="rId4" Type="http://schemas.openxmlformats.org/officeDocument/2006/relationships/tags" Target="../tags/tag60.xml"/><Relationship Id="rId9" Type="http://schemas.openxmlformats.org/officeDocument/2006/relationships/image" Target="../media/image39.png"/><Relationship Id="rId14" Type="http://schemas.openxmlformats.org/officeDocument/2006/relationships/image" Target="../media/image44.png"/></Relationships>
</file>

<file path=ppt/slides/_rels/slide1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tags" Target="../tags/tag65.xml"/><Relationship Id="rId7" Type="http://schemas.openxmlformats.org/officeDocument/2006/relationships/image" Target="../media/image46.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45.png"/><Relationship Id="rId5" Type="http://schemas.openxmlformats.org/officeDocument/2006/relationships/slideLayout" Target="../slideLayouts/slideLayout2.xml"/><Relationship Id="rId4" Type="http://schemas.openxmlformats.org/officeDocument/2006/relationships/tags" Target="../tags/tag66.xml"/><Relationship Id="rId9" Type="http://schemas.openxmlformats.org/officeDocument/2006/relationships/image" Target="../media/image48.pn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52.png"/><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image" Target="../media/image51.png"/><Relationship Id="rId2" Type="http://schemas.openxmlformats.org/officeDocument/2006/relationships/tags" Target="../tags/tag68.xml"/><Relationship Id="rId16" Type="http://schemas.openxmlformats.org/officeDocument/2006/relationships/image" Target="../media/image55.png"/><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image" Target="../media/image50.png"/><Relationship Id="rId5" Type="http://schemas.openxmlformats.org/officeDocument/2006/relationships/tags" Target="../tags/tag71.xml"/><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tags" Target="../tags/tag70.xml"/><Relationship Id="rId9" Type="http://schemas.openxmlformats.org/officeDocument/2006/relationships/notesSlide" Target="../notesSlides/notesSlide3.xml"/><Relationship Id="rId14" Type="http://schemas.openxmlformats.org/officeDocument/2006/relationships/image" Target="../media/image53.png"/></Relationships>
</file>

<file path=ppt/slides/_rels/slide1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tags" Target="../tags/tag76.xml"/><Relationship Id="rId7" Type="http://schemas.openxmlformats.org/officeDocument/2006/relationships/image" Target="../media/image56.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notesSlide" Target="../notesSlides/notesSlide4.xml"/><Relationship Id="rId5" Type="http://schemas.openxmlformats.org/officeDocument/2006/relationships/slideLayout" Target="../slideLayouts/slideLayout6.xml"/><Relationship Id="rId10" Type="http://schemas.openxmlformats.org/officeDocument/2006/relationships/image" Target="../media/image59.png"/><Relationship Id="rId4" Type="http://schemas.openxmlformats.org/officeDocument/2006/relationships/tags" Target="../tags/tag77.xml"/><Relationship Id="rId9" Type="http://schemas.openxmlformats.org/officeDocument/2006/relationships/image" Target="../media/image5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6.xml"/><Relationship Id="rId11" Type="http://schemas.openxmlformats.org/officeDocument/2006/relationships/image" Target="../media/image5.png"/><Relationship Id="rId5" Type="http://schemas.openxmlformats.org/officeDocument/2006/relationships/tags" Target="../tags/tag5.xml"/><Relationship Id="rId10" Type="http://schemas.openxmlformats.org/officeDocument/2006/relationships/image" Target="../media/image4.png"/><Relationship Id="rId4" Type="http://schemas.openxmlformats.org/officeDocument/2006/relationships/tags" Target="../tags/tag4.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0.xml"/><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tags" Target="../tags/tag83.xml"/><Relationship Id="rId7" Type="http://schemas.openxmlformats.org/officeDocument/2006/relationships/image" Target="../media/image64.pn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63.png"/><Relationship Id="rId5" Type="http://schemas.openxmlformats.org/officeDocument/2006/relationships/notesSlide" Target="../notesSlides/notesSlide7.xml"/><Relationship Id="rId4"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86.xml"/><Relationship Id="rId4" Type="http://schemas.openxmlformats.org/officeDocument/2006/relationships/image" Target="../media/image68.png"/></Relationships>
</file>

<file path=ppt/slides/_rels/slide2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tags" Target="../tags/tag89.xml"/><Relationship Id="rId7" Type="http://schemas.openxmlformats.org/officeDocument/2006/relationships/image" Target="../media/image69.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notesSlide" Target="../notesSlides/notesSlide10.xml"/><Relationship Id="rId5" Type="http://schemas.openxmlformats.org/officeDocument/2006/relationships/slideLayout" Target="../slideLayouts/slideLayout6.xml"/><Relationship Id="rId10" Type="http://schemas.openxmlformats.org/officeDocument/2006/relationships/image" Target="../media/image72.png"/><Relationship Id="rId4" Type="http://schemas.openxmlformats.org/officeDocument/2006/relationships/tags" Target="../tags/tag90.xml"/><Relationship Id="rId9" Type="http://schemas.openxmlformats.org/officeDocument/2006/relationships/image" Target="../media/image7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6.xml"/><Relationship Id="rId13" Type="http://schemas.openxmlformats.org/officeDocument/2006/relationships/image" Target="../media/image1.pn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media/image9.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8.png"/><Relationship Id="rId5" Type="http://schemas.openxmlformats.org/officeDocument/2006/relationships/tags" Target="../tags/tag10.xml"/><Relationship Id="rId15" Type="http://schemas.openxmlformats.org/officeDocument/2006/relationships/image" Target="../media/image10.png"/><Relationship Id="rId10" Type="http://schemas.openxmlformats.org/officeDocument/2006/relationships/image" Target="../media/image7.png"/><Relationship Id="rId4" Type="http://schemas.openxmlformats.org/officeDocument/2006/relationships/tags" Target="../tags/tag9.xml"/><Relationship Id="rId9" Type="http://schemas.openxmlformats.org/officeDocument/2006/relationships/image" Target="../media/image6.png"/><Relationship Id="rId1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tags" Target="../tags/tag1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slideLayout" Target="../slideLayouts/slideLayout2.xml"/><Relationship Id="rId5" Type="http://schemas.openxmlformats.org/officeDocument/2006/relationships/tags" Target="../tags/tag17.xml"/><Relationship Id="rId15" Type="http://schemas.openxmlformats.org/officeDocument/2006/relationships/image" Target="../media/image15.png"/><Relationship Id="rId10" Type="http://schemas.openxmlformats.org/officeDocument/2006/relationships/tags" Target="../tags/tag22.xml"/><Relationship Id="rId19" Type="http://schemas.openxmlformats.org/officeDocument/2006/relationships/image" Target="../media/image19.png"/><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2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27.xml"/><Relationship Id="rId7" Type="http://schemas.openxmlformats.org/officeDocument/2006/relationships/image" Target="../media/image23.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2.png"/><Relationship Id="rId5" Type="http://schemas.openxmlformats.org/officeDocument/2006/relationships/slideLayout" Target="../slideLayouts/slideLayout6.xml"/><Relationship Id="rId4" Type="http://schemas.openxmlformats.org/officeDocument/2006/relationships/tags" Target="../tags/tag28.xml"/><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31.xml"/><Relationship Id="rId7" Type="http://schemas.openxmlformats.org/officeDocument/2006/relationships/image" Target="../media/image26.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5.png"/><Relationship Id="rId5" Type="http://schemas.openxmlformats.org/officeDocument/2006/relationships/slideLayout" Target="../slideLayouts/slideLayout6.xml"/><Relationship Id="rId4" Type="http://schemas.openxmlformats.org/officeDocument/2006/relationships/tags" Target="../tags/tag32.xml"/><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29.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22.png"/><Relationship Id="rId5" Type="http://schemas.openxmlformats.org/officeDocument/2006/relationships/image" Target="../media/image24.png"/><Relationship Id="rId4"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rgbClr val="C00000"/>
                </a:solidFill>
              </a:rPr>
              <a:t>Computer </a:t>
            </a:r>
            <a:r>
              <a:rPr lang="hu-HU" dirty="0" smtClean="0">
                <a:solidFill>
                  <a:srgbClr val="C00000"/>
                </a:solidFill>
              </a:rPr>
              <a:t>G</a:t>
            </a:r>
            <a:r>
              <a:rPr lang="en-US" dirty="0" err="1" smtClean="0">
                <a:solidFill>
                  <a:srgbClr val="C00000"/>
                </a:solidFill>
              </a:rPr>
              <a:t>raphics</a:t>
            </a:r>
            <a:r>
              <a:rPr lang="hu-HU" dirty="0" smtClean="0"/>
              <a:t/>
            </a:r>
            <a:br>
              <a:rPr lang="hu-HU" dirty="0" smtClean="0"/>
            </a:br>
            <a:r>
              <a:rPr lang="hu-HU" dirty="0" err="1" smtClean="0"/>
              <a:t>Change</a:t>
            </a:r>
            <a:r>
              <a:rPr lang="hu-HU" dirty="0" smtClean="0"/>
              <a:t> of </a:t>
            </a:r>
            <a:r>
              <a:rPr lang="hu-HU" dirty="0" err="1" smtClean="0"/>
              <a:t>Basis</a:t>
            </a:r>
            <a:endParaRPr lang="en-US" dirty="0"/>
          </a:p>
        </p:txBody>
      </p:sp>
      <p:sp>
        <p:nvSpPr>
          <p:cNvPr id="3" name="Subtitle 2"/>
          <p:cNvSpPr>
            <a:spLocks noGrp="1"/>
          </p:cNvSpPr>
          <p:nvPr>
            <p:ph type="subTitle" idx="1"/>
          </p:nvPr>
        </p:nvSpPr>
        <p:spPr/>
        <p:txBody>
          <a:bodyPr>
            <a:normAutofit/>
          </a:bodyPr>
          <a:lstStyle/>
          <a:p>
            <a:r>
              <a:rPr lang="hu-HU" dirty="0" smtClean="0"/>
              <a:t>László </a:t>
            </a:r>
            <a:r>
              <a:rPr lang="hu-HU" dirty="0"/>
              <a:t>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970694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scale by (2, -3)</a:t>
            </a:r>
            <a:r>
              <a:rPr lang="en-US" dirty="0" smtClean="0">
                <a:sym typeface="Symbol" panose="05050102010706020507" pitchFamily="18" charset="2"/>
              </a:rPr>
              <a:t>?</a:t>
            </a:r>
            <a:endParaRPr lang="en-US" dirty="0"/>
          </a:p>
        </p:txBody>
      </p:sp>
      <p:sp>
        <p:nvSpPr>
          <p:cNvPr id="14" name="TextBox 13"/>
          <p:cNvSpPr txBox="1"/>
          <p:nvPr/>
        </p:nvSpPr>
        <p:spPr>
          <a:xfrm>
            <a:off x="445165" y="2502139"/>
            <a:ext cx="1851533" cy="461665"/>
          </a:xfrm>
          <a:prstGeom prst="rect">
            <a:avLst/>
          </a:prstGeom>
          <a:noFill/>
        </p:spPr>
        <p:txBody>
          <a:bodyPr wrap="none" rtlCol="0">
            <a:spAutoFit/>
          </a:bodyPr>
          <a:lstStyle/>
          <a:p>
            <a:r>
              <a:rPr lang="en-US" sz="2400" dirty="0">
                <a:solidFill>
                  <a:srgbClr val="FF0000"/>
                </a:solidFill>
                <a:latin typeface="Whipsmart" panose="020B0502030203050204" pitchFamily="34" charset="0"/>
                <a:ea typeface="+mj-ea"/>
                <a:cs typeface="+mj-cs"/>
              </a:rPr>
              <a:t>Tom's original</a:t>
            </a:r>
          </a:p>
        </p:txBody>
      </p:sp>
      <p:sp>
        <p:nvSpPr>
          <p:cNvPr id="15" name="TextBox 14"/>
          <p:cNvSpPr txBox="1"/>
          <p:nvPr/>
        </p:nvSpPr>
        <p:spPr>
          <a:xfrm>
            <a:off x="8945561" y="2613932"/>
            <a:ext cx="2449710"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ea typeface="+mj-ea"/>
                <a:cs typeface="+mj-cs"/>
              </a:rPr>
              <a:t>our rotated version</a:t>
            </a:r>
            <a:endParaRPr lang="en-US" sz="2400" dirty="0">
              <a:solidFill>
                <a:srgbClr val="FF0000"/>
              </a:solidFill>
              <a:latin typeface="Whipsmart" panose="020B0502030203050204" pitchFamily="34" charset="0"/>
              <a:ea typeface="+mj-ea"/>
              <a:cs typeface="+mj-cs"/>
            </a:endParaRPr>
          </a:p>
        </p:txBody>
      </p:sp>
      <p:sp>
        <p:nvSpPr>
          <p:cNvPr id="16" name="TextBox 15"/>
          <p:cNvSpPr txBox="1"/>
          <p:nvPr/>
        </p:nvSpPr>
        <p:spPr>
          <a:xfrm>
            <a:off x="3832239" y="2320454"/>
            <a:ext cx="2393604"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ea typeface="+mj-ea"/>
                <a:cs typeface="+mj-cs"/>
              </a:rPr>
              <a:t>what to write here?</a:t>
            </a:r>
            <a:endParaRPr lang="en-US" sz="2400" dirty="0">
              <a:solidFill>
                <a:srgbClr val="FF0000"/>
              </a:solidFill>
              <a:latin typeface="Whipsmart" panose="020B0502030203050204" pitchFamily="34" charset="0"/>
              <a:ea typeface="+mj-ea"/>
              <a:cs typeface="+mj-cs"/>
            </a:endParaRPr>
          </a:p>
        </p:txBody>
      </p:sp>
      <p:pic>
        <p:nvPicPr>
          <p:cNvPr id="10" name="Picture 9"/>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602166" y="2963804"/>
            <a:ext cx="5366902" cy="1777086"/>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32732" y="3257622"/>
            <a:ext cx="1676400" cy="1053041"/>
          </a:xfrm>
          <a:prstGeom prst="rect">
            <a:avLst/>
          </a:prstGeom>
        </p:spPr>
      </p:pic>
      <p:pic>
        <p:nvPicPr>
          <p:cNvPr id="5" name="Picture 4"/>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9220200" y="3257621"/>
            <a:ext cx="2162415" cy="1053041"/>
          </a:xfrm>
          <a:prstGeom prst="rect">
            <a:avLst/>
          </a:prstGeom>
        </p:spPr>
      </p:pic>
    </p:spTree>
    <p:extLst>
      <p:ext uri="{BB962C8B-B14F-4D97-AF65-F5344CB8AC3E}">
        <p14:creationId xmlns:p14="http://schemas.microsoft.com/office/powerpoint/2010/main" val="235801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5853761" y="2202414"/>
            <a:ext cx="4915796" cy="1214321"/>
          </a:xfrm>
          <a:prstGeom prst="rect">
            <a:avLst/>
          </a:prstGeom>
        </p:spPr>
      </p:pic>
      <p:sp>
        <p:nvSpPr>
          <p:cNvPr id="2" name="Title 1"/>
          <p:cNvSpPr>
            <a:spLocks noGrp="1"/>
          </p:cNvSpPr>
          <p:nvPr>
            <p:ph type="title"/>
          </p:nvPr>
        </p:nvSpPr>
        <p:spPr/>
        <p:txBody>
          <a:bodyPr/>
          <a:lstStyle/>
          <a:p>
            <a:r>
              <a:rPr lang="en-US" smtClean="0"/>
              <a:t>Matrix-matrix multiplication</a:t>
            </a:r>
            <a:endParaRPr lang="en-US" dirty="0"/>
          </a:p>
        </p:txBody>
      </p:sp>
      <p:pic>
        <p:nvPicPr>
          <p:cNvPr id="7" name="Picture 6"/>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890366" y="2202412"/>
            <a:ext cx="1431335" cy="1214322"/>
          </a:xfrm>
          <a:prstGeom prst="rect">
            <a:avLst/>
          </a:prstGeom>
        </p:spPr>
      </p:pic>
      <p:pic>
        <p:nvPicPr>
          <p:cNvPr id="19" name="Picture 18"/>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3560608" y="2202412"/>
            <a:ext cx="1611776" cy="1214322"/>
          </a:xfrm>
          <a:prstGeom prst="rect">
            <a:avLst/>
          </a:prstGeom>
        </p:spPr>
      </p:pic>
      <p:pic>
        <p:nvPicPr>
          <p:cNvPr id="9" name="Picture 8"/>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6413636" y="2331965"/>
            <a:ext cx="1282594" cy="360882"/>
          </a:xfrm>
          <a:prstGeom prst="rect">
            <a:avLst/>
          </a:prstGeom>
        </p:spPr>
      </p:pic>
      <p:pic>
        <p:nvPicPr>
          <p:cNvPr id="10" name="Picture 9"/>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8835489" y="2331965"/>
            <a:ext cx="1314293" cy="409650"/>
          </a:xfrm>
          <a:prstGeom prst="rect">
            <a:avLst/>
          </a:prstGeom>
        </p:spPr>
      </p:pic>
      <p:pic>
        <p:nvPicPr>
          <p:cNvPr id="6" name="Picture 5"/>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6279979" y="2905305"/>
            <a:ext cx="1597146" cy="395020"/>
          </a:xfrm>
          <a:prstGeom prst="rect">
            <a:avLst/>
          </a:prstGeom>
        </p:spPr>
      </p:pic>
      <p:pic>
        <p:nvPicPr>
          <p:cNvPr id="5" name="Picture 4"/>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8678214" y="2929526"/>
            <a:ext cx="1628845" cy="443788"/>
          </a:xfrm>
          <a:prstGeom prst="rect">
            <a:avLst/>
          </a:prstGeom>
        </p:spPr>
      </p:pic>
      <p:pic>
        <p:nvPicPr>
          <p:cNvPr id="18" name="Picture 17"/>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4633500" y="4937138"/>
            <a:ext cx="3123579" cy="426719"/>
          </a:xfrm>
          <a:prstGeom prst="rect">
            <a:avLst/>
          </a:prstGeom>
        </p:spPr>
      </p:pic>
    </p:spTree>
    <p:extLst>
      <p:ext uri="{BB962C8B-B14F-4D97-AF65-F5344CB8AC3E}">
        <p14:creationId xmlns:p14="http://schemas.microsoft.com/office/powerpoint/2010/main" val="418474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Tom is now using a different origin, too!?</a:t>
            </a:r>
            <a:endParaRPr lang="en-US" dirty="0"/>
          </a:p>
        </p:txBody>
      </p:sp>
      <p:sp>
        <p:nvSpPr>
          <p:cNvPr id="3" name="Rectangle 2"/>
          <p:cNvSpPr/>
          <p:nvPr/>
        </p:nvSpPr>
        <p:spPr>
          <a:xfrm>
            <a:off x="1143000" y="1828800"/>
            <a:ext cx="9220200" cy="5029200"/>
          </a:xfrm>
          <a:prstGeom prst="rect">
            <a:avLst/>
          </a:prstGeom>
          <a:solidFill>
            <a:schemeClr val="bg1"/>
          </a:solidFill>
          <a:ln>
            <a:solidFill>
              <a:schemeClr val="tx1"/>
            </a:solidFill>
          </a:ln>
        </p:spPr>
        <p:txBody>
          <a:bodyPr vert="horz" lIns="91440" tIns="45720" rIns="91440" bIns="45720" rtlCol="0" anchor="ctr">
            <a:normAutofit/>
          </a:bodyPr>
          <a:lstStyle/>
          <a:p>
            <a:pPr>
              <a:lnSpc>
                <a:spcPct val="90000"/>
              </a:lnSpc>
              <a:spcBef>
                <a:spcPct val="0"/>
              </a:spcBef>
            </a:pPr>
            <a:r>
              <a:rPr lang="en-US" sz="3600" dirty="0">
                <a:solidFill>
                  <a:srgbClr val="FF0000"/>
                </a:solidFill>
                <a:latin typeface="Whipsmart" panose="020B0502030203050204" pitchFamily="34" charset="0"/>
                <a:ea typeface="+mj-ea"/>
                <a:cs typeface="+mj-cs"/>
              </a:rPr>
              <a:t>Tom </a:t>
            </a:r>
            <a:r>
              <a:rPr lang="en-US" sz="3600" dirty="0" smtClean="0">
                <a:solidFill>
                  <a:srgbClr val="FF0000"/>
                </a:solidFill>
                <a:latin typeface="Whipsmart" panose="020B0502030203050204" pitchFamily="34" charset="0"/>
                <a:ea typeface="+mj-ea"/>
                <a:cs typeface="+mj-cs"/>
              </a:rPr>
              <a:t>says</a:t>
            </a:r>
          </a:p>
          <a:p>
            <a:pPr>
              <a:lnSpc>
                <a:spcPct val="90000"/>
              </a:lnSpc>
              <a:spcBef>
                <a:spcPct val="0"/>
              </a:spcBef>
            </a:pPr>
            <a:r>
              <a:rPr lang="en-US" sz="3600" dirty="0" smtClean="0">
                <a:solidFill>
                  <a:srgbClr val="FF8500"/>
                </a:solidFill>
                <a:latin typeface="Whipsmart" panose="020B0502030203050204" pitchFamily="34" charset="0"/>
                <a:ea typeface="+mj-ea"/>
                <a:cs typeface="+mj-cs"/>
              </a:rPr>
              <a:t>orange is</a:t>
            </a:r>
          </a:p>
          <a:p>
            <a:pPr>
              <a:lnSpc>
                <a:spcPct val="90000"/>
              </a:lnSpc>
              <a:spcBef>
                <a:spcPct val="0"/>
              </a:spcBef>
            </a:pPr>
            <a:endParaRPr lang="en-US" sz="3600" dirty="0">
              <a:solidFill>
                <a:srgbClr val="FF0000"/>
              </a:solidFill>
              <a:latin typeface="Whipsmart" panose="020B0502030203050204" pitchFamily="34" charset="0"/>
              <a:ea typeface="+mj-ea"/>
              <a:cs typeface="+mj-cs"/>
            </a:endParaRPr>
          </a:p>
          <a:p>
            <a:pPr>
              <a:lnSpc>
                <a:spcPct val="90000"/>
              </a:lnSpc>
              <a:spcBef>
                <a:spcPct val="0"/>
              </a:spcBef>
            </a:pPr>
            <a:r>
              <a:rPr lang="en-US" sz="3600" dirty="0" smtClean="0">
                <a:solidFill>
                  <a:srgbClr val="FF00FF"/>
                </a:solidFill>
                <a:latin typeface="Whipsmart" panose="020B0502030203050204" pitchFamily="34" charset="0"/>
                <a:ea typeface="+mj-ea"/>
                <a:cs typeface="+mj-cs"/>
              </a:rPr>
              <a:t>purple is </a:t>
            </a:r>
          </a:p>
          <a:p>
            <a:pPr>
              <a:lnSpc>
                <a:spcPct val="90000"/>
              </a:lnSpc>
              <a:spcBef>
                <a:spcPct val="0"/>
              </a:spcBef>
            </a:pPr>
            <a:endParaRPr lang="en-US" sz="3600" dirty="0" smtClean="0">
              <a:latin typeface="Whipsmart" panose="020B0502030203050204" pitchFamily="34" charset="0"/>
              <a:ea typeface="+mj-ea"/>
              <a:cs typeface="+mj-cs"/>
            </a:endParaRPr>
          </a:p>
          <a:p>
            <a:pPr>
              <a:lnSpc>
                <a:spcPct val="90000"/>
              </a:lnSpc>
              <a:spcBef>
                <a:spcPct val="0"/>
              </a:spcBef>
            </a:pPr>
            <a:r>
              <a:rPr lang="en-US" sz="3600" dirty="0" smtClean="0">
                <a:latin typeface="Whipsmart" panose="020B0502030203050204" pitchFamily="34" charset="0"/>
                <a:ea typeface="+mj-ea"/>
                <a:cs typeface="+mj-cs"/>
              </a:rPr>
              <a:t>my origin is at your</a:t>
            </a:r>
          </a:p>
          <a:p>
            <a:pPr>
              <a:lnSpc>
                <a:spcPct val="90000"/>
              </a:lnSpc>
              <a:spcBef>
                <a:spcPct val="0"/>
              </a:spcBef>
            </a:pPr>
            <a:r>
              <a:rPr lang="en-US" sz="3600" dirty="0" smtClean="0">
                <a:latin typeface="Whipsmart" panose="020B0502030203050204" pitchFamily="34" charset="0"/>
                <a:ea typeface="+mj-ea"/>
                <a:cs typeface="+mj-cs"/>
              </a:rPr>
              <a:t>origin translated by</a:t>
            </a:r>
            <a:endParaRPr lang="en-US" sz="3600" dirty="0">
              <a:solidFill>
                <a:srgbClr val="FF00FF"/>
              </a:solidFill>
              <a:latin typeface="Whipsmart" panose="020B0502030203050204" pitchFamily="34" charset="0"/>
              <a:ea typeface="+mj-ea"/>
              <a:cs typeface="+mj-cs"/>
            </a:endParaRPr>
          </a:p>
        </p:txBody>
      </p:sp>
      <p:pic>
        <p:nvPicPr>
          <p:cNvPr id="4" name="Picture 3"/>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4433235" y="2930735"/>
            <a:ext cx="1662765" cy="838703"/>
          </a:xfrm>
          <a:prstGeom prst="rect">
            <a:avLst/>
          </a:prstGeom>
        </p:spPr>
      </p:pic>
      <p:pic>
        <p:nvPicPr>
          <p:cNvPr id="5" name="Picture 4"/>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4433235" y="4075092"/>
            <a:ext cx="2004095" cy="838703"/>
          </a:xfrm>
          <a:prstGeom prst="rect">
            <a:avLst/>
          </a:prstGeom>
        </p:spPr>
      </p:pic>
      <p:pic>
        <p:nvPicPr>
          <p:cNvPr id="18" name="Picture 17"/>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4870870" y="5638800"/>
            <a:ext cx="1501852" cy="387656"/>
          </a:xfrm>
          <a:prstGeom prst="rect">
            <a:avLst/>
          </a:prstGeom>
        </p:spPr>
      </p:pic>
      <p:sp>
        <p:nvSpPr>
          <p:cNvPr id="8" name="Rectangle 7"/>
          <p:cNvSpPr/>
          <p:nvPr/>
        </p:nvSpPr>
        <p:spPr>
          <a:xfrm>
            <a:off x="7353894" y="1873994"/>
            <a:ext cx="4972241" cy="4450605"/>
          </a:xfrm>
          <a:prstGeom prst="rect">
            <a:avLst/>
          </a:prstGeom>
          <a:solidFill>
            <a:schemeClr val="bg1"/>
          </a:solidFill>
          <a:ln>
            <a:solidFill>
              <a:schemeClr val="tx1"/>
            </a:solidFill>
          </a:ln>
        </p:spPr>
        <p:txBody>
          <a:bodyPr vert="horz" lIns="91440" tIns="45720" rIns="91440" bIns="45720" rtlCol="0" anchor="ctr">
            <a:normAutofit/>
          </a:bodyPr>
          <a:lstStyle/>
          <a:p>
            <a:pPr>
              <a:lnSpc>
                <a:spcPct val="90000"/>
              </a:lnSpc>
              <a:spcBef>
                <a:spcPct val="0"/>
              </a:spcBef>
            </a:pPr>
            <a:endParaRPr lang="en-US" sz="3600" dirty="0">
              <a:solidFill>
                <a:srgbClr val="FF00FF"/>
              </a:solidFill>
              <a:latin typeface="Whipsmart" panose="020B0502030203050204" pitchFamily="34" charset="0"/>
              <a:ea typeface="+mj-ea"/>
              <a:cs typeface="+mj-cs"/>
            </a:endParaRPr>
          </a:p>
        </p:txBody>
      </p:sp>
      <p:pic>
        <p:nvPicPr>
          <p:cNvPr id="9" name="Picture 8"/>
          <p:cNvPicPr>
            <a:picLocks noChangeAspect="1"/>
          </p:cNvPicPr>
          <p:nvPr>
            <p:custDataLst>
              <p:tags r:id="rId4"/>
            </p:custDataLst>
          </p:nvPr>
        </p:nvPicPr>
        <p:blipFill>
          <a:blip r:embed="rId13">
            <a:extLst>
              <a:ext uri="{28A0092B-C50C-407E-A947-70E740481C1C}">
                <a14:useLocalDpi xmlns:a14="http://schemas.microsoft.com/office/drawing/2010/main" val="0"/>
              </a:ext>
            </a:extLst>
          </a:blip>
          <a:stretch>
            <a:fillRect/>
          </a:stretch>
        </p:blipFill>
        <p:spPr>
          <a:xfrm>
            <a:off x="8367619" y="2506510"/>
            <a:ext cx="3736980" cy="2220800"/>
          </a:xfrm>
          <a:prstGeom prst="rect">
            <a:avLst/>
          </a:prstGeom>
        </p:spPr>
      </p:pic>
      <p:pic>
        <p:nvPicPr>
          <p:cNvPr id="10" name="Picture 9"/>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9550934" y="2125019"/>
            <a:ext cx="138970" cy="275504"/>
          </a:xfrm>
          <a:prstGeom prst="rect">
            <a:avLst/>
          </a:prstGeom>
        </p:spPr>
      </p:pic>
      <p:pic>
        <p:nvPicPr>
          <p:cNvPr id="11" name="Picture 10"/>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11192702" y="2072818"/>
            <a:ext cx="138970" cy="382779"/>
          </a:xfrm>
          <a:prstGeom prst="rect">
            <a:avLst/>
          </a:prstGeom>
        </p:spPr>
      </p:pic>
      <p:pic>
        <p:nvPicPr>
          <p:cNvPr id="12" name="Picture 11"/>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rot="5400000">
            <a:off x="6913431" y="3128592"/>
            <a:ext cx="1983813" cy="966066"/>
          </a:xfrm>
          <a:prstGeom prst="rect">
            <a:avLst/>
          </a:prstGeom>
        </p:spPr>
      </p:pic>
      <p:pic>
        <p:nvPicPr>
          <p:cNvPr id="19" name="Picture 18"/>
          <p:cNvPicPr>
            <a:picLocks noChangeAspect="1"/>
          </p:cNvPicPr>
          <p:nvPr>
            <p:custDataLst>
              <p:tags r:id="rId8"/>
            </p:custDataLst>
          </p:nvPr>
        </p:nvPicPr>
        <p:blipFill>
          <a:blip r:embed="rId17">
            <a:extLst>
              <a:ext uri="{28A0092B-C50C-407E-A947-70E740481C1C}">
                <a14:useLocalDpi xmlns:a14="http://schemas.microsoft.com/office/drawing/2010/main" val="0"/>
              </a:ext>
            </a:extLst>
          </a:blip>
          <a:stretch>
            <a:fillRect/>
          </a:stretch>
        </p:blipFill>
        <p:spPr>
          <a:xfrm>
            <a:off x="8534400" y="4833297"/>
            <a:ext cx="3567524" cy="1333372"/>
          </a:xfrm>
          <a:prstGeom prst="rect">
            <a:avLst/>
          </a:prstGeom>
        </p:spPr>
      </p:pic>
    </p:spTree>
    <p:extLst>
      <p:ext uri="{BB962C8B-B14F-4D97-AF65-F5344CB8AC3E}">
        <p14:creationId xmlns:p14="http://schemas.microsoft.com/office/powerpoint/2010/main" val="192886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p:cNvCxnSpPr/>
          <p:nvPr/>
        </p:nvCxnSpPr>
        <p:spPr>
          <a:xfrm flipV="1">
            <a:off x="6096000" y="386698"/>
            <a:ext cx="7917" cy="609030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09600" y="3429672"/>
            <a:ext cx="109728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09600" y="2505122"/>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010400" y="386698"/>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09600" y="1588186"/>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617517" y="682909"/>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609600" y="4308062"/>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609600" y="5286250"/>
            <a:ext cx="10972800" cy="11209"/>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09600" y="6172201"/>
            <a:ext cx="10972800" cy="15394"/>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7924800" y="386698"/>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88392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7536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106680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15824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51816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2672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3528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24384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5240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617517"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5-Point Star 78"/>
          <p:cNvSpPr/>
          <p:nvPr/>
        </p:nvSpPr>
        <p:spPr>
          <a:xfrm>
            <a:off x="6809233" y="1386424"/>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itle 88"/>
          <p:cNvSpPr>
            <a:spLocks noGrp="1"/>
          </p:cNvSpPr>
          <p:nvPr>
            <p:ph type="title"/>
          </p:nvPr>
        </p:nvSpPr>
        <p:spPr/>
        <p:txBody>
          <a:bodyPr/>
          <a:lstStyle/>
          <a:p>
            <a:r>
              <a:rPr lang="en-US" dirty="0" smtClean="0"/>
              <a:t>What if we use Tom's coordinates and our coordinates in the same system?</a:t>
            </a:r>
            <a:endParaRPr lang="en-US" dirty="0"/>
          </a:p>
        </p:txBody>
      </p:sp>
      <p:sp>
        <p:nvSpPr>
          <p:cNvPr id="36" name="5-Point Star 35"/>
          <p:cNvSpPr/>
          <p:nvPr/>
        </p:nvSpPr>
        <p:spPr>
          <a:xfrm>
            <a:off x="6830412" y="505864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7113625" y="4557261"/>
            <a:ext cx="1496976" cy="728989"/>
          </a:xfrm>
          <a:prstGeom prst="rect">
            <a:avLst/>
          </a:prstGeom>
        </p:spPr>
      </p:pic>
      <p:pic>
        <p:nvPicPr>
          <p:cNvPr id="2" name="Picture 1"/>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7263384" y="1583075"/>
            <a:ext cx="1160522" cy="728989"/>
          </a:xfrm>
          <a:prstGeom prst="rect">
            <a:avLst/>
          </a:prstGeom>
        </p:spPr>
      </p:pic>
      <p:sp>
        <p:nvSpPr>
          <p:cNvPr id="41" name="5-Point Star 40"/>
          <p:cNvSpPr/>
          <p:nvPr/>
        </p:nvSpPr>
        <p:spPr>
          <a:xfrm>
            <a:off x="6519211" y="4616292"/>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p:nvPr/>
        </p:nvSpPr>
        <p:spPr>
          <a:xfrm>
            <a:off x="6054242" y="4304415"/>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p:nvPr/>
        </p:nvSpPr>
        <p:spPr>
          <a:xfrm>
            <a:off x="5414312" y="4566110"/>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5067300" y="524203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p:nvPr/>
        </p:nvSpPr>
        <p:spPr>
          <a:xfrm>
            <a:off x="5406395" y="5760798"/>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p:nvPr/>
        </p:nvSpPr>
        <p:spPr>
          <a:xfrm>
            <a:off x="5584029" y="378071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p:nvPr/>
        </p:nvSpPr>
        <p:spPr>
          <a:xfrm>
            <a:off x="4971445" y="303347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p:cNvSpPr/>
          <p:nvPr/>
        </p:nvSpPr>
        <p:spPr>
          <a:xfrm>
            <a:off x="4526587" y="4821165"/>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52"/>
          <p:cNvSpPr/>
          <p:nvPr/>
        </p:nvSpPr>
        <p:spPr>
          <a:xfrm>
            <a:off x="4074105" y="439252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5-Point Star 89"/>
          <p:cNvSpPr/>
          <p:nvPr/>
        </p:nvSpPr>
        <p:spPr>
          <a:xfrm rot="14000233">
            <a:off x="6646178" y="1922705"/>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5-Point Star 90"/>
          <p:cNvSpPr/>
          <p:nvPr/>
        </p:nvSpPr>
        <p:spPr>
          <a:xfrm rot="14000233">
            <a:off x="6673636" y="2481909"/>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5-Point Star 91"/>
          <p:cNvSpPr/>
          <p:nvPr/>
        </p:nvSpPr>
        <p:spPr>
          <a:xfrm rot="14000233">
            <a:off x="7265663" y="2838979"/>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5-Point Star 92"/>
          <p:cNvSpPr/>
          <p:nvPr/>
        </p:nvSpPr>
        <p:spPr>
          <a:xfrm rot="14000233">
            <a:off x="8015065" y="2713744"/>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5-Point Star 93"/>
          <p:cNvSpPr/>
          <p:nvPr/>
        </p:nvSpPr>
        <p:spPr>
          <a:xfrm rot="14000233">
            <a:off x="8228726" y="2131976"/>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5-Point Star 94"/>
          <p:cNvSpPr/>
          <p:nvPr/>
        </p:nvSpPr>
        <p:spPr>
          <a:xfrm rot="14000233">
            <a:off x="6534306" y="3171803"/>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5-Point Star 95"/>
          <p:cNvSpPr/>
          <p:nvPr/>
        </p:nvSpPr>
        <p:spPr>
          <a:xfrm rot="14000233">
            <a:off x="6300674" y="4109376"/>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5-Point Star 96"/>
          <p:cNvSpPr/>
          <p:nvPr/>
        </p:nvSpPr>
        <p:spPr>
          <a:xfrm rot="14000233">
            <a:off x="8000324" y="3398785"/>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5-Point Star 97"/>
          <p:cNvSpPr/>
          <p:nvPr/>
        </p:nvSpPr>
        <p:spPr>
          <a:xfrm rot="14000233">
            <a:off x="7926660" y="4017695"/>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p:cNvSpPr/>
          <p:nvPr/>
        </p:nvSpPr>
        <p:spPr>
          <a:xfrm>
            <a:off x="5448250" y="2769125"/>
            <a:ext cx="1309168" cy="1305364"/>
          </a:xfrm>
          <a:prstGeom prst="arc">
            <a:avLst>
              <a:gd name="adj1" fmla="val 21114645"/>
              <a:gd name="adj2" fmla="val 7401608"/>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Arc 98"/>
          <p:cNvSpPr/>
          <p:nvPr/>
        </p:nvSpPr>
        <p:spPr>
          <a:xfrm>
            <a:off x="5182524" y="2524395"/>
            <a:ext cx="1827340" cy="1802957"/>
          </a:xfrm>
          <a:prstGeom prst="arc">
            <a:avLst>
              <a:gd name="adj1" fmla="val 3623731"/>
              <a:gd name="adj2" fmla="val 11337970"/>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Arc 99"/>
          <p:cNvSpPr/>
          <p:nvPr/>
        </p:nvSpPr>
        <p:spPr>
          <a:xfrm>
            <a:off x="4928617" y="2239858"/>
            <a:ext cx="2309649" cy="2343163"/>
          </a:xfrm>
          <a:prstGeom prst="arc">
            <a:avLst>
              <a:gd name="adj1" fmla="val 18897711"/>
              <a:gd name="adj2" fmla="val 4733387"/>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Arc 101"/>
          <p:cNvSpPr/>
          <p:nvPr/>
        </p:nvSpPr>
        <p:spPr>
          <a:xfrm>
            <a:off x="4682494" y="1986898"/>
            <a:ext cx="2874695" cy="2929561"/>
          </a:xfrm>
          <a:prstGeom prst="arc">
            <a:avLst>
              <a:gd name="adj1" fmla="val 20405582"/>
              <a:gd name="adj2" fmla="val 6692784"/>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rc 102"/>
          <p:cNvSpPr/>
          <p:nvPr/>
        </p:nvSpPr>
        <p:spPr>
          <a:xfrm>
            <a:off x="3903124" y="1193502"/>
            <a:ext cx="4351594" cy="4429530"/>
          </a:xfrm>
          <a:prstGeom prst="arc">
            <a:avLst>
              <a:gd name="adj1" fmla="val 1170314"/>
              <a:gd name="adj2" fmla="val 8774649"/>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a:off x="3901512" y="1193502"/>
            <a:ext cx="4353206" cy="4429530"/>
          </a:xfrm>
          <a:prstGeom prst="arc">
            <a:avLst>
              <a:gd name="adj1" fmla="val 189569"/>
              <a:gd name="adj2" fmla="val 7810436"/>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Arc 104"/>
          <p:cNvSpPr/>
          <p:nvPr/>
        </p:nvSpPr>
        <p:spPr>
          <a:xfrm>
            <a:off x="3469217" y="819435"/>
            <a:ext cx="5270692" cy="5200366"/>
          </a:xfrm>
          <a:prstGeom prst="arc">
            <a:avLst>
              <a:gd name="adj1" fmla="val 20004319"/>
              <a:gd name="adj2" fmla="val 6057106"/>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Arc 105"/>
          <p:cNvSpPr/>
          <p:nvPr/>
        </p:nvSpPr>
        <p:spPr>
          <a:xfrm>
            <a:off x="3833399" y="1193502"/>
            <a:ext cx="4489432" cy="4429530"/>
          </a:xfrm>
          <a:prstGeom prst="arc">
            <a:avLst>
              <a:gd name="adj1" fmla="val 20705334"/>
              <a:gd name="adj2" fmla="val 6702126"/>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Arc 106"/>
          <p:cNvSpPr/>
          <p:nvPr/>
        </p:nvSpPr>
        <p:spPr>
          <a:xfrm>
            <a:off x="4559968" y="1912425"/>
            <a:ext cx="3082902" cy="3041768"/>
          </a:xfrm>
          <a:prstGeom prst="arc">
            <a:avLst>
              <a:gd name="adj1" fmla="val 17878946"/>
              <a:gd name="adj2" fmla="val 4120550"/>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Arc 107"/>
          <p:cNvSpPr/>
          <p:nvPr/>
        </p:nvSpPr>
        <p:spPr>
          <a:xfrm>
            <a:off x="4030582" y="1386077"/>
            <a:ext cx="4122082" cy="4067082"/>
          </a:xfrm>
          <a:prstGeom prst="arc">
            <a:avLst>
              <a:gd name="adj1" fmla="val 17756181"/>
              <a:gd name="adj2" fmla="val 3851854"/>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6173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0 L 0 0.25 E" pathEditMode="relative" ptsTypes="">
                                      <p:cBhvr>
                                        <p:cTn id="6" dur="2000" fill="hold"/>
                                        <p:tgtEl>
                                          <p:spTgt spid="79"/>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0 0 L 0 0.25 E" pathEditMode="relative" ptsTypes="">
                                      <p:cBhvr>
                                        <p:cTn id="8" dur="2000" fill="hold"/>
                                        <p:tgtEl>
                                          <p:spTgt spid="90"/>
                                        </p:tgtEl>
                                        <p:attrNameLst>
                                          <p:attrName>ppt_x</p:attrName>
                                          <p:attrName>ppt_y</p:attrName>
                                        </p:attrNameLst>
                                      </p:cBhvr>
                                    </p:animMotion>
                                  </p:childTnLst>
                                </p:cTn>
                              </p:par>
                              <p:par>
                                <p:cTn id="9" presetID="42" presetClass="path" presetSubtype="0" accel="50000" decel="50000" fill="hold" grpId="0" nodeType="withEffect">
                                  <p:stCondLst>
                                    <p:cond delay="0"/>
                                  </p:stCondLst>
                                  <p:childTnLst>
                                    <p:animMotion origin="layout" path="M 0 0 L 0 0.25 E" pathEditMode="relative" ptsTypes="">
                                      <p:cBhvr>
                                        <p:cTn id="10" dur="2000" fill="hold"/>
                                        <p:tgtEl>
                                          <p:spTgt spid="91"/>
                                        </p:tgtEl>
                                        <p:attrNameLst>
                                          <p:attrName>ppt_x</p:attrName>
                                          <p:attrName>ppt_y</p:attrName>
                                        </p:attrNameLst>
                                      </p:cBhvr>
                                    </p:animMotion>
                                  </p:childTnLst>
                                </p:cTn>
                              </p:par>
                              <p:par>
                                <p:cTn id="11" presetID="42" presetClass="path" presetSubtype="0" accel="50000" decel="50000" fill="hold" grpId="0" nodeType="withEffect">
                                  <p:stCondLst>
                                    <p:cond delay="0"/>
                                  </p:stCondLst>
                                  <p:childTnLst>
                                    <p:animMotion origin="layout" path="M 0 0 L 0 0.25 E" pathEditMode="relative" ptsTypes="">
                                      <p:cBhvr>
                                        <p:cTn id="12" dur="2000" fill="hold"/>
                                        <p:tgtEl>
                                          <p:spTgt spid="93"/>
                                        </p:tgtEl>
                                        <p:attrNameLst>
                                          <p:attrName>ppt_x</p:attrName>
                                          <p:attrName>ppt_y</p:attrName>
                                        </p:attrNameLst>
                                      </p:cBhvr>
                                    </p:animMotion>
                                  </p:childTnLst>
                                </p:cTn>
                              </p:par>
                              <p:par>
                                <p:cTn id="13" presetID="42" presetClass="path" presetSubtype="0" accel="50000" decel="50000" fill="hold" grpId="0" nodeType="withEffect">
                                  <p:stCondLst>
                                    <p:cond delay="0"/>
                                  </p:stCondLst>
                                  <p:childTnLst>
                                    <p:animMotion origin="layout" path="M 0 0 L 0 0.25 E" pathEditMode="relative" ptsTypes="">
                                      <p:cBhvr>
                                        <p:cTn id="14" dur="2000" fill="hold"/>
                                        <p:tgtEl>
                                          <p:spTgt spid="94"/>
                                        </p:tgtEl>
                                        <p:attrNameLst>
                                          <p:attrName>ppt_x</p:attrName>
                                          <p:attrName>ppt_y</p:attrName>
                                        </p:attrNameLst>
                                      </p:cBhvr>
                                    </p:animMotion>
                                  </p:childTnLst>
                                </p:cTn>
                              </p:par>
                              <p:par>
                                <p:cTn id="15" presetID="42" presetClass="path" presetSubtype="0" accel="50000" decel="50000" fill="hold" grpId="0" nodeType="withEffect">
                                  <p:stCondLst>
                                    <p:cond delay="0"/>
                                  </p:stCondLst>
                                  <p:childTnLst>
                                    <p:animMotion origin="layout" path="M 0 0 L 0 0.25 E" pathEditMode="relative" ptsTypes="">
                                      <p:cBhvr>
                                        <p:cTn id="16" dur="2000" fill="hold"/>
                                        <p:tgtEl>
                                          <p:spTgt spid="95"/>
                                        </p:tgtEl>
                                        <p:attrNameLst>
                                          <p:attrName>ppt_x</p:attrName>
                                          <p:attrName>ppt_y</p:attrName>
                                        </p:attrNameLst>
                                      </p:cBhvr>
                                    </p:animMotion>
                                  </p:childTnLst>
                                </p:cTn>
                              </p:par>
                              <p:par>
                                <p:cTn id="17" presetID="42" presetClass="path" presetSubtype="0" accel="50000" decel="50000" fill="hold" grpId="0" nodeType="withEffect">
                                  <p:stCondLst>
                                    <p:cond delay="0"/>
                                  </p:stCondLst>
                                  <p:childTnLst>
                                    <p:animMotion origin="layout" path="M 0 0 L 0 0.25 E" pathEditMode="relative" ptsTypes="">
                                      <p:cBhvr>
                                        <p:cTn id="18" dur="2000" fill="hold"/>
                                        <p:tgtEl>
                                          <p:spTgt spid="96"/>
                                        </p:tgtEl>
                                        <p:attrNameLst>
                                          <p:attrName>ppt_x</p:attrName>
                                          <p:attrName>ppt_y</p:attrName>
                                        </p:attrNameLst>
                                      </p:cBhvr>
                                    </p:animMotion>
                                  </p:childTnLst>
                                </p:cTn>
                              </p:par>
                              <p:par>
                                <p:cTn id="19" presetID="42" presetClass="path" presetSubtype="0" accel="50000" decel="50000" fill="hold" grpId="0" nodeType="withEffect">
                                  <p:stCondLst>
                                    <p:cond delay="0"/>
                                  </p:stCondLst>
                                  <p:childTnLst>
                                    <p:animMotion origin="layout" path="M 0 0 L 0 0.25 E" pathEditMode="relative" ptsTypes="">
                                      <p:cBhvr>
                                        <p:cTn id="20" dur="2000" fill="hold"/>
                                        <p:tgtEl>
                                          <p:spTgt spid="97"/>
                                        </p:tgtEl>
                                        <p:attrNameLst>
                                          <p:attrName>ppt_x</p:attrName>
                                          <p:attrName>ppt_y</p:attrName>
                                        </p:attrNameLst>
                                      </p:cBhvr>
                                    </p:animMotion>
                                  </p:childTnLst>
                                </p:cTn>
                              </p:par>
                              <p:par>
                                <p:cTn id="21" presetID="42" presetClass="path" presetSubtype="0" accel="50000" decel="50000" fill="hold" grpId="0" nodeType="withEffect">
                                  <p:stCondLst>
                                    <p:cond delay="0"/>
                                  </p:stCondLst>
                                  <p:childTnLst>
                                    <p:animMotion origin="layout" path="M 0 0 L 0 0.25 E" pathEditMode="relative" ptsTypes="">
                                      <p:cBhvr>
                                        <p:cTn id="22" dur="2000" fill="hold"/>
                                        <p:tgtEl>
                                          <p:spTgt spid="98"/>
                                        </p:tgtEl>
                                        <p:attrNameLst>
                                          <p:attrName>ppt_x</p:attrName>
                                          <p:attrName>ppt_y</p:attrName>
                                        </p:attrNameLst>
                                      </p:cBhvr>
                                    </p:animMotion>
                                  </p:childTnLst>
                                </p:cTn>
                              </p:par>
                              <p:par>
                                <p:cTn id="23" presetID="42" presetClass="path" presetSubtype="0" accel="50000" decel="50000" fill="hold" grpId="0" nodeType="withEffect">
                                  <p:stCondLst>
                                    <p:cond delay="0"/>
                                  </p:stCondLst>
                                  <p:childTnLst>
                                    <p:animMotion origin="layout" path="M 0 0 L 0 0.25 E" pathEditMode="relative" ptsTypes="">
                                      <p:cBhvr>
                                        <p:cTn id="24" dur="2000" fill="hold"/>
                                        <p:tgtEl>
                                          <p:spTgt spid="9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0" grpId="0" animBg="1"/>
      <p:bldP spid="91" grpId="0" animBg="1"/>
      <p:bldP spid="92" grpId="0" animBg="1"/>
      <p:bldP spid="93" grpId="0" animBg="1"/>
      <p:bldP spid="94" grpId="0" animBg="1"/>
      <p:bldP spid="95" grpId="0" animBg="1"/>
      <p:bldP spid="96" grpId="0" animBg="1"/>
      <p:bldP spid="97" grpId="0" animBg="1"/>
      <p:bldP spid="9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defRPr/>
            </a:pPr>
            <a:r>
              <a:rPr lang="hu-HU" dirty="0" err="1" smtClean="0"/>
              <a:t>Affine</a:t>
            </a:r>
            <a:r>
              <a:rPr lang="hu-HU" dirty="0" smtClean="0"/>
              <a:t> </a:t>
            </a:r>
            <a:r>
              <a:rPr lang="hu-HU" dirty="0" err="1" smtClean="0"/>
              <a:t>transformations</a:t>
            </a:r>
            <a:endParaRPr lang="hu-HU" dirty="0" smtClean="0"/>
          </a:p>
        </p:txBody>
      </p:sp>
      <p:sp>
        <p:nvSpPr>
          <p:cNvPr id="6155" name="Szövegdoboz 14"/>
          <p:cNvSpPr txBox="1">
            <a:spLocks noChangeArrowheads="1"/>
          </p:cNvSpPr>
          <p:nvPr/>
        </p:nvSpPr>
        <p:spPr bwMode="auto">
          <a:xfrm>
            <a:off x="7251701" y="3268942"/>
            <a:ext cx="342106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2800" dirty="0" err="1">
                <a:latin typeface="Whipsmart" pitchFamily="34" charset="0"/>
              </a:rPr>
              <a:t>Let</a:t>
            </a:r>
            <a:r>
              <a:rPr lang="hu-HU" altLang="en-US" sz="2800" dirty="0">
                <a:latin typeface="Whipsmart" pitchFamily="34" charset="0"/>
              </a:rPr>
              <a:t> </a:t>
            </a:r>
            <a:r>
              <a:rPr lang="hu-HU" altLang="en-US" sz="2800" dirty="0" err="1">
                <a:latin typeface="Whipsmart" pitchFamily="34" charset="0"/>
              </a:rPr>
              <a:t>us</a:t>
            </a:r>
            <a:r>
              <a:rPr lang="hu-HU" altLang="en-US" sz="2800" dirty="0">
                <a:latin typeface="Whipsmart" pitchFamily="34" charset="0"/>
              </a:rPr>
              <a:t> </a:t>
            </a:r>
            <a:r>
              <a:rPr lang="hu-HU" altLang="en-US" sz="2800" dirty="0" err="1">
                <a:latin typeface="Whipsmart" pitchFamily="34" charset="0"/>
              </a:rPr>
              <a:t>put</a:t>
            </a:r>
            <a:r>
              <a:rPr lang="hu-HU" altLang="en-US" sz="2800" dirty="0">
                <a:latin typeface="Whipsmart" pitchFamily="34" charset="0"/>
              </a:rPr>
              <a:t> </a:t>
            </a:r>
            <a:r>
              <a:rPr lang="hu-HU" altLang="en-US" sz="2800" dirty="0" err="1">
                <a:latin typeface="Whipsmart" pitchFamily="34" charset="0"/>
              </a:rPr>
              <a:t>both</a:t>
            </a:r>
            <a:r>
              <a:rPr lang="hu-HU" altLang="en-US" sz="2800" dirty="0">
                <a:latin typeface="Whipsmart" pitchFamily="34" charset="0"/>
              </a:rPr>
              <a:t> </a:t>
            </a:r>
            <a:r>
              <a:rPr lang="hu-HU" altLang="en-US" sz="2800" dirty="0" err="1">
                <a:latin typeface="Whipsmart" pitchFamily="34" charset="0"/>
              </a:rPr>
              <a:t>linear</a:t>
            </a:r>
            <a:r>
              <a:rPr lang="hu-HU" altLang="en-US" sz="2800" dirty="0">
                <a:latin typeface="Whipsmart" pitchFamily="34" charset="0"/>
              </a:rPr>
              <a:t> </a:t>
            </a:r>
            <a:r>
              <a:rPr lang="hu-HU" altLang="en-US" sz="2800" dirty="0" err="1">
                <a:latin typeface="Whipsmart" pitchFamily="34" charset="0"/>
              </a:rPr>
              <a:t>transformations</a:t>
            </a:r>
            <a:r>
              <a:rPr lang="hu-HU" altLang="en-US" sz="2800" dirty="0">
                <a:latin typeface="Whipsmart" pitchFamily="34" charset="0"/>
              </a:rPr>
              <a:t> and </a:t>
            </a:r>
            <a:r>
              <a:rPr lang="hu-HU" altLang="en-US" sz="2800" dirty="0" err="1">
                <a:latin typeface="Whipsmart" pitchFamily="34" charset="0"/>
              </a:rPr>
              <a:t>translation</a:t>
            </a:r>
            <a:r>
              <a:rPr lang="hu-HU" altLang="en-US" sz="2800" dirty="0">
                <a:latin typeface="Whipsmart" pitchFamily="34" charset="0"/>
              </a:rPr>
              <a:t> </a:t>
            </a:r>
            <a:r>
              <a:rPr lang="hu-HU" altLang="en-US" sz="2800" dirty="0" err="1">
                <a:latin typeface="Whipsmart" pitchFamily="34" charset="0"/>
              </a:rPr>
              <a:t>into</a:t>
            </a:r>
            <a:r>
              <a:rPr lang="hu-HU" altLang="en-US" sz="2800" dirty="0">
                <a:latin typeface="Whipsmart" pitchFamily="34" charset="0"/>
              </a:rPr>
              <a:t> a </a:t>
            </a:r>
            <a:r>
              <a:rPr lang="hu-HU" altLang="en-US" sz="2800" dirty="0" err="1">
                <a:latin typeface="Whipsmart" pitchFamily="34" charset="0"/>
              </a:rPr>
              <a:t>matrix</a:t>
            </a:r>
            <a:endParaRPr lang="hu-HU" altLang="en-US" sz="2800" dirty="0">
              <a:latin typeface="Whipsmart" pitchFamily="34" charset="0"/>
            </a:endParaRPr>
          </a:p>
        </p:txBody>
      </p:sp>
      <p:sp>
        <p:nvSpPr>
          <p:cNvPr id="6157" name="Szövegdoboz 16"/>
          <p:cNvSpPr txBox="1">
            <a:spLocks noChangeArrowheads="1"/>
          </p:cNvSpPr>
          <p:nvPr/>
        </p:nvSpPr>
        <p:spPr bwMode="auto">
          <a:xfrm>
            <a:off x="1847851" y="1700214"/>
            <a:ext cx="3419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2800" dirty="0" err="1">
                <a:latin typeface="Whipsmart" pitchFamily="34" charset="0"/>
              </a:rPr>
              <a:t>Translation</a:t>
            </a:r>
            <a:r>
              <a:rPr lang="hu-HU" altLang="en-US" sz="2800" dirty="0">
                <a:latin typeface="Whipsmart" pitchFamily="34" charset="0"/>
              </a:rPr>
              <a:t>:</a:t>
            </a:r>
          </a:p>
        </p:txBody>
      </p:sp>
      <p:sp>
        <p:nvSpPr>
          <p:cNvPr id="6162" name="Szövegdoboz 21"/>
          <p:cNvSpPr txBox="1">
            <a:spLocks noChangeArrowheads="1"/>
          </p:cNvSpPr>
          <p:nvPr/>
        </p:nvSpPr>
        <p:spPr bwMode="auto">
          <a:xfrm>
            <a:off x="5808663" y="1700214"/>
            <a:ext cx="172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2800">
                <a:latin typeface="Whipsmart" pitchFamily="34" charset="0"/>
              </a:rPr>
              <a:t>Others:</a:t>
            </a:r>
          </a:p>
        </p:txBody>
      </p:sp>
      <p:pic>
        <p:nvPicPr>
          <p:cNvPr id="2" name="Picture 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697508" y="231730"/>
            <a:ext cx="2295145" cy="343814"/>
          </a:xfrm>
          <a:prstGeom prst="rect">
            <a:avLst/>
          </a:prstGeom>
        </p:spPr>
      </p:pic>
      <p:pic>
        <p:nvPicPr>
          <p:cNvPr id="3" name="Picture 2"/>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7697507" y="730295"/>
            <a:ext cx="2304290" cy="369418"/>
          </a:xfrm>
          <a:prstGeom prst="rect">
            <a:avLst/>
          </a:prstGeom>
        </p:spPr>
      </p:pic>
      <p:pic>
        <p:nvPicPr>
          <p:cNvPr id="8" name="Picture 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743210" y="3324927"/>
            <a:ext cx="5001764" cy="1274673"/>
          </a:xfrm>
          <a:prstGeom prst="rect">
            <a:avLst/>
          </a:prstGeom>
        </p:spPr>
      </p:pic>
      <p:pic>
        <p:nvPicPr>
          <p:cNvPr id="12" name="Picture 11"/>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2179545" y="5293533"/>
            <a:ext cx="7695323" cy="1252423"/>
          </a:xfrm>
          <a:prstGeom prst="rect">
            <a:avLst/>
          </a:prstGeom>
        </p:spPr>
      </p:pic>
      <p:pic>
        <p:nvPicPr>
          <p:cNvPr id="6" name="Picture 5"/>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664441" y="2297143"/>
            <a:ext cx="3816705" cy="546811"/>
          </a:xfrm>
          <a:prstGeom prst="rect">
            <a:avLst/>
          </a:prstGeom>
        </p:spPr>
      </p:pic>
      <p:pic>
        <p:nvPicPr>
          <p:cNvPr id="7" name="Picture 6"/>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6536946" y="2102309"/>
            <a:ext cx="3500323" cy="910742"/>
          </a:xfrm>
          <a:prstGeom prst="rect">
            <a:avLst/>
          </a:prstGeom>
        </p:spPr>
      </p:pic>
    </p:spTree>
    <p:extLst>
      <p:ext uri="{BB962C8B-B14F-4D97-AF65-F5344CB8AC3E}">
        <p14:creationId xmlns:p14="http://schemas.microsoft.com/office/powerpoint/2010/main" val="28050969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Homogeneous coordinates</a:t>
            </a:r>
            <a:endParaRPr lang="en-US" dirty="0"/>
          </a:p>
        </p:txBody>
      </p:sp>
      <p:sp>
        <p:nvSpPr>
          <p:cNvPr id="6" name="Content Placeholder 5"/>
          <p:cNvSpPr>
            <a:spLocks noGrp="1"/>
          </p:cNvSpPr>
          <p:nvPr>
            <p:ph idx="1"/>
          </p:nvPr>
        </p:nvSpPr>
        <p:spPr/>
        <p:txBody>
          <a:bodyPr>
            <a:normAutofit/>
          </a:bodyPr>
          <a:lstStyle/>
          <a:p>
            <a:r>
              <a:rPr lang="en-US" dirty="0" smtClean="0"/>
              <a:t>let us use coordinate triplets to identify 2D points </a:t>
            </a:r>
          </a:p>
          <a:p>
            <a:pPr lvl="1"/>
            <a:r>
              <a:rPr lang="en-US" dirty="0" smtClean="0"/>
              <a:t>breves (horns) to differentiate </a:t>
            </a:r>
            <a:r>
              <a:rPr lang="hu-HU" dirty="0" err="1" smtClean="0"/>
              <a:t>from</a:t>
            </a:r>
            <a:r>
              <a:rPr lang="hu-HU" dirty="0" smtClean="0"/>
              <a:t> </a:t>
            </a:r>
            <a:r>
              <a:rPr lang="en-US" dirty="0" smtClean="0"/>
              <a:t>Cartesian coordinates</a:t>
            </a:r>
          </a:p>
          <a:p>
            <a:r>
              <a:rPr lang="en-US" dirty="0" smtClean="0"/>
              <a:t>    works as an inverse scaler</a:t>
            </a:r>
          </a:p>
          <a:p>
            <a:r>
              <a:rPr lang="en-US" dirty="0" smtClean="0"/>
              <a:t>Cartesian coordinates are obtained by division</a:t>
            </a:r>
          </a:p>
          <a:p>
            <a:pPr marL="0" indent="0">
              <a:buNone/>
            </a:pPr>
            <a:endParaRPr lang="hu-HU" dirty="0"/>
          </a:p>
          <a:p>
            <a:endParaRPr lang="en-US" dirty="0"/>
          </a:p>
          <a:p>
            <a:r>
              <a:rPr lang="en-US" dirty="0" smtClean="0"/>
              <a:t>homogeneous coordinates scaled correspond to the same point</a:t>
            </a:r>
            <a:endParaRPr lang="hu-HU" dirty="0" smtClean="0"/>
          </a:p>
          <a:p>
            <a:endParaRPr lang="en-US" dirty="0"/>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8889405" y="1394337"/>
            <a:ext cx="2194866" cy="908430"/>
          </a:xfrm>
          <a:prstGeom prst="rect">
            <a:avLst/>
          </a:prstGeom>
        </p:spPr>
      </p:pic>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096215" y="3716458"/>
            <a:ext cx="4142811" cy="908431"/>
          </a:xfrm>
          <a:prstGeom prst="rect">
            <a:avLst/>
          </a:prstGeom>
        </p:spPr>
      </p:pic>
      <p:pic>
        <p:nvPicPr>
          <p:cNvPr id="5" name="Picture 4"/>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190705" y="2830416"/>
            <a:ext cx="241130" cy="243264"/>
          </a:xfrm>
          <a:prstGeom prst="rect">
            <a:avLst/>
          </a:prstGeom>
        </p:spPr>
      </p:pic>
      <p:pic>
        <p:nvPicPr>
          <p:cNvPr id="7" name="Picture 6"/>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4256172" y="5675998"/>
            <a:ext cx="6314206" cy="635902"/>
          </a:xfrm>
          <a:prstGeom prst="rect">
            <a:avLst/>
          </a:prstGeom>
        </p:spPr>
      </p:pic>
    </p:spTree>
    <p:extLst>
      <p:ext uri="{BB962C8B-B14F-4D97-AF65-F5344CB8AC3E}">
        <p14:creationId xmlns:p14="http://schemas.microsoft.com/office/powerpoint/2010/main" val="661415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a:defRPr/>
            </a:pPr>
            <a:r>
              <a:rPr lang="hu-HU" dirty="0" smtClean="0"/>
              <a:t>Homogeneous coordinates for points at infinity: </a:t>
            </a:r>
          </a:p>
        </p:txBody>
      </p:sp>
      <p:sp>
        <p:nvSpPr>
          <p:cNvPr id="8195" name="Line 4"/>
          <p:cNvSpPr>
            <a:spLocks noChangeShapeType="1"/>
          </p:cNvSpPr>
          <p:nvPr/>
        </p:nvSpPr>
        <p:spPr bwMode="auto">
          <a:xfrm flipV="1">
            <a:off x="3432175" y="2420939"/>
            <a:ext cx="0" cy="28797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6" name="Line 5"/>
          <p:cNvSpPr>
            <a:spLocks noChangeShapeType="1"/>
          </p:cNvSpPr>
          <p:nvPr/>
        </p:nvSpPr>
        <p:spPr bwMode="auto">
          <a:xfrm flipV="1">
            <a:off x="3432176" y="5300663"/>
            <a:ext cx="29511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 name="Oval 6"/>
          <p:cNvSpPr>
            <a:spLocks noChangeArrowheads="1"/>
          </p:cNvSpPr>
          <p:nvPr/>
        </p:nvSpPr>
        <p:spPr bwMode="auto">
          <a:xfrm>
            <a:off x="4367213" y="4581525"/>
            <a:ext cx="152400" cy="1524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8" name="Line 7"/>
          <p:cNvSpPr>
            <a:spLocks noChangeShapeType="1"/>
          </p:cNvSpPr>
          <p:nvPr/>
        </p:nvSpPr>
        <p:spPr bwMode="auto">
          <a:xfrm>
            <a:off x="4440238" y="4652963"/>
            <a:ext cx="0" cy="647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9" name="Line 8"/>
          <p:cNvSpPr>
            <a:spLocks noChangeShapeType="1"/>
          </p:cNvSpPr>
          <p:nvPr/>
        </p:nvSpPr>
        <p:spPr bwMode="auto">
          <a:xfrm flipH="1">
            <a:off x="3432176" y="4652963"/>
            <a:ext cx="10080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 name="Oval 13"/>
          <p:cNvSpPr>
            <a:spLocks noChangeArrowheads="1"/>
          </p:cNvSpPr>
          <p:nvPr/>
        </p:nvSpPr>
        <p:spPr bwMode="auto">
          <a:xfrm>
            <a:off x="5303838" y="4005263"/>
            <a:ext cx="152400" cy="1524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04" name="Line 14"/>
          <p:cNvSpPr>
            <a:spLocks noChangeShapeType="1"/>
          </p:cNvSpPr>
          <p:nvPr/>
        </p:nvSpPr>
        <p:spPr bwMode="auto">
          <a:xfrm flipV="1">
            <a:off x="3432175" y="3141663"/>
            <a:ext cx="3384550" cy="2159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6" name="Oval 16"/>
          <p:cNvSpPr>
            <a:spLocks noChangeArrowheads="1"/>
          </p:cNvSpPr>
          <p:nvPr/>
        </p:nvSpPr>
        <p:spPr bwMode="auto">
          <a:xfrm>
            <a:off x="6311900" y="3357563"/>
            <a:ext cx="152400" cy="1524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08" name="Oval 18"/>
          <p:cNvSpPr>
            <a:spLocks noChangeArrowheads="1"/>
          </p:cNvSpPr>
          <p:nvPr/>
        </p:nvSpPr>
        <p:spPr bwMode="auto">
          <a:xfrm>
            <a:off x="7751763" y="2349500"/>
            <a:ext cx="152400" cy="152400"/>
          </a:xfrm>
          <a:prstGeom prst="ellipse">
            <a:avLst/>
          </a:prstGeom>
          <a:solidFill>
            <a:schemeClr val="bg2"/>
          </a:solidFill>
          <a:ln w="2857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09" name="Line 19"/>
          <p:cNvSpPr>
            <a:spLocks noChangeShapeType="1"/>
          </p:cNvSpPr>
          <p:nvPr/>
        </p:nvSpPr>
        <p:spPr bwMode="auto">
          <a:xfrm flipV="1">
            <a:off x="7248525" y="2572386"/>
            <a:ext cx="431800" cy="288925"/>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11" name="Szövegdoboz 18"/>
          <p:cNvSpPr txBox="1">
            <a:spLocks noChangeArrowheads="1"/>
          </p:cNvSpPr>
          <p:nvPr/>
        </p:nvSpPr>
        <p:spPr bwMode="auto">
          <a:xfrm>
            <a:off x="2566988" y="5949951"/>
            <a:ext cx="7245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latin typeface="Whipsmart" pitchFamily="34" charset="0"/>
              </a:rPr>
              <a:t>Euclidean space + ideal points = projective space</a:t>
            </a:r>
            <a:endParaRPr lang="hu-HU" altLang="en-US" sz="2800" dirty="0">
              <a:latin typeface="Whipsmart" pitchFamily="34" charset="0"/>
            </a:endParaRPr>
          </a:p>
        </p:txBody>
      </p:sp>
      <p:sp>
        <p:nvSpPr>
          <p:cNvPr id="8212" name="Szövegdoboz 19"/>
          <p:cNvSpPr txBox="1">
            <a:spLocks noChangeArrowheads="1"/>
          </p:cNvSpPr>
          <p:nvPr/>
        </p:nvSpPr>
        <p:spPr bwMode="auto">
          <a:xfrm>
            <a:off x="8112125" y="2133601"/>
            <a:ext cx="1457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err="1">
                <a:latin typeface="Whipsmart" pitchFamily="34" charset="0"/>
              </a:rPr>
              <a:t>i</a:t>
            </a:r>
            <a:r>
              <a:rPr lang="hu-HU" altLang="en-US" dirty="0">
                <a:latin typeface="Whipsmart" pitchFamily="34" charset="0"/>
              </a:rPr>
              <a:t>deal point</a:t>
            </a:r>
          </a:p>
        </p:txBody>
      </p:sp>
      <p:pic>
        <p:nvPicPr>
          <p:cNvPr id="7" name="Picture 6"/>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8002925" y="2561612"/>
            <a:ext cx="2159505" cy="635902"/>
          </a:xfrm>
          <a:prstGeom prst="rect">
            <a:avLst/>
          </a:prstGeom>
        </p:spPr>
      </p:pic>
      <p:pic>
        <p:nvPicPr>
          <p:cNvPr id="5" name="Picture 4"/>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4515116" y="2712785"/>
            <a:ext cx="1850090" cy="635902"/>
          </a:xfrm>
          <a:prstGeom prst="rect">
            <a:avLst/>
          </a:prstGeom>
        </p:spPr>
      </p:pic>
      <p:pic>
        <p:nvPicPr>
          <p:cNvPr id="6" name="Picture 5"/>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2934394" y="3932237"/>
            <a:ext cx="1448917" cy="635902"/>
          </a:xfrm>
          <a:prstGeom prst="rect">
            <a:avLst/>
          </a:prstGeom>
        </p:spPr>
      </p:pic>
      <p:pic>
        <p:nvPicPr>
          <p:cNvPr id="8" name="Picture 7"/>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5560705" y="4068438"/>
            <a:ext cx="4316875" cy="635902"/>
          </a:xfrm>
          <a:prstGeom prst="rect">
            <a:avLst/>
          </a:prstGeom>
        </p:spPr>
      </p:pic>
      <p:pic>
        <p:nvPicPr>
          <p:cNvPr id="13" name="Picture 12"/>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6477349" y="5360369"/>
            <a:ext cx="154120" cy="152170"/>
          </a:xfrm>
          <a:prstGeom prst="rect">
            <a:avLst/>
          </a:prstGeom>
        </p:spPr>
      </p:pic>
      <p:pic>
        <p:nvPicPr>
          <p:cNvPr id="15" name="Picture 14"/>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3107753" y="2551401"/>
            <a:ext cx="173629" cy="239959"/>
          </a:xfrm>
          <a:prstGeom prst="rect">
            <a:avLst/>
          </a:prstGeom>
        </p:spPr>
      </p:pic>
      <p:pic>
        <p:nvPicPr>
          <p:cNvPr id="21" name="Picture 20"/>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2599522" y="1123611"/>
            <a:ext cx="1369890" cy="374479"/>
          </a:xfrm>
          <a:prstGeom prst="rect">
            <a:avLst/>
          </a:prstGeom>
        </p:spPr>
      </p:pic>
    </p:spTree>
    <p:extLst>
      <p:ext uri="{BB962C8B-B14F-4D97-AF65-F5344CB8AC3E}">
        <p14:creationId xmlns:p14="http://schemas.microsoft.com/office/powerpoint/2010/main" val="305071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a:defRPr/>
            </a:pPr>
            <a:r>
              <a:rPr lang="en-US" dirty="0" smtClean="0"/>
              <a:t>Homogeneous coordinates (3D)</a:t>
            </a:r>
          </a:p>
        </p:txBody>
      </p:sp>
      <p:sp>
        <p:nvSpPr>
          <p:cNvPr id="9238" name="Téglalap 22"/>
          <p:cNvSpPr>
            <a:spLocks noChangeArrowheads="1"/>
          </p:cNvSpPr>
          <p:nvPr/>
        </p:nvSpPr>
        <p:spPr bwMode="auto">
          <a:xfrm>
            <a:off x="4908948" y="2181098"/>
            <a:ext cx="2160587"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All cannot be simultaneously zero</a:t>
            </a:r>
            <a:endParaRPr lang="hu-HU" altLang="en-US" dirty="0">
              <a:latin typeface="Whipsmart" pitchFamily="34" charset="0"/>
            </a:endParaRPr>
          </a:p>
        </p:txBody>
      </p:sp>
      <p:sp>
        <p:nvSpPr>
          <p:cNvPr id="9245" name="Rectangle 33"/>
          <p:cNvSpPr>
            <a:spLocks noChangeArrowheads="1"/>
          </p:cNvSpPr>
          <p:nvPr/>
        </p:nvSpPr>
        <p:spPr bwMode="auto">
          <a:xfrm>
            <a:off x="3111390" y="4676520"/>
            <a:ext cx="6389135" cy="1044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642049" y="2327750"/>
            <a:ext cx="2938681" cy="908431"/>
          </a:xfrm>
          <a:prstGeom prst="rect">
            <a:avLst/>
          </a:prstGeom>
        </p:spPr>
      </p:pic>
      <p:pic>
        <p:nvPicPr>
          <p:cNvPr id="27" name="Picture 2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253546" y="4744873"/>
            <a:ext cx="901311" cy="663302"/>
          </a:xfrm>
          <a:prstGeom prst="rect">
            <a:avLst/>
          </a:prstGeom>
        </p:spPr>
      </p:pic>
      <p:pic>
        <p:nvPicPr>
          <p:cNvPr id="28" name="Picture 27"/>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569393" y="4752721"/>
            <a:ext cx="901310" cy="663302"/>
          </a:xfrm>
          <a:prstGeom prst="rect">
            <a:avLst/>
          </a:prstGeom>
        </p:spPr>
      </p:pic>
      <p:pic>
        <p:nvPicPr>
          <p:cNvPr id="8" name="Picture 7"/>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897434" y="4757374"/>
            <a:ext cx="966656" cy="725525"/>
          </a:xfrm>
          <a:prstGeom prst="rect">
            <a:avLst/>
          </a:prstGeom>
        </p:spPr>
      </p:pic>
    </p:spTree>
    <p:extLst>
      <p:ext uri="{BB962C8B-B14F-4D97-AF65-F5344CB8AC3E}">
        <p14:creationId xmlns:p14="http://schemas.microsoft.com/office/powerpoint/2010/main" val="2342719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solidFill>
                  <a:srgbClr val="C00000"/>
                </a:solidFill>
              </a:rPr>
              <a:t>Computer Graphics</a:t>
            </a:r>
            <a:r>
              <a:rPr lang="en-US" dirty="0" smtClean="0"/>
              <a:t/>
            </a:r>
            <a:br>
              <a:rPr lang="en-US" dirty="0" smtClean="0"/>
            </a:br>
            <a:r>
              <a:rPr lang="en-US" dirty="0" smtClean="0"/>
              <a:t>Transformations</a:t>
            </a:r>
            <a:endParaRPr lang="en-US" dirty="0"/>
          </a:p>
        </p:txBody>
      </p:sp>
      <p:sp>
        <p:nvSpPr>
          <p:cNvPr id="5" name="Subtitle 4"/>
          <p:cNvSpPr>
            <a:spLocks noGrp="1"/>
          </p:cNvSpPr>
          <p:nvPr>
            <p:ph type="subTitle" idx="1"/>
          </p:nvPr>
        </p:nvSpPr>
        <p:spPr/>
        <p:txBody>
          <a:bodyPr/>
          <a:lstStyle/>
          <a:p>
            <a:r>
              <a:rPr lang="hu-HU" dirty="0" smtClean="0"/>
              <a:t>László Szécsi  </a:t>
            </a:r>
            <a:r>
              <a:rPr lang="en-US" altLang="en-US" dirty="0" err="1" smtClean="0"/>
              <a:t>szecsi</a:t>
            </a:r>
            <a:r>
              <a:rPr lang="hu-HU" altLang="en-US" dirty="0" smtClean="0"/>
              <a:t>@iit.bme.hu</a:t>
            </a:r>
          </a:p>
          <a:p>
            <a:r>
              <a:rPr lang="hu-HU" altLang="en-US" dirty="0" smtClean="0"/>
              <a:t>AIT</a:t>
            </a:r>
            <a:endParaRPr lang="hu-HU" altLang="en-US" dirty="0"/>
          </a:p>
        </p:txBody>
      </p:sp>
    </p:spTree>
    <p:extLst>
      <p:ext uri="{BB962C8B-B14F-4D97-AF65-F5344CB8AC3E}">
        <p14:creationId xmlns:p14="http://schemas.microsoft.com/office/powerpoint/2010/main" val="1128834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Homogeneous linear transformations</a:t>
            </a:r>
            <a:endParaRPr lang="hu-HU" dirty="0"/>
          </a:p>
        </p:txBody>
      </p:sp>
      <p:sp>
        <p:nvSpPr>
          <p:cNvPr id="4" name="Content Placeholder 3"/>
          <p:cNvSpPr>
            <a:spLocks noGrp="1"/>
          </p:cNvSpPr>
          <p:nvPr>
            <p:ph idx="1"/>
          </p:nvPr>
        </p:nvSpPr>
        <p:spPr/>
        <p:txBody>
          <a:bodyPr/>
          <a:lstStyle/>
          <a:p>
            <a:pPr>
              <a:defRPr/>
            </a:pPr>
            <a:r>
              <a:rPr lang="en-US" dirty="0" smtClean="0"/>
              <a:t>Multiplication of the vector of homogeneous coordinates with a transformation matrix</a:t>
            </a:r>
          </a:p>
          <a:p>
            <a:pPr>
              <a:defRPr/>
            </a:pPr>
            <a:r>
              <a:rPr lang="en-US" dirty="0" smtClean="0"/>
              <a:t>We prefer row vectors for points (matter of taste)</a:t>
            </a:r>
          </a:p>
          <a:p>
            <a:pPr>
              <a:defRPr/>
            </a:pPr>
            <a:r>
              <a:rPr lang="en-US" dirty="0" smtClean="0"/>
              <a:t>2D transformation is a 3x3 matrix</a:t>
            </a:r>
          </a:p>
          <a:p>
            <a:pPr>
              <a:defRPr/>
            </a:pPr>
            <a:endParaRPr lang="en-US" baseline="-25000" dirty="0" smtClean="0">
              <a:cs typeface="Times New Roman" pitchFamily="18" charset="0"/>
            </a:endParaRPr>
          </a:p>
          <a:p>
            <a:pPr>
              <a:defRPr/>
            </a:pPr>
            <a:endParaRPr lang="en-US" baseline="-25000" dirty="0">
              <a:cs typeface="Times New Roman" pitchFamily="18" charset="0"/>
            </a:endParaRPr>
          </a:p>
          <a:p>
            <a:pPr>
              <a:defRPr/>
            </a:pPr>
            <a:r>
              <a:rPr lang="en-US" dirty="0" smtClean="0"/>
              <a:t>3D transformation is a 4x4 matrix</a:t>
            </a:r>
          </a:p>
          <a:p>
            <a:pPr marL="457200" lvl="1" indent="0">
              <a:buNone/>
              <a:defRPr/>
            </a:pPr>
            <a:endParaRPr lang="hu-HU" sz="3200" baseline="-25000" dirty="0"/>
          </a:p>
          <a:p>
            <a:pPr>
              <a:defRPr/>
            </a:pPr>
            <a:endParaRPr lang="hu-HU" baseline="-25000" dirty="0"/>
          </a:p>
          <a:p>
            <a:pPr marL="0" indent="0">
              <a:buNone/>
              <a:defRPr/>
            </a:pPr>
            <a:endParaRPr lang="hu-HU" dirty="0"/>
          </a:p>
        </p:txBody>
      </p:sp>
      <p:pic>
        <p:nvPicPr>
          <p:cNvPr id="8" name="Picture 7"/>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198855" y="3762411"/>
            <a:ext cx="4873823" cy="635902"/>
          </a:xfrm>
          <a:prstGeom prst="rect">
            <a:avLst/>
          </a:prstGeom>
        </p:spPr>
      </p:pic>
      <p:pic>
        <p:nvPicPr>
          <p:cNvPr id="10" name="Picture 9"/>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573117" y="5233227"/>
            <a:ext cx="6019727" cy="635902"/>
          </a:xfrm>
          <a:prstGeom prst="rect">
            <a:avLst/>
          </a:prstGeom>
        </p:spPr>
      </p:pic>
    </p:spTree>
    <p:extLst>
      <p:ext uri="{BB962C8B-B14F-4D97-AF65-F5344CB8AC3E}">
        <p14:creationId xmlns:p14="http://schemas.microsoft.com/office/powerpoint/2010/main" val="1710249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p:cNvCxnSpPr/>
          <p:nvPr/>
        </p:nvCxnSpPr>
        <p:spPr>
          <a:xfrm flipV="1">
            <a:off x="6096000" y="386698"/>
            <a:ext cx="7917" cy="609030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09600" y="3429672"/>
            <a:ext cx="109728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V="1">
            <a:off x="6103917" y="3422058"/>
            <a:ext cx="914399" cy="7614"/>
          </a:xfrm>
          <a:prstGeom prst="straightConnector1">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 name="Straight Arrow Connector 4"/>
          <p:cNvCxnSpPr/>
          <p:nvPr/>
        </p:nvCxnSpPr>
        <p:spPr>
          <a:xfrm flipV="1">
            <a:off x="6103917" y="2514758"/>
            <a:ext cx="0" cy="914915"/>
          </a:xfrm>
          <a:prstGeom prst="straightConnector1">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cxnSp>
      <p:pic>
        <p:nvPicPr>
          <p:cNvPr id="39" name="Picture 38"/>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456995" y="3553101"/>
            <a:ext cx="138970" cy="275504"/>
          </a:xfrm>
          <a:prstGeom prst="rect">
            <a:avLst/>
          </a:prstGeom>
        </p:spPr>
      </p:pic>
      <p:pic>
        <p:nvPicPr>
          <p:cNvPr id="40" name="Picture 39"/>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791978" y="2807164"/>
            <a:ext cx="138970" cy="382779"/>
          </a:xfrm>
          <a:prstGeom prst="rect">
            <a:avLst/>
          </a:prstGeom>
        </p:spPr>
      </p:pic>
      <p:cxnSp>
        <p:nvCxnSpPr>
          <p:cNvPr id="24" name="Straight Arrow Connector 23"/>
          <p:cNvCxnSpPr/>
          <p:nvPr/>
        </p:nvCxnSpPr>
        <p:spPr>
          <a:xfrm flipV="1">
            <a:off x="609600" y="2505122"/>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010400" y="386698"/>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09600" y="1588186"/>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617517" y="682909"/>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609600" y="4308062"/>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609600" y="5286250"/>
            <a:ext cx="10972800" cy="11209"/>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09600" y="6172201"/>
            <a:ext cx="10972800" cy="15394"/>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7924800" y="386698"/>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88392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7536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106680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15824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51816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2672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3528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24384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5240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617517"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7026233" y="3409627"/>
            <a:ext cx="914399" cy="7614"/>
          </a:xfrm>
          <a:prstGeom prst="straightConnector1">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76" name="Straight Arrow Connector 75"/>
          <p:cNvCxnSpPr/>
          <p:nvPr/>
        </p:nvCxnSpPr>
        <p:spPr>
          <a:xfrm flipV="1">
            <a:off x="7947763" y="3417241"/>
            <a:ext cx="914399" cy="7614"/>
          </a:xfrm>
          <a:prstGeom prst="straightConnector1">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77" name="Straight Arrow Connector 76"/>
          <p:cNvCxnSpPr/>
          <p:nvPr/>
        </p:nvCxnSpPr>
        <p:spPr>
          <a:xfrm flipV="1">
            <a:off x="8837221" y="2505122"/>
            <a:ext cx="0" cy="914915"/>
          </a:xfrm>
          <a:prstGeom prst="straightConnector1">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79" name="5-Point Star 78"/>
          <p:cNvSpPr/>
          <p:nvPr/>
        </p:nvSpPr>
        <p:spPr>
          <a:xfrm>
            <a:off x="8640783" y="1378650"/>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p:nvPr/>
        </p:nvCxnSpPr>
        <p:spPr>
          <a:xfrm flipV="1">
            <a:off x="8837221" y="1599843"/>
            <a:ext cx="0" cy="914915"/>
          </a:xfrm>
          <a:prstGeom prst="straightConnector1">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cxnSp>
      <p:pic>
        <p:nvPicPr>
          <p:cNvPr id="82" name="Picture 81"/>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8688430" y="739332"/>
            <a:ext cx="1160522" cy="728989"/>
          </a:xfrm>
          <a:prstGeom prst="rect">
            <a:avLst/>
          </a:prstGeom>
        </p:spPr>
      </p:pic>
      <p:cxnSp>
        <p:nvCxnSpPr>
          <p:cNvPr id="84" name="Straight Arrow Connector 83"/>
          <p:cNvCxnSpPr/>
          <p:nvPr/>
        </p:nvCxnSpPr>
        <p:spPr>
          <a:xfrm flipV="1">
            <a:off x="6103917" y="1607459"/>
            <a:ext cx="2766946" cy="1812578"/>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424836" y="2155446"/>
            <a:ext cx="160913" cy="197485"/>
          </a:xfrm>
          <a:prstGeom prst="rect">
            <a:avLst/>
          </a:prstGeom>
        </p:spPr>
      </p:pic>
      <p:pic>
        <p:nvPicPr>
          <p:cNvPr id="88" name="Picture 87"/>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9067301" y="1801827"/>
            <a:ext cx="1899258" cy="387656"/>
          </a:xfrm>
          <a:prstGeom prst="rect">
            <a:avLst/>
          </a:prstGeom>
        </p:spPr>
      </p:pic>
      <p:sp>
        <p:nvSpPr>
          <p:cNvPr id="89" name="Title 88"/>
          <p:cNvSpPr>
            <a:spLocks noGrp="1"/>
          </p:cNvSpPr>
          <p:nvPr>
            <p:ph type="title"/>
          </p:nvPr>
        </p:nvSpPr>
        <p:spPr/>
        <p:txBody>
          <a:bodyPr/>
          <a:lstStyle/>
          <a:p>
            <a:r>
              <a:rPr lang="en-US" dirty="0" smtClean="0"/>
              <a:t>Our coordinate system</a:t>
            </a:r>
            <a:endParaRPr lang="en-US" dirty="0"/>
          </a:p>
        </p:txBody>
      </p:sp>
    </p:spTree>
    <p:extLst>
      <p:ext uri="{BB962C8B-B14F-4D97-AF65-F5344CB8AC3E}">
        <p14:creationId xmlns:p14="http://schemas.microsoft.com/office/powerpoint/2010/main" val="30586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500"/>
                                        <p:tgtEl>
                                          <p:spTgt spid="75"/>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fade">
                                      <p:cBhvr>
                                        <p:cTn id="21" dur="500"/>
                                        <p:tgtEl>
                                          <p:spTgt spid="76"/>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fade">
                                      <p:cBhvr>
                                        <p:cTn id="25" dur="500"/>
                                        <p:tgtEl>
                                          <p:spTgt spid="77"/>
                                        </p:tgtEl>
                                      </p:cBhvr>
                                    </p:animEffect>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78"/>
                                        </p:tgtEl>
                                        <p:attrNameLst>
                                          <p:attrName>style.visibility</p:attrName>
                                        </p:attrNameLst>
                                      </p:cBhvr>
                                      <p:to>
                                        <p:strVal val="visible"/>
                                      </p:to>
                                    </p:set>
                                    <p:animEffect transition="in" filter="fade">
                                      <p:cBhvr>
                                        <p:cTn id="29" dur="500"/>
                                        <p:tgtEl>
                                          <p:spTgt spid="7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8"/>
                                        </p:tgtEl>
                                        <p:attrNameLst>
                                          <p:attrName>style.visibility</p:attrName>
                                        </p:attrNameLst>
                                      </p:cBhvr>
                                      <p:to>
                                        <p:strVal val="visible"/>
                                      </p:to>
                                    </p:set>
                                    <p:animEffect transition="in" filter="fade">
                                      <p:cBhvr>
                                        <p:cTn id="34" dur="500"/>
                                        <p:tgtEl>
                                          <p:spTgt spid="8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fade">
                                      <p:cBhvr>
                                        <p:cTn id="3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a:defRPr/>
            </a:pPr>
            <a:r>
              <a:rPr lang="en-US" dirty="0" smtClean="0"/>
              <a:t>Transformation concatenation</a:t>
            </a:r>
            <a:endParaRPr lang="hu-HU" dirty="0" smtClean="0"/>
          </a:p>
        </p:txBody>
      </p:sp>
      <p:sp>
        <p:nvSpPr>
          <p:cNvPr id="5" name="Content Placeholder 4"/>
          <p:cNvSpPr>
            <a:spLocks noGrp="1"/>
          </p:cNvSpPr>
          <p:nvPr>
            <p:ph idx="1"/>
          </p:nvPr>
        </p:nvSpPr>
        <p:spPr/>
        <p:txBody>
          <a:bodyPr/>
          <a:lstStyle/>
          <a:p>
            <a:r>
              <a:rPr lang="en-US" altLang="en-US" dirty="0"/>
              <a:t>Matrix multiplication is associative!</a:t>
            </a:r>
          </a:p>
          <a:p>
            <a:r>
              <a:rPr lang="en-US" altLang="en-US" dirty="0"/>
              <a:t>If points are </a:t>
            </a:r>
            <a:r>
              <a:rPr lang="en-US" altLang="en-US" dirty="0" smtClean="0"/>
              <a:t>row vectors</a:t>
            </a:r>
            <a:r>
              <a:rPr lang="en-US" altLang="en-US" dirty="0"/>
              <a:t>, the order of </a:t>
            </a:r>
            <a:r>
              <a:rPr lang="en-US" altLang="en-US" dirty="0" smtClean="0"/>
              <a:t>matrices in the product is the same as the order of transformations.</a:t>
            </a:r>
            <a:endParaRPr lang="hu-HU" altLang="en-US" dirty="0"/>
          </a:p>
          <a:p>
            <a:endParaRPr lang="en-US" dirty="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477504" y="3880232"/>
            <a:ext cx="6723912" cy="635902"/>
          </a:xfrm>
          <a:prstGeom prst="rect">
            <a:avLst/>
          </a:prstGeom>
        </p:spPr>
      </p:pic>
    </p:spTree>
    <p:extLst>
      <p:ext uri="{BB962C8B-B14F-4D97-AF65-F5344CB8AC3E}">
        <p14:creationId xmlns:p14="http://schemas.microsoft.com/office/powerpoint/2010/main" val="2120739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defRPr/>
            </a:pPr>
            <a:r>
              <a:rPr lang="en-US" dirty="0" smtClean="0"/>
              <a:t>Translation</a:t>
            </a:r>
          </a:p>
        </p:txBody>
      </p:sp>
      <p:sp>
        <p:nvSpPr>
          <p:cNvPr id="17412" name="AutoShape 16"/>
          <p:cNvSpPr>
            <a:spLocks noChangeArrowheads="1"/>
          </p:cNvSpPr>
          <p:nvPr/>
        </p:nvSpPr>
        <p:spPr bwMode="auto">
          <a:xfrm>
            <a:off x="3539603" y="1480405"/>
            <a:ext cx="914400" cy="914400"/>
          </a:xfrm>
          <a:prstGeom prst="smileyFace">
            <a:avLst>
              <a:gd name="adj" fmla="val 4653"/>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200"/>
          </a:p>
        </p:txBody>
      </p:sp>
      <p:sp>
        <p:nvSpPr>
          <p:cNvPr id="17417" name="AutoShape 16"/>
          <p:cNvSpPr>
            <a:spLocks noChangeArrowheads="1"/>
          </p:cNvSpPr>
          <p:nvPr/>
        </p:nvSpPr>
        <p:spPr bwMode="auto">
          <a:xfrm>
            <a:off x="5844653" y="350105"/>
            <a:ext cx="914400" cy="914400"/>
          </a:xfrm>
          <a:prstGeom prst="smileyFace">
            <a:avLst>
              <a:gd name="adj" fmla="val 4653"/>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8" name="Jobbra nyíl 21"/>
          <p:cNvSpPr>
            <a:spLocks noChangeArrowheads="1"/>
          </p:cNvSpPr>
          <p:nvPr/>
        </p:nvSpPr>
        <p:spPr bwMode="auto">
          <a:xfrm rot="-1617978">
            <a:off x="4463529" y="1288317"/>
            <a:ext cx="1439863" cy="287338"/>
          </a:xfrm>
          <a:prstGeom prst="rightArrow">
            <a:avLst>
              <a:gd name="adj1" fmla="val 50000"/>
              <a:gd name="adj2" fmla="val 50110"/>
            </a:avLst>
          </a:prstGeom>
          <a:solidFill>
            <a:schemeClr val="accent1"/>
          </a:solidFill>
          <a:ln w="12700"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222462" y="1604987"/>
            <a:ext cx="156070" cy="238008"/>
          </a:xfrm>
          <a:prstGeom prst="rect">
            <a:avLst/>
          </a:prstGeom>
        </p:spPr>
      </p:pic>
      <p:pic>
        <p:nvPicPr>
          <p:cNvPr id="8" name="Picture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10971" y="1876852"/>
            <a:ext cx="7933832" cy="1929044"/>
          </a:xfrm>
          <a:prstGeom prst="rect">
            <a:avLst/>
          </a:prstGeom>
        </p:spPr>
      </p:pic>
      <p:pic>
        <p:nvPicPr>
          <p:cNvPr id="6" name="Picture 5"/>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949589" y="3992060"/>
            <a:ext cx="5601482" cy="635902"/>
          </a:xfrm>
          <a:prstGeom prst="rect">
            <a:avLst/>
          </a:prstGeom>
        </p:spPr>
      </p:pic>
      <p:sp>
        <p:nvSpPr>
          <p:cNvPr id="10" name="Rectangle 11"/>
          <p:cNvSpPr>
            <a:spLocks noChangeArrowheads="1"/>
          </p:cNvSpPr>
          <p:nvPr/>
        </p:nvSpPr>
        <p:spPr bwMode="auto">
          <a:xfrm>
            <a:off x="6096000" y="4940676"/>
            <a:ext cx="5818779" cy="129316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hu-HU" dirty="0" err="1" smtClean="0">
                <a:latin typeface="Consolas" panose="020B0609020204030204" pitchFamily="49" charset="0"/>
                <a:cs typeface="Consolas" panose="020B0609020204030204" pitchFamily="49" charset="0"/>
              </a:rPr>
              <a:t>const</a:t>
            </a:r>
            <a:r>
              <a:rPr lang="hu-HU"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m =</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new Mat4().translate(</a:t>
            </a:r>
            <a:r>
              <a:rPr lang="en-US" dirty="0" err="1" smtClean="0">
                <a:latin typeface="Consolas" panose="020B0609020204030204" pitchFamily="49" charset="0"/>
                <a:cs typeface="Consolas" panose="020B0609020204030204" pitchFamily="49" charset="0"/>
              </a:rPr>
              <a:t>qx</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qy</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qz</a:t>
            </a:r>
            <a:r>
              <a:rPr lang="en-US" dirty="0" smtClean="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98557085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a:defRPr/>
            </a:pPr>
            <a:r>
              <a:rPr lang="en-US" dirty="0" smtClean="0"/>
              <a:t>Scaling</a:t>
            </a:r>
          </a:p>
        </p:txBody>
      </p:sp>
      <p:sp>
        <p:nvSpPr>
          <p:cNvPr id="18436" name="AutoShape 16"/>
          <p:cNvSpPr>
            <a:spLocks noChangeArrowheads="1"/>
          </p:cNvSpPr>
          <p:nvPr/>
        </p:nvSpPr>
        <p:spPr bwMode="auto">
          <a:xfrm>
            <a:off x="6070600" y="1409360"/>
            <a:ext cx="914400" cy="914400"/>
          </a:xfrm>
          <a:prstGeom prst="smileyFace">
            <a:avLst>
              <a:gd name="adj" fmla="val 4653"/>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200"/>
          </a:p>
        </p:txBody>
      </p:sp>
      <p:sp>
        <p:nvSpPr>
          <p:cNvPr id="18441" name="AutoShape 16"/>
          <p:cNvSpPr>
            <a:spLocks noChangeArrowheads="1"/>
          </p:cNvSpPr>
          <p:nvPr/>
        </p:nvSpPr>
        <p:spPr bwMode="auto">
          <a:xfrm>
            <a:off x="7367588" y="258422"/>
            <a:ext cx="1778000" cy="914400"/>
          </a:xfrm>
          <a:prstGeom prst="smileyFace">
            <a:avLst>
              <a:gd name="adj" fmla="val 4653"/>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42" name="Jobbra nyíl 11"/>
          <p:cNvSpPr>
            <a:spLocks noChangeArrowheads="1"/>
          </p:cNvSpPr>
          <p:nvPr/>
        </p:nvSpPr>
        <p:spPr bwMode="auto">
          <a:xfrm rot="-1617978">
            <a:off x="7008814" y="1277597"/>
            <a:ext cx="776287" cy="382588"/>
          </a:xfrm>
          <a:prstGeom prst="rightArrow">
            <a:avLst>
              <a:gd name="adj1" fmla="val 50000"/>
              <a:gd name="adj2" fmla="val 50172"/>
            </a:avLst>
          </a:prstGeom>
          <a:solidFill>
            <a:schemeClr val="accent1"/>
          </a:solidFill>
          <a:ln w="12700"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069145" y="1866560"/>
            <a:ext cx="7854878" cy="1909839"/>
          </a:xfrm>
          <a:prstGeom prst="rect">
            <a:avLst/>
          </a:prstGeom>
        </p:spPr>
      </p:pic>
      <p:pic>
        <p:nvPicPr>
          <p:cNvPr id="8" name="Picture 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4813213" y="4104859"/>
            <a:ext cx="3429174" cy="635902"/>
          </a:xfrm>
          <a:prstGeom prst="rect">
            <a:avLst/>
          </a:prstGeom>
        </p:spPr>
      </p:pic>
      <p:sp>
        <p:nvSpPr>
          <p:cNvPr id="9" name="Rectangle 11"/>
          <p:cNvSpPr>
            <a:spLocks noChangeArrowheads="1"/>
          </p:cNvSpPr>
          <p:nvPr/>
        </p:nvSpPr>
        <p:spPr bwMode="auto">
          <a:xfrm>
            <a:off x="6329082" y="4940676"/>
            <a:ext cx="5585697" cy="129316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hu-HU" dirty="0" err="1">
                <a:latin typeface="Consolas" panose="020B0609020204030204" pitchFamily="49" charset="0"/>
                <a:cs typeface="Consolas" panose="020B0609020204030204" pitchFamily="49" charset="0"/>
              </a:rPr>
              <a:t>let</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m =</a:t>
            </a:r>
          </a:p>
          <a:p>
            <a:r>
              <a:rPr lang="en-US" dirty="0">
                <a:latin typeface="Consolas" panose="020B0609020204030204" pitchFamily="49" charset="0"/>
                <a:cs typeface="Consolas" panose="020B0609020204030204" pitchFamily="49" charset="0"/>
              </a:rPr>
              <a:t>  new Mat4().scale(</a:t>
            </a:r>
            <a:r>
              <a:rPr lang="en-US" dirty="0" err="1">
                <a:latin typeface="Consolas" panose="020B0609020204030204" pitchFamily="49" charset="0"/>
                <a:cs typeface="Consolas" panose="020B0609020204030204" pitchFamily="49" charset="0"/>
              </a:rPr>
              <a:t>sx</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sz</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06391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a:defRPr/>
            </a:pPr>
            <a:r>
              <a:rPr lang="en-US" dirty="0" smtClean="0"/>
              <a:t>Rotation around axis </a:t>
            </a:r>
            <a:r>
              <a:rPr lang="en-US" i="1" dirty="0" smtClean="0"/>
              <a:t>z</a:t>
            </a:r>
            <a:endParaRPr lang="hu-HU" i="1" dirty="0" smtClean="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158690" y="2360762"/>
            <a:ext cx="9019986" cy="1909839"/>
          </a:xfrm>
          <a:prstGeom prst="rect">
            <a:avLst/>
          </a:prstGeom>
        </p:spPr>
      </p:pic>
      <p:sp>
        <p:nvSpPr>
          <p:cNvPr id="27" name="AutoShape 24"/>
          <p:cNvSpPr>
            <a:spLocks noChangeArrowheads="1"/>
          </p:cNvSpPr>
          <p:nvPr/>
        </p:nvSpPr>
        <p:spPr bwMode="auto">
          <a:xfrm rot="3835356">
            <a:off x="9242000" y="357475"/>
            <a:ext cx="914400" cy="914400"/>
          </a:xfrm>
          <a:prstGeom prst="smileyFace">
            <a:avLst>
              <a:gd name="adj" fmla="val 4653"/>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8" name="AutoShape 16"/>
          <p:cNvSpPr>
            <a:spLocks noChangeArrowheads="1"/>
          </p:cNvSpPr>
          <p:nvPr/>
        </p:nvSpPr>
        <p:spPr bwMode="auto">
          <a:xfrm>
            <a:off x="8089475" y="346363"/>
            <a:ext cx="914400" cy="914400"/>
          </a:xfrm>
          <a:prstGeom prst="smileyFace">
            <a:avLst>
              <a:gd name="adj" fmla="val 4653"/>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200"/>
          </a:p>
        </p:txBody>
      </p:sp>
      <p:sp>
        <p:nvSpPr>
          <p:cNvPr id="8" name="Rectangle 11"/>
          <p:cNvSpPr>
            <a:spLocks noChangeArrowheads="1"/>
          </p:cNvSpPr>
          <p:nvPr/>
        </p:nvSpPr>
        <p:spPr bwMode="auto">
          <a:xfrm>
            <a:off x="6598024" y="4940676"/>
            <a:ext cx="5316755" cy="129316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hu-HU" dirty="0" err="1">
                <a:latin typeface="Consolas" panose="020B0609020204030204" pitchFamily="49" charset="0"/>
                <a:cs typeface="Consolas" panose="020B0609020204030204" pitchFamily="49" charset="0"/>
              </a:rPr>
              <a:t>let</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m =</a:t>
            </a:r>
          </a:p>
          <a:p>
            <a:r>
              <a:rPr lang="en-US" dirty="0">
                <a:latin typeface="Consolas" panose="020B0609020204030204" pitchFamily="49" charset="0"/>
                <a:cs typeface="Consolas" panose="020B0609020204030204" pitchFamily="49" charset="0"/>
              </a:rPr>
              <a:t>  new Mat4().rotate(phi);</a:t>
            </a:r>
          </a:p>
        </p:txBody>
      </p:sp>
      <p:sp>
        <p:nvSpPr>
          <p:cNvPr id="10" name="Szövegdoboz 20"/>
          <p:cNvSpPr txBox="1">
            <a:spLocks noChangeArrowheads="1"/>
          </p:cNvSpPr>
          <p:nvPr/>
        </p:nvSpPr>
        <p:spPr bwMode="auto">
          <a:xfrm>
            <a:off x="5264908" y="6219168"/>
            <a:ext cx="18197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smtClean="0">
                <a:latin typeface="Whipsmart" pitchFamily="34" charset="0"/>
              </a:rPr>
              <a:t>phi in </a:t>
            </a:r>
            <a:r>
              <a:rPr lang="hu-HU" altLang="en-US" dirty="0" err="1" smtClean="0">
                <a:latin typeface="Whipsmart" pitchFamily="34" charset="0"/>
              </a:rPr>
              <a:t>radians</a:t>
            </a:r>
            <a:r>
              <a:rPr lang="en-US" altLang="en-US" dirty="0" smtClean="0">
                <a:latin typeface="Whipsmart" pitchFamily="34" charset="0"/>
              </a:rPr>
              <a:t>!</a:t>
            </a:r>
            <a:endParaRPr lang="hu-HU" altLang="en-US" dirty="0">
              <a:latin typeface="Whipsmart" pitchFamily="34" charset="0"/>
            </a:endParaRPr>
          </a:p>
        </p:txBody>
      </p:sp>
    </p:spTree>
    <p:extLst>
      <p:ext uri="{BB962C8B-B14F-4D97-AF65-F5344CB8AC3E}">
        <p14:creationId xmlns:p14="http://schemas.microsoft.com/office/powerpoint/2010/main" val="180897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a:defRPr/>
            </a:pPr>
            <a:r>
              <a:rPr lang="en-US" dirty="0" smtClean="0"/>
              <a:t>Rotation around an arbitrary axis</a:t>
            </a:r>
            <a:endParaRPr lang="hu-HU" i="1" dirty="0" smtClean="0"/>
          </a:p>
        </p:txBody>
      </p:sp>
      <p:pic>
        <p:nvPicPr>
          <p:cNvPr id="4" name="Picture 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055699" y="1401293"/>
            <a:ext cx="4862591" cy="2182557"/>
          </a:xfrm>
          <a:prstGeom prst="rect">
            <a:avLst/>
          </a:prstGeom>
        </p:spPr>
      </p:pic>
      <p:pic>
        <p:nvPicPr>
          <p:cNvPr id="7" name="Picture 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055698" y="3822436"/>
            <a:ext cx="4719763" cy="406455"/>
          </a:xfrm>
          <a:prstGeom prst="rect">
            <a:avLst/>
          </a:prstGeom>
        </p:spPr>
      </p:pic>
      <p:pic>
        <p:nvPicPr>
          <p:cNvPr id="9" name="Picture 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8051612" y="772473"/>
            <a:ext cx="222645" cy="421148"/>
          </a:xfrm>
          <a:prstGeom prst="rect">
            <a:avLst/>
          </a:prstGeom>
        </p:spPr>
      </p:pic>
      <p:sp>
        <p:nvSpPr>
          <p:cNvPr id="12" name="Rectangle 11"/>
          <p:cNvSpPr>
            <a:spLocks noChangeArrowheads="1"/>
          </p:cNvSpPr>
          <p:nvPr/>
        </p:nvSpPr>
        <p:spPr bwMode="auto">
          <a:xfrm>
            <a:off x="6472518" y="4940676"/>
            <a:ext cx="5442261" cy="129316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hu-HU" dirty="0" err="1">
                <a:latin typeface="Consolas" panose="020B0609020204030204" pitchFamily="49" charset="0"/>
                <a:cs typeface="Consolas" panose="020B0609020204030204" pitchFamily="49" charset="0"/>
              </a:rPr>
              <a:t>let</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m =</a:t>
            </a:r>
          </a:p>
          <a:p>
            <a:r>
              <a:rPr lang="en-US" dirty="0">
                <a:latin typeface="Consolas" panose="020B0609020204030204" pitchFamily="49" charset="0"/>
                <a:cs typeface="Consolas" panose="020B0609020204030204" pitchFamily="49" charset="0"/>
              </a:rPr>
              <a:t>  new Mat4().rotate(phi, </a:t>
            </a:r>
            <a:r>
              <a:rPr lang="en-US" dirty="0" err="1">
                <a:latin typeface="Consolas" panose="020B0609020204030204" pitchFamily="49" charset="0"/>
                <a:cs typeface="Consolas" panose="020B0609020204030204" pitchFamily="49" charset="0"/>
              </a:rPr>
              <a:t>kx</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ky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kz</a:t>
            </a:r>
            <a:r>
              <a:rPr lang="en-US" dirty="0">
                <a:latin typeface="Consolas" panose="020B0609020204030204" pitchFamily="49" charset="0"/>
                <a:cs typeface="Consolas" panose="020B0609020204030204" pitchFamily="49" charset="0"/>
              </a:rPr>
              <a:t>);</a:t>
            </a:r>
          </a:p>
        </p:txBody>
      </p:sp>
      <p:sp>
        <p:nvSpPr>
          <p:cNvPr id="14" name="Szövegdoboz 20"/>
          <p:cNvSpPr txBox="1">
            <a:spLocks noChangeArrowheads="1"/>
          </p:cNvSpPr>
          <p:nvPr/>
        </p:nvSpPr>
        <p:spPr bwMode="auto">
          <a:xfrm>
            <a:off x="5448031" y="6233844"/>
            <a:ext cx="18197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smtClean="0">
                <a:latin typeface="Whipsmart" pitchFamily="34" charset="0"/>
              </a:rPr>
              <a:t>phi in </a:t>
            </a:r>
            <a:r>
              <a:rPr lang="hu-HU" altLang="en-US" dirty="0" err="1" smtClean="0">
                <a:latin typeface="Whipsmart" pitchFamily="34" charset="0"/>
              </a:rPr>
              <a:t>radians</a:t>
            </a:r>
            <a:r>
              <a:rPr lang="en-US" altLang="en-US" dirty="0" smtClean="0">
                <a:latin typeface="Whipsmart" pitchFamily="34" charset="0"/>
              </a:rPr>
              <a:t>!</a:t>
            </a:r>
            <a:endParaRPr lang="hu-HU" altLang="en-US" dirty="0">
              <a:latin typeface="Whipsmart" pitchFamily="34" charset="0"/>
            </a:endParaRPr>
          </a:p>
        </p:txBody>
      </p:sp>
      <p:pic>
        <p:nvPicPr>
          <p:cNvPr id="15" name="Picture 1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5315503" y="4387181"/>
            <a:ext cx="1359986" cy="364008"/>
          </a:xfrm>
          <a:prstGeom prst="rect">
            <a:avLst/>
          </a:prstGeom>
        </p:spPr>
      </p:pic>
    </p:spTree>
    <p:extLst>
      <p:ext uri="{BB962C8B-B14F-4D97-AF65-F5344CB8AC3E}">
        <p14:creationId xmlns:p14="http://schemas.microsoft.com/office/powerpoint/2010/main" val="51135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t>
            </a:r>
            <a:r>
              <a:rPr lang="hu-HU" dirty="0" smtClean="0"/>
              <a:t>ransforming vertex shader</a:t>
            </a:r>
            <a:endParaRPr lang="en-US" sz="2000" dirty="0"/>
          </a:p>
        </p:txBody>
      </p:sp>
      <p:sp>
        <p:nvSpPr>
          <p:cNvPr id="3" name="Content Placeholder 2"/>
          <p:cNvSpPr>
            <a:spLocks noGrp="1"/>
          </p:cNvSpPr>
          <p:nvPr>
            <p:ph idx="1"/>
          </p:nvPr>
        </p:nvSpPr>
        <p:spPr/>
        <p:txBody>
          <a:bodyPr>
            <a:noAutofit/>
          </a:bodyPr>
          <a:lstStyle/>
          <a:p>
            <a:r>
              <a:rPr lang="hu-HU" dirty="0" err="1" smtClean="0"/>
              <a:t>instead</a:t>
            </a:r>
            <a:r>
              <a:rPr lang="hu-HU" dirty="0" smtClean="0"/>
              <a:t> of </a:t>
            </a:r>
          </a:p>
          <a:p>
            <a:pPr lvl="1"/>
            <a:r>
              <a:rPr lang="hu-HU" sz="2000" dirty="0">
                <a:solidFill>
                  <a:schemeClr val="bg1">
                    <a:lumMod val="50000"/>
                  </a:schemeClr>
                </a:solidFill>
                <a:latin typeface="Consolas" panose="020B0609020204030204" pitchFamily="49" charset="0"/>
                <a:cs typeface="Consolas" panose="020B0609020204030204" pitchFamily="49" charset="0"/>
              </a:rPr>
              <a:t>uniform </a:t>
            </a:r>
            <a:r>
              <a:rPr lang="en-US" sz="2000" dirty="0" err="1">
                <a:solidFill>
                  <a:schemeClr val="bg1">
                    <a:lumMod val="50000"/>
                  </a:schemeClr>
                </a:solidFill>
                <a:latin typeface="Consolas" panose="020B0609020204030204" pitchFamily="49" charset="0"/>
                <a:cs typeface="Consolas" panose="020B0609020204030204" pitchFamily="49" charset="0"/>
              </a:rPr>
              <a:t>struct</a:t>
            </a:r>
            <a:r>
              <a:rPr lang="en-US" sz="2000" dirty="0">
                <a:solidFill>
                  <a:schemeClr val="bg1">
                    <a:lumMod val="50000"/>
                  </a:schemeClr>
                </a:solidFill>
                <a:latin typeface="Consolas" panose="020B0609020204030204" pitchFamily="49" charset="0"/>
                <a:cs typeface="Consolas" panose="020B0609020204030204" pitchFamily="49" charset="0"/>
              </a:rPr>
              <a:t> { </a:t>
            </a:r>
            <a:r>
              <a:rPr lang="hu-HU" sz="2000" strike="sngStrike" dirty="0">
                <a:solidFill>
                  <a:srgbClr val="FF0000"/>
                </a:solidFill>
                <a:latin typeface="Consolas" panose="020B0609020204030204" pitchFamily="49" charset="0"/>
                <a:cs typeface="Consolas" panose="020B0609020204030204" pitchFamily="49" charset="0"/>
              </a:rPr>
              <a:t>vec3 </a:t>
            </a:r>
            <a:r>
              <a:rPr lang="hu-HU" sz="2000" strike="sngStrike" dirty="0" err="1" smtClean="0">
                <a:solidFill>
                  <a:srgbClr val="FF0000"/>
                </a:solidFill>
                <a:latin typeface="Consolas" panose="020B0609020204030204" pitchFamily="49" charset="0"/>
                <a:cs typeface="Consolas" panose="020B0609020204030204" pitchFamily="49" charset="0"/>
              </a:rPr>
              <a:t>position</a:t>
            </a:r>
            <a:r>
              <a:rPr lang="en-US" sz="2000" dirty="0" smtClean="0">
                <a:latin typeface="Consolas" panose="020B0609020204030204" pitchFamily="49" charset="0"/>
                <a:cs typeface="Consolas" panose="020B0609020204030204" pitchFamily="49" charset="0"/>
              </a:rPr>
              <a:t> </a:t>
            </a:r>
            <a:r>
              <a:rPr lang="en-US" sz="2000" dirty="0" smtClean="0">
                <a:solidFill>
                  <a:schemeClr val="bg1">
                    <a:lumMod val="50000"/>
                  </a:schemeClr>
                </a:solidFill>
                <a:latin typeface="Consolas" panose="020B0609020204030204" pitchFamily="49" charset="0"/>
                <a:cs typeface="Consolas" panose="020B0609020204030204" pitchFamily="49" charset="0"/>
              </a:rPr>
              <a:t>} </a:t>
            </a:r>
            <a:r>
              <a:rPr lang="hu-HU" sz="2000" dirty="0" err="1">
                <a:solidFill>
                  <a:schemeClr val="bg1">
                    <a:lumMod val="50000"/>
                  </a:schemeClr>
                </a:solidFill>
                <a:latin typeface="Consolas" panose="020B0609020204030204" pitchFamily="49" charset="0"/>
                <a:cs typeface="Consolas" panose="020B0609020204030204" pitchFamily="49" charset="0"/>
              </a:rPr>
              <a:t>gameObject</a:t>
            </a:r>
            <a:r>
              <a:rPr lang="en-US" sz="2000" dirty="0">
                <a:solidFill>
                  <a:schemeClr val="bg1">
                    <a:lumMod val="50000"/>
                  </a:schemeClr>
                </a:solidFill>
                <a:latin typeface="Consolas" panose="020B0609020204030204" pitchFamily="49" charset="0"/>
                <a:cs typeface="Consolas" panose="020B0609020204030204" pitchFamily="49" charset="0"/>
              </a:rPr>
              <a:t>;</a:t>
            </a:r>
            <a:r>
              <a:rPr lang="hu-HU" dirty="0" smtClean="0"/>
              <a:t>, we use</a:t>
            </a:r>
          </a:p>
          <a:p>
            <a:pPr lvl="1"/>
            <a:r>
              <a:rPr lang="hu-HU" sz="2000" dirty="0">
                <a:solidFill>
                  <a:schemeClr val="bg1">
                    <a:lumMod val="50000"/>
                  </a:schemeClr>
                </a:solidFill>
                <a:latin typeface="Consolas" panose="020B0609020204030204" pitchFamily="49" charset="0"/>
                <a:cs typeface="Consolas" panose="020B0609020204030204" pitchFamily="49" charset="0"/>
              </a:rPr>
              <a:t>uniform </a:t>
            </a:r>
            <a:r>
              <a:rPr lang="en-US" sz="2000" dirty="0" err="1">
                <a:solidFill>
                  <a:schemeClr val="bg1">
                    <a:lumMod val="50000"/>
                  </a:schemeClr>
                </a:solidFill>
                <a:latin typeface="Consolas" panose="020B0609020204030204" pitchFamily="49" charset="0"/>
                <a:cs typeface="Consolas" panose="020B0609020204030204" pitchFamily="49" charset="0"/>
              </a:rPr>
              <a:t>struct</a:t>
            </a:r>
            <a:r>
              <a:rPr lang="en-US" sz="2000" dirty="0">
                <a:solidFill>
                  <a:schemeClr val="bg1">
                    <a:lumMod val="50000"/>
                  </a:schemeClr>
                </a:solidFill>
                <a:latin typeface="Consolas" panose="020B0609020204030204" pitchFamily="49" charset="0"/>
                <a:cs typeface="Consolas" panose="020B0609020204030204" pitchFamily="49" charset="0"/>
              </a:rPr>
              <a:t> { </a:t>
            </a:r>
            <a:r>
              <a:rPr lang="hu-HU" sz="2000" b="1" dirty="0">
                <a:latin typeface="Consolas" panose="020B0609020204030204" pitchFamily="49" charset="0"/>
                <a:cs typeface="Consolas" panose="020B0609020204030204" pitchFamily="49" charset="0"/>
              </a:rPr>
              <a:t>mat4 modelMatrix</a:t>
            </a:r>
            <a:r>
              <a:rPr lang="en-US" sz="2000" b="1" dirty="0">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 </a:t>
            </a:r>
            <a:r>
              <a:rPr lang="en-US" sz="2000" dirty="0" err="1">
                <a:solidFill>
                  <a:schemeClr val="bg1">
                    <a:lumMod val="50000"/>
                  </a:schemeClr>
                </a:solidFill>
                <a:latin typeface="Consolas" panose="020B0609020204030204" pitchFamily="49" charset="0"/>
                <a:cs typeface="Consolas" panose="020B0609020204030204" pitchFamily="49" charset="0"/>
              </a:rPr>
              <a:t>gameObject</a:t>
            </a:r>
            <a:r>
              <a:rPr lang="en-US" sz="2000" dirty="0">
                <a:solidFill>
                  <a:schemeClr val="bg1">
                    <a:lumMod val="50000"/>
                  </a:schemeClr>
                </a:solidFill>
                <a:latin typeface="Consolas" panose="020B0609020204030204" pitchFamily="49" charset="0"/>
                <a:cs typeface="Consolas" panose="020B0609020204030204" pitchFamily="49" charset="0"/>
              </a:rPr>
              <a:t>;</a:t>
            </a:r>
            <a:endParaRPr lang="hu-HU" dirty="0" smtClean="0">
              <a:solidFill>
                <a:schemeClr val="bg1">
                  <a:lumMod val="50000"/>
                </a:schemeClr>
              </a:solidFill>
              <a:latin typeface="Consolas" panose="020B0609020204030204" pitchFamily="49" charset="0"/>
              <a:cs typeface="Consolas" panose="020B0609020204030204" pitchFamily="49" charset="0"/>
            </a:endParaRPr>
          </a:p>
          <a:p>
            <a:r>
              <a:rPr lang="hu-HU" dirty="0" smtClean="0"/>
              <a:t>instead of </a:t>
            </a:r>
            <a:r>
              <a:rPr lang="hu-HU" dirty="0" err="1" smtClean="0"/>
              <a:t>adding</a:t>
            </a:r>
            <a:r>
              <a:rPr lang="hu-HU" dirty="0" smtClean="0"/>
              <a:t> </a:t>
            </a:r>
            <a:r>
              <a:rPr lang="hu-HU" sz="2400" dirty="0" err="1" smtClean="0">
                <a:latin typeface="Consolas" panose="020B0609020204030204" pitchFamily="49" charset="0"/>
                <a:cs typeface="Consolas" panose="020B0609020204030204" pitchFamily="49" charset="0"/>
              </a:rPr>
              <a:t>gameObject.position</a:t>
            </a:r>
            <a:r>
              <a:rPr lang="hu-HU" dirty="0" smtClean="0"/>
              <a:t>, we</a:t>
            </a:r>
          </a:p>
          <a:p>
            <a:pPr lvl="1"/>
            <a:r>
              <a:rPr lang="hu-HU" dirty="0" err="1" smtClean="0"/>
              <a:t>multiply</a:t>
            </a:r>
            <a:r>
              <a:rPr lang="hu-HU" dirty="0" smtClean="0"/>
              <a:t> </a:t>
            </a:r>
            <a:r>
              <a:rPr lang="en-US" dirty="0">
                <a:latin typeface="Consolas" panose="020B0609020204030204" pitchFamily="49" charset="0"/>
                <a:cs typeface="Consolas" panose="020B0609020204030204" pitchFamily="49" charset="0"/>
              </a:rPr>
              <a:t>vertex</a:t>
            </a:r>
            <a:r>
              <a:rPr lang="hu-HU" dirty="0" err="1">
                <a:latin typeface="Consolas" panose="020B0609020204030204" pitchFamily="49" charset="0"/>
                <a:cs typeface="Consolas" panose="020B0609020204030204" pitchFamily="49" charset="0"/>
              </a:rPr>
              <a:t>Pos</a:t>
            </a:r>
            <a:r>
              <a:rPr lang="en-US" dirty="0" err="1">
                <a:latin typeface="Consolas" panose="020B0609020204030204" pitchFamily="49" charset="0"/>
                <a:cs typeface="Consolas" panose="020B0609020204030204" pitchFamily="49" charset="0"/>
              </a:rPr>
              <a:t>ition</a:t>
            </a:r>
            <a:r>
              <a:rPr lang="en-US" dirty="0"/>
              <a:t> </a:t>
            </a:r>
            <a:r>
              <a:rPr lang="hu-HU" dirty="0" smtClean="0"/>
              <a:t>with </a:t>
            </a:r>
            <a:r>
              <a:rPr lang="en-US" dirty="0" err="1">
                <a:latin typeface="Consolas" panose="020B0609020204030204" pitchFamily="49" charset="0"/>
                <a:cs typeface="Consolas" panose="020B0609020204030204" pitchFamily="49" charset="0"/>
              </a:rPr>
              <a:t>gameObject</a:t>
            </a:r>
            <a:r>
              <a:rPr lang="en-US" dirty="0">
                <a:latin typeface="Consolas" panose="020B0609020204030204" pitchFamily="49" charset="0"/>
                <a:cs typeface="Consolas" panose="020B0609020204030204" pitchFamily="49" charset="0"/>
              </a:rPr>
              <a:t>.</a:t>
            </a:r>
            <a:r>
              <a:rPr lang="hu-HU" dirty="0">
                <a:latin typeface="Consolas" panose="020B0609020204030204" pitchFamily="49" charset="0"/>
                <a:cs typeface="Consolas" panose="020B0609020204030204" pitchFamily="49" charset="0"/>
              </a:rPr>
              <a:t>modelMatrix</a:t>
            </a:r>
            <a:r>
              <a:rPr lang="hu-HU" dirty="0" smtClean="0"/>
              <a:t> from the </a:t>
            </a:r>
            <a:r>
              <a:rPr lang="en-US" dirty="0" smtClean="0"/>
              <a:t>right</a:t>
            </a:r>
            <a:endParaRPr lang="hu-HU" dirty="0" smtClean="0"/>
          </a:p>
          <a:p>
            <a:pPr lvl="1"/>
            <a:r>
              <a:rPr lang="en-US" dirty="0"/>
              <a:t>set </a:t>
            </a:r>
            <a:r>
              <a:rPr lang="hu-HU" dirty="0"/>
              <a:t>the result </a:t>
            </a:r>
            <a:r>
              <a:rPr lang="en-US" dirty="0"/>
              <a:t>to</a:t>
            </a:r>
            <a:r>
              <a:rPr lang="hu-HU" dirty="0"/>
              <a:t> </a:t>
            </a:r>
            <a:r>
              <a:rPr lang="hu-HU" dirty="0">
                <a:latin typeface="Consolas" panose="020B0609020204030204" pitchFamily="49" charset="0"/>
                <a:cs typeface="Consolas" panose="020B0609020204030204" pitchFamily="49" charset="0"/>
              </a:rPr>
              <a:t>gl</a:t>
            </a:r>
            <a:r>
              <a:rPr lang="en-US" dirty="0">
                <a:latin typeface="Consolas" panose="020B0609020204030204" pitchFamily="49" charset="0"/>
                <a:cs typeface="Consolas" panose="020B0609020204030204" pitchFamily="49" charset="0"/>
              </a:rPr>
              <a:t>_</a:t>
            </a:r>
            <a:r>
              <a:rPr lang="hu-HU" dirty="0">
                <a:latin typeface="Consolas" panose="020B0609020204030204" pitchFamily="49" charset="0"/>
                <a:cs typeface="Consolas" panose="020B0609020204030204" pitchFamily="49" charset="0"/>
              </a:rPr>
              <a:t>Position</a:t>
            </a:r>
          </a:p>
          <a:p>
            <a:r>
              <a:rPr lang="hu-HU" dirty="0">
                <a:solidFill>
                  <a:schemeClr val="bg1">
                    <a:lumMod val="50000"/>
                  </a:schemeClr>
                </a:solidFill>
              </a:rPr>
              <a:t>also </a:t>
            </a:r>
            <a:r>
              <a:rPr lang="hu-HU" dirty="0" smtClean="0">
                <a:solidFill>
                  <a:schemeClr val="bg1">
                    <a:lumMod val="50000"/>
                  </a:schemeClr>
                </a:solidFill>
              </a:rPr>
              <a:t>pass on </a:t>
            </a:r>
            <a:r>
              <a:rPr lang="hu-HU" dirty="0">
                <a:solidFill>
                  <a:schemeClr val="bg1">
                    <a:lumMod val="50000"/>
                  </a:schemeClr>
                </a:solidFill>
              </a:rPr>
              <a:t>color</a:t>
            </a:r>
          </a:p>
        </p:txBody>
      </p:sp>
      <p:cxnSp>
        <p:nvCxnSpPr>
          <p:cNvPr id="4" name="Straight Arrow Connector 3"/>
          <p:cNvCxnSpPr>
            <a:stCxn id="5" idx="0"/>
          </p:cNvCxnSpPr>
          <p:nvPr/>
        </p:nvCxnSpPr>
        <p:spPr>
          <a:xfrm flipV="1">
            <a:off x="7650948" y="3026421"/>
            <a:ext cx="0" cy="19089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669748" y="4935332"/>
            <a:ext cx="3962400" cy="1785104"/>
          </a:xfrm>
          <a:prstGeom prst="rect">
            <a:avLst/>
          </a:prstGeom>
          <a:noFill/>
        </p:spPr>
        <p:txBody>
          <a:bodyPr wrap="square" rtlCol="0">
            <a:spAutoFit/>
          </a:bodyPr>
          <a:lstStyle/>
          <a:p>
            <a:r>
              <a:rPr lang="en-US" dirty="0">
                <a:solidFill>
                  <a:srgbClr val="FF0000"/>
                </a:solidFill>
                <a:latin typeface="Whipsmart" panose="020B0502030203050204" pitchFamily="34" charset="0"/>
              </a:rPr>
              <a:t>When drawing multiple objects, their positions and orientations will differ. Every object will have its own </a:t>
            </a:r>
            <a:r>
              <a:rPr lang="en-US" dirty="0" err="1">
                <a:solidFill>
                  <a:srgbClr val="FF0000"/>
                </a:solidFill>
                <a:latin typeface="Whipsmart" panose="020B0502030203050204" pitchFamily="34" charset="0"/>
              </a:rPr>
              <a:t>modelMatrix</a:t>
            </a:r>
            <a:r>
              <a:rPr lang="en-US" dirty="0">
                <a:solidFill>
                  <a:srgbClr val="FF0000"/>
                </a:solidFill>
                <a:latin typeface="Whipsmart" panose="020B0502030203050204" pitchFamily="34" charset="0"/>
              </a:rPr>
              <a:t>. We have to set it for every object before it is drawn. The </a:t>
            </a:r>
            <a:r>
              <a:rPr lang="en-US" dirty="0" err="1">
                <a:solidFill>
                  <a:srgbClr val="FF0000"/>
                </a:solidFill>
                <a:latin typeface="Whipsmart" panose="020B0502030203050204" pitchFamily="34" charset="0"/>
              </a:rPr>
              <a:t>struct</a:t>
            </a:r>
            <a:r>
              <a:rPr lang="en-US" dirty="0">
                <a:solidFill>
                  <a:srgbClr val="FF0000"/>
                </a:solidFill>
                <a:latin typeface="Whipsmart" panose="020B0502030203050204" pitchFamily="34" charset="0"/>
              </a:rPr>
              <a:t> name </a:t>
            </a:r>
            <a:r>
              <a:rPr lang="en-US" sz="2000" dirty="0" err="1">
                <a:latin typeface="Consolas" panose="020B0609020204030204" pitchFamily="49" charset="0"/>
                <a:cs typeface="Consolas" panose="020B0609020204030204" pitchFamily="49" charset="0"/>
              </a:rPr>
              <a:t>gameObject</a:t>
            </a:r>
            <a:r>
              <a:rPr lang="en-US" dirty="0">
                <a:solidFill>
                  <a:srgbClr val="FF0000"/>
                </a:solidFill>
                <a:latin typeface="Whipsmart" panose="020B0502030203050204" pitchFamily="34" charset="0"/>
              </a:rPr>
              <a:t> reflects this.</a:t>
            </a:r>
          </a:p>
        </p:txBody>
      </p:sp>
      <p:sp>
        <p:nvSpPr>
          <p:cNvPr id="7" name="TextBox 6"/>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348940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smtClean="0"/>
              <a:t>On</a:t>
            </a:r>
            <a:r>
              <a:rPr lang="hu-HU" dirty="0" smtClean="0"/>
              <a:t> </a:t>
            </a:r>
            <a:r>
              <a:rPr lang="hu-HU" dirty="0" err="1" smtClean="0"/>
              <a:t>the</a:t>
            </a:r>
            <a:r>
              <a:rPr lang="hu-HU" dirty="0" smtClean="0"/>
              <a:t> JS </a:t>
            </a:r>
            <a:r>
              <a:rPr lang="hu-HU" dirty="0" err="1" smtClean="0"/>
              <a:t>side</a:t>
            </a:r>
            <a:endParaRPr lang="en-US" dirty="0"/>
          </a:p>
        </p:txBody>
      </p:sp>
      <p:sp>
        <p:nvSpPr>
          <p:cNvPr id="3" name="Content Placeholder 2"/>
          <p:cNvSpPr>
            <a:spLocks noGrp="1"/>
          </p:cNvSpPr>
          <p:nvPr>
            <p:ph idx="1"/>
          </p:nvPr>
        </p:nvSpPr>
        <p:spPr/>
        <p:txBody>
          <a:bodyPr/>
          <a:lstStyle/>
          <a:p>
            <a:r>
              <a:rPr lang="hu-HU" dirty="0" err="1" smtClean="0"/>
              <a:t>create</a:t>
            </a:r>
            <a:r>
              <a:rPr lang="hu-HU" dirty="0" smtClean="0"/>
              <a:t> a </a:t>
            </a:r>
            <a:r>
              <a:rPr lang="hu-HU" dirty="0" err="1" smtClean="0"/>
              <a:t>translation</a:t>
            </a:r>
            <a:r>
              <a:rPr lang="hu-HU" dirty="0" smtClean="0"/>
              <a:t> </a:t>
            </a:r>
            <a:r>
              <a:rPr lang="hu-HU" dirty="0" err="1" smtClean="0"/>
              <a:t>matrix</a:t>
            </a:r>
            <a:r>
              <a:rPr lang="hu-HU" dirty="0" smtClean="0"/>
              <a:t> </a:t>
            </a:r>
            <a:r>
              <a:rPr lang="en-US" dirty="0" smtClean="0"/>
              <a:t>using </a:t>
            </a:r>
            <a:r>
              <a:rPr lang="en-US" dirty="0" err="1" smtClean="0">
                <a:latin typeface="Consolas" panose="020B0609020204030204" pitchFamily="49" charset="0"/>
                <a:cs typeface="Consolas" panose="020B0609020204030204" pitchFamily="49" charset="0"/>
              </a:rPr>
              <a:t>avatarPosition</a:t>
            </a:r>
            <a:r>
              <a:rPr lang="hu-HU" dirty="0" smtClean="0"/>
              <a:t> and </a:t>
            </a:r>
            <a:r>
              <a:rPr lang="en-US" dirty="0" smtClean="0"/>
              <a:t>pass</a:t>
            </a:r>
            <a:r>
              <a:rPr lang="hu-HU" dirty="0" smtClean="0"/>
              <a:t> it to the uniform</a:t>
            </a:r>
            <a:endParaRPr lang="en-US" dirty="0" smtClean="0"/>
          </a:p>
        </p:txBody>
      </p:sp>
      <p:sp>
        <p:nvSpPr>
          <p:cNvPr id="4" name="Rectangle 3"/>
          <p:cNvSpPr/>
          <p:nvPr/>
        </p:nvSpPr>
        <p:spPr>
          <a:xfrm>
            <a:off x="1524000" y="2638461"/>
            <a:ext cx="9144000" cy="3505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hu-HU" i="1" dirty="0" err="1">
                <a:solidFill>
                  <a:srgbClr val="34A7BD"/>
                </a:solidFill>
                <a:latin typeface="Consolas" panose="020B0609020204030204" pitchFamily="49" charset="0"/>
                <a:ea typeface="Times New Roman" panose="02020603050405020304" pitchFamily="18" charset="0"/>
                <a:cs typeface="Consolas" panose="020B0609020204030204" pitchFamily="49" charset="0"/>
              </a:rPr>
              <a:t>const</a:t>
            </a:r>
            <a:r>
              <a:rPr lang="hu-HU" i="1" dirty="0">
                <a:solidFill>
                  <a:srgbClr val="34A7BD"/>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smtClean="0">
                <a:solidFill>
                  <a:srgbClr val="0070C0"/>
                </a:solidFill>
                <a:latin typeface="Consolas" panose="020B0609020204030204" pitchFamily="49" charset="0"/>
                <a:ea typeface="Times New Roman" panose="02020603050405020304" pitchFamily="18" charset="0"/>
                <a:cs typeface="Consolas" panose="020B0609020204030204" pitchFamily="49" charset="0"/>
              </a:rPr>
              <a:t>modelMatrixHandle</a:t>
            </a:r>
            <a:r>
              <a:rPr lang="en-US"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C7004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gl.</a:t>
            </a:r>
            <a:r>
              <a:rPr lang="en-US" b="1" dirty="0" err="1">
                <a:solidFill>
                  <a:srgbClr val="C00000"/>
                </a:solidFill>
                <a:latin typeface="Consolas" panose="020B0609020204030204" pitchFamily="49" charset="0"/>
                <a:ea typeface="Times New Roman" panose="02020603050405020304" pitchFamily="18" charset="0"/>
                <a:cs typeface="Times New Roman" panose="02020603050405020304" pitchFamily="18" charset="0"/>
              </a:rPr>
              <a:t>getUniformLocation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a:lnSpc>
                <a:spcPct val="107000"/>
              </a:lnSpc>
            </a:pP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this.</a:t>
            </a:r>
            <a:r>
              <a:rPr lang="hu-HU" dirty="0">
                <a:solidFill>
                  <a:srgbClr val="000000"/>
                </a:solidFill>
                <a:latin typeface="Consolas" panose="020B0609020204030204" pitchFamily="49" charset="0"/>
                <a:ea typeface="Times New Roman" panose="02020603050405020304" pitchFamily="18" charset="0"/>
                <a:cs typeface="Consolas" panose="020B0609020204030204" pitchFamily="49" charset="0"/>
              </a:rPr>
              <a:t>solid</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Program.glProgram</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8F8634"/>
                </a:solidFill>
                <a:latin typeface="Consolas" panose="020B0609020204030204" pitchFamily="49" charset="0"/>
                <a:ea typeface="Times New Roman" panose="02020603050405020304" pitchFamily="18" charset="0"/>
                <a:cs typeface="Consolas" panose="020B0609020204030204" pitchFamily="49" charset="0"/>
              </a:rPr>
              <a:t>"</a:t>
            </a:r>
            <a:r>
              <a:rPr lang="en-US" dirty="0" err="1">
                <a:solidFill>
                  <a:srgbClr val="8F8634"/>
                </a:solidFill>
                <a:latin typeface="Consolas" panose="020B0609020204030204" pitchFamily="49" charset="0"/>
                <a:ea typeface="Times New Roman" panose="02020603050405020304" pitchFamily="18" charset="0"/>
                <a:cs typeface="Consolas" panose="020B0609020204030204" pitchFamily="49" charset="0"/>
              </a:rPr>
              <a:t>gameObject.modelMatrix</a:t>
            </a:r>
            <a:r>
              <a:rPr lang="en-US" dirty="0">
                <a:solidFill>
                  <a:srgbClr val="8F8634"/>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dirty="0" smtClean="0">
                <a:solidFill>
                  <a:srgbClr val="C70040"/>
                </a:solidFill>
                <a:latin typeface="Consolas" panose="020B0609020204030204" pitchFamily="49" charset="0"/>
                <a:ea typeface="Times New Roman" panose="02020603050405020304" pitchFamily="18" charset="0"/>
                <a:cs typeface="Consolas" panose="020B0609020204030204" pitchFamily="49" charset="0"/>
              </a:rPr>
              <a:t>if</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b="1" dirty="0" err="1" smtClean="0">
                <a:solidFill>
                  <a:srgbClr val="0070C0"/>
                </a:solidFill>
                <a:latin typeface="Consolas" panose="020B0609020204030204" pitchFamily="49" charset="0"/>
                <a:ea typeface="Times New Roman" panose="02020603050405020304" pitchFamily="18" charset="0"/>
                <a:cs typeface="Consolas" panose="020B0609020204030204" pitchFamily="49" charset="0"/>
              </a:rPr>
              <a:t>modelMatrixHandle</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C7004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7C4FCD"/>
                </a:solidFill>
                <a:latin typeface="Consolas" panose="020B0609020204030204" pitchFamily="49" charset="0"/>
                <a:ea typeface="Times New Roman" panose="02020603050405020304" pitchFamily="18" charset="0"/>
                <a:cs typeface="Consolas" panose="020B0609020204030204" pitchFamily="49" charset="0"/>
              </a:rPr>
              <a:t>null</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pPr>
            <a:r>
              <a:rPr lang="en-US" dirty="0">
                <a:solidFill>
                  <a:srgbClr val="34A7BD"/>
                </a:solidFill>
                <a:latin typeface="Consolas" panose="020B0609020204030204" pitchFamily="49" charset="0"/>
                <a:ea typeface="Times New Roman" panose="02020603050405020304" pitchFamily="18" charset="0"/>
                <a:cs typeface="Consolas" panose="020B0609020204030204" pitchFamily="49" charset="0"/>
              </a:rPr>
              <a:t>  console</a:t>
            </a:r>
            <a:r>
              <a:rPr lang="en-US" dirty="0">
                <a:solidFill>
                  <a:schemeClr val="tx1"/>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34A7BD"/>
                </a:solidFill>
                <a:latin typeface="Consolas" panose="020B0609020204030204" pitchFamily="49" charset="0"/>
                <a:ea typeface="Times New Roman" panose="02020603050405020304" pitchFamily="18" charset="0"/>
                <a:cs typeface="Consolas" panose="020B0609020204030204" pitchFamily="49" charset="0"/>
              </a:rPr>
              <a:t>log</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8F8634"/>
                </a:solidFill>
                <a:latin typeface="Consolas" panose="020B0609020204030204" pitchFamily="49" charset="0"/>
                <a:ea typeface="Times New Roman" panose="02020603050405020304" pitchFamily="18" charset="0"/>
                <a:cs typeface="Consolas" panose="020B0609020204030204" pitchFamily="49" charset="0"/>
              </a:rPr>
              <a:t>"Could not find uniform </a:t>
            </a:r>
            <a:r>
              <a:rPr lang="en-US" dirty="0" err="1">
                <a:solidFill>
                  <a:srgbClr val="8F8634"/>
                </a:solidFill>
                <a:latin typeface="Consolas" panose="020B0609020204030204" pitchFamily="49" charset="0"/>
                <a:ea typeface="Times New Roman" panose="02020603050405020304" pitchFamily="18" charset="0"/>
                <a:cs typeface="Consolas" panose="020B0609020204030204" pitchFamily="49" charset="0"/>
              </a:rPr>
              <a:t>gameObject.modelMatrix</a:t>
            </a:r>
            <a:r>
              <a:rPr lang="en-US" dirty="0">
                <a:solidFill>
                  <a:srgbClr val="8F8634"/>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dirty="0">
                <a:solidFill>
                  <a:schemeClr val="tx1"/>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C70040"/>
                </a:solidFill>
                <a:latin typeface="Consolas" panose="020B0609020204030204" pitchFamily="49" charset="0"/>
                <a:ea typeface="Times New Roman" panose="02020603050405020304" pitchFamily="18" charset="0"/>
                <a:cs typeface="Consolas" panose="020B0609020204030204" pitchFamily="49" charset="0"/>
              </a:rPr>
              <a:t> else </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hu-HU" dirty="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pPr>
            <a:endParaRPr lang="hu-HU"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endParaRPr lang="hu-HU"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endParaRPr lang="en-US"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hu-HU" i="1" dirty="0" err="1">
                <a:solidFill>
                  <a:srgbClr val="34A7BD"/>
                </a:solidFill>
                <a:latin typeface="Consolas" panose="020B0609020204030204" pitchFamily="49" charset="0"/>
                <a:ea typeface="Times New Roman" panose="02020603050405020304" pitchFamily="18" charset="0"/>
                <a:cs typeface="Consolas" panose="020B0609020204030204" pitchFamily="49" charset="0"/>
              </a:rPr>
              <a:t>const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chemeClr val="accent5">
                    <a:lumMod val="75000"/>
                  </a:schemeClr>
                </a:solidFill>
                <a:latin typeface="Consolas" panose="020B0609020204030204" pitchFamily="49" charset="0"/>
                <a:ea typeface="Times New Roman" panose="02020603050405020304" pitchFamily="18" charset="0"/>
                <a:cs typeface="Consolas" panose="020B0609020204030204" pitchFamily="49" charset="0"/>
              </a:rPr>
              <a:t>modelMatrix</a:t>
            </a:r>
            <a:r>
              <a:rPr lang="en-US" dirty="0">
                <a:solidFill>
                  <a:schemeClr val="accent5">
                    <a:lumMod val="75000"/>
                  </a:schemeClr>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C7004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C70040"/>
                </a:solidFill>
                <a:latin typeface="Consolas" panose="020B0609020204030204" pitchFamily="49" charset="0"/>
                <a:ea typeface="Times New Roman" panose="02020603050405020304" pitchFamily="18" charset="0"/>
                <a:cs typeface="Consolas" panose="020B0609020204030204" pitchFamily="49" charset="0"/>
              </a:rPr>
              <a:t>new</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Mat4().</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translate(</a:t>
            </a:r>
            <a:r>
              <a:rPr lang="en-US"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this.avatarPosition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modelMatrix.</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commit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gl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smtClean="0">
                <a:solidFill>
                  <a:srgbClr val="0070C0"/>
                </a:solidFill>
                <a:latin typeface="Consolas" panose="020B0609020204030204" pitchFamily="49" charset="0"/>
                <a:ea typeface="Times New Roman" panose="02020603050405020304" pitchFamily="18" charset="0"/>
                <a:cs typeface="Consolas" panose="020B0609020204030204" pitchFamily="49" charset="0"/>
              </a:rPr>
              <a:t>modelMatrixHandle</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p:cNvSpPr txBox="1"/>
          <p:nvPr/>
        </p:nvSpPr>
        <p:spPr>
          <a:xfrm>
            <a:off x="3700996" y="4343400"/>
            <a:ext cx="2117887" cy="369332"/>
          </a:xfrm>
          <a:prstGeom prst="rect">
            <a:avLst/>
          </a:prstGeom>
          <a:noFill/>
        </p:spPr>
        <p:txBody>
          <a:bodyPr wrap="none" rtlCol="0">
            <a:spAutoFit/>
          </a:bodyPr>
          <a:lstStyle/>
          <a:p>
            <a:r>
              <a:rPr lang="hu-HU" dirty="0" err="1">
                <a:solidFill>
                  <a:srgbClr val="FF0000"/>
                </a:solidFill>
                <a:latin typeface="Whipsmart" panose="020B0502030203050204" pitchFamily="34" charset="0"/>
              </a:rPr>
              <a:t>creates</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identity</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matrix</a:t>
            </a:r>
            <a:endParaRPr lang="en-US" dirty="0">
              <a:solidFill>
                <a:srgbClr val="FF0000"/>
              </a:solidFill>
              <a:latin typeface="Whipsmart" panose="020B0502030203050204" pitchFamily="34" charset="0"/>
            </a:endParaRPr>
          </a:p>
        </p:txBody>
      </p:sp>
      <p:sp>
        <p:nvSpPr>
          <p:cNvPr id="6" name="TextBox 5"/>
          <p:cNvSpPr txBox="1"/>
          <p:nvPr/>
        </p:nvSpPr>
        <p:spPr>
          <a:xfrm>
            <a:off x="6063196" y="4343400"/>
            <a:ext cx="3195105" cy="369332"/>
          </a:xfrm>
          <a:prstGeom prst="rect">
            <a:avLst/>
          </a:prstGeom>
          <a:noFill/>
        </p:spPr>
        <p:txBody>
          <a:bodyPr wrap="none" rtlCol="0">
            <a:spAutoFit/>
          </a:bodyPr>
          <a:lstStyle/>
          <a:p>
            <a:r>
              <a:rPr lang="hu-HU" dirty="0" err="1">
                <a:solidFill>
                  <a:srgbClr val="FF0000"/>
                </a:solidFill>
                <a:latin typeface="Whipsmart" panose="020B0502030203050204" pitchFamily="34" charset="0"/>
              </a:rPr>
              <a:t>multiplies</a:t>
            </a:r>
            <a:r>
              <a:rPr lang="hu-HU" dirty="0">
                <a:solidFill>
                  <a:srgbClr val="FF0000"/>
                </a:solidFill>
                <a:latin typeface="Whipsmart" panose="020B0502030203050204" pitchFamily="34" charset="0"/>
              </a:rPr>
              <a:t> a </a:t>
            </a:r>
            <a:r>
              <a:rPr lang="hu-HU" dirty="0" err="1">
                <a:solidFill>
                  <a:srgbClr val="FF0000"/>
                </a:solidFill>
                <a:latin typeface="Whipsmart" panose="020B0502030203050204" pitchFamily="34" charset="0"/>
              </a:rPr>
              <a:t>translation</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matrix</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to</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it</a:t>
            </a:r>
            <a:endParaRPr lang="en-US" dirty="0">
              <a:solidFill>
                <a:srgbClr val="FF0000"/>
              </a:solidFill>
              <a:latin typeface="Whipsmart" panose="020B0502030203050204" pitchFamily="34" charset="0"/>
            </a:endParaRPr>
          </a:p>
        </p:txBody>
      </p:sp>
      <p:cxnSp>
        <p:nvCxnSpPr>
          <p:cNvPr id="8" name="Straight Arrow Connector 7"/>
          <p:cNvCxnSpPr>
            <a:stCxn id="5" idx="2"/>
          </p:cNvCxnSpPr>
          <p:nvPr/>
        </p:nvCxnSpPr>
        <p:spPr>
          <a:xfrm flipH="1">
            <a:off x="4724401" y="4712732"/>
            <a:ext cx="35539" cy="5450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2"/>
          </p:cNvCxnSpPr>
          <p:nvPr/>
        </p:nvCxnSpPr>
        <p:spPr>
          <a:xfrm flipH="1">
            <a:off x="6629400" y="4712732"/>
            <a:ext cx="1031348" cy="6212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22491" y="6176962"/>
            <a:ext cx="10333529" cy="68103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Tip: get rid of code you may have </a:t>
            </a:r>
            <a:r>
              <a:rPr lang="en-US" dirty="0" smtClean="0">
                <a:solidFill>
                  <a:srgbClr val="FFFF00"/>
                </a:solidFill>
              </a:rPr>
              <a:t>for setting uniforms </a:t>
            </a:r>
            <a:r>
              <a:rPr lang="en-US" dirty="0" err="1" smtClean="0">
                <a:solidFill>
                  <a:srgbClr val="FFFF00"/>
                </a:solidFill>
                <a:latin typeface="Consolas" panose="020B0609020204030204" pitchFamily="49" charset="0"/>
                <a:cs typeface="Consolas" panose="020B0609020204030204" pitchFamily="49" charset="0"/>
              </a:rPr>
              <a:t>avatarPosition</a:t>
            </a:r>
            <a:r>
              <a:rPr lang="en-US" dirty="0">
                <a:solidFill>
                  <a:srgbClr val="FFFF00"/>
                </a:solidFill>
              </a:rPr>
              <a:t>, </a:t>
            </a:r>
            <a:r>
              <a:rPr lang="en-US" dirty="0" err="1" smtClean="0">
                <a:solidFill>
                  <a:srgbClr val="FFFF00"/>
                </a:solidFill>
                <a:latin typeface="Consolas" panose="020B0609020204030204" pitchFamily="49" charset="0"/>
                <a:cs typeface="Consolas" panose="020B0609020204030204" pitchFamily="49" charset="0"/>
              </a:rPr>
              <a:t>avatarScale</a:t>
            </a:r>
            <a:r>
              <a:rPr lang="en-US" dirty="0" smtClean="0">
                <a:solidFill>
                  <a:srgbClr val="FFFF00"/>
                </a:solidFill>
              </a:rPr>
              <a:t>, </a:t>
            </a:r>
            <a:r>
              <a:rPr lang="en-US" dirty="0">
                <a:solidFill>
                  <a:srgbClr val="FFFF00"/>
                </a:solidFill>
              </a:rPr>
              <a:t>to avoid clutter. Now we have this more generic method to do any transformation, including scaling and even rotation.</a:t>
            </a:r>
          </a:p>
        </p:txBody>
      </p:sp>
      <p:sp>
        <p:nvSpPr>
          <p:cNvPr id="10" name="TextBox 9"/>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397020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Transformation exercise</a:t>
            </a:r>
            <a:endParaRPr lang="en-US" dirty="0"/>
          </a:p>
        </p:txBody>
      </p:sp>
      <p:sp>
        <p:nvSpPr>
          <p:cNvPr id="4" name="Content Placeholder 3"/>
          <p:cNvSpPr>
            <a:spLocks noGrp="1"/>
          </p:cNvSpPr>
          <p:nvPr>
            <p:ph idx="1"/>
          </p:nvPr>
        </p:nvSpPr>
        <p:spPr/>
        <p:txBody>
          <a:bodyPr>
            <a:normAutofit/>
          </a:bodyPr>
          <a:lstStyle/>
          <a:p>
            <a:r>
              <a:rPr lang="en-US" dirty="0" smtClean="0"/>
              <a:t>Use a scaling in the model matrix to make avatar smaller </a:t>
            </a:r>
          </a:p>
          <a:p>
            <a:pPr lvl="1"/>
            <a:r>
              <a:rPr lang="en-US" dirty="0" smtClean="0">
                <a:latin typeface="Consolas" panose="020B0609020204030204" pitchFamily="49" charset="0"/>
                <a:cs typeface="Consolas" panose="020B0609020204030204" pitchFamily="49" charset="0"/>
              </a:rPr>
              <a:t>Mat4</a:t>
            </a:r>
            <a:r>
              <a:rPr lang="en-US" dirty="0" smtClean="0"/>
              <a:t> has method </a:t>
            </a:r>
            <a:r>
              <a:rPr lang="en-US" dirty="0">
                <a:latin typeface="Consolas" panose="020B0609020204030204" pitchFamily="49" charset="0"/>
                <a:cs typeface="Consolas" panose="020B0609020204030204" pitchFamily="49" charset="0"/>
              </a:rPr>
              <a:t>scale</a:t>
            </a:r>
            <a:endParaRPr lang="hu-HU" dirty="0">
              <a:latin typeface="Consolas" panose="020B0609020204030204" pitchFamily="49" charset="0"/>
              <a:cs typeface="Consolas" panose="020B0609020204030204" pitchFamily="49" charset="0"/>
            </a:endParaRPr>
          </a:p>
          <a:p>
            <a:pPr lvl="2"/>
            <a:r>
              <a:rPr lang="hu-HU" dirty="0" err="1" smtClean="0"/>
              <a:t>multiplies</a:t>
            </a:r>
            <a:r>
              <a:rPr lang="hu-HU" dirty="0" smtClean="0"/>
              <a:t>, </a:t>
            </a:r>
            <a:r>
              <a:rPr lang="hu-HU" dirty="0" err="1" smtClean="0"/>
              <a:t>from</a:t>
            </a:r>
            <a:r>
              <a:rPr lang="hu-HU" dirty="0" smtClean="0"/>
              <a:t> </a:t>
            </a:r>
            <a:r>
              <a:rPr lang="hu-HU" dirty="0" err="1" smtClean="0"/>
              <a:t>the</a:t>
            </a:r>
            <a:r>
              <a:rPr lang="hu-HU" dirty="0" smtClean="0"/>
              <a:t> right, a </a:t>
            </a:r>
            <a:r>
              <a:rPr lang="hu-HU" dirty="0" err="1" smtClean="0"/>
              <a:t>scaling</a:t>
            </a:r>
            <a:r>
              <a:rPr lang="hu-HU" dirty="0" smtClean="0"/>
              <a:t> </a:t>
            </a:r>
            <a:r>
              <a:rPr lang="hu-HU" dirty="0" err="1" smtClean="0"/>
              <a:t>matrix</a:t>
            </a:r>
            <a:r>
              <a:rPr lang="hu-HU" dirty="0" smtClean="0"/>
              <a:t> </a:t>
            </a:r>
            <a:r>
              <a:rPr lang="hu-HU" dirty="0" err="1" smtClean="0"/>
              <a:t>to</a:t>
            </a:r>
            <a:r>
              <a:rPr lang="hu-HU" dirty="0" smtClean="0"/>
              <a:t> </a:t>
            </a:r>
            <a:r>
              <a:rPr lang="hu-HU" dirty="0" err="1" smtClean="0"/>
              <a:t>the</a:t>
            </a:r>
            <a:r>
              <a:rPr lang="hu-HU" dirty="0" smtClean="0"/>
              <a:t> </a:t>
            </a:r>
            <a:r>
              <a:rPr lang="hu-HU" dirty="0">
                <a:latin typeface="Consolas" panose="020B0609020204030204" pitchFamily="49" charset="0"/>
                <a:cs typeface="Consolas" panose="020B0609020204030204" pitchFamily="49" charset="0"/>
              </a:rPr>
              <a:t>Mat4</a:t>
            </a:r>
            <a:r>
              <a:rPr lang="hu-HU" sz="1800" dirty="0"/>
              <a:t> </a:t>
            </a:r>
            <a:r>
              <a:rPr lang="hu-HU" dirty="0" err="1" smtClean="0"/>
              <a:t>object</a:t>
            </a:r>
            <a:r>
              <a:rPr lang="hu-HU" dirty="0" smtClean="0"/>
              <a:t>, </a:t>
            </a:r>
            <a:r>
              <a:rPr lang="hu-HU" dirty="0" err="1" smtClean="0"/>
              <a:t>changing</a:t>
            </a:r>
            <a:r>
              <a:rPr lang="hu-HU" dirty="0" smtClean="0"/>
              <a:t> </a:t>
            </a:r>
            <a:r>
              <a:rPr lang="hu-HU" dirty="0" err="1" smtClean="0"/>
              <a:t>its</a:t>
            </a:r>
            <a:r>
              <a:rPr lang="hu-HU" dirty="0" smtClean="0"/>
              <a:t> </a:t>
            </a:r>
            <a:r>
              <a:rPr lang="hu-HU" dirty="0" err="1" smtClean="0"/>
              <a:t>value</a:t>
            </a:r>
            <a:endParaRPr lang="en-US" dirty="0" smtClean="0"/>
          </a:p>
          <a:p>
            <a:pPr lvl="1"/>
            <a:r>
              <a:rPr lang="en-US" dirty="0" smtClean="0"/>
              <a:t>it takes 3 numbers</a:t>
            </a:r>
            <a:r>
              <a:rPr lang="hu-HU" dirty="0" smtClean="0"/>
              <a:t>,</a:t>
            </a:r>
            <a:r>
              <a:rPr lang="en-US" dirty="0" smtClean="0"/>
              <a:t> or a </a:t>
            </a:r>
            <a:r>
              <a:rPr lang="en-US" dirty="0" smtClean="0">
                <a:latin typeface="Consolas" panose="020B0609020204030204" pitchFamily="49" charset="0"/>
                <a:cs typeface="Consolas" panose="020B0609020204030204" pitchFamily="49" charset="0"/>
              </a:rPr>
              <a:t>Vec3</a:t>
            </a:r>
            <a:r>
              <a:rPr lang="hu-HU" dirty="0" smtClean="0">
                <a:latin typeface="Consolas" panose="020B0609020204030204" pitchFamily="49" charset="0"/>
                <a:cs typeface="Consolas" panose="020B0609020204030204" pitchFamily="49" charset="0"/>
              </a:rPr>
              <a:t>,</a:t>
            </a:r>
            <a:r>
              <a:rPr lang="en-US" dirty="0" smtClean="0"/>
              <a:t> </a:t>
            </a:r>
            <a:r>
              <a:rPr lang="hu-HU" dirty="0" err="1" smtClean="0"/>
              <a:t>or</a:t>
            </a:r>
            <a:r>
              <a:rPr lang="hu-HU" dirty="0" smtClean="0"/>
              <a:t> a </a:t>
            </a:r>
            <a:r>
              <a:rPr lang="hu-HU" dirty="0" smtClean="0">
                <a:latin typeface="Consolas" panose="020B0609020204030204" pitchFamily="49" charset="0"/>
                <a:cs typeface="Consolas" panose="020B0609020204030204" pitchFamily="49" charset="0"/>
              </a:rPr>
              <a:t>Vec2,</a:t>
            </a:r>
            <a:r>
              <a:rPr lang="hu-HU" dirty="0" smtClean="0"/>
              <a:t> </a:t>
            </a:r>
            <a:r>
              <a:rPr lang="en-US" dirty="0" smtClean="0"/>
              <a:t>as parameter</a:t>
            </a:r>
          </a:p>
          <a:p>
            <a:r>
              <a:rPr lang="en-US" dirty="0" smtClean="0"/>
              <a:t>insert a rotation into the model matrix</a:t>
            </a:r>
          </a:p>
          <a:p>
            <a:pPr lvl="1"/>
            <a:r>
              <a:rPr lang="en-US" dirty="0" smtClean="0"/>
              <a:t>method </a:t>
            </a:r>
            <a:r>
              <a:rPr lang="en-US" dirty="0" smtClean="0">
                <a:latin typeface="Consolas" panose="020B0609020204030204" pitchFamily="49" charset="0"/>
                <a:cs typeface="Consolas" panose="020B0609020204030204" pitchFamily="49" charset="0"/>
              </a:rPr>
              <a:t>rotate</a:t>
            </a:r>
            <a:r>
              <a:rPr lang="en-US" dirty="0" smtClean="0"/>
              <a:t> </a:t>
            </a:r>
            <a:r>
              <a:rPr lang="hu-HU" dirty="0" err="1" smtClean="0"/>
              <a:t>rotates</a:t>
            </a:r>
            <a:r>
              <a:rPr lang="hu-HU" dirty="0" smtClean="0"/>
              <a:t> </a:t>
            </a:r>
            <a:r>
              <a:rPr lang="hu-HU" dirty="0" err="1" smtClean="0"/>
              <a:t>around</a:t>
            </a:r>
            <a:r>
              <a:rPr lang="hu-HU" dirty="0" smtClean="0"/>
              <a:t> z</a:t>
            </a:r>
            <a:r>
              <a:rPr lang="en-US" dirty="0" smtClean="0"/>
              <a:t> (takes radians)</a:t>
            </a:r>
            <a:endParaRPr lang="hu-HU" dirty="0" smtClean="0"/>
          </a:p>
          <a:p>
            <a:pPr lvl="2"/>
            <a:r>
              <a:rPr lang="hu-HU" dirty="0" smtClean="0"/>
              <a:t>works like </a:t>
            </a:r>
            <a:r>
              <a:rPr lang="hu-HU" dirty="0">
                <a:latin typeface="Consolas" panose="020B0609020204030204" pitchFamily="49" charset="0"/>
                <a:cs typeface="Consolas" panose="020B0609020204030204" pitchFamily="49" charset="0"/>
              </a:rPr>
              <a:t>translate</a:t>
            </a:r>
            <a:r>
              <a:rPr lang="hu-HU" dirty="0"/>
              <a:t> </a:t>
            </a:r>
            <a:r>
              <a:rPr lang="hu-HU" dirty="0" smtClean="0"/>
              <a:t>or </a:t>
            </a:r>
            <a:r>
              <a:rPr lang="hu-HU" dirty="0">
                <a:latin typeface="Consolas" panose="020B0609020204030204" pitchFamily="49" charset="0"/>
                <a:cs typeface="Consolas" panose="020B0609020204030204" pitchFamily="49" charset="0"/>
              </a:rPr>
              <a:t>scale</a:t>
            </a:r>
            <a:r>
              <a:rPr lang="hu-HU" dirty="0" smtClean="0"/>
              <a:t>, appending to existing transformation</a:t>
            </a:r>
            <a:endParaRPr lang="en-US" dirty="0" smtClean="0"/>
          </a:p>
        </p:txBody>
      </p:sp>
      <p:sp>
        <p:nvSpPr>
          <p:cNvPr id="5" name="TextBox 4"/>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906201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Animation with transformations</a:t>
            </a:r>
            <a:endParaRPr lang="en-US" dirty="0"/>
          </a:p>
        </p:txBody>
      </p:sp>
      <p:sp>
        <p:nvSpPr>
          <p:cNvPr id="4" name="Content Placeholder 3"/>
          <p:cNvSpPr>
            <a:spLocks noGrp="1"/>
          </p:cNvSpPr>
          <p:nvPr>
            <p:ph idx="1"/>
          </p:nvPr>
        </p:nvSpPr>
        <p:spPr/>
        <p:txBody>
          <a:bodyPr/>
          <a:lstStyle/>
          <a:p>
            <a:r>
              <a:rPr lang="en-US" dirty="0" smtClean="0"/>
              <a:t>make the avatar rotate continuously</a:t>
            </a:r>
          </a:p>
          <a:p>
            <a:r>
              <a:rPr lang="en-US" dirty="0" smtClean="0"/>
              <a:t>let the user rotate the </a:t>
            </a:r>
            <a:r>
              <a:rPr lang="hu-HU" dirty="0" smtClean="0"/>
              <a:t>triangle</a:t>
            </a:r>
            <a:r>
              <a:rPr lang="en-US" dirty="0" smtClean="0"/>
              <a:t> by holding down some keys</a:t>
            </a:r>
          </a:p>
          <a:p>
            <a:pPr marL="0" indent="0">
              <a:buNone/>
            </a:pPr>
            <a:endParaRPr lang="en-US" dirty="0"/>
          </a:p>
        </p:txBody>
      </p:sp>
      <p:sp>
        <p:nvSpPr>
          <p:cNvPr id="5" name="TextBox 4"/>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269408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Transformation hierarchies</a:t>
            </a:r>
            <a:endParaRPr lang="en-US" dirty="0"/>
          </a:p>
        </p:txBody>
      </p:sp>
      <p:sp>
        <p:nvSpPr>
          <p:cNvPr id="4" name="Content Placeholder 3"/>
          <p:cNvSpPr>
            <a:spLocks noGrp="1"/>
          </p:cNvSpPr>
          <p:nvPr>
            <p:ph idx="1"/>
          </p:nvPr>
        </p:nvSpPr>
        <p:spPr/>
        <p:txBody>
          <a:bodyPr/>
          <a:lstStyle/>
          <a:p>
            <a:r>
              <a:rPr lang="en-US" dirty="0" smtClean="0"/>
              <a:t>let the avatar be</a:t>
            </a:r>
            <a:r>
              <a:rPr lang="hu-HU" dirty="0" smtClean="0"/>
              <a:t> </a:t>
            </a:r>
            <a:r>
              <a:rPr lang="en-US" dirty="0" smtClean="0"/>
              <a:t>controlled by the user</a:t>
            </a:r>
          </a:p>
          <a:p>
            <a:pPr lvl="1"/>
            <a:r>
              <a:rPr lang="en-US" dirty="0" smtClean="0"/>
              <a:t>change translation, rotation with keys</a:t>
            </a:r>
          </a:p>
          <a:p>
            <a:pPr lvl="1"/>
            <a:r>
              <a:rPr lang="en-US" dirty="0" smtClean="0"/>
              <a:t>(proper game physics will come </a:t>
            </a:r>
            <a:r>
              <a:rPr lang="hu-HU" dirty="0" err="1" smtClean="0"/>
              <a:t>before</a:t>
            </a:r>
            <a:r>
              <a:rPr lang="hu-HU" dirty="0" smtClean="0"/>
              <a:t> </a:t>
            </a:r>
            <a:r>
              <a:rPr lang="hu-HU" dirty="0" err="1" smtClean="0"/>
              <a:t>the</a:t>
            </a:r>
            <a:r>
              <a:rPr lang="hu-HU" dirty="0" smtClean="0"/>
              <a:t> </a:t>
            </a:r>
            <a:r>
              <a:rPr lang="hu-HU" dirty="0" err="1" smtClean="0"/>
              <a:t>spring</a:t>
            </a:r>
            <a:r>
              <a:rPr lang="hu-HU" dirty="0" smtClean="0"/>
              <a:t> </a:t>
            </a:r>
            <a:r>
              <a:rPr lang="hu-HU" dirty="0" err="1" smtClean="0"/>
              <a:t>break</a:t>
            </a:r>
            <a:r>
              <a:rPr lang="en-US" dirty="0" smtClean="0"/>
              <a:t>)</a:t>
            </a:r>
          </a:p>
          <a:p>
            <a:r>
              <a:rPr lang="en-US" dirty="0" smtClean="0"/>
              <a:t>a number of other objects</a:t>
            </a:r>
            <a:r>
              <a:rPr lang="hu-HU" dirty="0" smtClean="0"/>
              <a:t> </a:t>
            </a:r>
            <a:r>
              <a:rPr lang="en-US" dirty="0" smtClean="0"/>
              <a:t>orbit the one controlled by the user</a:t>
            </a:r>
            <a:endParaRPr lang="hu-HU" dirty="0" smtClean="0"/>
          </a:p>
          <a:p>
            <a:pPr lvl="1"/>
            <a:r>
              <a:rPr lang="hu-HU" dirty="0" smtClean="0"/>
              <a:t>chain up: </a:t>
            </a:r>
            <a:r>
              <a:rPr lang="en-US" dirty="0" err="1" smtClean="0"/>
              <a:t>rotate&amp;translate</a:t>
            </a:r>
            <a:r>
              <a:rPr lang="hu-HU" dirty="0" smtClean="0"/>
              <a:t> to </a:t>
            </a:r>
            <a:r>
              <a:rPr lang="en-US" dirty="0" err="1" smtClean="0"/>
              <a:t>orientation&amp;position</a:t>
            </a:r>
            <a:r>
              <a:rPr lang="hu-HU" dirty="0" smtClean="0"/>
              <a:t> relative to avatar, </a:t>
            </a:r>
            <a:r>
              <a:rPr lang="hu-HU" dirty="0" err="1" smtClean="0"/>
              <a:t>then</a:t>
            </a:r>
            <a:r>
              <a:rPr lang="hu-HU" dirty="0" smtClean="0"/>
              <a:t> </a:t>
            </a:r>
            <a:r>
              <a:rPr lang="hu-HU" dirty="0" err="1" smtClean="0"/>
              <a:t>rota</a:t>
            </a:r>
            <a:r>
              <a:rPr lang="en-US" dirty="0" err="1" smtClean="0"/>
              <a:t>te</a:t>
            </a:r>
            <a:r>
              <a:rPr lang="hu-HU" dirty="0" smtClean="0"/>
              <a:t> around origin, </a:t>
            </a:r>
            <a:r>
              <a:rPr lang="hu-HU" dirty="0" err="1" smtClean="0"/>
              <a:t>then</a:t>
            </a:r>
            <a:r>
              <a:rPr lang="hu-HU" dirty="0" smtClean="0"/>
              <a:t> </a:t>
            </a:r>
            <a:r>
              <a:rPr lang="en-US" dirty="0" smtClean="0"/>
              <a:t>rotate&amp;</a:t>
            </a:r>
            <a:r>
              <a:rPr lang="hu-HU" dirty="0" smtClean="0"/>
              <a:t>translat</a:t>
            </a:r>
            <a:r>
              <a:rPr lang="en-US" dirty="0" smtClean="0"/>
              <a:t>e</a:t>
            </a:r>
            <a:r>
              <a:rPr lang="hu-HU" dirty="0" smtClean="0"/>
              <a:t> by avatar</a:t>
            </a:r>
            <a:r>
              <a:rPr lang="en-US" dirty="0" smtClean="0"/>
              <a:t>’s orient/</a:t>
            </a:r>
            <a:r>
              <a:rPr lang="en-US" dirty="0" err="1" smtClean="0"/>
              <a:t>pos</a:t>
            </a:r>
            <a:endParaRPr lang="en-US" dirty="0" smtClean="0"/>
          </a:p>
        </p:txBody>
      </p:sp>
      <p:sp>
        <p:nvSpPr>
          <p:cNvPr id="6" name="TextBox 5"/>
          <p:cNvSpPr txBox="1"/>
          <p:nvPr/>
        </p:nvSpPr>
        <p:spPr>
          <a:xfrm>
            <a:off x="0" y="-531638"/>
            <a:ext cx="520118" cy="3170099"/>
          </a:xfrm>
          <a:prstGeom prst="rect">
            <a:avLst/>
          </a:prstGeom>
          <a:noFill/>
        </p:spPr>
        <p:txBody>
          <a:bodyPr wrap="square" rtlCol="0">
            <a:spAutoFit/>
          </a:bodyPr>
          <a:lstStyle/>
          <a:p>
            <a:r>
              <a:rPr lang="en-US" sz="20000" dirty="0" smtClean="0">
                <a:solidFill>
                  <a:srgbClr val="FFC000"/>
                </a:solidFill>
                <a:latin typeface="Whipsmart" panose="020B0502030203050204" pitchFamily="34" charset="0"/>
              </a:rPr>
              <a:t>!</a:t>
            </a:r>
            <a:endParaRPr lang="en-US" sz="20000" dirty="0">
              <a:solidFill>
                <a:srgbClr val="FFC000"/>
              </a:solidFill>
              <a:latin typeface="Whipsmart" panose="020B0502030203050204" pitchFamily="34" charset="0"/>
            </a:endParaRPr>
          </a:p>
        </p:txBody>
      </p:sp>
    </p:spTree>
    <p:extLst>
      <p:ext uri="{BB962C8B-B14F-4D97-AF65-F5344CB8AC3E}">
        <p14:creationId xmlns:p14="http://schemas.microsoft.com/office/powerpoint/2010/main" val="2289129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p:cNvCxnSpPr/>
          <p:nvPr/>
        </p:nvCxnSpPr>
        <p:spPr>
          <a:xfrm flipH="1">
            <a:off x="2065594" y="427512"/>
            <a:ext cx="7924673" cy="6178475"/>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3923493">
            <a:off x="595566" y="3474620"/>
            <a:ext cx="109728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rot="13923493" flipV="1">
            <a:off x="5335783" y="3106346"/>
            <a:ext cx="914399" cy="7614"/>
          </a:xfrm>
          <a:prstGeom prst="straightConnector1">
            <a:avLst/>
          </a:prstGeom>
          <a:noFill/>
          <a:ln w="57150">
            <a:solidFill>
              <a:srgbClr val="FF8500"/>
            </a:solidFill>
            <a:round/>
            <a:headEnd/>
            <a:tailEnd type="triangle" w="med" len="med"/>
          </a:ln>
          <a:extLst>
            <a:ext uri="{909E8E84-426E-40DD-AFC4-6F175D3DCCD1}">
              <a14:hiddenFill xmlns:a14="http://schemas.microsoft.com/office/drawing/2010/main">
                <a:noFill/>
              </a14:hiddenFill>
            </a:ext>
          </a:extLst>
        </p:spPr>
      </p:cxnSp>
      <p:cxnSp>
        <p:nvCxnSpPr>
          <p:cNvPr id="5" name="Straight Arrow Connector 4"/>
          <p:cNvCxnSpPr/>
          <p:nvPr/>
        </p:nvCxnSpPr>
        <p:spPr>
          <a:xfrm rot="13923493" flipV="1">
            <a:off x="5716332" y="3292190"/>
            <a:ext cx="0" cy="914915"/>
          </a:xfrm>
          <a:prstGeom prst="straightConnector1">
            <a:avLst/>
          </a:prstGeom>
          <a:noFill/>
          <a:ln w="57150">
            <a:solidFill>
              <a:srgbClr val="FF00FF"/>
            </a:solidFill>
            <a:round/>
            <a:headEnd/>
            <a:tailEnd type="triangle" w="med" len="med"/>
          </a:ln>
          <a:extLst>
            <a:ext uri="{909E8E84-426E-40DD-AFC4-6F175D3DCCD1}">
              <a14:hiddenFill xmlns:a14="http://schemas.microsoft.com/office/drawing/2010/main">
                <a:noFill/>
              </a14:hiddenFill>
            </a:ext>
          </a:extLst>
        </p:spPr>
      </p:cxnSp>
      <p:cxnSp>
        <p:nvCxnSpPr>
          <p:cNvPr id="24" name="Straight Arrow Connector 23"/>
          <p:cNvCxnSpPr/>
          <p:nvPr/>
        </p:nvCxnSpPr>
        <p:spPr>
          <a:xfrm rot="13923493" flipV="1">
            <a:off x="-125967" y="4027527"/>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909518" y="268254"/>
            <a:ext cx="7797848" cy="6079599"/>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3923493" flipV="1">
            <a:off x="-849096" y="4591315"/>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3923493" flipV="1">
            <a:off x="-1567898" y="5141690"/>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3923493" flipV="1">
            <a:off x="1295896" y="2918971"/>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3923493" flipV="1">
            <a:off x="2064150" y="2324033"/>
            <a:ext cx="10972800" cy="11209"/>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3923493">
            <a:off x="2764493" y="1775917"/>
            <a:ext cx="10972800" cy="15394"/>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542184" y="106878"/>
            <a:ext cx="6885001" cy="5367895"/>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487984" y="-591621"/>
            <a:ext cx="6347947" cy="4949181"/>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278374" y="-1312750"/>
            <a:ext cx="5995329" cy="467426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289973" y="-2033879"/>
            <a:ext cx="5421502" cy="4226877"/>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13923493">
            <a:off x="2747731" y="-392781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587701" y="427512"/>
            <a:ext cx="7889730" cy="615123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4844043" y="1291374"/>
            <a:ext cx="7012544" cy="5467334"/>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5406272" y="2343041"/>
            <a:ext cx="6588586" cy="5136796"/>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5968500" y="3498732"/>
            <a:ext cx="6031205" cy="470223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6530729" y="4731106"/>
            <a:ext cx="5375469" cy="4190988"/>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13923493">
            <a:off x="9489604" y="471948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3923493" flipV="1">
            <a:off x="-2178582" y="5816803"/>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3923493" flipV="1">
            <a:off x="-2832724" y="6375527"/>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3923493" flipV="1">
            <a:off x="5186829" y="3408408"/>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3923493" flipV="1">
            <a:off x="5717923" y="2680714"/>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3923493" flipV="1">
            <a:off x="6537737" y="2271828"/>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5-Point Star 51"/>
          <p:cNvSpPr/>
          <p:nvPr/>
        </p:nvSpPr>
        <p:spPr>
          <a:xfrm>
            <a:off x="6821953" y="1388163"/>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p:nvPr/>
        </p:nvCxnSpPr>
        <p:spPr>
          <a:xfrm flipV="1">
            <a:off x="6103917" y="1639710"/>
            <a:ext cx="918390" cy="1780327"/>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105166" y="886783"/>
            <a:ext cx="1496976" cy="728989"/>
          </a:xfrm>
          <a:prstGeom prst="rect">
            <a:avLst/>
          </a:prstGeom>
        </p:spPr>
      </p:pic>
      <p:sp>
        <p:nvSpPr>
          <p:cNvPr id="26" name="Title 25"/>
          <p:cNvSpPr>
            <a:spLocks noGrp="1"/>
          </p:cNvSpPr>
          <p:nvPr>
            <p:ph type="title"/>
          </p:nvPr>
        </p:nvSpPr>
        <p:spPr/>
        <p:txBody>
          <a:bodyPr/>
          <a:lstStyle/>
          <a:p>
            <a:r>
              <a:rPr lang="en-US" dirty="0" smtClean="0"/>
              <a:t>Tom's coordinate system</a:t>
            </a:r>
            <a:endParaRPr lang="en-US" dirty="0"/>
          </a:p>
        </p:txBody>
      </p:sp>
      <p:sp>
        <p:nvSpPr>
          <p:cNvPr id="27" name="Rectangle 26"/>
          <p:cNvSpPr/>
          <p:nvPr/>
        </p:nvSpPr>
        <p:spPr>
          <a:xfrm>
            <a:off x="-36199" y="3308053"/>
            <a:ext cx="4807896" cy="3039800"/>
          </a:xfrm>
          <a:prstGeom prst="rect">
            <a:avLst/>
          </a:prstGeom>
          <a:solidFill>
            <a:schemeClr val="bg1"/>
          </a:solidFill>
          <a:ln>
            <a:solidFill>
              <a:schemeClr val="tx1"/>
            </a:solidFill>
          </a:ln>
        </p:spPr>
        <p:txBody>
          <a:bodyPr vert="horz" lIns="91440" tIns="45720" rIns="91440" bIns="45720" rtlCol="0" anchor="ctr">
            <a:normAutofit/>
          </a:bodyPr>
          <a:lstStyle/>
          <a:p>
            <a:pPr>
              <a:lnSpc>
                <a:spcPct val="90000"/>
              </a:lnSpc>
              <a:spcBef>
                <a:spcPct val="0"/>
              </a:spcBef>
            </a:pPr>
            <a:r>
              <a:rPr lang="en-US" sz="3600" dirty="0">
                <a:solidFill>
                  <a:srgbClr val="FF0000"/>
                </a:solidFill>
                <a:latin typeface="Whipsmart" panose="020B0502030203050204" pitchFamily="34" charset="0"/>
                <a:ea typeface="+mj-ea"/>
                <a:cs typeface="+mj-cs"/>
              </a:rPr>
              <a:t>Tom </a:t>
            </a:r>
            <a:r>
              <a:rPr lang="en-US" sz="3600" dirty="0" smtClean="0">
                <a:solidFill>
                  <a:srgbClr val="FF0000"/>
                </a:solidFill>
                <a:latin typeface="Whipsmart" panose="020B0502030203050204" pitchFamily="34" charset="0"/>
                <a:ea typeface="+mj-ea"/>
                <a:cs typeface="+mj-cs"/>
              </a:rPr>
              <a:t>says</a:t>
            </a:r>
          </a:p>
          <a:p>
            <a:pPr>
              <a:lnSpc>
                <a:spcPct val="90000"/>
              </a:lnSpc>
              <a:spcBef>
                <a:spcPct val="0"/>
              </a:spcBef>
            </a:pPr>
            <a:r>
              <a:rPr lang="en-US" sz="3600" dirty="0" smtClean="0">
                <a:solidFill>
                  <a:srgbClr val="FF8500"/>
                </a:solidFill>
                <a:latin typeface="Whipsmart" panose="020B0502030203050204" pitchFamily="34" charset="0"/>
                <a:ea typeface="+mj-ea"/>
                <a:cs typeface="+mj-cs"/>
              </a:rPr>
              <a:t>orange is</a:t>
            </a:r>
          </a:p>
          <a:p>
            <a:pPr>
              <a:lnSpc>
                <a:spcPct val="90000"/>
              </a:lnSpc>
              <a:spcBef>
                <a:spcPct val="0"/>
              </a:spcBef>
            </a:pPr>
            <a:endParaRPr lang="en-US" sz="3600" dirty="0">
              <a:solidFill>
                <a:srgbClr val="FF0000"/>
              </a:solidFill>
              <a:latin typeface="Whipsmart" panose="020B0502030203050204" pitchFamily="34" charset="0"/>
              <a:ea typeface="+mj-ea"/>
              <a:cs typeface="+mj-cs"/>
            </a:endParaRPr>
          </a:p>
          <a:p>
            <a:pPr>
              <a:lnSpc>
                <a:spcPct val="90000"/>
              </a:lnSpc>
              <a:spcBef>
                <a:spcPct val="0"/>
              </a:spcBef>
            </a:pPr>
            <a:r>
              <a:rPr lang="en-US" sz="3600" dirty="0" smtClean="0">
                <a:solidFill>
                  <a:srgbClr val="FF00FF"/>
                </a:solidFill>
                <a:latin typeface="Whipsmart" panose="020B0502030203050204" pitchFamily="34" charset="0"/>
                <a:ea typeface="+mj-ea"/>
                <a:cs typeface="+mj-cs"/>
              </a:rPr>
              <a:t>purple is   </a:t>
            </a:r>
            <a:endParaRPr lang="en-US" sz="3600" dirty="0">
              <a:solidFill>
                <a:srgbClr val="FF00FF"/>
              </a:solidFill>
              <a:latin typeface="Whipsmart" panose="020B0502030203050204" pitchFamily="34" charset="0"/>
              <a:ea typeface="+mj-ea"/>
              <a:cs typeface="+mj-cs"/>
            </a:endParaRPr>
          </a:p>
        </p:txBody>
      </p:sp>
      <p:pic>
        <p:nvPicPr>
          <p:cNvPr id="35" name="Picture 34"/>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2467169" y="4060012"/>
            <a:ext cx="1662765" cy="838703"/>
          </a:xfrm>
          <a:prstGeom prst="rect">
            <a:avLst/>
          </a:prstGeom>
        </p:spPr>
      </p:pic>
      <p:pic>
        <p:nvPicPr>
          <p:cNvPr id="36" name="Picture 35"/>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2468718" y="5069043"/>
            <a:ext cx="2004095" cy="838703"/>
          </a:xfrm>
          <a:prstGeom prst="rect">
            <a:avLst/>
          </a:prstGeom>
        </p:spPr>
      </p:pic>
      <p:sp>
        <p:nvSpPr>
          <p:cNvPr id="74" name="Rectangle 73"/>
          <p:cNvSpPr/>
          <p:nvPr/>
        </p:nvSpPr>
        <p:spPr>
          <a:xfrm>
            <a:off x="7001271" y="3631938"/>
            <a:ext cx="4972241" cy="3039800"/>
          </a:xfrm>
          <a:prstGeom prst="rect">
            <a:avLst/>
          </a:prstGeom>
          <a:solidFill>
            <a:schemeClr val="bg1"/>
          </a:solidFill>
          <a:ln>
            <a:solidFill>
              <a:schemeClr val="tx1"/>
            </a:solidFill>
          </a:ln>
        </p:spPr>
        <p:txBody>
          <a:bodyPr vert="horz" lIns="91440" tIns="45720" rIns="91440" bIns="45720" rtlCol="0" anchor="ctr">
            <a:normAutofit/>
          </a:bodyPr>
          <a:lstStyle/>
          <a:p>
            <a:pPr>
              <a:lnSpc>
                <a:spcPct val="90000"/>
              </a:lnSpc>
              <a:spcBef>
                <a:spcPct val="0"/>
              </a:spcBef>
            </a:pPr>
            <a:endParaRPr lang="en-US" sz="3600" dirty="0">
              <a:solidFill>
                <a:srgbClr val="FF00FF"/>
              </a:solidFill>
              <a:latin typeface="Whipsmart" panose="020B0502030203050204" pitchFamily="34" charset="0"/>
              <a:ea typeface="+mj-ea"/>
              <a:cs typeface="+mj-cs"/>
            </a:endParaRPr>
          </a:p>
        </p:txBody>
      </p:sp>
      <p:pic>
        <p:nvPicPr>
          <p:cNvPr id="37" name="Picture 36"/>
          <p:cNvPicPr>
            <a:picLocks noChangeAspect="1"/>
          </p:cNvPicPr>
          <p:nvPr>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8014996" y="4264453"/>
            <a:ext cx="3736980" cy="2220800"/>
          </a:xfrm>
          <a:prstGeom prst="rect">
            <a:avLst/>
          </a:prstGeom>
        </p:spPr>
      </p:pic>
      <p:cxnSp>
        <p:nvCxnSpPr>
          <p:cNvPr id="75" name="Straight Arrow Connector 74"/>
          <p:cNvCxnSpPr/>
          <p:nvPr/>
        </p:nvCxnSpPr>
        <p:spPr>
          <a:xfrm flipV="1">
            <a:off x="6111929" y="3432593"/>
            <a:ext cx="914399" cy="7614"/>
          </a:xfrm>
          <a:prstGeom prst="straightConnector1">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76" name="Straight Arrow Connector 75"/>
          <p:cNvCxnSpPr/>
          <p:nvPr/>
        </p:nvCxnSpPr>
        <p:spPr>
          <a:xfrm flipV="1">
            <a:off x="7001272" y="2525292"/>
            <a:ext cx="0" cy="914915"/>
          </a:xfrm>
          <a:prstGeom prst="straightConnector1">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77" name="Straight Arrow Connector 76"/>
          <p:cNvCxnSpPr/>
          <p:nvPr/>
        </p:nvCxnSpPr>
        <p:spPr>
          <a:xfrm flipV="1">
            <a:off x="6999293" y="1615772"/>
            <a:ext cx="0" cy="914915"/>
          </a:xfrm>
          <a:prstGeom prst="straightConnector1">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cxnSp>
      <p:pic>
        <p:nvPicPr>
          <p:cNvPr id="78" name="Picture 77"/>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9198311" y="3882962"/>
            <a:ext cx="138970" cy="275504"/>
          </a:xfrm>
          <a:prstGeom prst="rect">
            <a:avLst/>
          </a:prstGeom>
        </p:spPr>
      </p:pic>
      <p:pic>
        <p:nvPicPr>
          <p:cNvPr id="79" name="Picture 78"/>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10840079" y="3830761"/>
            <a:ext cx="138970" cy="382779"/>
          </a:xfrm>
          <a:prstGeom prst="rect">
            <a:avLst/>
          </a:prstGeom>
        </p:spPr>
      </p:pic>
      <p:pic>
        <p:nvPicPr>
          <p:cNvPr id="82" name="Picture 81"/>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rot="5400000">
            <a:off x="6560808" y="4886535"/>
            <a:ext cx="1983813" cy="966066"/>
          </a:xfrm>
          <a:prstGeom prst="rect">
            <a:avLst/>
          </a:prstGeom>
        </p:spPr>
      </p:pic>
    </p:spTree>
    <p:extLst>
      <p:ext uri="{BB962C8B-B14F-4D97-AF65-F5344CB8AC3E}">
        <p14:creationId xmlns:p14="http://schemas.microsoft.com/office/powerpoint/2010/main" val="282723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fade">
                                      <p:cBhvr>
                                        <p:cTn id="39" dur="500"/>
                                        <p:tgtEl>
                                          <p:spTgt spid="76"/>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fade">
                                      <p:cBhvr>
                                        <p:cTn id="43" dur="500"/>
                                        <p:tgtEl>
                                          <p:spTgt spid="7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4"/>
                                        </p:tgtEl>
                                        <p:attrNameLst>
                                          <p:attrName>style.visibility</p:attrName>
                                        </p:attrNameLst>
                                      </p:cBhvr>
                                      <p:to>
                                        <p:strVal val="visible"/>
                                      </p:to>
                                    </p:set>
                                    <p:animEffect transition="in" filter="fade">
                                      <p:cBhvr>
                                        <p:cTn id="48" dur="500"/>
                                        <p:tgtEl>
                                          <p:spTgt spid="74"/>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2"/>
                                        </p:tgtEl>
                                        <p:attrNameLst>
                                          <p:attrName>style.visibility</p:attrName>
                                        </p:attrNameLst>
                                      </p:cBhvr>
                                      <p:to>
                                        <p:strVal val="visible"/>
                                      </p:to>
                                    </p:set>
                                    <p:animEffect transition="in" filter="fade">
                                      <p:cBhvr>
                                        <p:cTn id="57" dur="500"/>
                                        <p:tgtEl>
                                          <p:spTgt spid="8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8"/>
                                        </p:tgtEl>
                                        <p:attrNameLst>
                                          <p:attrName>style.visibility</p:attrName>
                                        </p:attrNameLst>
                                      </p:cBhvr>
                                      <p:to>
                                        <p:strVal val="visible"/>
                                      </p:to>
                                    </p:set>
                                    <p:animEffect transition="in" filter="fade">
                                      <p:cBhvr>
                                        <p:cTn id="62" dur="500"/>
                                        <p:tgtEl>
                                          <p:spTgt spid="78"/>
                                        </p:tgtEl>
                                      </p:cBhvr>
                                    </p:animEffect>
                                  </p:childTnLst>
                                </p:cTn>
                              </p:par>
                              <p:par>
                                <p:cTn id="63" presetID="10" presetClass="entr" presetSubtype="0" fill="hold" nodeType="withEffect">
                                  <p:stCondLst>
                                    <p:cond delay="0"/>
                                  </p:stCondLst>
                                  <p:childTnLst>
                                    <p:set>
                                      <p:cBhvr>
                                        <p:cTn id="64" dur="1" fill="hold">
                                          <p:stCondLst>
                                            <p:cond delay="0"/>
                                          </p:stCondLst>
                                        </p:cTn>
                                        <p:tgtEl>
                                          <p:spTgt spid="79"/>
                                        </p:tgtEl>
                                        <p:attrNameLst>
                                          <p:attrName>style.visibility</p:attrName>
                                        </p:attrNameLst>
                                      </p:cBhvr>
                                      <p:to>
                                        <p:strVal val="visible"/>
                                      </p:to>
                                    </p:set>
                                    <p:animEffect transition="in" filter="fade">
                                      <p:cBhvr>
                                        <p:cTn id="65"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27" grpId="0" animBg="1"/>
      <p:bldP spid="7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733800" y="609600"/>
            <a:ext cx="4724400" cy="5638800"/>
          </a:xfrm>
          <a:prstGeom prst="rect">
            <a:avLst/>
          </a:prstGeom>
        </p:spPr>
      </p:pic>
    </p:spTree>
    <p:extLst>
      <p:ext uri="{BB962C8B-B14F-4D97-AF65-F5344CB8AC3E}">
        <p14:creationId xmlns:p14="http://schemas.microsoft.com/office/powerpoint/2010/main" val="3185181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hu-HU" dirty="0" err="1" smtClean="0"/>
              <a:t>Vector-matrix</a:t>
            </a:r>
            <a:r>
              <a:rPr lang="hu-HU" dirty="0" smtClean="0"/>
              <a:t> </a:t>
            </a:r>
            <a:r>
              <a:rPr lang="hu-HU" dirty="0" err="1" smtClean="0"/>
              <a:t>multiplication</a:t>
            </a:r>
            <a:endParaRPr lang="en-US" dirty="0"/>
          </a:p>
        </p:txBody>
      </p:sp>
      <p:pic>
        <p:nvPicPr>
          <p:cNvPr id="3" name="Picture 2"/>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1754033" y="2408787"/>
            <a:ext cx="1192373" cy="729081"/>
          </a:xfrm>
          <a:prstGeom prst="rect">
            <a:avLst/>
          </a:prstGeom>
        </p:spPr>
      </p:pic>
      <p:pic>
        <p:nvPicPr>
          <p:cNvPr id="2" name="Picture 1"/>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3560608" y="2202412"/>
            <a:ext cx="1611776" cy="1214322"/>
          </a:xfrm>
          <a:prstGeom prst="rect">
            <a:avLst/>
          </a:prstGeom>
        </p:spPr>
      </p:pic>
      <p:pic>
        <p:nvPicPr>
          <p:cNvPr id="22" name="Picture 21"/>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3656442" y="2711699"/>
            <a:ext cx="282854" cy="282854"/>
          </a:xfrm>
          <a:prstGeom prst="rect">
            <a:avLst/>
          </a:prstGeom>
        </p:spPr>
      </p:pic>
      <p:pic>
        <p:nvPicPr>
          <p:cNvPr id="23" name="Picture 22"/>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4270805" y="2692042"/>
            <a:ext cx="282854" cy="282854"/>
          </a:xfrm>
          <a:prstGeom prst="rect">
            <a:avLst/>
          </a:prstGeom>
        </p:spPr>
      </p:pic>
      <p:pic>
        <p:nvPicPr>
          <p:cNvPr id="11" name="Picture 10"/>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2180252" y="4003077"/>
            <a:ext cx="1282594" cy="360882"/>
          </a:xfrm>
          <a:prstGeom prst="rect">
            <a:avLst/>
          </a:prstGeom>
        </p:spPr>
      </p:pic>
      <p:pic>
        <p:nvPicPr>
          <p:cNvPr id="12" name="Picture 11"/>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4026686" y="3968903"/>
            <a:ext cx="1314293" cy="409650"/>
          </a:xfrm>
          <a:prstGeom prst="rect">
            <a:avLst/>
          </a:prstGeom>
        </p:spPr>
      </p:pic>
      <p:pic>
        <p:nvPicPr>
          <p:cNvPr id="7" name="Picture 6"/>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1692540" y="3770293"/>
            <a:ext cx="3986769" cy="729080"/>
          </a:xfrm>
          <a:prstGeom prst="rect">
            <a:avLst/>
          </a:prstGeom>
        </p:spPr>
      </p:pic>
      <p:pic>
        <p:nvPicPr>
          <p:cNvPr id="8" name="Picture 7"/>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1665842" y="5228540"/>
            <a:ext cx="3581996" cy="729080"/>
          </a:xfrm>
          <a:prstGeom prst="rect">
            <a:avLst/>
          </a:prstGeom>
        </p:spPr>
      </p:pic>
      <p:cxnSp>
        <p:nvCxnSpPr>
          <p:cNvPr id="34" name="Straight Arrow Connector 33"/>
          <p:cNvCxnSpPr/>
          <p:nvPr/>
        </p:nvCxnSpPr>
        <p:spPr>
          <a:xfrm flipV="1">
            <a:off x="8737600" y="2046514"/>
            <a:ext cx="2177143" cy="1741715"/>
          </a:xfrm>
          <a:prstGeom prst="straightConnector1">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7230164" y="1923359"/>
            <a:ext cx="1507436" cy="1864871"/>
          </a:xfrm>
          <a:prstGeom prst="straightConnector1">
            <a:avLst/>
          </a:prstGeom>
          <a:ln w="381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Left Brace 39"/>
          <p:cNvSpPr/>
          <p:nvPr/>
        </p:nvSpPr>
        <p:spPr>
          <a:xfrm rot="13896602">
            <a:off x="9215651" y="3048226"/>
            <a:ext cx="332588" cy="1196798"/>
          </a:xfrm>
          <a:prstGeom prst="leftBrace">
            <a:avLst/>
          </a:prstGeom>
          <a:noFill/>
          <a:ln w="19050">
            <a:solidFill>
              <a:schemeClr val="accent1"/>
            </a:solidFill>
            <a:round/>
            <a:headEnd type="none" w="med" len="med"/>
            <a:tailEnd type="none" w="med" len="med"/>
          </a:ln>
          <a:extLst>
            <a:ext uri="{909E8E84-426E-40DD-AFC4-6F175D3DCCD1}">
              <a14:hiddenFill xmlns:a14="http://schemas.microsoft.com/office/drawing/2010/main">
                <a:noFill/>
              </a14:hiddenFill>
            </a:ext>
          </a:extLst>
        </p:spPr>
        <p:txBody>
          <a:bodyPr rtlCol="0" anchor="ctr"/>
          <a:lstStyle/>
          <a:p>
            <a:pPr algn="ctr"/>
            <a:endParaRPr lang="en-US" dirty="0">
              <a:latin typeface="Whipsmart" panose="020B0502030203050204" pitchFamily="34" charset="0"/>
            </a:endParaRPr>
          </a:p>
        </p:txBody>
      </p:sp>
      <p:pic>
        <p:nvPicPr>
          <p:cNvPr id="10" name="Picture 9"/>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9569026" y="3843918"/>
            <a:ext cx="243874" cy="249971"/>
          </a:xfrm>
          <a:prstGeom prst="rect">
            <a:avLst/>
          </a:prstGeom>
        </p:spPr>
      </p:pic>
      <p:sp>
        <p:nvSpPr>
          <p:cNvPr id="43" name="Left Brace 42"/>
          <p:cNvSpPr/>
          <p:nvPr/>
        </p:nvSpPr>
        <p:spPr>
          <a:xfrm rot="19110850">
            <a:off x="7960573" y="3169137"/>
            <a:ext cx="332588" cy="993965"/>
          </a:xfrm>
          <a:prstGeom prst="leftBrace">
            <a:avLst/>
          </a:prstGeom>
          <a:noFill/>
          <a:ln w="19050">
            <a:solidFill>
              <a:srgbClr val="FF0000"/>
            </a:solidFill>
            <a:round/>
            <a:headEnd type="none" w="med" len="med"/>
            <a:tailEnd type="none" w="med" len="med"/>
          </a:ln>
          <a:extLst>
            <a:ext uri="{909E8E84-426E-40DD-AFC4-6F175D3DCCD1}">
              <a14:hiddenFill xmlns:a14="http://schemas.microsoft.com/office/drawing/2010/main">
                <a:noFill/>
              </a14:hiddenFill>
            </a:ext>
          </a:extLst>
        </p:spPr>
        <p:txBody>
          <a:bodyPr rtlCol="0" anchor="ctr"/>
          <a:lstStyle/>
          <a:p>
            <a:pPr algn="ctr"/>
            <a:endParaRPr lang="en-US" dirty="0">
              <a:latin typeface="Whipsmart" panose="020B0502030203050204" pitchFamily="34" charset="0"/>
            </a:endParaRPr>
          </a:p>
        </p:txBody>
      </p:sp>
      <p:pic>
        <p:nvPicPr>
          <p:cNvPr id="9" name="Picture 8"/>
          <p:cNvPicPr>
            <a:picLocks noChangeAspect="1"/>
          </p:cNvPicPr>
          <p:nvPr>
            <p:custDataLst>
              <p:tags r:id="rId10"/>
            </p:custDataLst>
          </p:nvPr>
        </p:nvPicPr>
        <p:blipFill>
          <a:blip r:embed="rId20" cstate="print">
            <a:extLst>
              <a:ext uri="{28A0092B-C50C-407E-A947-70E740481C1C}">
                <a14:useLocalDpi xmlns:a14="http://schemas.microsoft.com/office/drawing/2010/main" val="0"/>
              </a:ext>
            </a:extLst>
          </a:blip>
          <a:stretch>
            <a:fillRect/>
          </a:stretch>
        </p:blipFill>
        <p:spPr>
          <a:xfrm>
            <a:off x="7636613" y="3813908"/>
            <a:ext cx="253019" cy="381053"/>
          </a:xfrm>
          <a:prstGeom prst="rect">
            <a:avLst/>
          </a:prstGeom>
        </p:spPr>
      </p:pic>
      <p:cxnSp>
        <p:nvCxnSpPr>
          <p:cNvPr id="47" name="Straight Arrow Connector 46"/>
          <p:cNvCxnSpPr/>
          <p:nvPr/>
        </p:nvCxnSpPr>
        <p:spPr>
          <a:xfrm flipV="1">
            <a:off x="8736838" y="2489200"/>
            <a:ext cx="229750" cy="130946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41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1000" fill="hold"/>
                                        <p:tgtEl>
                                          <p:spTgt spid="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5E-6 1.85185E-6 L 0.1017 0.01018 " pathEditMode="relative" rAng="0" ptsTypes="AA">
                                      <p:cBhvr>
                                        <p:cTn id="10" dur="2000" fill="hold"/>
                                        <p:tgtEl>
                                          <p:spTgt spid="3"/>
                                        </p:tgtEl>
                                        <p:attrNameLst>
                                          <p:attrName>ppt_x</p:attrName>
                                          <p:attrName>ppt_y</p:attrName>
                                        </p:attrNameLst>
                                      </p:cBhvr>
                                      <p:rCtr x="5078" y="509"/>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0.1017 0.01018 L 0.1517 0.0081 " pathEditMode="relative" rAng="0" ptsTypes="AA">
                                      <p:cBhvr>
                                        <p:cTn id="25" dur="2000" fill="hold"/>
                                        <p:tgtEl>
                                          <p:spTgt spid="3"/>
                                        </p:tgtEl>
                                        <p:attrNameLst>
                                          <p:attrName>ppt_x</p:attrName>
                                          <p:attrName>ppt_y</p:attrName>
                                        </p:attrNameLst>
                                      </p:cBhvr>
                                      <p:rCtr x="2500" y="-116"/>
                                    </p:animMotion>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childTnLst>
                                </p:cTn>
                              </p:par>
                              <p:par>
                                <p:cTn id="53" presetID="10"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500"/>
                                        <p:tgtEl>
                                          <p:spTgt spid="43"/>
                                        </p:tgtEl>
                                      </p:cBhvr>
                                    </p:animEffect>
                                  </p:childTnLst>
                                </p:cTn>
                              </p:par>
                              <p:par>
                                <p:cTn id="59" presetID="10" presetClass="entr" presetSubtype="0" fill="hold"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500"/>
                                        <p:tgtEl>
                                          <p:spTgt spid="9"/>
                                        </p:tgtEl>
                                      </p:cBhvr>
                                    </p:animEffect>
                                  </p:childTnLst>
                                </p:cTn>
                              </p:par>
                              <p:par>
                                <p:cTn id="62" presetID="10" presetClass="entr" presetSubtype="0" fill="hold"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p:cNvCxnSpPr/>
          <p:nvPr/>
        </p:nvCxnSpPr>
        <p:spPr>
          <a:xfrm flipV="1">
            <a:off x="6096000" y="386698"/>
            <a:ext cx="7917" cy="609030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09600" y="3429672"/>
            <a:ext cx="109728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09600" y="2505122"/>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010400" y="386698"/>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09600" y="1588186"/>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617517" y="682909"/>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609600" y="4308062"/>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609600" y="5286250"/>
            <a:ext cx="10972800" cy="11209"/>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09600" y="6172201"/>
            <a:ext cx="10972800" cy="15394"/>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7924800" y="386698"/>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88392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7536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106680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15824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51816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2672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3528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24384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5240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617517"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5-Point Star 78"/>
          <p:cNvSpPr/>
          <p:nvPr/>
        </p:nvSpPr>
        <p:spPr>
          <a:xfrm>
            <a:off x="6809233" y="1386424"/>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itle 88"/>
          <p:cNvSpPr>
            <a:spLocks noGrp="1"/>
          </p:cNvSpPr>
          <p:nvPr>
            <p:ph type="title"/>
          </p:nvPr>
        </p:nvSpPr>
        <p:spPr/>
        <p:txBody>
          <a:bodyPr/>
          <a:lstStyle/>
          <a:p>
            <a:r>
              <a:rPr lang="en-US" dirty="0" smtClean="0"/>
              <a:t>What if we use Tom's coordinates and our coordinates in the same system?</a:t>
            </a:r>
            <a:endParaRPr lang="en-US" dirty="0"/>
          </a:p>
        </p:txBody>
      </p:sp>
      <p:sp>
        <p:nvSpPr>
          <p:cNvPr id="36" name="5-Point Star 35"/>
          <p:cNvSpPr/>
          <p:nvPr/>
        </p:nvSpPr>
        <p:spPr>
          <a:xfrm>
            <a:off x="6830412" y="505864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7113625" y="4557261"/>
            <a:ext cx="1496976" cy="728989"/>
          </a:xfrm>
          <a:prstGeom prst="rect">
            <a:avLst/>
          </a:prstGeom>
        </p:spPr>
      </p:pic>
      <p:pic>
        <p:nvPicPr>
          <p:cNvPr id="2" name="Picture 1"/>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7263384" y="1583075"/>
            <a:ext cx="1160522" cy="728989"/>
          </a:xfrm>
          <a:prstGeom prst="rect">
            <a:avLst/>
          </a:prstGeom>
        </p:spPr>
      </p:pic>
      <p:sp>
        <p:nvSpPr>
          <p:cNvPr id="41" name="5-Point Star 40"/>
          <p:cNvSpPr/>
          <p:nvPr/>
        </p:nvSpPr>
        <p:spPr>
          <a:xfrm>
            <a:off x="6519211" y="4616292"/>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p:nvPr/>
        </p:nvSpPr>
        <p:spPr>
          <a:xfrm>
            <a:off x="6054242" y="4304415"/>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p:nvPr/>
        </p:nvSpPr>
        <p:spPr>
          <a:xfrm>
            <a:off x="5414312" y="4566110"/>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5067300" y="524203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p:nvPr/>
        </p:nvSpPr>
        <p:spPr>
          <a:xfrm>
            <a:off x="5406395" y="5760798"/>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p:nvPr/>
        </p:nvSpPr>
        <p:spPr>
          <a:xfrm>
            <a:off x="5584029" y="378071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p:nvPr/>
        </p:nvSpPr>
        <p:spPr>
          <a:xfrm>
            <a:off x="4971445" y="303347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p:cNvSpPr/>
          <p:nvPr/>
        </p:nvSpPr>
        <p:spPr>
          <a:xfrm>
            <a:off x="4526587" y="4821165"/>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52"/>
          <p:cNvSpPr/>
          <p:nvPr/>
        </p:nvSpPr>
        <p:spPr>
          <a:xfrm>
            <a:off x="4074105" y="439252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5-Point Star 89"/>
          <p:cNvSpPr/>
          <p:nvPr/>
        </p:nvSpPr>
        <p:spPr>
          <a:xfrm rot="14000233">
            <a:off x="6646178" y="1922705"/>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5-Point Star 90"/>
          <p:cNvSpPr/>
          <p:nvPr/>
        </p:nvSpPr>
        <p:spPr>
          <a:xfrm rot="14000233">
            <a:off x="6673636" y="2481909"/>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5-Point Star 91"/>
          <p:cNvSpPr/>
          <p:nvPr/>
        </p:nvSpPr>
        <p:spPr>
          <a:xfrm rot="14000233">
            <a:off x="7265663" y="2838979"/>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5-Point Star 92"/>
          <p:cNvSpPr/>
          <p:nvPr/>
        </p:nvSpPr>
        <p:spPr>
          <a:xfrm rot="14000233">
            <a:off x="8015065" y="2713744"/>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5-Point Star 93"/>
          <p:cNvSpPr/>
          <p:nvPr/>
        </p:nvSpPr>
        <p:spPr>
          <a:xfrm rot="14000233">
            <a:off x="8228726" y="2131976"/>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5-Point Star 94"/>
          <p:cNvSpPr/>
          <p:nvPr/>
        </p:nvSpPr>
        <p:spPr>
          <a:xfrm rot="14000233">
            <a:off x="6534306" y="3171803"/>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5-Point Star 95"/>
          <p:cNvSpPr/>
          <p:nvPr/>
        </p:nvSpPr>
        <p:spPr>
          <a:xfrm rot="14000233">
            <a:off x="6300674" y="4109376"/>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5-Point Star 96"/>
          <p:cNvSpPr/>
          <p:nvPr/>
        </p:nvSpPr>
        <p:spPr>
          <a:xfrm rot="14000233">
            <a:off x="8000324" y="3398785"/>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5-Point Star 97"/>
          <p:cNvSpPr/>
          <p:nvPr/>
        </p:nvSpPr>
        <p:spPr>
          <a:xfrm rot="14000233">
            <a:off x="7926660" y="4017695"/>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p:cNvSpPr/>
          <p:nvPr/>
        </p:nvSpPr>
        <p:spPr>
          <a:xfrm>
            <a:off x="5448250" y="2769125"/>
            <a:ext cx="1309168" cy="1305364"/>
          </a:xfrm>
          <a:prstGeom prst="arc">
            <a:avLst>
              <a:gd name="adj1" fmla="val 21114645"/>
              <a:gd name="adj2" fmla="val 7401608"/>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Arc 98"/>
          <p:cNvSpPr/>
          <p:nvPr/>
        </p:nvSpPr>
        <p:spPr>
          <a:xfrm>
            <a:off x="5182524" y="2524395"/>
            <a:ext cx="1827340" cy="1802957"/>
          </a:xfrm>
          <a:prstGeom prst="arc">
            <a:avLst>
              <a:gd name="adj1" fmla="val 3623731"/>
              <a:gd name="adj2" fmla="val 11337970"/>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Arc 99"/>
          <p:cNvSpPr/>
          <p:nvPr/>
        </p:nvSpPr>
        <p:spPr>
          <a:xfrm>
            <a:off x="4928617" y="2239858"/>
            <a:ext cx="2309649" cy="2343163"/>
          </a:xfrm>
          <a:prstGeom prst="arc">
            <a:avLst>
              <a:gd name="adj1" fmla="val 18897711"/>
              <a:gd name="adj2" fmla="val 4733387"/>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Arc 101"/>
          <p:cNvSpPr/>
          <p:nvPr/>
        </p:nvSpPr>
        <p:spPr>
          <a:xfrm>
            <a:off x="4682494" y="1986898"/>
            <a:ext cx="2874695" cy="2929561"/>
          </a:xfrm>
          <a:prstGeom prst="arc">
            <a:avLst>
              <a:gd name="adj1" fmla="val 20405582"/>
              <a:gd name="adj2" fmla="val 6692784"/>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rc 102"/>
          <p:cNvSpPr/>
          <p:nvPr/>
        </p:nvSpPr>
        <p:spPr>
          <a:xfrm>
            <a:off x="3903124" y="1193502"/>
            <a:ext cx="4351594" cy="4429530"/>
          </a:xfrm>
          <a:prstGeom prst="arc">
            <a:avLst>
              <a:gd name="adj1" fmla="val 1170314"/>
              <a:gd name="adj2" fmla="val 8774649"/>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a:off x="3901512" y="1193502"/>
            <a:ext cx="4353206" cy="4429530"/>
          </a:xfrm>
          <a:prstGeom prst="arc">
            <a:avLst>
              <a:gd name="adj1" fmla="val 189569"/>
              <a:gd name="adj2" fmla="val 7810436"/>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Arc 104"/>
          <p:cNvSpPr/>
          <p:nvPr/>
        </p:nvSpPr>
        <p:spPr>
          <a:xfrm>
            <a:off x="3469217" y="819435"/>
            <a:ext cx="5270692" cy="5200366"/>
          </a:xfrm>
          <a:prstGeom prst="arc">
            <a:avLst>
              <a:gd name="adj1" fmla="val 20004319"/>
              <a:gd name="adj2" fmla="val 6057106"/>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Arc 105"/>
          <p:cNvSpPr/>
          <p:nvPr/>
        </p:nvSpPr>
        <p:spPr>
          <a:xfrm>
            <a:off x="3833399" y="1193502"/>
            <a:ext cx="4489432" cy="4429530"/>
          </a:xfrm>
          <a:prstGeom prst="arc">
            <a:avLst>
              <a:gd name="adj1" fmla="val 20705334"/>
              <a:gd name="adj2" fmla="val 6702126"/>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Arc 106"/>
          <p:cNvSpPr/>
          <p:nvPr/>
        </p:nvSpPr>
        <p:spPr>
          <a:xfrm>
            <a:off x="4559968" y="1912425"/>
            <a:ext cx="3082902" cy="3041768"/>
          </a:xfrm>
          <a:prstGeom prst="arc">
            <a:avLst>
              <a:gd name="adj1" fmla="val 17878946"/>
              <a:gd name="adj2" fmla="val 4120550"/>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Arc 107"/>
          <p:cNvSpPr/>
          <p:nvPr/>
        </p:nvSpPr>
        <p:spPr>
          <a:xfrm>
            <a:off x="4030582" y="1386077"/>
            <a:ext cx="4122082" cy="4067082"/>
          </a:xfrm>
          <a:prstGeom prst="arc">
            <a:avLst>
              <a:gd name="adj1" fmla="val 17756181"/>
              <a:gd name="adj2" fmla="val 3851854"/>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2142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fade">
                                      <p:cBhvr>
                                        <p:cTn id="37" dur="500"/>
                                        <p:tgtEl>
                                          <p:spTgt spid="91"/>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92"/>
                                        </p:tgtEl>
                                        <p:attrNameLst>
                                          <p:attrName>style.visibility</p:attrName>
                                        </p:attrNameLst>
                                      </p:cBhvr>
                                      <p:to>
                                        <p:strVal val="visible"/>
                                      </p:to>
                                    </p:set>
                                    <p:animEffect transition="in" filter="fade">
                                      <p:cBhvr>
                                        <p:cTn id="45" dur="500"/>
                                        <p:tgtEl>
                                          <p:spTgt spid="92"/>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93"/>
                                        </p:tgtEl>
                                        <p:attrNameLst>
                                          <p:attrName>style.visibility</p:attrName>
                                        </p:attrNameLst>
                                      </p:cBhvr>
                                      <p:to>
                                        <p:strVal val="visible"/>
                                      </p:to>
                                    </p:set>
                                    <p:animEffect transition="in" filter="fade">
                                      <p:cBhvr>
                                        <p:cTn id="53" dur="500"/>
                                        <p:tgtEl>
                                          <p:spTgt spid="93"/>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94"/>
                                        </p:tgtEl>
                                        <p:attrNameLst>
                                          <p:attrName>style.visibility</p:attrName>
                                        </p:attrNameLst>
                                      </p:cBhvr>
                                      <p:to>
                                        <p:strVal val="visible"/>
                                      </p:to>
                                    </p:set>
                                    <p:animEffect transition="in" filter="fade">
                                      <p:cBhvr>
                                        <p:cTn id="61" dur="500"/>
                                        <p:tgtEl>
                                          <p:spTgt spid="94"/>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500"/>
                                        <p:tgtEl>
                                          <p:spTgt spid="46"/>
                                        </p:tgtEl>
                                      </p:cBhvr>
                                    </p:animEffect>
                                  </p:childTnLst>
                                </p:cTn>
                              </p:par>
                            </p:childTnLst>
                          </p:cTn>
                        </p:par>
                        <p:par>
                          <p:cTn id="66" fill="hold">
                            <p:stCondLst>
                              <p:cond delay="5500"/>
                            </p:stCondLst>
                            <p:childTnLst>
                              <p:par>
                                <p:cTn id="67" presetID="10" presetClass="entr" presetSubtype="0" fill="hold" grpId="0" nodeType="after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fade">
                                      <p:cBhvr>
                                        <p:cTn id="69" dur="500"/>
                                        <p:tgtEl>
                                          <p:spTgt spid="95"/>
                                        </p:tgtEl>
                                      </p:cBhvr>
                                    </p:animEffect>
                                  </p:childTnLst>
                                </p:cTn>
                              </p:par>
                            </p:childTnLst>
                          </p:cTn>
                        </p:par>
                        <p:par>
                          <p:cTn id="70" fill="hold">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fade">
                                      <p:cBhvr>
                                        <p:cTn id="73" dur="500"/>
                                        <p:tgtEl>
                                          <p:spTgt spid="47"/>
                                        </p:tgtEl>
                                      </p:cBhvr>
                                    </p:animEffect>
                                  </p:childTnLst>
                                </p:cTn>
                              </p:par>
                            </p:childTnLst>
                          </p:cTn>
                        </p:par>
                        <p:par>
                          <p:cTn id="74" fill="hold">
                            <p:stCondLst>
                              <p:cond delay="6500"/>
                            </p:stCondLst>
                            <p:childTnLst>
                              <p:par>
                                <p:cTn id="75" presetID="10" presetClass="entr" presetSubtype="0" fill="hold" grpId="0" nodeType="afterEffect">
                                  <p:stCondLst>
                                    <p:cond delay="0"/>
                                  </p:stCondLst>
                                  <p:childTnLst>
                                    <p:set>
                                      <p:cBhvr>
                                        <p:cTn id="76" dur="1" fill="hold">
                                          <p:stCondLst>
                                            <p:cond delay="0"/>
                                          </p:stCondLst>
                                        </p:cTn>
                                        <p:tgtEl>
                                          <p:spTgt spid="96"/>
                                        </p:tgtEl>
                                        <p:attrNameLst>
                                          <p:attrName>style.visibility</p:attrName>
                                        </p:attrNameLst>
                                      </p:cBhvr>
                                      <p:to>
                                        <p:strVal val="visible"/>
                                      </p:to>
                                    </p:set>
                                    <p:animEffect transition="in" filter="fade">
                                      <p:cBhvr>
                                        <p:cTn id="77" dur="500"/>
                                        <p:tgtEl>
                                          <p:spTgt spid="96"/>
                                        </p:tgtEl>
                                      </p:cBhvr>
                                    </p:animEffect>
                                  </p:childTnLst>
                                </p:cTn>
                              </p:par>
                            </p:childTnLst>
                          </p:cTn>
                        </p:par>
                        <p:par>
                          <p:cTn id="78" fill="hold">
                            <p:stCondLst>
                              <p:cond delay="7000"/>
                            </p:stCondLst>
                            <p:childTnLst>
                              <p:par>
                                <p:cTn id="79" presetID="10" presetClass="entr" presetSubtype="0" fill="hold" grpId="0" nodeType="after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fade">
                                      <p:cBhvr>
                                        <p:cTn id="81" dur="500"/>
                                        <p:tgtEl>
                                          <p:spTgt spid="52"/>
                                        </p:tgtEl>
                                      </p:cBhvr>
                                    </p:animEffect>
                                  </p:childTnLst>
                                </p:cTn>
                              </p:par>
                            </p:childTnLst>
                          </p:cTn>
                        </p:par>
                        <p:par>
                          <p:cTn id="82" fill="hold">
                            <p:stCondLst>
                              <p:cond delay="7500"/>
                            </p:stCondLst>
                            <p:childTnLst>
                              <p:par>
                                <p:cTn id="83" presetID="10" presetClass="entr" presetSubtype="0" fill="hold" grpId="0" nodeType="afterEffect">
                                  <p:stCondLst>
                                    <p:cond delay="0"/>
                                  </p:stCondLst>
                                  <p:childTnLst>
                                    <p:set>
                                      <p:cBhvr>
                                        <p:cTn id="84" dur="1" fill="hold">
                                          <p:stCondLst>
                                            <p:cond delay="0"/>
                                          </p:stCondLst>
                                        </p:cTn>
                                        <p:tgtEl>
                                          <p:spTgt spid="97"/>
                                        </p:tgtEl>
                                        <p:attrNameLst>
                                          <p:attrName>style.visibility</p:attrName>
                                        </p:attrNameLst>
                                      </p:cBhvr>
                                      <p:to>
                                        <p:strVal val="visible"/>
                                      </p:to>
                                    </p:set>
                                    <p:animEffect transition="in" filter="fade">
                                      <p:cBhvr>
                                        <p:cTn id="85" dur="500"/>
                                        <p:tgtEl>
                                          <p:spTgt spid="97"/>
                                        </p:tgtEl>
                                      </p:cBhvr>
                                    </p:animEffect>
                                  </p:childTnLst>
                                </p:cTn>
                              </p:par>
                            </p:childTnLst>
                          </p:cTn>
                        </p:par>
                        <p:par>
                          <p:cTn id="86" fill="hold">
                            <p:stCondLst>
                              <p:cond delay="8000"/>
                            </p:stCondLst>
                            <p:childTnLst>
                              <p:par>
                                <p:cTn id="87" presetID="10" presetClass="entr" presetSubtype="0" fill="hold" grpId="0" nodeType="after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fade">
                                      <p:cBhvr>
                                        <p:cTn id="89" dur="500"/>
                                        <p:tgtEl>
                                          <p:spTgt spid="53"/>
                                        </p:tgtEl>
                                      </p:cBhvr>
                                    </p:animEffect>
                                  </p:childTnLst>
                                </p:cTn>
                              </p:par>
                            </p:childTnLst>
                          </p:cTn>
                        </p:par>
                        <p:par>
                          <p:cTn id="90" fill="hold">
                            <p:stCondLst>
                              <p:cond delay="8500"/>
                            </p:stCondLst>
                            <p:childTnLst>
                              <p:par>
                                <p:cTn id="91" presetID="10" presetClass="entr" presetSubtype="0" fill="hold" grpId="0" nodeType="afterEffect">
                                  <p:stCondLst>
                                    <p:cond delay="0"/>
                                  </p:stCondLst>
                                  <p:childTnLst>
                                    <p:set>
                                      <p:cBhvr>
                                        <p:cTn id="92" dur="1" fill="hold">
                                          <p:stCondLst>
                                            <p:cond delay="0"/>
                                          </p:stCondLst>
                                        </p:cTn>
                                        <p:tgtEl>
                                          <p:spTgt spid="98"/>
                                        </p:tgtEl>
                                        <p:attrNameLst>
                                          <p:attrName>style.visibility</p:attrName>
                                        </p:attrNameLst>
                                      </p:cBhvr>
                                      <p:to>
                                        <p:strVal val="visible"/>
                                      </p:to>
                                    </p:set>
                                    <p:animEffect transition="in" filter="fade">
                                      <p:cBhvr>
                                        <p:cTn id="93" dur="500"/>
                                        <p:tgtEl>
                                          <p:spTgt spid="9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8"/>
                                        </p:tgtEl>
                                        <p:attrNameLst>
                                          <p:attrName>style.visibility</p:attrName>
                                        </p:attrNameLst>
                                      </p:cBhvr>
                                      <p:to>
                                        <p:strVal val="visible"/>
                                      </p:to>
                                    </p:set>
                                    <p:animEffect transition="in" filter="fade">
                                      <p:cBhvr>
                                        <p:cTn id="98" dur="500"/>
                                        <p:tgtEl>
                                          <p:spTgt spid="8"/>
                                        </p:tgtEl>
                                      </p:cBhvr>
                                    </p:animEffect>
                                  </p:childTnLst>
                                </p:cTn>
                              </p:par>
                            </p:childTnLst>
                          </p:cTn>
                        </p:par>
                        <p:par>
                          <p:cTn id="99" fill="hold">
                            <p:stCondLst>
                              <p:cond delay="500"/>
                            </p:stCondLst>
                            <p:childTnLst>
                              <p:par>
                                <p:cTn id="100" presetID="10" presetClass="entr" presetSubtype="0" fill="hold" grpId="0" nodeType="afterEffect">
                                  <p:stCondLst>
                                    <p:cond delay="0"/>
                                  </p:stCondLst>
                                  <p:childTnLst>
                                    <p:set>
                                      <p:cBhvr>
                                        <p:cTn id="101" dur="1" fill="hold">
                                          <p:stCondLst>
                                            <p:cond delay="0"/>
                                          </p:stCondLst>
                                        </p:cTn>
                                        <p:tgtEl>
                                          <p:spTgt spid="99"/>
                                        </p:tgtEl>
                                        <p:attrNameLst>
                                          <p:attrName>style.visibility</p:attrName>
                                        </p:attrNameLst>
                                      </p:cBhvr>
                                      <p:to>
                                        <p:strVal val="visible"/>
                                      </p:to>
                                    </p:set>
                                    <p:animEffect transition="in" filter="fade">
                                      <p:cBhvr>
                                        <p:cTn id="102" dur="500"/>
                                        <p:tgtEl>
                                          <p:spTgt spid="99"/>
                                        </p:tgtEl>
                                      </p:cBhvr>
                                    </p:animEffect>
                                  </p:childTnLst>
                                </p:cTn>
                              </p:par>
                            </p:childTnLst>
                          </p:cTn>
                        </p:par>
                        <p:par>
                          <p:cTn id="103" fill="hold">
                            <p:stCondLst>
                              <p:cond delay="1000"/>
                            </p:stCondLst>
                            <p:childTnLst>
                              <p:par>
                                <p:cTn id="104" presetID="10" presetClass="entr" presetSubtype="0" fill="hold" grpId="0" nodeType="afterEffect">
                                  <p:stCondLst>
                                    <p:cond delay="0"/>
                                  </p:stCondLst>
                                  <p:childTnLst>
                                    <p:set>
                                      <p:cBhvr>
                                        <p:cTn id="105" dur="1" fill="hold">
                                          <p:stCondLst>
                                            <p:cond delay="0"/>
                                          </p:stCondLst>
                                        </p:cTn>
                                        <p:tgtEl>
                                          <p:spTgt spid="100"/>
                                        </p:tgtEl>
                                        <p:attrNameLst>
                                          <p:attrName>style.visibility</p:attrName>
                                        </p:attrNameLst>
                                      </p:cBhvr>
                                      <p:to>
                                        <p:strVal val="visible"/>
                                      </p:to>
                                    </p:set>
                                    <p:animEffect transition="in" filter="fade">
                                      <p:cBhvr>
                                        <p:cTn id="106" dur="500"/>
                                        <p:tgtEl>
                                          <p:spTgt spid="100"/>
                                        </p:tgtEl>
                                      </p:cBhvr>
                                    </p:animEffect>
                                  </p:childTnLst>
                                </p:cTn>
                              </p:par>
                            </p:childTnLst>
                          </p:cTn>
                        </p:par>
                        <p:par>
                          <p:cTn id="107" fill="hold">
                            <p:stCondLst>
                              <p:cond delay="1500"/>
                            </p:stCondLst>
                            <p:childTnLst>
                              <p:par>
                                <p:cTn id="108" presetID="10" presetClass="entr" presetSubtype="0" fill="hold" grpId="0" nodeType="afterEffect">
                                  <p:stCondLst>
                                    <p:cond delay="0"/>
                                  </p:stCondLst>
                                  <p:childTnLst>
                                    <p:set>
                                      <p:cBhvr>
                                        <p:cTn id="109" dur="1" fill="hold">
                                          <p:stCondLst>
                                            <p:cond delay="0"/>
                                          </p:stCondLst>
                                        </p:cTn>
                                        <p:tgtEl>
                                          <p:spTgt spid="102"/>
                                        </p:tgtEl>
                                        <p:attrNameLst>
                                          <p:attrName>style.visibility</p:attrName>
                                        </p:attrNameLst>
                                      </p:cBhvr>
                                      <p:to>
                                        <p:strVal val="visible"/>
                                      </p:to>
                                    </p:set>
                                    <p:animEffect transition="in" filter="fade">
                                      <p:cBhvr>
                                        <p:cTn id="110" dur="500"/>
                                        <p:tgtEl>
                                          <p:spTgt spid="102"/>
                                        </p:tgtEl>
                                      </p:cBhvr>
                                    </p:animEffect>
                                  </p:childTnLst>
                                </p:cTn>
                              </p:par>
                            </p:childTnLst>
                          </p:cTn>
                        </p:par>
                        <p:par>
                          <p:cTn id="111" fill="hold">
                            <p:stCondLst>
                              <p:cond delay="2000"/>
                            </p:stCondLst>
                            <p:childTnLst>
                              <p:par>
                                <p:cTn id="112" presetID="10" presetClass="entr" presetSubtype="0" fill="hold" grpId="0" nodeType="afterEffect">
                                  <p:stCondLst>
                                    <p:cond delay="0"/>
                                  </p:stCondLst>
                                  <p:childTnLst>
                                    <p:set>
                                      <p:cBhvr>
                                        <p:cTn id="113" dur="1" fill="hold">
                                          <p:stCondLst>
                                            <p:cond delay="0"/>
                                          </p:stCondLst>
                                        </p:cTn>
                                        <p:tgtEl>
                                          <p:spTgt spid="107"/>
                                        </p:tgtEl>
                                        <p:attrNameLst>
                                          <p:attrName>style.visibility</p:attrName>
                                        </p:attrNameLst>
                                      </p:cBhvr>
                                      <p:to>
                                        <p:strVal val="visible"/>
                                      </p:to>
                                    </p:set>
                                    <p:animEffect transition="in" filter="fade">
                                      <p:cBhvr>
                                        <p:cTn id="114" dur="500"/>
                                        <p:tgtEl>
                                          <p:spTgt spid="107"/>
                                        </p:tgtEl>
                                      </p:cBhvr>
                                    </p:animEffect>
                                  </p:childTnLst>
                                </p:cTn>
                              </p:par>
                            </p:childTnLst>
                          </p:cTn>
                        </p:par>
                        <p:par>
                          <p:cTn id="115" fill="hold">
                            <p:stCondLst>
                              <p:cond delay="2500"/>
                            </p:stCondLst>
                            <p:childTnLst>
                              <p:par>
                                <p:cTn id="116" presetID="10" presetClass="entr" presetSubtype="0" fill="hold" grpId="0" nodeType="afterEffect">
                                  <p:stCondLst>
                                    <p:cond delay="0"/>
                                  </p:stCondLst>
                                  <p:childTnLst>
                                    <p:set>
                                      <p:cBhvr>
                                        <p:cTn id="117" dur="1" fill="hold">
                                          <p:stCondLst>
                                            <p:cond delay="0"/>
                                          </p:stCondLst>
                                        </p:cTn>
                                        <p:tgtEl>
                                          <p:spTgt spid="108"/>
                                        </p:tgtEl>
                                        <p:attrNameLst>
                                          <p:attrName>style.visibility</p:attrName>
                                        </p:attrNameLst>
                                      </p:cBhvr>
                                      <p:to>
                                        <p:strVal val="visible"/>
                                      </p:to>
                                    </p:set>
                                    <p:animEffect transition="in" filter="fade">
                                      <p:cBhvr>
                                        <p:cTn id="118" dur="500"/>
                                        <p:tgtEl>
                                          <p:spTgt spid="108"/>
                                        </p:tgtEl>
                                      </p:cBhvr>
                                    </p:animEffect>
                                  </p:childTnLst>
                                </p:cTn>
                              </p:par>
                            </p:childTnLst>
                          </p:cTn>
                        </p:par>
                        <p:par>
                          <p:cTn id="119" fill="hold">
                            <p:stCondLst>
                              <p:cond delay="3000"/>
                            </p:stCondLst>
                            <p:childTnLst>
                              <p:par>
                                <p:cTn id="120" presetID="10" presetClass="entr" presetSubtype="0" fill="hold" grpId="0" nodeType="afterEffect">
                                  <p:stCondLst>
                                    <p:cond delay="0"/>
                                  </p:stCondLst>
                                  <p:childTnLst>
                                    <p:set>
                                      <p:cBhvr>
                                        <p:cTn id="121" dur="1" fill="hold">
                                          <p:stCondLst>
                                            <p:cond delay="0"/>
                                          </p:stCondLst>
                                        </p:cTn>
                                        <p:tgtEl>
                                          <p:spTgt spid="105"/>
                                        </p:tgtEl>
                                        <p:attrNameLst>
                                          <p:attrName>style.visibility</p:attrName>
                                        </p:attrNameLst>
                                      </p:cBhvr>
                                      <p:to>
                                        <p:strVal val="visible"/>
                                      </p:to>
                                    </p:set>
                                    <p:animEffect transition="in" filter="fade">
                                      <p:cBhvr>
                                        <p:cTn id="122" dur="500"/>
                                        <p:tgtEl>
                                          <p:spTgt spid="105"/>
                                        </p:tgtEl>
                                      </p:cBhvr>
                                    </p:animEffect>
                                  </p:childTnLst>
                                </p:cTn>
                              </p:par>
                            </p:childTnLst>
                          </p:cTn>
                        </p:par>
                        <p:par>
                          <p:cTn id="123" fill="hold">
                            <p:stCondLst>
                              <p:cond delay="3500"/>
                            </p:stCondLst>
                            <p:childTnLst>
                              <p:par>
                                <p:cTn id="124" presetID="10" presetClass="entr" presetSubtype="0" fill="hold" grpId="0" nodeType="afterEffect">
                                  <p:stCondLst>
                                    <p:cond delay="0"/>
                                  </p:stCondLst>
                                  <p:childTnLst>
                                    <p:set>
                                      <p:cBhvr>
                                        <p:cTn id="125" dur="1" fill="hold">
                                          <p:stCondLst>
                                            <p:cond delay="0"/>
                                          </p:stCondLst>
                                        </p:cTn>
                                        <p:tgtEl>
                                          <p:spTgt spid="106"/>
                                        </p:tgtEl>
                                        <p:attrNameLst>
                                          <p:attrName>style.visibility</p:attrName>
                                        </p:attrNameLst>
                                      </p:cBhvr>
                                      <p:to>
                                        <p:strVal val="visible"/>
                                      </p:to>
                                    </p:set>
                                    <p:animEffect transition="in" filter="fade">
                                      <p:cBhvr>
                                        <p:cTn id="126" dur="500"/>
                                        <p:tgtEl>
                                          <p:spTgt spid="106"/>
                                        </p:tgtEl>
                                      </p:cBhvr>
                                    </p:animEffect>
                                  </p:childTnLst>
                                </p:cTn>
                              </p:par>
                            </p:childTnLst>
                          </p:cTn>
                        </p:par>
                        <p:par>
                          <p:cTn id="127" fill="hold">
                            <p:stCondLst>
                              <p:cond delay="4000"/>
                            </p:stCondLst>
                            <p:childTnLst>
                              <p:par>
                                <p:cTn id="128" presetID="10" presetClass="entr" presetSubtype="0" fill="hold" grpId="0" nodeType="afterEffect">
                                  <p:stCondLst>
                                    <p:cond delay="0"/>
                                  </p:stCondLst>
                                  <p:childTnLst>
                                    <p:set>
                                      <p:cBhvr>
                                        <p:cTn id="129" dur="1" fill="hold">
                                          <p:stCondLst>
                                            <p:cond delay="0"/>
                                          </p:stCondLst>
                                        </p:cTn>
                                        <p:tgtEl>
                                          <p:spTgt spid="104"/>
                                        </p:tgtEl>
                                        <p:attrNameLst>
                                          <p:attrName>style.visibility</p:attrName>
                                        </p:attrNameLst>
                                      </p:cBhvr>
                                      <p:to>
                                        <p:strVal val="visible"/>
                                      </p:to>
                                    </p:set>
                                    <p:animEffect transition="in" filter="fade">
                                      <p:cBhvr>
                                        <p:cTn id="130" dur="500"/>
                                        <p:tgtEl>
                                          <p:spTgt spid="104"/>
                                        </p:tgtEl>
                                      </p:cBhvr>
                                    </p:animEffect>
                                  </p:childTnLst>
                                </p:cTn>
                              </p:par>
                            </p:childTnLst>
                          </p:cTn>
                        </p:par>
                        <p:par>
                          <p:cTn id="131" fill="hold">
                            <p:stCondLst>
                              <p:cond delay="4500"/>
                            </p:stCondLst>
                            <p:childTnLst>
                              <p:par>
                                <p:cTn id="132" presetID="10" presetClass="entr" presetSubtype="0" fill="hold" grpId="0" nodeType="afterEffect">
                                  <p:stCondLst>
                                    <p:cond delay="0"/>
                                  </p:stCondLst>
                                  <p:childTnLst>
                                    <p:set>
                                      <p:cBhvr>
                                        <p:cTn id="133" dur="1" fill="hold">
                                          <p:stCondLst>
                                            <p:cond delay="0"/>
                                          </p:stCondLst>
                                        </p:cTn>
                                        <p:tgtEl>
                                          <p:spTgt spid="103"/>
                                        </p:tgtEl>
                                        <p:attrNameLst>
                                          <p:attrName>style.visibility</p:attrName>
                                        </p:attrNameLst>
                                      </p:cBhvr>
                                      <p:to>
                                        <p:strVal val="visible"/>
                                      </p:to>
                                    </p:set>
                                    <p:animEffect transition="in" filter="fade">
                                      <p:cBhvr>
                                        <p:cTn id="134"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36" grpId="0" animBg="1"/>
      <p:bldP spid="41" grpId="0" animBg="1"/>
      <p:bldP spid="42" grpId="0" animBg="1"/>
      <p:bldP spid="43" grpId="0" animBg="1"/>
      <p:bldP spid="44" grpId="0" animBg="1"/>
      <p:bldP spid="45" grpId="0" animBg="1"/>
      <p:bldP spid="46" grpId="0" animBg="1"/>
      <p:bldP spid="47" grpId="0" animBg="1"/>
      <p:bldP spid="52" grpId="0" animBg="1"/>
      <p:bldP spid="53" grpId="0" animBg="1"/>
      <p:bldP spid="90" grpId="0" animBg="1"/>
      <p:bldP spid="91" grpId="0" animBg="1"/>
      <p:bldP spid="92" grpId="0" animBg="1"/>
      <p:bldP spid="93" grpId="0" animBg="1"/>
      <p:bldP spid="94" grpId="0" animBg="1"/>
      <p:bldP spid="95" grpId="0" animBg="1"/>
      <p:bldP spid="96" grpId="0" animBg="1"/>
      <p:bldP spid="97" grpId="0" animBg="1"/>
      <p:bldP spid="98" grpId="0" animBg="1"/>
      <p:bldP spid="8" grpId="0" animBg="1"/>
      <p:bldP spid="99" grpId="0" animBg="1"/>
      <p:bldP spid="100" grpId="0" animBg="1"/>
      <p:bldP spid="102" grpId="0" animBg="1"/>
      <p:bldP spid="103" grpId="0" animBg="1"/>
      <p:bldP spid="104" grpId="0" animBg="1"/>
      <p:bldP spid="105" grpId="0" animBg="1"/>
      <p:bldP spid="106" grpId="0" animBg="1"/>
      <p:bldP spid="107" grpId="0" animBg="1"/>
      <p:bldP spid="10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rotate by </a:t>
            </a:r>
            <a:r>
              <a:rPr lang="en-US" dirty="0" smtClean="0">
                <a:sym typeface="Symbol" panose="05050102010706020507" pitchFamily="18" charset="2"/>
              </a:rPr>
              <a:t>/6 instead</a:t>
            </a:r>
            <a:r>
              <a:rPr lang="en-US" dirty="0">
                <a:sym typeface="Symbol" panose="05050102010706020507" pitchFamily="18" charset="2"/>
              </a:rPr>
              <a:t>?</a:t>
            </a:r>
            <a:endParaRPr lang="en-US" dirty="0"/>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32732" y="3257622"/>
            <a:ext cx="1676400" cy="1053041"/>
          </a:xfrm>
          <a:prstGeom prst="rect">
            <a:avLst/>
          </a:prstGeom>
        </p:spPr>
      </p:pic>
      <p:pic>
        <p:nvPicPr>
          <p:cNvPr id="9" name="Picture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186970" y="3227997"/>
            <a:ext cx="3802052" cy="1054566"/>
          </a:xfrm>
          <a:prstGeom prst="rect">
            <a:avLst/>
          </a:prstGeom>
        </p:spPr>
      </p:pic>
      <p:sp>
        <p:nvSpPr>
          <p:cNvPr id="14" name="TextBox 13"/>
          <p:cNvSpPr txBox="1"/>
          <p:nvPr/>
        </p:nvSpPr>
        <p:spPr>
          <a:xfrm>
            <a:off x="445165" y="2502139"/>
            <a:ext cx="1851533" cy="461665"/>
          </a:xfrm>
          <a:prstGeom prst="rect">
            <a:avLst/>
          </a:prstGeom>
          <a:noFill/>
        </p:spPr>
        <p:txBody>
          <a:bodyPr wrap="none" rtlCol="0">
            <a:spAutoFit/>
          </a:bodyPr>
          <a:lstStyle/>
          <a:p>
            <a:r>
              <a:rPr lang="en-US" sz="2400" dirty="0">
                <a:solidFill>
                  <a:srgbClr val="FF0000"/>
                </a:solidFill>
                <a:latin typeface="Whipsmart" panose="020B0502030203050204" pitchFamily="34" charset="0"/>
                <a:ea typeface="+mj-ea"/>
                <a:cs typeface="+mj-cs"/>
              </a:rPr>
              <a:t>Tom's original</a:t>
            </a:r>
          </a:p>
        </p:txBody>
      </p:sp>
      <p:sp>
        <p:nvSpPr>
          <p:cNvPr id="15" name="TextBox 14"/>
          <p:cNvSpPr txBox="1"/>
          <p:nvPr/>
        </p:nvSpPr>
        <p:spPr>
          <a:xfrm>
            <a:off x="8945561" y="2613932"/>
            <a:ext cx="2449710"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ea typeface="+mj-ea"/>
                <a:cs typeface="+mj-cs"/>
              </a:rPr>
              <a:t>our rotated version</a:t>
            </a:r>
            <a:endParaRPr lang="en-US" sz="2400" dirty="0">
              <a:solidFill>
                <a:srgbClr val="FF0000"/>
              </a:solidFill>
              <a:latin typeface="Whipsmart" panose="020B0502030203050204" pitchFamily="34" charset="0"/>
              <a:ea typeface="+mj-ea"/>
              <a:cs typeface="+mj-cs"/>
            </a:endParaRPr>
          </a:p>
        </p:txBody>
      </p:sp>
      <p:sp>
        <p:nvSpPr>
          <p:cNvPr id="16" name="TextBox 15"/>
          <p:cNvSpPr txBox="1"/>
          <p:nvPr/>
        </p:nvSpPr>
        <p:spPr>
          <a:xfrm>
            <a:off x="3832239" y="2320454"/>
            <a:ext cx="2393604"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ea typeface="+mj-ea"/>
                <a:cs typeface="+mj-cs"/>
              </a:rPr>
              <a:t>what to write here?</a:t>
            </a:r>
            <a:endParaRPr lang="en-US" sz="2400" dirty="0">
              <a:solidFill>
                <a:srgbClr val="FF0000"/>
              </a:solidFill>
              <a:latin typeface="Whipsmart" panose="020B0502030203050204" pitchFamily="34" charset="0"/>
              <a:ea typeface="+mj-ea"/>
              <a:cs typeface="+mj-cs"/>
            </a:endParaRPr>
          </a:p>
        </p:txBody>
      </p:sp>
      <p:pic>
        <p:nvPicPr>
          <p:cNvPr id="18" name="Picture 1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602166" y="2963804"/>
            <a:ext cx="5366902" cy="1777086"/>
          </a:xfrm>
          <a:prstGeom prst="rect">
            <a:avLst/>
          </a:prstGeom>
        </p:spPr>
      </p:pic>
      <p:pic>
        <p:nvPicPr>
          <p:cNvPr id="20" name="Picture 19"/>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2617840" y="2972455"/>
            <a:ext cx="5366902" cy="1777086"/>
          </a:xfrm>
          <a:prstGeom prst="rect">
            <a:avLst/>
          </a:prstGeom>
        </p:spPr>
      </p:pic>
    </p:spTree>
    <p:extLst>
      <p:ext uri="{BB962C8B-B14F-4D97-AF65-F5344CB8AC3E}">
        <p14:creationId xmlns:p14="http://schemas.microsoft.com/office/powerpoint/2010/main" val="358688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521715" y="2896226"/>
            <a:ext cx="5366902" cy="1777086"/>
          </a:xfrm>
          <a:prstGeom prst="rect">
            <a:avLst/>
          </a:prstGeom>
        </p:spPr>
      </p:pic>
      <p:sp>
        <p:nvSpPr>
          <p:cNvPr id="2" name="Title 1"/>
          <p:cNvSpPr>
            <a:spLocks noGrp="1"/>
          </p:cNvSpPr>
          <p:nvPr>
            <p:ph type="title"/>
          </p:nvPr>
        </p:nvSpPr>
        <p:spPr/>
        <p:txBody>
          <a:bodyPr/>
          <a:lstStyle/>
          <a:p>
            <a:r>
              <a:rPr lang="en-US" dirty="0" smtClean="0"/>
              <a:t>How do we rotate by </a:t>
            </a:r>
            <a:r>
              <a:rPr lang="en-US" dirty="0" smtClean="0">
                <a:sym typeface="Symbol" panose="05050102010706020507" pitchFamily="18" charset="2"/>
              </a:rPr>
              <a:t>/6 instead</a:t>
            </a:r>
            <a:r>
              <a:rPr lang="en-US" dirty="0">
                <a:sym typeface="Symbol" panose="05050102010706020507" pitchFamily="18" charset="2"/>
              </a:rPr>
              <a:t>?</a:t>
            </a:r>
            <a:endParaRPr lang="en-US" dirty="0"/>
          </a:p>
        </p:txBody>
      </p:sp>
      <p:pic>
        <p:nvPicPr>
          <p:cNvPr id="7" name="Picture 6"/>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514600" y="2895600"/>
            <a:ext cx="5366902" cy="1777086"/>
          </a:xfrm>
          <a:prstGeom prst="rect">
            <a:avLst/>
          </a:prstGeom>
        </p:spPr>
      </p:pic>
      <p:pic>
        <p:nvPicPr>
          <p:cNvPr id="11" name="Picture 1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8066472" y="3276600"/>
            <a:ext cx="4111673" cy="988263"/>
          </a:xfrm>
          <a:prstGeom prst="rect">
            <a:avLst/>
          </a:prstGeom>
        </p:spPr>
      </p:pic>
      <p:pic>
        <p:nvPicPr>
          <p:cNvPr id="13" name="Picture 12"/>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585306" y="3393040"/>
            <a:ext cx="1730469" cy="1087005"/>
          </a:xfrm>
          <a:prstGeom prst="rect">
            <a:avLst/>
          </a:prstGeom>
        </p:spPr>
      </p:pic>
      <p:sp>
        <p:nvSpPr>
          <p:cNvPr id="14" name="TextBox 13"/>
          <p:cNvSpPr txBox="1"/>
          <p:nvPr/>
        </p:nvSpPr>
        <p:spPr>
          <a:xfrm>
            <a:off x="445165" y="2502139"/>
            <a:ext cx="1851533" cy="461665"/>
          </a:xfrm>
          <a:prstGeom prst="rect">
            <a:avLst/>
          </a:prstGeom>
          <a:noFill/>
        </p:spPr>
        <p:txBody>
          <a:bodyPr wrap="none" rtlCol="0">
            <a:spAutoFit/>
          </a:bodyPr>
          <a:lstStyle/>
          <a:p>
            <a:r>
              <a:rPr lang="en-US" sz="2400" dirty="0">
                <a:solidFill>
                  <a:srgbClr val="FF0000"/>
                </a:solidFill>
                <a:latin typeface="Whipsmart" panose="020B0502030203050204" pitchFamily="34" charset="0"/>
                <a:ea typeface="+mj-ea"/>
                <a:cs typeface="+mj-cs"/>
              </a:rPr>
              <a:t>Tom's original</a:t>
            </a:r>
          </a:p>
        </p:txBody>
      </p:sp>
      <p:sp>
        <p:nvSpPr>
          <p:cNvPr id="15" name="TextBox 14"/>
          <p:cNvSpPr txBox="1"/>
          <p:nvPr/>
        </p:nvSpPr>
        <p:spPr>
          <a:xfrm>
            <a:off x="8945561" y="2613932"/>
            <a:ext cx="2449710"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ea typeface="+mj-ea"/>
                <a:cs typeface="+mj-cs"/>
              </a:rPr>
              <a:t>our rotated version</a:t>
            </a:r>
            <a:endParaRPr lang="en-US" sz="2400" dirty="0">
              <a:solidFill>
                <a:srgbClr val="FF0000"/>
              </a:solidFill>
              <a:latin typeface="Whipsmart" panose="020B0502030203050204" pitchFamily="34" charset="0"/>
              <a:ea typeface="+mj-ea"/>
              <a:cs typeface="+mj-cs"/>
            </a:endParaRPr>
          </a:p>
        </p:txBody>
      </p:sp>
      <p:sp>
        <p:nvSpPr>
          <p:cNvPr id="16" name="TextBox 15"/>
          <p:cNvSpPr txBox="1"/>
          <p:nvPr/>
        </p:nvSpPr>
        <p:spPr>
          <a:xfrm>
            <a:off x="3832239" y="2320454"/>
            <a:ext cx="2393604"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ea typeface="+mj-ea"/>
                <a:cs typeface="+mj-cs"/>
              </a:rPr>
              <a:t>what to write here?</a:t>
            </a:r>
            <a:endParaRPr lang="en-US" sz="2400" dirty="0">
              <a:solidFill>
                <a:srgbClr val="FF0000"/>
              </a:solidFill>
              <a:latin typeface="Whipsmart" panose="020B0502030203050204" pitchFamily="34" charset="0"/>
              <a:ea typeface="+mj-ea"/>
              <a:cs typeface="+mj-cs"/>
            </a:endParaRPr>
          </a:p>
        </p:txBody>
      </p:sp>
    </p:spTree>
    <p:extLst>
      <p:ext uri="{BB962C8B-B14F-4D97-AF65-F5344CB8AC3E}">
        <p14:creationId xmlns:p14="http://schemas.microsoft.com/office/powerpoint/2010/main" val="45927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scale by (2, -3)</a:t>
            </a:r>
            <a:r>
              <a:rPr lang="en-US" dirty="0" smtClean="0">
                <a:sym typeface="Symbol" panose="05050102010706020507" pitchFamily="18" charset="2"/>
              </a:rPr>
              <a:t>?</a:t>
            </a:r>
            <a:endParaRPr lang="en-US" dirty="0"/>
          </a:p>
        </p:txBody>
      </p:sp>
      <p:sp>
        <p:nvSpPr>
          <p:cNvPr id="14" name="TextBox 13"/>
          <p:cNvSpPr txBox="1"/>
          <p:nvPr/>
        </p:nvSpPr>
        <p:spPr>
          <a:xfrm>
            <a:off x="445165" y="2502139"/>
            <a:ext cx="1851533" cy="461665"/>
          </a:xfrm>
          <a:prstGeom prst="rect">
            <a:avLst/>
          </a:prstGeom>
          <a:noFill/>
        </p:spPr>
        <p:txBody>
          <a:bodyPr wrap="none" rtlCol="0">
            <a:spAutoFit/>
          </a:bodyPr>
          <a:lstStyle/>
          <a:p>
            <a:r>
              <a:rPr lang="en-US" sz="2400" dirty="0">
                <a:solidFill>
                  <a:srgbClr val="FF0000"/>
                </a:solidFill>
                <a:latin typeface="Whipsmart" panose="020B0502030203050204" pitchFamily="34" charset="0"/>
                <a:ea typeface="+mj-ea"/>
                <a:cs typeface="+mj-cs"/>
              </a:rPr>
              <a:t>Tom's original</a:t>
            </a:r>
          </a:p>
        </p:txBody>
      </p:sp>
      <p:sp>
        <p:nvSpPr>
          <p:cNvPr id="15" name="TextBox 14"/>
          <p:cNvSpPr txBox="1"/>
          <p:nvPr/>
        </p:nvSpPr>
        <p:spPr>
          <a:xfrm>
            <a:off x="8945561" y="2613932"/>
            <a:ext cx="2449710"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ea typeface="+mj-ea"/>
                <a:cs typeface="+mj-cs"/>
              </a:rPr>
              <a:t>our rotated version</a:t>
            </a:r>
            <a:endParaRPr lang="en-US" sz="2400" dirty="0">
              <a:solidFill>
                <a:srgbClr val="FF0000"/>
              </a:solidFill>
              <a:latin typeface="Whipsmart" panose="020B0502030203050204" pitchFamily="34" charset="0"/>
              <a:ea typeface="+mj-ea"/>
              <a:cs typeface="+mj-cs"/>
            </a:endParaRPr>
          </a:p>
        </p:txBody>
      </p:sp>
      <p:sp>
        <p:nvSpPr>
          <p:cNvPr id="16" name="TextBox 15"/>
          <p:cNvSpPr txBox="1"/>
          <p:nvPr/>
        </p:nvSpPr>
        <p:spPr>
          <a:xfrm>
            <a:off x="3832239" y="2320454"/>
            <a:ext cx="2393604"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ea typeface="+mj-ea"/>
                <a:cs typeface="+mj-cs"/>
              </a:rPr>
              <a:t>what to write here?</a:t>
            </a:r>
            <a:endParaRPr lang="en-US" sz="2400" dirty="0">
              <a:solidFill>
                <a:srgbClr val="FF0000"/>
              </a:solidFill>
              <a:latin typeface="Whipsmart" panose="020B0502030203050204" pitchFamily="34" charset="0"/>
              <a:ea typeface="+mj-ea"/>
              <a:cs typeface="+mj-cs"/>
            </a:endParaRPr>
          </a:p>
        </p:txBody>
      </p:sp>
      <p:pic>
        <p:nvPicPr>
          <p:cNvPr id="10" name="Picture 9"/>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602166" y="2963804"/>
            <a:ext cx="5366902" cy="1777086"/>
          </a:xfrm>
          <a:prstGeom prst="rect">
            <a:avLst/>
          </a:prstGeom>
        </p:spPr>
      </p:pic>
      <p:pic>
        <p:nvPicPr>
          <p:cNvPr id="17" name="Picture 1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32732" y="3257622"/>
            <a:ext cx="1676400" cy="1053041"/>
          </a:xfrm>
          <a:prstGeom prst="rect">
            <a:avLst/>
          </a:prstGeom>
        </p:spPr>
      </p:pic>
      <p:pic>
        <p:nvPicPr>
          <p:cNvPr id="3" name="Picture 2"/>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9220200" y="3257621"/>
            <a:ext cx="1676400" cy="1053041"/>
          </a:xfrm>
          <a:prstGeom prst="rect">
            <a:avLst/>
          </a:prstGeom>
        </p:spPr>
      </p:pic>
    </p:spTree>
    <p:extLst>
      <p:ext uri="{BB962C8B-B14F-4D97-AF65-F5344CB8AC3E}">
        <p14:creationId xmlns:p14="http://schemas.microsoft.com/office/powerpoint/2010/main" val="308753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84.73937"/>
  <p:tag name="ORIGINALWIDTH" val="42.744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cuvec{\ii}&#10;$$&#10;&#10;\end{document}"/>
  <p:tag name="IGUANATEXSIZE" val="32"/>
  <p:tag name="IGUANATEXCURSOR" val="780"/>
  <p:tag name="TRANSPARENCY" val="True"/>
  <p:tag name="FILENAME" val=""/>
  <p:tag name="INPUTTYPE" val="0"/>
  <p:tag name="LATEXENGINEID" val="0"/>
  <p:tag name="TEMPFOLDER" val="c:\temp\"/>
</p:tagLst>
</file>

<file path=ppt/tags/tag10.xml><?xml version="1.0" encoding="utf-8"?>
<p:tagLst xmlns:a="http://schemas.openxmlformats.org/drawingml/2006/main" xmlns:r="http://schemas.openxmlformats.org/officeDocument/2006/relationships" xmlns:p="http://schemas.openxmlformats.org/presentationml/2006/main">
  <p:tag name="ORIGINALHEIGHT" val="84.73937"/>
  <p:tag name="ORIGINALWIDTH" val="42.744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cuvec{\ii}&#10;$$&#10;&#10;\end{document}"/>
  <p:tag name="IGUANATEXSIZE" val="32"/>
  <p:tag name="IGUANATEXCURSOR" val="780"/>
  <p:tag name="TRANSPARENCY" val="True"/>
  <p:tag name="FILENAME" val=""/>
  <p:tag name="INPUTTYPE" val="0"/>
  <p:tag name="LATEXENGINEID" val="0"/>
  <p:tag name="TEMPFOLDER" val="c:\temp\"/>
</p:tagLst>
</file>

<file path=ppt/tags/tag11.xml><?xml version="1.0" encoding="utf-8"?>
<p:tagLst xmlns:a="http://schemas.openxmlformats.org/drawingml/2006/main" xmlns:r="http://schemas.openxmlformats.org/officeDocument/2006/relationships" xmlns:p="http://schemas.openxmlformats.org/presentationml/2006/main">
  <p:tag name="ORIGINALHEIGHT" val="117.7353"/>
  <p:tag name="ORIGINALWIDTH" val="42.744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blue}\cuvec{\jj}&#10;$$&#10;&#10;\end{document}"/>
  <p:tag name="IGUANATEXSIZE" val="32"/>
  <p:tag name="IGUANATEXCURSOR" val="792"/>
  <p:tag name="TRANSPARENCY" val="True"/>
  <p:tag name="FILENAME" val=""/>
  <p:tag name="INPUTTYPE" val="0"/>
  <p:tag name="LATEXENGINEID" val="0"/>
  <p:tag name="TEMPFOLDER" val="c:\temp\"/>
</p:tagLst>
</file>

<file path=ppt/tags/tag12.xml><?xml version="1.0" encoding="utf-8"?>
<p:tagLst xmlns:a="http://schemas.openxmlformats.org/drawingml/2006/main" xmlns:r="http://schemas.openxmlformats.org/officeDocument/2006/relationships" xmlns:p="http://schemas.openxmlformats.org/presentationml/2006/main">
  <p:tag name="ORIGINALHEIGHT" val="224.222"/>
  <p:tag name="ORIGINALWIDTH" val="460.44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olor[rgb]{1, 0.5, 0} 1} &amp; {\color[rgb]{1, 0.0, 1} -2}  \end{pmatrix}&#10;$$&#10;&#10;\end{document}"/>
  <p:tag name="IGUANATEXSIZE" val="32"/>
  <p:tag name="IGUANATEXCURSOR" val="847"/>
  <p:tag name="TRANSPARENCY" val="True"/>
  <p:tag name="FILENAME" val=""/>
  <p:tag name="INPUTTYPE" val="0"/>
  <p:tag name="LATEXENGINEID" val="0"/>
  <p:tag name="TEMPFOLDER" val="c:\temp\"/>
</p:tagLst>
</file>

<file path=ppt/tags/tag13.xml><?xml version="1.0" encoding="utf-8"?>
<p:tagLst xmlns:a="http://schemas.openxmlformats.org/drawingml/2006/main" xmlns:r="http://schemas.openxmlformats.org/officeDocument/2006/relationships" xmlns:p="http://schemas.openxmlformats.org/presentationml/2006/main">
  <p:tag name="ORIGINALHEIGHT" val="224.25"/>
  <p:tag name="ORIGINALWIDTH" val="366.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x &amp; y \end{pmatrix}&#10;$$&#10;&#10;\end{document}"/>
  <p:tag name="IGUANATEXSIZE" val="32"/>
  <p:tag name="IGUANATEXCURSOR" val="802"/>
  <p:tag name="TRANSPARENCY" val="True"/>
  <p:tag name="FILENAME" val=""/>
  <p:tag name="INPUTTYPE" val="0"/>
  <p:tag name="LATEXENGINEID" val="0"/>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373.5"/>
  <p:tag name="ORIGINALWIDTH" val="49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a &amp; b \\ c &amp; d\end{bmatrix}=&#10;$$&#10;&#10;\end{document}"/>
  <p:tag name="IGUANATEXSIZE" val="32"/>
  <p:tag name="IGUANATEXCURSOR" val="824"/>
  <p:tag name="TRANSPARENCY" val="True"/>
  <p:tag name="FILENAME" val=""/>
  <p:tag name="INPUTTYPE" val="0"/>
  <p:tag name="LATEXENGINEID" val="0"/>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87"/>
  <p:tag name="ORIGINALWIDTH" val="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10;$$&#10;&#10;\end{document}"/>
  <p:tag name="IGUANATEXSIZE" val="32"/>
  <p:tag name="IGUANATEXCURSOR" val="781"/>
  <p:tag name="TRANSPARENCY" val="True"/>
  <p:tag name="FILENAME" val=""/>
  <p:tag name="INPUTTYPE" val="0"/>
  <p:tag name="LATEXENGINEID" val="0"/>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87"/>
  <p:tag name="ORIGINALWIDTH" val="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10;$$&#10;&#10;\end{document}"/>
  <p:tag name="IGUANATEXSIZE" val="32"/>
  <p:tag name="IGUANATEXCURSOR" val="781"/>
  <p:tag name="TRANSPARENCY" val="True"/>
  <p:tag name="FILENAME" val=""/>
  <p:tag name="INPUTTYPE" val="0"/>
  <p:tag name="LATEXENGINEID" val="0"/>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111"/>
  <p:tag name="ORIGINALWIDTH" val="39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a x + c y&#10;$$&#10;&#10;\end{document}"/>
  <p:tag name="IGUANATEXSIZE" val="32"/>
  <p:tag name="IGUANATEXCURSOR" val="789"/>
  <p:tag name="TRANSPARENCY" val="True"/>
  <p:tag name="FILENAME" val=""/>
  <p:tag name="INPUTTYPE" val="0"/>
  <p:tag name="LATEXENGINEID" val="0"/>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126"/>
  <p:tag name="ORIGINALWIDTH" val="40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 x + d y&#10;$$&#10;&#10;\end{document}"/>
  <p:tag name="IGUANATEXSIZE" val="32"/>
  <p:tag name="IGUANATEXCURSOR" val="789"/>
  <p:tag name="TRANSPARENCY" val="True"/>
  <p:tag name="FILENAME" val=""/>
  <p:tag name="INPUTTYPE" val="0"/>
  <p:tag name="LATEXENGINEID" val="0"/>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224.25"/>
  <p:tag name="ORIGINALWIDTH" val="1226.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10;\phantom{&#10;\begin{pmatrix}&#10;c x + d y&#10;+ c x + d y&#10;\end{pmatrix}}&#10;\right)&#10;$$&#10;&#10;\end{document}"/>
  <p:tag name="IGUANATEXSIZE" val="32"/>
  <p:tag name="IGUANATEXCURSOR" val="834"/>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117.7353"/>
  <p:tag name="ORIGINALWIDTH" val="42.744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blue}\cuvec{\jj}&#10;$$&#10;&#10;\end{document}"/>
  <p:tag name="IGUANATEXSIZE" val="32"/>
  <p:tag name="IGUANATEXCURSOR" val="792"/>
  <p:tag name="TRANSPARENCY" val="True"/>
  <p:tag name="FILENAME" val=""/>
  <p:tag name="INPUTTYPE" val="0"/>
  <p:tag name="LATEXENGINEID" val="0"/>
  <p:tag name="TEMPFOLDER" val="c:\temp\"/>
</p:tagLst>
</file>

<file path=ppt/tags/tag20.xml><?xml version="1.0" encoding="utf-8"?>
<p:tagLst xmlns:a="http://schemas.openxmlformats.org/drawingml/2006/main" xmlns:r="http://schemas.openxmlformats.org/officeDocument/2006/relationships" xmlns:p="http://schemas.openxmlformats.org/presentationml/2006/main">
  <p:tag name="ORIGINALHEIGHT" val="224.25"/>
  <p:tag name="ORIGINALWIDTH" val="110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blue}&#10;\begin{pmatrix} a &amp; b \end{pmatrix} \color{black} x &#10;+&#10;\color{red}&#10;\begin{pmatrix} c &amp; d \end{pmatrix} \color{black} y &#10;$$&#10;&#10;\end{document}"/>
  <p:tag name="IGUANATEXSIZE" val="32"/>
  <p:tag name="IGUANATEXCURSOR" val="915"/>
  <p:tag name="TRANSPARENCY" val="True"/>
  <p:tag name="FILENAME" val=""/>
  <p:tag name="INPUTTYPE" val="0"/>
  <p:tag name="LATEXENGINEID" val="0"/>
  <p:tag name="TEMPFOLDER" val="c:\temp\"/>
</p:tagLst>
</file>

<file path=ppt/tags/tag21.xml><?xml version="1.0" encoding="utf-8"?>
<p:tagLst xmlns:a="http://schemas.openxmlformats.org/drawingml/2006/main" xmlns:r="http://schemas.openxmlformats.org/officeDocument/2006/relationships" xmlns:p="http://schemas.openxmlformats.org/presentationml/2006/main">
  <p:tag name="ORIGINALHEIGHT" val="61.50858"/>
  <p:tag name="ORIGINALWIDTH" val="60.0083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blue}&#10;x&#10;$$&#10;&#10;\end{document}"/>
  <p:tag name="IGUANATEXSIZE" val="32"/>
  <p:tag name="IGUANATEXCURSOR" val="796"/>
  <p:tag name="TRANSPARENCY" val="True"/>
  <p:tag name="FILENAME" val=""/>
  <p:tag name="INPUTTYPE" val="0"/>
  <p:tag name="LATEXENGINEID" val="1"/>
  <p:tag name="TEMPFOLDER" val="c:\temp\"/>
</p:tagLst>
</file>

<file path=ppt/tags/tag22.xml><?xml version="1.0" encoding="utf-8"?>
<p:tagLst xmlns:a="http://schemas.openxmlformats.org/drawingml/2006/main" xmlns:r="http://schemas.openxmlformats.org/officeDocument/2006/relationships" xmlns:p="http://schemas.openxmlformats.org/presentationml/2006/main">
  <p:tag name="ORIGINALHEIGHT" val="93.76307"/>
  <p:tag name="ORIGINALWIDTH" val="62.2586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y&#10;$$&#10;&#10;\end{document}"/>
  <p:tag name="IGUANATEXSIZE" val="32"/>
  <p:tag name="IGUANATEXCURSOR" val="793"/>
  <p:tag name="TRANSPARENCY" val="True"/>
  <p:tag name="FILENAME" val=""/>
  <p:tag name="INPUTTYPE" val="0"/>
  <p:tag name="LATEXENGINEID" val="1"/>
  <p:tag name="TEMPFOLDER" val="c:\temp\"/>
</p:tagLst>
</file>

<file path=ppt/tags/tag23.xml><?xml version="1.0" encoding="utf-8"?>
<p:tagLst xmlns:a="http://schemas.openxmlformats.org/drawingml/2006/main" xmlns:r="http://schemas.openxmlformats.org/officeDocument/2006/relationships" xmlns:p="http://schemas.openxmlformats.org/presentationml/2006/main">
  <p:tag name="ORIGINALHEIGHT" val="224.222"/>
  <p:tag name="ORIGINALWIDTH" val="460.44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olor[rgb]{1, 0.5, 0} 1} &amp; {\color[rgb]{1, 0.0, 1} -2}  \end{pmatrix}&#10;$$&#10;&#10;\end{document}"/>
  <p:tag name="IGUANATEXSIZE" val="32"/>
  <p:tag name="IGUANATEXCURSOR" val="847"/>
  <p:tag name="TRANSPARENCY" val="True"/>
  <p:tag name="FILENAME" val=""/>
  <p:tag name="INPUTTYPE" val="0"/>
  <p:tag name="LATEXENGINEID" val="0"/>
  <p:tag name="TEMPFOLDER" val="c:\temp\"/>
</p:tagLst>
</file>

<file path=ppt/tags/tag24.xml><?xml version="1.0" encoding="utf-8"?>
<p:tagLst xmlns:a="http://schemas.openxmlformats.org/drawingml/2006/main" xmlns:r="http://schemas.openxmlformats.org/officeDocument/2006/relationships" xmlns:p="http://schemas.openxmlformats.org/presentationml/2006/main">
  <p:tag name="ORIGINALHEIGHT" val="224.222"/>
  <p:tag name="ORIGINALWIDTH" val="356.95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olor{red} 1} &amp; {\color{blue} 2}  \end{pmatrix}&#10;$$&#10;&#10;\end{document}"/>
  <p:tag name="IGUANATEXSIZE" val="32"/>
  <p:tag name="IGUANATEXCURSOR" val="811"/>
  <p:tag name="TRANSPARENCY" val="True"/>
  <p:tag name="FILENAME" val=""/>
  <p:tag name="INPUTTYPE" val="0"/>
  <p:tag name="LATEXENGINEID" val="0"/>
  <p:tag name="TEMPFOLDER" val="c:\temp\"/>
</p:tagLst>
</file>

<file path=ppt/tags/tag25.xml><?xml version="1.0" encoding="utf-8"?>
<p:tagLst xmlns:a="http://schemas.openxmlformats.org/drawingml/2006/main" xmlns:r="http://schemas.openxmlformats.org/officeDocument/2006/relationships" xmlns:p="http://schemas.openxmlformats.org/presentationml/2006/main">
  <p:tag name="ORIGINALHEIGHT" val="224.222"/>
  <p:tag name="ORIGINALWIDTH" val="356.95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1 &amp; 0&#10;\end{pmatrix}&#10;$$&#10;&#10;\end{document}"/>
  <p:tag name="IGUANATEXSIZE" val="32"/>
  <p:tag name="IGUANATEXCURSOR" val="801"/>
  <p:tag name="TRANSPARENCY" val="True"/>
  <p:tag name="FILENAME" val=""/>
  <p:tag name="INPUTTYPE" val="0"/>
  <p:tag name="LATEXENGINEID" val="0"/>
  <p:tag name="TEMPFOLDER" val="c:\temp\"/>
</p:tagLst>
</file>

<file path=ppt/tags/tag26.xml><?xml version="1.0" encoding="utf-8"?>
<p:tagLst xmlns:a="http://schemas.openxmlformats.org/drawingml/2006/main" xmlns:r="http://schemas.openxmlformats.org/officeDocument/2006/relationships" xmlns:p="http://schemas.openxmlformats.org/presentationml/2006/main">
  <p:tag name="ORIGINALHEIGHT" val="224.222"/>
  <p:tag name="ORIGINALWIDTH" val="808.3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cos \frac{\pi}{6} &amp; \sin \frac{\pi}{6}&#10;\end{pmatrix}&#10;$$&#10;&#10;\end{document}"/>
  <p:tag name="IGUANATEXSIZE" val="32"/>
  <p:tag name="IGUANATEXCURSOR" val="849"/>
  <p:tag name="TRANSPARENCY" val="True"/>
  <p:tag name="FILENAME" val=""/>
  <p:tag name="INPUTTYPE" val="0"/>
  <p:tag name="LATEXENGINEID" val="0"/>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RIGINALHEIGHT" val="373.4533"/>
  <p:tag name="ORIGINALWIDTH" val="1127.8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phantom{\cos \frac{\pi}{6}} &amp; \phantom{\sin \frac{\pi}{6}} \\&#10;\phantom{-\sin \frac{\pi}{6}} &amp; \phantom{\cos \frac{\pi}{6}}&#10;\end{pmatrix} = &#10;$$&#10;&#10;\end{document}"/>
  <p:tag name="IGUANATEXSIZE" val="32"/>
  <p:tag name="IGUANATEXCURSOR" val="919"/>
  <p:tag name="TRANSPARENCY" val="True"/>
  <p:tag name="FILENAME" val=""/>
  <p:tag name="INPUTTYPE" val="0"/>
  <p:tag name="LATEXENGINEID" val="0"/>
  <p:tag name="TEMPFOLDER" val="c:\temp\"/>
</p:tagLst>
</file>

<file path=ppt/tags/tag28.xml><?xml version="1.0" encoding="utf-8"?>
<p:tagLst xmlns:a="http://schemas.openxmlformats.org/drawingml/2006/main" xmlns:r="http://schemas.openxmlformats.org/officeDocument/2006/relationships" xmlns:p="http://schemas.openxmlformats.org/presentationml/2006/main">
  <p:tag name="ORIGINALHEIGHT" val="373.4533"/>
  <p:tag name="ORIGINALWIDTH" val="1127.8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cos \frac{\pi}{6} &amp; \sin \frac{\pi}{6} \\&#10;\phantom{-\sin \frac{\pi}{6}} &amp; \phantom{\cos \frac{\pi}{6}}&#10;\end{pmatrix} = &#10;$$&#10;&#10;\end{document}"/>
  <p:tag name="IGUANATEXSIZE" val="32"/>
  <p:tag name="IGUANATEXCURSOR" val="835"/>
  <p:tag name="TRANSPARENCY" val="True"/>
  <p:tag name="FILENAME" val=""/>
  <p:tag name="INPUTTYPE" val="0"/>
  <p:tag name="LATEXENGINEID" val="0"/>
  <p:tag name="TEMPFOLDER" val="c:\temp\"/>
</p:tagLst>
</file>

<file path=ppt/tags/tag29.xml><?xml version="1.0" encoding="utf-8"?>
<p:tagLst xmlns:a="http://schemas.openxmlformats.org/drawingml/2006/main" xmlns:r="http://schemas.openxmlformats.org/officeDocument/2006/relationships" xmlns:p="http://schemas.openxmlformats.org/presentationml/2006/main">
  <p:tag name="ORIGINALHEIGHT" val="373.4533"/>
  <p:tag name="ORIGINALWIDTH" val="1127.8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cos \frac{\pi}{6} &amp; \sin \frac{\pi}{6} \\&#10;\phantom{-\sin \frac{\pi}{6}} &amp; \phantom{\cos \frac{\pi}{6}}&#10;\end{pmatrix} = &#10;$$&#10;&#10;\end{document}"/>
  <p:tag name="IGUANATEXSIZE" val="32"/>
  <p:tag name="IGUANATEXCURSOR" val="835"/>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224.222"/>
  <p:tag name="ORIGINALWIDTH" val="356.95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olor{red} 3} &amp; {\color{blue} 2}  \end{pmatrix}&#10;$$&#10;&#10;\end{document}"/>
  <p:tag name="IGUANATEXSIZE" val="32"/>
  <p:tag name="IGUANATEXCURSOR" val="829"/>
  <p:tag name="TRANSPARENCY" val="True"/>
  <p:tag name="FILENAME" val=""/>
  <p:tag name="INPUTTYPE" val="0"/>
  <p:tag name="LATEXENGINEID" val="0"/>
  <p:tag name="TEMPFOLDER" val="c:\temp\"/>
</p:tagLst>
</file>

<file path=ppt/tags/tag30.xml><?xml version="1.0" encoding="utf-8"?>
<p:tagLst xmlns:a="http://schemas.openxmlformats.org/drawingml/2006/main" xmlns:r="http://schemas.openxmlformats.org/officeDocument/2006/relationships" xmlns:p="http://schemas.openxmlformats.org/presentationml/2006/main">
  <p:tag name="ORIGINALHEIGHT" val="373.4533"/>
  <p:tag name="ORIGINALWIDTH" val="1127.8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cos \frac{\pi}{6} &amp; \sin \frac{\pi}{6} \\&#10;-\sin \frac{\pi}{6} &amp; \cos \frac{\pi}{6}&#10;\end{pmatrix} = &#10;$$&#10;&#10;\end{document}"/>
  <p:tag name="IGUANATEXSIZE" val="32"/>
  <p:tag name="IGUANATEXCURSOR" val="896"/>
  <p:tag name="TRANSPARENCY" val="True"/>
  <p:tag name="FILENAME" val=""/>
  <p:tag name="INPUTTYPE" val="0"/>
  <p:tag name="LATEXENGINEID" val="0"/>
  <p:tag name="TEMPFOLDER" val="c:\temp\"/>
</p:tagLst>
</file>

<file path=ppt/tags/tag31.xml><?xml version="1.0" encoding="utf-8"?>
<p:tagLst xmlns:a="http://schemas.openxmlformats.org/drawingml/2006/main" xmlns:r="http://schemas.openxmlformats.org/officeDocument/2006/relationships" xmlns:p="http://schemas.openxmlformats.org/presentationml/2006/main">
  <p:tag name="ORIGINALHEIGHT" val="224.222"/>
  <p:tag name="ORIGINALWIDTH" val="932.883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sin \frac{\pi}{6} &amp; \cos \frac{\pi}{6}&#10;\end{pmatrix} &#10;$$&#10;&#10;\end{document}"/>
  <p:tag name="IGUANATEXSIZE" val="32"/>
  <p:tag name="IGUANATEXCURSOR" val="854"/>
  <p:tag name="TRANSPARENCY" val="True"/>
  <p:tag name="FILENAME" val=""/>
  <p:tag name="INPUTTYPE" val="0"/>
  <p:tag name="LATEXENGINEID" val="0"/>
  <p:tag name="TEMPFOLDER" val="c:\temp\"/>
</p:tagLst>
</file>

<file path=ppt/tags/tag32.xml><?xml version="1.0" encoding="utf-8"?>
<p:tagLst xmlns:a="http://schemas.openxmlformats.org/drawingml/2006/main" xmlns:r="http://schemas.openxmlformats.org/officeDocument/2006/relationships" xmlns:p="http://schemas.openxmlformats.org/presentationml/2006/main">
  <p:tag name="ORIGINALHEIGHT" val="224.222"/>
  <p:tag name="ORIGINALWIDTH" val="356.95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0 &amp; 1&#10;\end{pmatrix}&#10;$$&#10;&#10;\end{document}"/>
  <p:tag name="IGUANATEXSIZE" val="32"/>
  <p:tag name="IGUANATEXCURSOR" val="801"/>
  <p:tag name="TRANSPARENCY" val="True"/>
  <p:tag name="FILENAME" val=""/>
  <p:tag name="INPUTTYPE" val="0"/>
  <p:tag name="LATEXENGINEID" val="0"/>
  <p:tag name="TEMPFOLDER" val="c:\temp\"/>
</p:tagLst>
</file>

<file path=ppt/tags/tag33.xml><?xml version="1.0" encoding="utf-8"?>
<p:tagLst xmlns:a="http://schemas.openxmlformats.org/drawingml/2006/main" xmlns:r="http://schemas.openxmlformats.org/officeDocument/2006/relationships" xmlns:p="http://schemas.openxmlformats.org/presentationml/2006/main">
  <p:tag name="ORIGINALHEIGHT" val="373.4533"/>
  <p:tag name="ORIGINALWIDTH" val="1127.8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phantom{\cos \frac{\pi}{6}} &amp; \phantom{\sin \frac{\pi}{6}} \\&#10;\phantom{-\sin \frac{\pi}{6}} &amp; \phantom{\cos \frac{\pi}{6}}&#10;\end{pmatrix} = &#10;$$&#10;&#10;\end{document}"/>
  <p:tag name="IGUANATEXSIZE" val="32"/>
  <p:tag name="IGUANATEXCURSOR" val="919"/>
  <p:tag name="TRANSPARENCY" val="True"/>
  <p:tag name="FILENAME" val=""/>
  <p:tag name="INPUTTYPE" val="0"/>
  <p:tag name="LATEXENGINEID" val="0"/>
  <p:tag name="TEMPFOLDER" val="c:\temp\"/>
</p:tagLst>
</file>

<file path=ppt/tags/tag34.xml><?xml version="1.0" encoding="utf-8"?>
<p:tagLst xmlns:a="http://schemas.openxmlformats.org/drawingml/2006/main" xmlns:r="http://schemas.openxmlformats.org/officeDocument/2006/relationships" xmlns:p="http://schemas.openxmlformats.org/presentationml/2006/main">
  <p:tag name="ORIGINALHEIGHT" val="224.222"/>
  <p:tag name="ORIGINALWIDTH" val="356.95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1 &amp; 0&#10;\end{pmatrix}&#10;$$&#10;&#10;\end{document}"/>
  <p:tag name="IGUANATEXSIZE" val="32"/>
  <p:tag name="IGUANATEXCURSOR" val="801"/>
  <p:tag name="TRANSPARENCY" val="True"/>
  <p:tag name="FILENAME" val=""/>
  <p:tag name="INPUTTYPE" val="0"/>
  <p:tag name="LATEXENGINEID" val="0"/>
  <p:tag name="TEMPFOLDER" val="c:\temp\"/>
</p:tagLst>
</file>

<file path=ppt/tags/tag35.xml><?xml version="1.0" encoding="utf-8"?>
<p:tagLst xmlns:a="http://schemas.openxmlformats.org/drawingml/2006/main" xmlns:r="http://schemas.openxmlformats.org/officeDocument/2006/relationships" xmlns:p="http://schemas.openxmlformats.org/presentationml/2006/main">
  <p:tag name="ORIGINALHEIGHT" val="224.222"/>
  <p:tag name="ORIGINALWIDTH" val="356.95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2 &amp; 0&#10;\end{pmatrix}&#10;$$&#10;&#10;\end{document}"/>
  <p:tag name="IGUANATEXSIZE" val="32"/>
  <p:tag name="IGUANATEXCURSOR" val="797"/>
  <p:tag name="TRANSPARENCY" val="True"/>
  <p:tag name="FILENAME" val=""/>
  <p:tag name="INPUTTYPE" val="0"/>
  <p:tag name="LATEXENGINEID" val="0"/>
  <p:tag name="TEMPFOLDER" val="c:\temp\"/>
</p:tagLst>
</file>

<file path=ppt/tags/tag36.xml><?xml version="1.0" encoding="utf-8"?>
<p:tagLst xmlns:a="http://schemas.openxmlformats.org/drawingml/2006/main" xmlns:r="http://schemas.openxmlformats.org/officeDocument/2006/relationships" xmlns:p="http://schemas.openxmlformats.org/presentationml/2006/main">
  <p:tag name="ORIGINALHEIGHT" val="373.4533"/>
  <p:tag name="ORIGINALWIDTH" val="1127.8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phantom{\cos \frac{\pi}{6}} &amp; \phantom{\sin \frac{\pi}{6}} \\&#10;\phantom{-\sin \frac{\pi}{6}} &amp; \phantom{\cos \frac{\pi}{6}}&#10;\end{pmatrix} = &#10;$$&#10;&#10;\end{document}"/>
  <p:tag name="IGUANATEXSIZE" val="32"/>
  <p:tag name="IGUANATEXCURSOR" val="919"/>
  <p:tag name="TRANSPARENCY" val="True"/>
  <p:tag name="FILENAME" val=""/>
  <p:tag name="INPUTTYPE" val="0"/>
  <p:tag name="LATEXENGINEID" val="0"/>
  <p:tag name="TEMPFOLDER" val="c:\temp\"/>
</p:tagLst>
</file>

<file path=ppt/tags/tag37.xml><?xml version="1.0" encoding="utf-8"?>
<p:tagLst xmlns:a="http://schemas.openxmlformats.org/drawingml/2006/main" xmlns:r="http://schemas.openxmlformats.org/officeDocument/2006/relationships" xmlns:p="http://schemas.openxmlformats.org/presentationml/2006/main">
  <p:tag name="ORIGINALHEIGHT" val="224.222"/>
  <p:tag name="ORIGINALWIDTH" val="356.95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0 &amp; 1 &#10;\end{pmatrix}&#10;$$&#10;&#10;\end{document}"/>
  <p:tag name="IGUANATEXSIZE" val="32"/>
  <p:tag name="IGUANATEXCURSOR" val="799"/>
  <p:tag name="TRANSPARENCY" val="True"/>
  <p:tag name="FILENAME" val=""/>
  <p:tag name="INPUTTYPE" val="0"/>
  <p:tag name="LATEXENGINEID" val="0"/>
  <p:tag name="TEMPFOLDER" val="c:\temp\"/>
</p:tagLst>
</file>

<file path=ppt/tags/tag38.xml><?xml version="1.0" encoding="utf-8"?>
<p:tagLst xmlns:a="http://schemas.openxmlformats.org/drawingml/2006/main" xmlns:r="http://schemas.openxmlformats.org/officeDocument/2006/relationships" xmlns:p="http://schemas.openxmlformats.org/presentationml/2006/main">
  <p:tag name="ORIGINALHEIGHT" val="224.222"/>
  <p:tag name="ORIGINALWIDTH" val="460.44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0 &amp; -3&#10;\end{pmatrix}&#10;$$&#10;&#10;\end{document}"/>
  <p:tag name="IGUANATEXSIZE" val="32"/>
  <p:tag name="IGUANATEXCURSOR" val="802"/>
  <p:tag name="TRANSPARENCY" val="True"/>
  <p:tag name="FILENAME" val=""/>
  <p:tag name="INPUTTYPE" val="0"/>
  <p:tag name="LATEXENGINEID" val="0"/>
  <p:tag name="TEMPFOLDER" val="c:\temp\"/>
</p:tagLst>
</file>

<file path=ppt/tags/tag39.xml><?xml version="1.0" encoding="utf-8"?>
<p:tagLst xmlns:a="http://schemas.openxmlformats.org/drawingml/2006/main" xmlns:r="http://schemas.openxmlformats.org/officeDocument/2006/relationships" xmlns:p="http://schemas.openxmlformats.org/presentationml/2006/main">
  <p:tag name="ORIGINALHEIGHT" val="373.5"/>
  <p:tag name="ORIGINALWIDTH" val="151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10;\phantom{&#10;\begin{pmatrix}&#10;c x + d y&#10;+ c x + d y&#10;\\&#10;c q_\idx{x} + d q_\idx{y}&#10;+ c q_\idx{x} + d q_\idx{y}&#10;\end{pmatrix}}&#10;\right)&#10;$$&#10;&#10;\end{document}"/>
  <p:tag name="IGUANATEXSIZE" val="32"/>
  <p:tag name="IGUANATEXCURSOR" val="933"/>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60.74244"/>
  <p:tag name="ORIGINALWIDTH" val="49.4937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green}\rvec{r}&#10;$$&#10;&#10;\end{document}"/>
  <p:tag name="IGUANATEXSIZE" val="32"/>
  <p:tag name="IGUANATEXCURSOR" val="800"/>
  <p:tag name="TRANSPARENCY" val="True"/>
  <p:tag name="FILENAME" val=""/>
  <p:tag name="INPUTTYPE" val="0"/>
  <p:tag name="LATEXENGINEID" val="0"/>
  <p:tag name="TEMPFOLDER" val="c:\temp\"/>
</p:tagLst>
</file>

<file path=ppt/tags/tag40.xml><?xml version="1.0" encoding="utf-8"?>
<p:tagLst xmlns:a="http://schemas.openxmlformats.org/drawingml/2006/main" xmlns:r="http://schemas.openxmlformats.org/officeDocument/2006/relationships" xmlns:p="http://schemas.openxmlformats.org/presentationml/2006/main">
  <p:tag name="ORIGINALHEIGHT" val="373.5"/>
  <p:tag name="ORIGINALWIDTH" val="440.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x &amp; y \\&#10;q_\idx{x} &amp; q_\idx{y}&#10;\end{bmatrix}&#10;$$&#10;&#10;\end{document}"/>
  <p:tag name="IGUANATEXSIZE" val="32"/>
  <p:tag name="IGUANATEXCURSOR" val="801"/>
  <p:tag name="TRANSPARENCY" val="True"/>
  <p:tag name="FILENAME" val=""/>
  <p:tag name="INPUTTYPE" val="0"/>
  <p:tag name="LATEXENGINEID" val="0"/>
  <p:tag name="TEMPFOLDER" val="c:\temp\"/>
</p:tagLst>
</file>

<file path=ppt/tags/tag41.xml><?xml version="1.0" encoding="utf-8"?>
<p:tagLst xmlns:a="http://schemas.openxmlformats.org/drawingml/2006/main" xmlns:r="http://schemas.openxmlformats.org/officeDocument/2006/relationships" xmlns:p="http://schemas.openxmlformats.org/presentationml/2006/main">
  <p:tag name="ORIGINALHEIGHT" val="373.5"/>
  <p:tag name="ORIGINALWIDTH" val="49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a &amp; b \\ c &amp; d\end{bmatrix}=&#10;$$&#10;&#10;\end{document}"/>
  <p:tag name="IGUANATEXSIZE" val="32"/>
  <p:tag name="IGUANATEXCURSOR" val="824"/>
  <p:tag name="TRANSPARENCY" val="True"/>
  <p:tag name="FILENAME" val=""/>
  <p:tag name="INPUTTYPE" val="0"/>
  <p:tag name="LATEXENGINEID" val="0"/>
  <p:tag name="TEMPFOLDER" val="c:\temp\"/>
</p:tagLst>
</file>

<file path=ppt/tags/tag42.xml><?xml version="1.0" encoding="utf-8"?>
<p:tagLst xmlns:a="http://schemas.openxmlformats.org/drawingml/2006/main" xmlns:r="http://schemas.openxmlformats.org/officeDocument/2006/relationships" xmlns:p="http://schemas.openxmlformats.org/presentationml/2006/main">
  <p:tag name="ORIGINALHEIGHT" val="111"/>
  <p:tag name="ORIGINALWIDTH" val="39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a x + c y&#10;$$&#10;&#10;\end{document}"/>
  <p:tag name="IGUANATEXSIZE" val="32"/>
  <p:tag name="IGUANATEXCURSOR" val="789"/>
  <p:tag name="TRANSPARENCY" val="True"/>
  <p:tag name="FILENAME" val=""/>
  <p:tag name="INPUTTYPE" val="0"/>
  <p:tag name="LATEXENGINEID" val="0"/>
  <p:tag name="TEMPFOLDER" val="c:\temp\"/>
</p:tagLst>
</file>

<file path=ppt/tags/tag43.xml><?xml version="1.0" encoding="utf-8"?>
<p:tagLst xmlns:a="http://schemas.openxmlformats.org/drawingml/2006/main" xmlns:r="http://schemas.openxmlformats.org/officeDocument/2006/relationships" xmlns:p="http://schemas.openxmlformats.org/presentationml/2006/main">
  <p:tag name="ORIGINALHEIGHT" val="126"/>
  <p:tag name="ORIGINALWIDTH" val="40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 x + d y&#10;$$&#10;&#10;\end{document}"/>
  <p:tag name="IGUANATEXSIZE" val="32"/>
  <p:tag name="IGUANATEXCURSOR" val="789"/>
  <p:tag name="TRANSPARENCY" val="True"/>
  <p:tag name="FILENAME" val=""/>
  <p:tag name="INPUTTYPE" val="0"/>
  <p:tag name="LATEXENGINEID" val="0"/>
  <p:tag name="TEMPFOLDER" val="c:\temp\"/>
</p:tagLst>
</file>

<file path=ppt/tags/tag44.xml><?xml version="1.0" encoding="utf-8"?>
<p:tagLst xmlns:a="http://schemas.openxmlformats.org/drawingml/2006/main" xmlns:r="http://schemas.openxmlformats.org/officeDocument/2006/relationships" xmlns:p="http://schemas.openxmlformats.org/presentationml/2006/main">
  <p:tag name="ORIGINALHEIGHT" val="121.5"/>
  <p:tag name="ORIGINALWIDTH" val="491.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a q_\idx{x} + c q_\idx{y}&#10;$$&#10;&#10;\end{document}"/>
  <p:tag name="IGUANATEXSIZE" val="32"/>
  <p:tag name="IGUANATEXCURSOR" val="795"/>
  <p:tag name="TRANSPARENCY" val="True"/>
  <p:tag name="FILENAME" val=""/>
  <p:tag name="INPUTTYPE" val="0"/>
  <p:tag name="LATEXENGINEID" val="0"/>
  <p:tag name="TEMPFOLDER" val="c:\temp\"/>
</p:tagLst>
</file>

<file path=ppt/tags/tag45.xml><?xml version="1.0" encoding="utf-8"?>
<p:tagLst xmlns:a="http://schemas.openxmlformats.org/drawingml/2006/main" xmlns:r="http://schemas.openxmlformats.org/officeDocument/2006/relationships" xmlns:p="http://schemas.openxmlformats.org/presentationml/2006/main">
  <p:tag name="ORIGINALHEIGHT" val="136.5"/>
  <p:tag name="ORIGINALWIDTH" val="5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 q_\idx{x} + d q_\idx{y}&#10;$$&#10;&#10;\end{document}"/>
  <p:tag name="IGUANATEXSIZE" val="32"/>
  <p:tag name="IGUANATEXCURSOR" val="781"/>
  <p:tag name="TRANSPARENCY" val="True"/>
  <p:tag name="FILENAME" val=""/>
  <p:tag name="INPUTTYPE" val="0"/>
  <p:tag name="LATEXENGINEID" val="0"/>
  <p:tag name="TEMPFOLDER" val="c:\temp\"/>
</p:tagLst>
</file>

<file path=ppt/tags/tag46.xml><?xml version="1.0" encoding="utf-8"?>
<p:tagLst xmlns:a="http://schemas.openxmlformats.org/drawingml/2006/main" xmlns:r="http://schemas.openxmlformats.org/officeDocument/2006/relationships" xmlns:p="http://schemas.openxmlformats.org/presentationml/2006/main">
  <p:tag name="ORIGINALHEIGHT" val="131.25"/>
  <p:tag name="ORIGINALWIDTH" val="960.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 \rvec{r} \rmx{M} \right) \rmx{V} =  \rvec{r} \left( \rmx{M} \rmx{V} \right)&#10;$$&#10;&#10;\end{document}"/>
  <p:tag name="IGUANATEXSIZE" val="32"/>
  <p:tag name="IGUANATEXCURSOR" val="862"/>
  <p:tag name="TRANSPARENCY" val="True"/>
  <p:tag name="FILENAME" val=""/>
  <p:tag name="INPUTTYPE" val="0"/>
  <p:tag name="LATEXENGINEID" val="0"/>
  <p:tag name="TEMPFOLDER" val="c:\temp\"/>
</p:tagLst>
</file>

<file path=ppt/tags/tag47.xml><?xml version="1.0" encoding="utf-8"?>
<p:tagLst xmlns:a="http://schemas.openxmlformats.org/drawingml/2006/main" xmlns:r="http://schemas.openxmlformats.org/officeDocument/2006/relationships" xmlns:p="http://schemas.openxmlformats.org/presentationml/2006/main">
  <p:tag name="ORIGINALHEIGHT" val="257.9677"/>
  <p:tag name="ORIGINALWIDTH" val="511.436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 -\frac{3}{5} \cuvec{\ii}}&#10; + {\color{blue} \frac{4}{5} \cuvec{\jj}}&#10;$$&#10;&#10;\end{document}"/>
  <p:tag name="IGUANATEXSIZE" val="32"/>
  <p:tag name="IGUANATEXCURSOR" val="864"/>
  <p:tag name="TRANSPARENCY" val="True"/>
  <p:tag name="FILENAME" val=""/>
  <p:tag name="INPUTTYPE" val="0"/>
  <p:tag name="LATEXENGINEID" val="0"/>
  <p:tag name="TEMPFOLDER" val="c:\temp\"/>
</p:tagLst>
</file>

<file path=ppt/tags/tag48.xml><?xml version="1.0" encoding="utf-8"?>
<p:tagLst xmlns:a="http://schemas.openxmlformats.org/drawingml/2006/main" xmlns:r="http://schemas.openxmlformats.org/officeDocument/2006/relationships" xmlns:p="http://schemas.openxmlformats.org/presentationml/2006/main">
  <p:tag name="ORIGINALHEIGHT" val="257.9677"/>
  <p:tag name="ORIGINALWIDTH" val="616.422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 -\frac{4}{5} \cuvec{\ii}}&#10; + {\color{blue} -\frac{3}{5} \cuvec{\jj}}&#10;$$&#10;&#10;\end{document}"/>
  <p:tag name="IGUANATEXSIZE" val="32"/>
  <p:tag name="IGUANATEXCURSOR" val="801"/>
  <p:tag name="TRANSPARENCY" val="True"/>
  <p:tag name="FILENAME" val=""/>
  <p:tag name="INPUTTYPE" val="0"/>
  <p:tag name="LATEXENGINEID" val="0"/>
  <p:tag name="TEMPFOLDER" val="c:\temp\"/>
</p:tagLst>
</file>

<file path=ppt/tags/tag49.xml><?xml version="1.0" encoding="utf-8"?>
<p:tagLst xmlns:a="http://schemas.openxmlformats.org/drawingml/2006/main" xmlns:r="http://schemas.openxmlformats.org/officeDocument/2006/relationships" xmlns:p="http://schemas.openxmlformats.org/presentationml/2006/main">
  <p:tag name="ORIGINALHEIGHT" val="119.2351"/>
  <p:tag name="ORIGINALWIDTH" val="461.942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 0 \cuvec{\ii}}&#10; + {\color{blue} -2 \cuvec{\jj}}&#10;$$&#10;&#10;\end{document}"/>
  <p:tag name="IGUANATEXSIZE" val="32"/>
  <p:tag name="IGUANATEXCURSOR" val="827"/>
  <p:tag name="TRANSPARENCY" val="True"/>
  <p:tag name="FILENAME" val=""/>
  <p:tag name="INPUTTYPE" val="0"/>
  <p:tag name="LATEXENGINEID" val="0"/>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119.2351"/>
  <p:tag name="ORIGINALWIDTH" val="584.17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green} \rvec{r}} = {\color{red} 3 \cuvec{\ii}}&#10; + {\color{blue} 2 \cuvec{\jj}}&#10;$$&#10;&#10;\end{document}"/>
  <p:tag name="IGUANATEXSIZE" val="32"/>
  <p:tag name="IGUANATEXCURSOR" val="853"/>
  <p:tag name="TRANSPARENCY" val="True"/>
  <p:tag name="FILENAME" val=""/>
  <p:tag name="INPUTTYPE" val="0"/>
  <p:tag name="LATEXENGINEID" val="0"/>
  <p:tag name="TEMPFOLDER" val="c:\temp\"/>
</p:tagLst>
</file>

<file path=ppt/tags/tag50.xml><?xml version="1.0" encoding="utf-8"?>
<p:tagLst xmlns:a="http://schemas.openxmlformats.org/drawingml/2006/main" xmlns:r="http://schemas.openxmlformats.org/officeDocument/2006/relationships" xmlns:p="http://schemas.openxmlformats.org/presentationml/2006/main">
  <p:tag name="ORIGINALHEIGHT" val="373.4533"/>
  <p:tag name="ORIGINALWIDTH" val="628.421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frac{3}{5} &amp; \frac{4}{5} \\&#10;-\frac{4}{5} &amp; -\frac{3}{5}&#10;\end{pmatrix}&#10;$$&#10;&#10;\end{document}"/>
  <p:tag name="IGUANATEXSIZE" val="32"/>
  <p:tag name="IGUANATEXCURSOR" val="849"/>
  <p:tag name="TRANSPARENCY" val="True"/>
  <p:tag name="FILENAME" val=""/>
  <p:tag name="INPUTTYPE" val="0"/>
  <p:tag name="LATEXENGINEID" val="0"/>
  <p:tag name="TEMPFOLDER" val="c:\temp\"/>
</p:tagLst>
</file>

<file path=ppt/tags/tag51.xml><?xml version="1.0" encoding="utf-8"?>
<p:tagLst xmlns:a="http://schemas.openxmlformats.org/drawingml/2006/main" xmlns:r="http://schemas.openxmlformats.org/officeDocument/2006/relationships" xmlns:p="http://schemas.openxmlformats.org/presentationml/2006/main">
  <p:tag name="ORIGINALHEIGHT" val="84.73937"/>
  <p:tag name="ORIGINALWIDTH" val="42.744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cuvec{\ii}&#10;$$&#10;&#10;\end{document}"/>
  <p:tag name="IGUANATEXSIZE" val="32"/>
  <p:tag name="IGUANATEXCURSOR" val="780"/>
  <p:tag name="TRANSPARENCY" val="True"/>
  <p:tag name="FILENAME" val=""/>
  <p:tag name="INPUTTYPE" val="0"/>
  <p:tag name="LATEXENGINEID" val="0"/>
  <p:tag name="TEMPFOLDER" val="c:\temp\"/>
</p:tagLst>
</file>

<file path=ppt/tags/tag52.xml><?xml version="1.0" encoding="utf-8"?>
<p:tagLst xmlns:a="http://schemas.openxmlformats.org/drawingml/2006/main" xmlns:r="http://schemas.openxmlformats.org/officeDocument/2006/relationships" xmlns:p="http://schemas.openxmlformats.org/presentationml/2006/main">
  <p:tag name="ORIGINALHEIGHT" val="117.7353"/>
  <p:tag name="ORIGINALWIDTH" val="42.744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blue}\cuvec{\jj}&#10;$$&#10;&#10;\end{document}"/>
  <p:tag name="IGUANATEXSIZE" val="32"/>
  <p:tag name="IGUANATEXCURSOR" val="792"/>
  <p:tag name="TRANSPARENCY" val="True"/>
  <p:tag name="FILENAME" val=""/>
  <p:tag name="INPUTTYPE" val="0"/>
  <p:tag name="LATEXENGINEID" val="0"/>
  <p:tag name="TEMPFOLDER" val="c:\temp\"/>
</p:tagLst>
</file>

<file path=ppt/tags/tag53.xml><?xml version="1.0" encoding="utf-8"?>
<p:tagLst xmlns:a="http://schemas.openxmlformats.org/drawingml/2006/main" xmlns:r="http://schemas.openxmlformats.org/officeDocument/2006/relationships" xmlns:p="http://schemas.openxmlformats.org/presentationml/2006/main">
  <p:tag name="ORIGINALHEIGHT" val="224.222"/>
  <p:tag name="ORIGINALWIDTH" val="460.44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olor[rgb]{1, 0.5, 0} 1} &amp; {\color[rgb]{1, 0.0, 1} -2}  \end{pmatrix}&#10;$$&#10;&#10;\end{document}"/>
  <p:tag name="IGUANATEXSIZE" val="32"/>
  <p:tag name="IGUANATEXCURSOR" val="847"/>
  <p:tag name="TRANSPARENCY" val="True"/>
  <p:tag name="FILENAME" val=""/>
  <p:tag name="INPUTTYPE" val="0"/>
  <p:tag name="LATEXENGINEID" val="0"/>
  <p:tag name="TEMPFOLDER" val="c:\temp\"/>
</p:tagLst>
</file>

<file path=ppt/tags/tag54.xml><?xml version="1.0" encoding="utf-8"?>
<p:tagLst xmlns:a="http://schemas.openxmlformats.org/drawingml/2006/main" xmlns:r="http://schemas.openxmlformats.org/officeDocument/2006/relationships" xmlns:p="http://schemas.openxmlformats.org/presentationml/2006/main">
  <p:tag name="ORIGINALHEIGHT" val="224.222"/>
  <p:tag name="ORIGINALWIDTH" val="599.9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0 &amp; -2&#10;\end{pmatrix}&#10;$$&#10;&#10;\end{document}"/>
  <p:tag name="IGUANATEXSIZE" val="32"/>
  <p:tag name="IGUANATEXCURSOR" val="803"/>
  <p:tag name="TRANSPARENCY" val="True"/>
  <p:tag name="FILENAME" val=""/>
  <p:tag name="INPUTTYPE" val="0"/>
  <p:tag name="LATEXENGINEID" val="0"/>
  <p:tag name="TEMPFOLDER" val="c:\temp\"/>
</p:tagLst>
</file>

<file path=ppt/tags/tag55.xml><?xml version="1.0" encoding="utf-8"?>
<p:tagLst xmlns:a="http://schemas.openxmlformats.org/drawingml/2006/main" xmlns:r="http://schemas.openxmlformats.org/officeDocument/2006/relationships" xmlns:p="http://schemas.openxmlformats.org/presentationml/2006/main">
  <p:tag name="ORIGINALHEIGHT" val="224.222"/>
  <p:tag name="ORIGINALWIDTH" val="460.44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olor[rgb]{1, 0.5, 0} 1} &amp; {\color[rgb]{1, 0.0, 1} -2}  \end{pmatrix}&#10;$$&#10;&#10;\end{document}"/>
  <p:tag name="IGUANATEXSIZE" val="32"/>
  <p:tag name="IGUANATEXCURSOR" val="847"/>
  <p:tag name="TRANSPARENCY" val="True"/>
  <p:tag name="FILENAME" val=""/>
  <p:tag name="INPUTTYPE" val="0"/>
  <p:tag name="LATEXENGINEID" val="0"/>
  <p:tag name="TEMPFOLDER" val="c:\temp\"/>
</p:tagLst>
</file>

<file path=ppt/tags/tag56.xml><?xml version="1.0" encoding="utf-8"?>
<p:tagLst xmlns:a="http://schemas.openxmlformats.org/drawingml/2006/main" xmlns:r="http://schemas.openxmlformats.org/officeDocument/2006/relationships" xmlns:p="http://schemas.openxmlformats.org/presentationml/2006/main">
  <p:tag name="ORIGINALHEIGHT" val="224.222"/>
  <p:tag name="ORIGINALWIDTH" val="356.95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olor{red} 1} &amp; {\color{blue} 2}  \end{pmatrix}&#10;$$&#10;&#10;\end{document}"/>
  <p:tag name="IGUANATEXSIZE" val="32"/>
  <p:tag name="IGUANATEXCURSOR" val="811"/>
  <p:tag name="TRANSPARENCY" val="True"/>
  <p:tag name="FILENAME" val=""/>
  <p:tag name="INPUTTYPE" val="0"/>
  <p:tag name="LATEXENGINEID" val="0"/>
  <p:tag name="TEMPFOLDER" val="c:\temp\"/>
</p:tagLst>
</file>

<file path=ppt/tags/tag57.xml><?xml version="1.0" encoding="utf-8"?>
<p:tagLst xmlns:a="http://schemas.openxmlformats.org/drawingml/2006/main" xmlns:r="http://schemas.openxmlformats.org/officeDocument/2006/relationships" xmlns:p="http://schemas.openxmlformats.org/presentationml/2006/main">
  <p:tag name="ORIGINALHEIGHT" val="141"/>
  <p:tag name="ORIGINALWIDTH" val="941.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x'= a x + b y + q_\idx{x}&#10;$$&#10;&#10;\end{document}"/>
  <p:tag name="IGUANATEXSIZE" val="24"/>
  <p:tag name="IGUANATEXCURSOR" val="824"/>
  <p:tag name="TRANSPARENCY" val="True"/>
  <p:tag name="FILENAME" val=""/>
  <p:tag name="INPUTTYPE" val="0"/>
  <p:tag name="LATEXENGINEID" val="0"/>
  <p:tag name="TEMPFOLDER" val="c:\temp\"/>
</p:tagLst>
</file>

<file path=ppt/tags/tag58.xml><?xml version="1.0" encoding="utf-8"?>
<p:tagLst xmlns:a="http://schemas.openxmlformats.org/drawingml/2006/main" xmlns:r="http://schemas.openxmlformats.org/officeDocument/2006/relationships" xmlns:p="http://schemas.openxmlformats.org/presentationml/2006/main">
  <p:tag name="ORIGINALHEIGHT" val="151.5"/>
  <p:tag name="ORIGINALWIDTH" val="9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y' = c x + d y + q_\idx{y}&#10;$$&#10;&#10;\end{document}"/>
  <p:tag name="IGUANATEXSIZE" val="24"/>
  <p:tag name="IGUANATEXCURSOR" val="794"/>
  <p:tag name="TRANSPARENCY" val="True"/>
  <p:tag name="FILENAME" val=""/>
  <p:tag name="INPUTTYPE" val="0"/>
  <p:tag name="LATEXENGINEID" val="0"/>
  <p:tag name="TEMPFOLDER" val="c:\temp\"/>
</p:tagLst>
</file>

<file path=ppt/tags/tag59.xml><?xml version="1.0" encoding="utf-8"?>
<p:tagLst xmlns:a="http://schemas.openxmlformats.org/drawingml/2006/main" xmlns:r="http://schemas.openxmlformats.org/officeDocument/2006/relationships" xmlns:p="http://schemas.openxmlformats.org/presentationml/2006/main">
  <p:tag name="ORIGINALHEIGHT" val="522.75"/>
  <p:tag name="ORIGINALWIDTH" val="2051.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x' &amp; y' &amp; \color{red} 1 \color{black} \end{bmatrix}&#10;= \begin{bmatrix} x &amp; y &amp; \color{red} 1 \color{black} \end{bmatrix}&#10;\begin{bmatrix} a &amp; c &amp; \color{red}0\color{black} \\ b &amp; d &amp; \color{red}0\color{black} \\ \color{red}q_\idx{x}\color{black} &amp; \color{red}q_\idx{y}\color{black} &amp; \color{red}1\color{black} \end{bmatrix}&#10;$$&#10;&#10;\end{document}"/>
  <p:tag name="IGUANATEXSIZE" val="24"/>
  <p:tag name="IGUANATEXCURSOR" val="916"/>
  <p:tag name="TRANSPARENCY" val="True"/>
  <p:tag name="FILENAME" val=""/>
  <p:tag name="INPUTTYPE" val="0"/>
  <p:tag name="LATEXENGINEID" val="0"/>
  <p:tag name="TEMPFOLDER" val="c:\temp\"/>
</p:tagLst>
</file>

<file path=ppt/tags/tag6.xml><?xml version="1.0" encoding="utf-8"?>
<p:tagLst xmlns:a="http://schemas.openxmlformats.org/drawingml/2006/main" xmlns:r="http://schemas.openxmlformats.org/officeDocument/2006/relationships" xmlns:p="http://schemas.openxmlformats.org/presentationml/2006/main">
  <p:tag name="ORIGINALHEIGHT" val="224.222"/>
  <p:tag name="ORIGINALWIDTH" val="460.44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olor[rgb]{1, 0.5, 0} 1} &amp; {\color[rgb]{1, 0.0, 1} -2}  \end{pmatrix}&#10;$$&#10;&#10;\end{document}"/>
  <p:tag name="IGUANATEXSIZE" val="32"/>
  <p:tag name="IGUANATEXCURSOR" val="847"/>
  <p:tag name="TRANSPARENCY" val="True"/>
  <p:tag name="FILENAME" val=""/>
  <p:tag name="INPUTTYPE" val="0"/>
  <p:tag name="LATEXENGINEID" val="0"/>
  <p:tag name="TEMPFOLDER" val="c:\temp\"/>
</p:tagLst>
</file>

<file path=ppt/tags/tag60.xml><?xml version="1.0" encoding="utf-8"?>
<p:tagLst xmlns:a="http://schemas.openxmlformats.org/drawingml/2006/main" xmlns:r="http://schemas.openxmlformats.org/officeDocument/2006/relationships" xmlns:p="http://schemas.openxmlformats.org/presentationml/2006/main">
  <p:tag name="ORIGINALHEIGHT" val="156.4439"/>
  <p:tag name="ORIGINALWIDTH" val="961.24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x' &amp; y' &amp; 1 \end{bmatrix}&#10;= &#10;\left( \ldots \left( \left( \begin{bmatrix} x &amp; y &amp; 1 \end{bmatrix} \rmx{T}_1 \right) \rmx{T}_2 \right) \ldots \rmx{T}_n \right) =&#10;$$&#10;$$&#10;[ x, y, 1] \left( \rmx{T}_1 \rmx{T}_2 \ldots \rmx{T}_n \right)&#10;$$&#10;&#10;\end{document}"/>
  <p:tag name="IGUANATEXSIZE" val="24"/>
  <p:tag name="IGUANATEXCURSOR" val="1043"/>
  <p:tag name="TRANSPARENCY" val="True"/>
  <p:tag name="FILENAME" val=""/>
  <p:tag name="INPUTTYPE" val="0"/>
  <p:tag name="LATEXENGINEID" val="0"/>
  <p:tag name="TEMPFOLDER" val="c:\temp\"/>
</p:tagLst>
</file>

<file path=ppt/tags/tag61.xml><?xml version="1.0" encoding="utf-8"?>
<p:tagLst xmlns:a="http://schemas.openxmlformats.org/drawingml/2006/main" xmlns:r="http://schemas.openxmlformats.org/officeDocument/2006/relationships" xmlns:p="http://schemas.openxmlformats.org/presentationml/2006/main">
  <p:tag name="ORIGINALHEIGHT" val="224.25"/>
  <p:tag name="ORIGINALWIDTH" val="1565.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x' &amp; y' \end{pmatrix}&#10;= \begin{pmatrix} x + q_\idx{x} &amp; y + q_\idx{y} \end{pmatrix}&#10;$$&#10;&#10;\end{document}"/>
  <p:tag name="IGUANATEXSIZE" val="24"/>
  <p:tag name="IGUANATEXCURSOR" val="879"/>
  <p:tag name="TRANSPARENCY" val="True"/>
  <p:tag name="FILENAME" val=""/>
  <p:tag name="INPUTTYPE" val="0"/>
  <p:tag name="LATEXENGINEID" val="0"/>
  <p:tag name="TEMPFOLDER" val="c:\temp\"/>
</p:tagLst>
</file>

<file path=ppt/tags/tag62.xml><?xml version="1.0" encoding="utf-8"?>
<p:tagLst xmlns:a="http://schemas.openxmlformats.org/drawingml/2006/main" xmlns:r="http://schemas.openxmlformats.org/officeDocument/2006/relationships" xmlns:p="http://schemas.openxmlformats.org/presentationml/2006/main">
  <p:tag name="ORIGINALHEIGHT" val="373.5"/>
  <p:tag name="ORIGINALWIDTH" val="143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x' &amp; y' \end{pmatrix}&#10;= \begin{pmatrix} x &amp; y \end{pmatrix}&#10;\begin{bmatrix} a &amp; c \\ b &amp; d \end{bmatrix}&#10;$$&#10;&#10;\end{document}"/>
  <p:tag name="IGUANATEXSIZE" val="24"/>
  <p:tag name="IGUANATEXCURSOR" val="841"/>
  <p:tag name="TRANSPARENCY" val="True"/>
  <p:tag name="FILENAME" val=""/>
  <p:tag name="INPUTTYPE" val="0"/>
  <p:tag name="LATEXENGINEID" val="0"/>
  <p:tag name="TEMPFOLDER" val="c:\temp\"/>
</p:tagLst>
</file>

<file path=ppt/tags/tag63.xml><?xml version="1.0" encoding="utf-8"?>
<p:tagLst xmlns:a="http://schemas.openxmlformats.org/drawingml/2006/main" xmlns:r="http://schemas.openxmlformats.org/officeDocument/2006/relationships" xmlns:p="http://schemas.openxmlformats.org/presentationml/2006/main">
  <p:tag name="ORIGINALHEIGHT" val="223.5312"/>
  <p:tag name="ORIGINALWIDTH" val="540.07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breve{x} &amp; \breve{y} &amp; \breve{w}&#10;\end{bmatrix}&#10;$$&#10;&#10;\end{document}"/>
  <p:tag name="IGUANATEXSIZE" val="32"/>
  <p:tag name="IGUANATEXCURSOR" val="819"/>
  <p:tag name="TRANSPARENCY" val="True"/>
  <p:tag name="FILENAME" val=""/>
  <p:tag name="INPUTTYPE" val="0"/>
  <p:tag name="LATEXENGINEID" val="1"/>
  <p:tag name="TEMPFOLDER" val="c:\temp\"/>
</p:tagLst>
</file>

<file path=ppt/tags/tag64.xml><?xml version="1.0" encoding="utf-8"?>
<p:tagLst xmlns:a="http://schemas.openxmlformats.org/drawingml/2006/main" xmlns:r="http://schemas.openxmlformats.org/officeDocument/2006/relationships" xmlns:p="http://schemas.openxmlformats.org/presentationml/2006/main">
  <p:tag name="ORIGINALHEIGHT" val="223.5312"/>
  <p:tag name="ORIGINALWIDTH" val="1019.3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 x &amp; y \end{pmatrix}&#10; = &#10;\begin{pmatrix} &#10;\frac{\breve{x}}{\breve{w}} &amp; \frac{\breve{y}}{\breve{w}}&#10;\end{pmatrix}&#10;$$&#10;&#10;\end{document}"/>
  <p:tag name="IGUANATEXSIZE" val="32"/>
  <p:tag name="IGUANATEXCURSOR" val="907"/>
  <p:tag name="TRANSPARENCY" val="True"/>
  <p:tag name="FILENAME" val=""/>
  <p:tag name="INPUTTYPE" val="0"/>
  <p:tag name="LATEXENGINEID" val="1"/>
  <p:tag name="TEMPFOLDER" val="c:\temp\"/>
</p:tagLst>
</file>

<file path=ppt/tags/tag65.xml><?xml version="1.0" encoding="utf-8"?>
<p:tagLst xmlns:a="http://schemas.openxmlformats.org/drawingml/2006/main" xmlns:r="http://schemas.openxmlformats.org/officeDocument/2006/relationships" xmlns:p="http://schemas.openxmlformats.org/presentationml/2006/main">
  <p:tag name="ORIGINALHEIGHT" val="85.51197"/>
  <p:tag name="ORIGINALWIDTH" val="84.761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w}&#10;$$&#10;&#10;\end{document}"/>
  <p:tag name="IGUANATEXSIZE" val="28"/>
  <p:tag name="IGUANATEXCURSOR" val="790"/>
  <p:tag name="TRANSPARENCY" val="True"/>
  <p:tag name="FILENAME" val=""/>
  <p:tag name="INPUTTYPE" val="0"/>
  <p:tag name="LATEXENGINEID" val="1"/>
  <p:tag name="TEMPFOLDER" val="c:\temp\"/>
</p:tagLst>
</file>

<file path=ppt/tags/tag66.xml><?xml version="1.0" encoding="utf-8"?>
<p:tagLst xmlns:a="http://schemas.openxmlformats.org/drawingml/2006/main" xmlns:r="http://schemas.openxmlformats.org/officeDocument/2006/relationships" xmlns:p="http://schemas.openxmlformats.org/presentationml/2006/main">
  <p:tag name="ORIGINALHEIGHT" val="223.5312"/>
  <p:tag name="ORIGINALWIDTH" val="2219.5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breve{x} &amp; \breve{y} &amp; \breve{w}&#10;\end{bmatrix}&#10;\sim&#10;\lambda&#10;\begin{bmatrix}&#10;\breve{x} &amp; \breve{y} &amp; \breve{w}&#10;\end{bmatrix}, \lambda \neq 0, \lambda \in \mathbb{R}&#10;$$&#10;&#10;\end{document}"/>
  <p:tag name="IGUANATEXSIZE" val="28"/>
  <p:tag name="IGUANATEXCURSOR" val="896"/>
  <p:tag name="TRANSPARENCY" val="True"/>
  <p:tag name="FILENAME" val=""/>
  <p:tag name="INPUTTYPE" val="0"/>
  <p:tag name="LATEXENGINEID" val="1"/>
  <p:tag name="TEMPFOLDER" val="c:\temp\"/>
</p:tagLst>
</file>

<file path=ppt/tags/tag67.xml><?xml version="1.0" encoding="utf-8"?>
<p:tagLst xmlns:a="http://schemas.openxmlformats.org/drawingml/2006/main" xmlns:r="http://schemas.openxmlformats.org/officeDocument/2006/relationships" xmlns:p="http://schemas.openxmlformats.org/presentationml/2006/main">
  <p:tag name="ORIGINALHEIGHT" val="223.5312"/>
  <p:tag name="ORIGINALWIDTH" val="759.10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breve{x} &amp;&amp; \breve{y} &amp;&amp; 0&#10;\end{bmatrix}&#10;$$&#10;&#10;\end{document}"/>
  <p:tag name="IGUANATEXSIZE" val="28"/>
  <p:tag name="IGUANATEXCURSOR" val="862"/>
  <p:tag name="TRANSPARENCY" val="True"/>
  <p:tag name="FILENAME" val=""/>
  <p:tag name="INPUTTYPE" val="0"/>
  <p:tag name="LATEXENGINEID" val="1"/>
  <p:tag name="TEMPFOLDER" val="c:\temp\"/>
</p:tagLst>
</file>

<file path=ppt/tags/tag68.xml><?xml version="1.0" encoding="utf-8"?>
<p:tagLst xmlns:a="http://schemas.openxmlformats.org/drawingml/2006/main" xmlns:r="http://schemas.openxmlformats.org/officeDocument/2006/relationships" xmlns:p="http://schemas.openxmlformats.org/presentationml/2006/main">
  <p:tag name="ORIGINALHEIGHT" val="223.5312"/>
  <p:tag name="ORIGINALWIDTH" val="650.340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breve{x} &amp; \breve{y} &amp; 1/3&#10;\end{bmatrix}&#10;$$&#10;&#10;\end{document}"/>
  <p:tag name="IGUANATEXSIZE" val="28"/>
  <p:tag name="IGUANATEXCURSOR" val="860"/>
  <p:tag name="TRANSPARENCY" val="True"/>
  <p:tag name="FILENAME" val=""/>
  <p:tag name="INPUTTYPE" val="0"/>
  <p:tag name="LATEXENGINEID" val="1"/>
  <p:tag name="TEMPFOLDER" val="c:\temp\"/>
</p:tagLst>
</file>

<file path=ppt/tags/tag69.xml><?xml version="1.0" encoding="utf-8"?>
<p:tagLst xmlns:a="http://schemas.openxmlformats.org/drawingml/2006/main" xmlns:r="http://schemas.openxmlformats.org/officeDocument/2006/relationships" xmlns:p="http://schemas.openxmlformats.org/presentationml/2006/main">
  <p:tag name="ORIGINALHEIGHT" val="223.5312"/>
  <p:tag name="ORIGINALWIDTH" val="509.32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breve{x} &amp; \breve{y} &amp; 1&#10;\end{bmatrix}&#10;$$&#10;&#10;\end{document}"/>
  <p:tag name="IGUANATEXSIZE" val="28"/>
  <p:tag name="IGUANATEXCURSOR" val="860"/>
  <p:tag name="TRANSPARENCY" val="True"/>
  <p:tag name="FILENAME" val=""/>
  <p:tag name="INPUTTYPE" val="0"/>
  <p:tag name="LATEXENGINEID" val="1"/>
  <p:tag name="TEMPFOLDER" val="c:\temp\"/>
</p:tagLst>
</file>

<file path=ppt/tags/tag7.xml><?xml version="1.0" encoding="utf-8"?>
<p:tagLst xmlns:a="http://schemas.openxmlformats.org/drawingml/2006/main" xmlns:r="http://schemas.openxmlformats.org/officeDocument/2006/relationships" xmlns:p="http://schemas.openxmlformats.org/presentationml/2006/main">
  <p:tag name="ORIGINALHEIGHT" val="257.9677"/>
  <p:tag name="ORIGINALWIDTH" val="511.436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 -\frac{3}{5} \cuvec{\ii}}&#10; + {\color{blue} \frac{4}{5} \cuvec{\jj}}&#10;$$&#10;&#10;\end{document}"/>
  <p:tag name="IGUANATEXSIZE" val="32"/>
  <p:tag name="IGUANATEXCURSOR" val="864"/>
  <p:tag name="TRANSPARENCY" val="True"/>
  <p:tag name="FILENAME" val=""/>
  <p:tag name="INPUTTYPE" val="0"/>
  <p:tag name="LATEXENGINEID" val="0"/>
  <p:tag name="TEMPFOLDER" val="c:\temp\"/>
</p:tagLst>
</file>

<file path=ppt/tags/tag70.xml><?xml version="1.0" encoding="utf-8"?>
<p:tagLst xmlns:a="http://schemas.openxmlformats.org/drawingml/2006/main" xmlns:r="http://schemas.openxmlformats.org/officeDocument/2006/relationships" xmlns:p="http://schemas.openxmlformats.org/presentationml/2006/main">
  <p:tag name="ORIGINALHEIGHT" val="223.5312"/>
  <p:tag name="ORIGINALWIDTH" val="1517.46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2 \breve{x} &amp; 2 \breve{y} &amp; 1&#10;\end{bmatrix}&#10;\sim&#10;\begin{bmatrix}&#10;\breve{x} &amp; \breve{y} &amp; 1/2&#10;\end{bmatrix}&#10;$$&#10;&#10;\end{document}"/>
  <p:tag name="IGUANATEXSIZE" val="28"/>
  <p:tag name="IGUANATEXCURSOR" val="913"/>
  <p:tag name="TRANSPARENCY" val="True"/>
  <p:tag name="FILENAME" val=""/>
  <p:tag name="INPUTTYPE" val="0"/>
  <p:tag name="LATEXENGINEID" val="1"/>
  <p:tag name="TEMPFOLDER" val="c:\temp\"/>
</p:tagLst>
</file>

<file path=ppt/tags/tag71.xml><?xml version="1.0" encoding="utf-8"?>
<p:tagLst xmlns:a="http://schemas.openxmlformats.org/drawingml/2006/main" xmlns:r="http://schemas.openxmlformats.org/officeDocument/2006/relationships" xmlns:p="http://schemas.openxmlformats.org/presentationml/2006/main">
  <p:tag name="ORIGINALHEIGHT" val="46.8041"/>
  <p:tag name="ORIGINALWIDTH" val="47.404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idx{x}&#10;$$&#10;&#10;\end{document}"/>
  <p:tag name="IGUANATEXSIZE" val="32"/>
  <p:tag name="IGUANATEXCURSOR" val="786"/>
  <p:tag name="TRANSPARENCY" val="True"/>
  <p:tag name="FILENAME" val=""/>
  <p:tag name="INPUTTYPE" val="0"/>
  <p:tag name="LATEXENGINEID" val="1"/>
  <p:tag name="TEMPFOLDER" val="c:\temp\"/>
</p:tagLst>
</file>

<file path=ppt/tags/tag72.xml><?xml version="1.0" encoding="utf-8"?>
<p:tagLst xmlns:a="http://schemas.openxmlformats.org/drawingml/2006/main" xmlns:r="http://schemas.openxmlformats.org/officeDocument/2006/relationships" xmlns:p="http://schemas.openxmlformats.org/presentationml/2006/main">
  <p:tag name="ORIGINALHEIGHT" val="73.80638"/>
  <p:tag name="ORIGINALWIDTH" val="53.404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idx{y}&#10;$$&#10;&#10;\end{document}"/>
  <p:tag name="IGUANATEXSIZE" val="32"/>
  <p:tag name="IGUANATEXCURSOR" val="786"/>
  <p:tag name="TRANSPARENCY" val="True"/>
  <p:tag name="FILENAME" val=""/>
  <p:tag name="INPUTTYPE" val="0"/>
  <p:tag name="LATEXENGINEID" val="1"/>
  <p:tag name="TEMPFOLDER" val="c:\temp\"/>
</p:tagLst>
</file>

<file path=ppt/tags/tag73.xml><?xml version="1.0" encoding="utf-8"?>
<p:tagLst xmlns:a="http://schemas.openxmlformats.org/drawingml/2006/main" xmlns:r="http://schemas.openxmlformats.org/officeDocument/2006/relationships" xmlns:p="http://schemas.openxmlformats.org/presentationml/2006/main">
  <p:tag name="ORIGINALHEIGHT" val="70.20606"/>
  <p:tag name="ORIGINALWIDTH" val="256.822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breve{w} = 0&#10;$$&#10;&#10;\end{document}"/>
  <p:tag name="IGUANATEXSIZE" val="42"/>
  <p:tag name="IGUANATEXCURSOR" val="799"/>
  <p:tag name="TRANSPARENCY" val="True"/>
  <p:tag name="FILENAME" val=""/>
  <p:tag name="INPUTTYPE" val="0"/>
  <p:tag name="LATEXENGINEID" val="1"/>
  <p:tag name="TEMPFOLDER" val="c:\temp\"/>
</p:tagLst>
</file>

<file path=ppt/tags/tag74.xml><?xml version="1.0" encoding="utf-8"?>
<p:tagLst xmlns:a="http://schemas.openxmlformats.org/drawingml/2006/main" xmlns:r="http://schemas.openxmlformats.org/officeDocument/2006/relationships" xmlns:p="http://schemas.openxmlformats.org/presentationml/2006/main">
  <p:tag name="ORIGINALHEIGHT" val="223.5312"/>
  <p:tag name="ORIGINALWIDTH" val="723.1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breve{x} &amp;&#10;\breve{y} &amp;&#10;\breve{z} &amp;&#10;\breve{w} \end{bmatrix} &#10;$$&#10;&#10;\end{document}"/>
  <p:tag name="IGUANATEXSIZE" val="32"/>
  <p:tag name="IGUANATEXCURSOR" val="831"/>
  <p:tag name="TRANSPARENCY" val="True"/>
  <p:tag name="FILENAME" val=""/>
  <p:tag name="INPUTTYPE" val="0"/>
  <p:tag name="LATEXENGINEID" val="1"/>
  <p:tag name="TEMPFOLDER" val="c:\temp\"/>
</p:tagLst>
</file>

<file path=ppt/tags/tag75.xml><?xml version="1.0" encoding="utf-8"?>
<p:tagLst xmlns:a="http://schemas.openxmlformats.org/drawingml/2006/main" xmlns:r="http://schemas.openxmlformats.org/officeDocument/2006/relationships" xmlns:p="http://schemas.openxmlformats.org/presentationml/2006/main">
  <p:tag name="ORIGINALHEIGHT" val="204.0177"/>
  <p:tag name="ORIGINALWIDTH" val="277.2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x = \frac{\breve{x}}{\breve{w}}&#10;$$&#10;&#10;\end{document}"/>
  <p:tag name="IGUANATEXSIZE" val="32"/>
  <p:tag name="IGUANATEXCURSOR" val="808"/>
  <p:tag name="TRANSPARENCY" val="True"/>
  <p:tag name="FILENAME" val=""/>
  <p:tag name="INPUTTYPE" val="0"/>
  <p:tag name="LATEXENGINEID" val="1"/>
  <p:tag name="TEMPFOLDER" val="c:\temp\"/>
</p:tagLst>
</file>

<file path=ppt/tags/tag76.xml><?xml version="1.0" encoding="utf-8"?>
<p:tagLst xmlns:a="http://schemas.openxmlformats.org/drawingml/2006/main" xmlns:r="http://schemas.openxmlformats.org/officeDocument/2006/relationships" xmlns:p="http://schemas.openxmlformats.org/presentationml/2006/main">
  <p:tag name="ORIGINALHEIGHT" val="204.0177"/>
  <p:tag name="ORIGINALWIDTH" val="277.2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y = \frac{\breve{y}}{\breve{w}}&#10;$$&#10;&#10;\end{document}"/>
  <p:tag name="IGUANATEXSIZE" val="32"/>
  <p:tag name="IGUANATEXCURSOR" val="808"/>
  <p:tag name="TRANSPARENCY" val="True"/>
  <p:tag name="FILENAME" val=""/>
  <p:tag name="INPUTTYPE" val="0"/>
  <p:tag name="LATEXENGINEID" val="1"/>
  <p:tag name="TEMPFOLDER" val="c:\temp\"/>
</p:tagLst>
</file>

<file path=ppt/tags/tag77.xml><?xml version="1.0" encoding="utf-8"?>
<p:tagLst xmlns:a="http://schemas.openxmlformats.org/drawingml/2006/main" xmlns:r="http://schemas.openxmlformats.org/officeDocument/2006/relationships" xmlns:p="http://schemas.openxmlformats.org/presentationml/2006/main">
  <p:tag name="ORIGINALHEIGHT" val="255.0356"/>
  <p:tag name="ORIGINALWIDTH" val="339.79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z = \frac{\breve{z}}{\breve{w}}&#10;$$&#10;&#10;\end{document}"/>
  <p:tag name="IGUANATEXSIZE" val="28"/>
  <p:tag name="IGUANATEXCURSOR" val="781"/>
  <p:tag name="TRANSPARENCY" val="True"/>
  <p:tag name="FILENAME" val=""/>
  <p:tag name="INPUTTYPE" val="0"/>
  <p:tag name="LATEXENGINEID" val="1"/>
  <p:tag name="TEMPFOLDER" val="c:\temp\"/>
</p:tagLst>
</file>

<file path=ppt/tags/tag78.xml><?xml version="1.0" encoding="utf-8"?>
<p:tagLst xmlns:a="http://schemas.openxmlformats.org/drawingml/2006/main" xmlns:r="http://schemas.openxmlformats.org/officeDocument/2006/relationships" xmlns:p="http://schemas.openxmlformats.org/presentationml/2006/main">
  <p:tag name="ORIGINALHEIGHT" val="223.5312"/>
  <p:tag name="ORIGINALWIDTH" val="1713.23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breve{x}' &amp; \breve{y}' &amp; \breve{w}'&#10;\end{bmatrix} =&#10;\begin{bmatrix}\breve{x} &amp; \breve{y} &amp; \breve{w}&#10;\end{bmatrix}&#10;\rmx{T}_{3 \times 3}&#10;$$&#10;&#10;\end{document}"/>
  <p:tag name="IGUANATEXSIZE" val="28"/>
  <p:tag name="IGUANATEXCURSOR" val="937"/>
  <p:tag name="TRANSPARENCY" val="True"/>
  <p:tag name="FILENAME" val=""/>
  <p:tag name="INPUTTYPE" val="0"/>
  <p:tag name="LATEXENGINEID" val="1"/>
  <p:tag name="TEMPFOLDER" val="c:\temp\"/>
</p:tagLst>
</file>

<file path=ppt/tags/tag79.xml><?xml version="1.0" encoding="utf-8"?>
<p:tagLst xmlns:a="http://schemas.openxmlformats.org/drawingml/2006/main" xmlns:r="http://schemas.openxmlformats.org/officeDocument/2006/relationships" xmlns:p="http://schemas.openxmlformats.org/presentationml/2006/main">
  <p:tag name="ORIGINALHEIGHT" val="223.5312"/>
  <p:tag name="ORIGINALWIDTH" val="2116.0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breve{x}' &amp; \breve{y}' &amp; \breve{z}' &amp; \breve{w}'&#10;\end{bmatrix} =&#10;\begin{bmatrix}&#10;\breve{x} &amp; \breve{y} &amp; \breve{z} &amp; \breve{w}&#10;\end{bmatrix}&#10;\rmx{T}_{4 \times 4}&#10;$$&#10;&#10;\end{document}"/>
  <p:tag name="IGUANATEXSIZE" val="28"/>
  <p:tag name="IGUANATEXCURSOR" val="958"/>
  <p:tag name="TRANSPARENCY" val="True"/>
  <p:tag name="FILENAME" val=""/>
  <p:tag name="INPUTTYPE" val="0"/>
  <p:tag name="LATEXENGINEID" val="1"/>
  <p:tag name="TEMPFOLDER" val="c:\temp\"/>
</p:tagLst>
</file>

<file path=ppt/tags/tag8.xml><?xml version="1.0" encoding="utf-8"?>
<p:tagLst xmlns:a="http://schemas.openxmlformats.org/drawingml/2006/main" xmlns:r="http://schemas.openxmlformats.org/officeDocument/2006/relationships" xmlns:p="http://schemas.openxmlformats.org/presentationml/2006/main">
  <p:tag name="ORIGINALHEIGHT" val="257.9677"/>
  <p:tag name="ORIGINALWIDTH" val="616.422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 -\frac{4}{5} \cuvec{\ii}}&#10; + {\color{blue} -\frac{3}{5} \cuvec{\jj}}&#10;$$&#10;&#10;\end{document}"/>
  <p:tag name="IGUANATEXSIZE" val="32"/>
  <p:tag name="IGUANATEXCURSOR" val="801"/>
  <p:tag name="TRANSPARENCY" val="True"/>
  <p:tag name="FILENAME" val=""/>
  <p:tag name="INPUTTYPE" val="0"/>
  <p:tag name="LATEXENGINEID" val="0"/>
  <p:tag name="TEMPFOLDER" val="c:\temp\"/>
</p:tagLst>
</file>

<file path=ppt/tags/tag80.xml><?xml version="1.0" encoding="utf-8"?>
<p:tagLst xmlns:a="http://schemas.openxmlformats.org/drawingml/2006/main" xmlns:r="http://schemas.openxmlformats.org/officeDocument/2006/relationships" xmlns:p="http://schemas.openxmlformats.org/presentationml/2006/main">
  <p:tag name="ORIGINALHEIGHT" val="223.5312"/>
  <p:tag name="ORIGINALWIDTH" val="2363.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breve{x}' &amp; \breve{y}' &amp; \breve{z}' &amp; \breve{w}'&#10;\end{bmatrix} =&#10;\begin{bmatrix}&#10;\breve{x} &amp; \breve{y} &amp; \breve{z} &amp; \breve{w}&#10;\end{bmatrix}&#10;\rmx{T}_0&#10;\rmx{T}_1 &#10;\rmx{T}_2 &#10;\rmx{T}_3&#10;$$&#10;&#10;\end{document}"/>
  <p:tag name="IGUANATEXSIZE" val="28"/>
  <p:tag name="IGUANATEXCURSOR" val="980"/>
  <p:tag name="TRANSPARENCY" val="True"/>
  <p:tag name="FILENAME" val=""/>
  <p:tag name="INPUTTYPE" val="0"/>
  <p:tag name="LATEXENGINEID" val="1"/>
  <p:tag name="TEMPFOLDER" val="c:\temp\"/>
</p:tagLst>
</file>

<file path=ppt/tags/tag81.xml><?xml version="1.0" encoding="utf-8"?>
<p:tagLst xmlns:a="http://schemas.openxmlformats.org/drawingml/2006/main" xmlns:r="http://schemas.openxmlformats.org/officeDocument/2006/relationships" xmlns:p="http://schemas.openxmlformats.org/presentationml/2006/main">
  <p:tag name="ORIGINALHEIGHT" val="73.20638"/>
  <p:tag name="ORIGINALWIDTH" val="48.0041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q}&#10;$$&#10;&#10;\end{document}"/>
  <p:tag name="IGUANATEXSIZE" val="32"/>
  <p:tag name="IGUANATEXCURSOR" val="787"/>
  <p:tag name="TRANSPARENCY" val="True"/>
  <p:tag name="FILENAME" val=""/>
  <p:tag name="INPUTTYPE" val="0"/>
  <p:tag name="LATEXENGINEID" val="1"/>
  <p:tag name="TEMPFOLDER" val="c:\temp\"/>
</p:tagLst>
</file>

<file path=ppt/tags/tag82.xml><?xml version="1.0" encoding="utf-8"?>
<p:tagLst xmlns:a="http://schemas.openxmlformats.org/drawingml/2006/main" xmlns:r="http://schemas.openxmlformats.org/officeDocument/2006/relationships" xmlns:p="http://schemas.openxmlformats.org/presentationml/2006/main">
  <p:tag name="ORIGINALHEIGHT" val="678.0947"/>
  <p:tag name="ORIGINALWIDTH" val="2788.88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breve{x}' &amp; \breve{y}' &amp; \breve{z}' &amp; \breve{w}'&#10;\end{bmatrix}&#10;=&#10;\begin{bmatrix}&#10;\breve{x} &amp; \breve{y} &amp; \breve{z} &amp; \breve{w}&#10;\end{bmatrix}&#10;\begin{bmatrix}&#10;1 &amp; 0 &amp; 0 &amp; 0 \\&#10;0 &amp; 1 &amp; 0 &amp; 0 \\&#10;0 &amp; 0 &amp; 1 &amp; 0 \\&#10;q_\idx{x} &amp; q_\idx{y} &amp; q_\idx{z} &amp; 1&#10;\end{bmatrix}&#10;$$&#10;&#10;\end{document}"/>
  <p:tag name="IGUANATEXSIZE" val="28"/>
  <p:tag name="IGUANATEXCURSOR" val="834"/>
  <p:tag name="TRANSPARENCY" val="True"/>
  <p:tag name="FILENAME" val=""/>
  <p:tag name="INPUTTYPE" val="0"/>
  <p:tag name="LATEXENGINEID" val="1"/>
  <p:tag name="TEMPFOLDER" val="c:\temp\"/>
</p:tagLst>
</file>

<file path=ppt/tags/tag83.xml><?xml version="1.0" encoding="utf-8"?>
<p:tagLst xmlns:a="http://schemas.openxmlformats.org/drawingml/2006/main" xmlns:r="http://schemas.openxmlformats.org/officeDocument/2006/relationships" xmlns:p="http://schemas.openxmlformats.org/presentationml/2006/main">
  <p:tag name="ORIGINALHEIGHT" val="223.5312"/>
  <p:tag name="ORIGINALWIDTH" val="1969.0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 \begin{bmatrix}&#10;\breve{x} + \breve{w} q_\idx{x} &amp; \breve{y} + \breve{w} q_\idx{y} &amp; \breve{z} + \breve{w} q_\idx{z} &amp; \breve{w}&#10;\end{bmatrix}&#10;$$&#10;&#10;\end{document}"/>
  <p:tag name="IGUANATEXSIZE" val="28"/>
  <p:tag name="IGUANATEXCURSOR" val="865"/>
  <p:tag name="TRANSPARENCY" val="True"/>
  <p:tag name="FILENAME" val=""/>
  <p:tag name="INPUTTYPE" val="0"/>
  <p:tag name="LATEXENGINEID" val="1"/>
  <p:tag name="TEMPFOLDER" val="c:\temp\"/>
</p:tagLst>
</file>

<file path=ppt/tags/tag84.xml><?xml version="1.0" encoding="utf-8"?>
<p:tagLst xmlns:a="http://schemas.openxmlformats.org/drawingml/2006/main" xmlns:r="http://schemas.openxmlformats.org/officeDocument/2006/relationships" xmlns:p="http://schemas.openxmlformats.org/presentationml/2006/main">
  <p:tag name="ORIGINALHEIGHT" val="671.3437"/>
  <p:tag name="ORIGINALWIDTH" val="2761.13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breve{x}' &amp; \breve{y}' &amp; \breve{z}' &amp; \breve{w}'&#10;\end{bmatrix}&#10;=&#10;\begin{bmatrix}&#10;\breve{x} &amp; \breve{y} &amp; \breve{z} &amp; \breve{w}&#10;\end{bmatrix}&#10;\begin{bmatrix}&#10;s_\idx{x} &amp; 0 &amp; 0 &amp; 0 \\&#10;0 &amp; s_\idx{y} &amp; 0 &amp; 0 \\&#10;0 &amp; 0 &amp; s_\idx{z} &amp; 0 \\&#10;0 &amp; 0 &amp; 0 &amp; 1&#10;\end{bmatrix}&#10;$$&#10;&#10;\end{document}"/>
  <p:tag name="IGUANATEXSIZE" val="28"/>
  <p:tag name="IGUANATEXCURSOR" val="913"/>
  <p:tag name="TRANSPARENCY" val="True"/>
  <p:tag name="FILENAME" val=""/>
  <p:tag name="INPUTTYPE" val="0"/>
  <p:tag name="LATEXENGINEID" val="1"/>
  <p:tag name="TEMPFOLDER" val="c:\temp\"/>
</p:tagLst>
</file>

<file path=ppt/tags/tag85.xml><?xml version="1.0" encoding="utf-8"?>
<p:tagLst xmlns:a="http://schemas.openxmlformats.org/drawingml/2006/main" xmlns:r="http://schemas.openxmlformats.org/officeDocument/2006/relationships" xmlns:p="http://schemas.openxmlformats.org/presentationml/2006/main">
  <p:tag name="ORIGINALHEIGHT" val="223.5312"/>
  <p:tag name="ORIGINALWIDTH" val="1205.41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 \begin{bmatrix}&#10;\breve{x} s_\idx{x} &amp; \breve{y} s_\idx{y} &amp; \breve{z} s_\idx{z} &amp; \breve{w}&#10;\end{bmatrix}&#10;$$&#10;&#10;\end{document}"/>
  <p:tag name="IGUANATEXSIZE" val="28"/>
  <p:tag name="IGUANATEXCURSOR" val="863"/>
  <p:tag name="TRANSPARENCY" val="True"/>
  <p:tag name="FILENAME" val=""/>
  <p:tag name="INPUTTYPE" val="0"/>
  <p:tag name="LATEXENGINEID" val="1"/>
  <p:tag name="TEMPFOLDER" val="c:\temp\"/>
</p:tagLst>
</file>

<file path=ppt/tags/tag86.xml><?xml version="1.0" encoding="utf-8"?>
<p:tagLst xmlns:a="http://schemas.openxmlformats.org/drawingml/2006/main" xmlns:r="http://schemas.openxmlformats.org/officeDocument/2006/relationships" xmlns:p="http://schemas.openxmlformats.org/presentationml/2006/main">
  <p:tag name="ORIGINALHEIGHT" val="671.3437"/>
  <p:tag name="ORIGINALWIDTH" val="3170.69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breve{x}' &amp; \breve{y}' &amp; \breve{z}' &amp; \breve{w}'&#10;\end{bmatrix}&#10;=&#10;\begin{bmatrix}&#10;\breve{x} &amp; \breve{y} &amp; \breve{z} &amp; \breve{w}&#10;\end{bmatrix}&#10;\begin{bmatrix}&#10;\cos \varphi &amp; \sin \varphi &amp; 0 &amp; 0 \\&#10;-\sin \varphi &amp; \cos \varphi &amp; 0 &amp; 0 \\&#10;0 &amp; 0 &amp; 1 &amp; 0 \\&#10;0 &amp; 0 &amp; 0 &amp; 1&#10;\end{bmatrix}&#10;$$&#10;&#10;\end{document}"/>
  <p:tag name="IGUANATEXSIZE" val="28"/>
  <p:tag name="IGUANATEXCURSOR" val="938"/>
  <p:tag name="TRANSPARENCY" val="True"/>
  <p:tag name="FILENAME" val=""/>
  <p:tag name="INPUTTYPE" val="0"/>
  <p:tag name="LATEXENGINEID" val="1"/>
  <p:tag name="TEMPFOLDER" val="c:\temp\"/>
</p:tagLst>
</file>

<file path=ppt/tags/tag87.xml><?xml version="1.0" encoding="utf-8"?>
<p:tagLst xmlns:a="http://schemas.openxmlformats.org/drawingml/2006/main" xmlns:r="http://schemas.openxmlformats.org/officeDocument/2006/relationships" xmlns:p="http://schemas.openxmlformats.org/presentationml/2006/main">
  <p:tag name="ORIGINALHEIGHT" val="537.0465"/>
  <p:tag name="ORIGINALWIDTH" val="1196.50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K}&#10;=&#10;\begin{bmatrix}&#10;0 &amp; k_\idx{z} &amp; -k_\idx{y} &amp; 0 \\&#10;-k_\idx{z} &amp; 0 &amp; k_\idx{x} &amp; 0 \\&#10;k_\idx{y} &amp; -k_\idx{x} &amp; 0 &amp; 0 \\&#10;0 &amp; 0 &amp; 0 &amp; 1&#10;\end{bmatrix}&#10;$$&#10;&#10;\end{document}"/>
  <p:tag name="IGUANATEXSIZE" val="32"/>
  <p:tag name="IGUANATEXCURSOR" val="887"/>
  <p:tag name="TRANSPARENCY" val="True"/>
  <p:tag name="FILENAME" val=""/>
  <p:tag name="INPUTTYPE" val="0"/>
  <p:tag name="LATEXENGINEID" val="1"/>
  <p:tag name="TEMPFOLDER" val="c:\temp\"/>
</p:tagLst>
</file>

<file path=ppt/tags/tag88.xml><?xml version="1.0" encoding="utf-8"?>
<p:tagLst xmlns:a="http://schemas.openxmlformats.org/drawingml/2006/main" xmlns:r="http://schemas.openxmlformats.org/officeDocument/2006/relationships" xmlns:p="http://schemas.openxmlformats.org/presentationml/2006/main">
  <p:tag name="ORIGINALHEIGHT" val="120.6105"/>
  <p:tag name="ORIGINALWIDTH" val="1400.52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R} = \rmx{I} + \rmx{K} \sin \varphi + \rmx{K}^2 (1 - \cos \varphi)&#10;$$&#10;&#10;\end{document}"/>
  <p:tag name="IGUANATEXSIZE" val="24"/>
  <p:tag name="IGUANATEXCURSOR" val="892"/>
  <p:tag name="TRANSPARENCY" val="True"/>
  <p:tag name="FILENAME" val=""/>
  <p:tag name="INPUTTYPE" val="0"/>
  <p:tag name="LATEXENGINEID" val="1"/>
  <p:tag name="TEMPFOLDER" val="c:\temp\"/>
</p:tagLst>
</file>

<file path=ppt/tags/tag89.xml><?xml version="1.0" encoding="utf-8"?>
<p:tagLst xmlns:a="http://schemas.openxmlformats.org/drawingml/2006/main" xmlns:r="http://schemas.openxmlformats.org/officeDocument/2006/relationships" xmlns:p="http://schemas.openxmlformats.org/presentationml/2006/main">
  <p:tag name="ORIGINALHEIGHT" val="94.20819"/>
  <p:tag name="ORIGINALWIDTH" val="49.8043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 \uvec{k} \color{black}&#10;$$&#10;&#10;\end{document}"/>
  <p:tag name="IGUANATEXSIZE" val="44"/>
  <p:tag name="IGUANATEXCURSOR" val="808"/>
  <p:tag name="TRANSPARENCY" val="True"/>
  <p:tag name="FILENAME" val=""/>
  <p:tag name="INPUTTYPE" val="0"/>
  <p:tag name="LATEXENGINEID" val="1"/>
  <p:tag name="TEMPFOLDER" val="c:\temp\"/>
</p:tagLst>
</file>

<file path=ppt/tags/tag9.xml><?xml version="1.0" encoding="utf-8"?>
<p:tagLst xmlns:a="http://schemas.openxmlformats.org/drawingml/2006/main" xmlns:r="http://schemas.openxmlformats.org/officeDocument/2006/relationships" xmlns:p="http://schemas.openxmlformats.org/presentationml/2006/main">
  <p:tag name="ORIGINALHEIGHT" val="373.4533"/>
  <p:tag name="ORIGINALWIDTH" val="628.421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frac{3}{5} &amp; \frac{4}{5} \\&#10;-\frac{4}{5} &amp; -\frac{3}{5}&#10;\end{pmatrix}&#10;$$&#10;&#10;\end{document}"/>
  <p:tag name="IGUANATEXSIZE" val="32"/>
  <p:tag name="IGUANATEXCURSOR" val="849"/>
  <p:tag name="TRANSPARENCY" val="True"/>
  <p:tag name="FILENAME" val=""/>
  <p:tag name="INPUTTYPE" val="0"/>
  <p:tag name="LATEXENGINEID" val="0"/>
  <p:tag name="TEMPFOLDER" val="c:\temp\"/>
</p:tagLst>
</file>

<file path=ppt/tags/tag90.xml><?xml version="1.0" encoding="utf-8"?>
<p:tagLst xmlns:a="http://schemas.openxmlformats.org/drawingml/2006/main" xmlns:r="http://schemas.openxmlformats.org/officeDocument/2006/relationships" xmlns:p="http://schemas.openxmlformats.org/presentationml/2006/main">
  <p:tag name="ORIGINALHEIGHT" val="108.015"/>
  <p:tag name="ORIGINALWIDTH" val="403.55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 = \hvec{r}\rmx{R}&#10;$$&#10;&#10;\end{document}"/>
  <p:tag name="IGUANATEXSIZE" val="24"/>
  <p:tag name="IGUANATEXCURSOR" val="847"/>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32513</TotalTime>
  <Words>1933</Words>
  <Application>Microsoft Office PowerPoint</Application>
  <PresentationFormat>Widescreen</PresentationFormat>
  <Paragraphs>159</Paragraphs>
  <Slides>29</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Consolas</vt:lpstr>
      <vt:lpstr>Orthodox Herbertarian</vt:lpstr>
      <vt:lpstr>Symbol</vt:lpstr>
      <vt:lpstr>Times New Roman</vt:lpstr>
      <vt:lpstr>Whipsmart</vt:lpstr>
      <vt:lpstr>Office Theme</vt:lpstr>
      <vt:lpstr>Computer Graphics Change of Basis</vt:lpstr>
      <vt:lpstr>Our coordinate system</vt:lpstr>
      <vt:lpstr>Tom's coordinate system</vt:lpstr>
      <vt:lpstr>PowerPoint Presentation</vt:lpstr>
      <vt:lpstr>Vector-matrix multiplication</vt:lpstr>
      <vt:lpstr>What if we use Tom's coordinates and our coordinates in the same system?</vt:lpstr>
      <vt:lpstr>How do we rotate by /6 instead?</vt:lpstr>
      <vt:lpstr>How do we rotate by /6 instead?</vt:lpstr>
      <vt:lpstr>How do we scale by (2, -3)?</vt:lpstr>
      <vt:lpstr>How do we scale by (2, -3)?</vt:lpstr>
      <vt:lpstr>Matrix-matrix multiplication</vt:lpstr>
      <vt:lpstr>Tom is now using a different origin, too!?</vt:lpstr>
      <vt:lpstr>What if we use Tom's coordinates and our coordinates in the same system?</vt:lpstr>
      <vt:lpstr>Affine transformations</vt:lpstr>
      <vt:lpstr>Homogeneous coordinates</vt:lpstr>
      <vt:lpstr>Homogeneous coordinates for points at infinity: </vt:lpstr>
      <vt:lpstr>Homogeneous coordinates (3D)</vt:lpstr>
      <vt:lpstr>Computer Graphics Transformations</vt:lpstr>
      <vt:lpstr>Homogeneous linear transformations</vt:lpstr>
      <vt:lpstr>Transformation concatenation</vt:lpstr>
      <vt:lpstr>Translation</vt:lpstr>
      <vt:lpstr>Scaling</vt:lpstr>
      <vt:lpstr>Rotation around axis z</vt:lpstr>
      <vt:lpstr>Rotation around an arbitrary axis</vt:lpstr>
      <vt:lpstr>Transforming vertex shader</vt:lpstr>
      <vt:lpstr>On the JS side</vt:lpstr>
      <vt:lpstr>Transformation exercise</vt:lpstr>
      <vt:lpstr>Animation with transformations</vt:lpstr>
      <vt:lpstr>Transformation hierarchies</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271</cp:revision>
  <dcterms:created xsi:type="dcterms:W3CDTF">2014-12-27T20:04:49Z</dcterms:created>
  <dcterms:modified xsi:type="dcterms:W3CDTF">2019-09-23T21:12:32Z</dcterms:modified>
</cp:coreProperties>
</file>