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7" r:id="rId5"/>
    <p:sldId id="260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943FA5-B153-499D-BF30-A1978379DFC3}" v="1410" dt="2023-01-18T18:21:20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2FFB779-270B-4192-84BA-A697F48306DC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24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76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805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388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09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793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681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500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09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0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98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79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37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01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22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97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3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FFB779-270B-4192-84BA-A697F48306DC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78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74100" y="2954868"/>
            <a:ext cx="6486571" cy="948264"/>
          </a:xfrm>
        </p:spPr>
        <p:txBody>
          <a:bodyPr>
            <a:normAutofit fontScale="90000"/>
          </a:bodyPr>
          <a:lstStyle/>
          <a:p>
            <a:br>
              <a:rPr lang="ru-RU" sz="4400" b="1" dirty="0">
                <a:ea typeface="+mj-lt"/>
                <a:cs typeface="+mj-lt"/>
              </a:rPr>
            </a:br>
            <a:br>
              <a:rPr lang="ru-RU" sz="4400" b="1" dirty="0">
                <a:ea typeface="+mj-lt"/>
                <a:cs typeface="+mj-lt"/>
              </a:rPr>
            </a:br>
            <a:br>
              <a:rPr lang="ru-RU" sz="4400" b="1" dirty="0">
                <a:ea typeface="+mj-lt"/>
                <a:cs typeface="+mj-lt"/>
              </a:rPr>
            </a:br>
            <a:br>
              <a:rPr lang="ru-RU" sz="4400" b="1" dirty="0">
                <a:ea typeface="+mj-lt"/>
                <a:cs typeface="+mj-lt"/>
              </a:rPr>
            </a:br>
            <a:br>
              <a:rPr lang="ru-RU" sz="4400" b="1" dirty="0">
                <a:ea typeface="+mj-lt"/>
                <a:cs typeface="+mj-lt"/>
              </a:rPr>
            </a:br>
            <a:br>
              <a:rPr lang="ru-RU" sz="4400" b="1" dirty="0">
                <a:ea typeface="+mj-lt"/>
                <a:cs typeface="+mj-lt"/>
              </a:rPr>
            </a:br>
            <a:br>
              <a:rPr lang="ru-RU" sz="4400" b="1" dirty="0">
                <a:ea typeface="+mj-lt"/>
                <a:cs typeface="+mj-lt"/>
              </a:rPr>
            </a:br>
            <a:br>
              <a:rPr lang="ru-RU" sz="4400" b="1" dirty="0">
                <a:ea typeface="+mj-lt"/>
                <a:cs typeface="+mj-lt"/>
              </a:rPr>
            </a:br>
            <a:br>
              <a:rPr lang="ru-RU" sz="4400" b="1" dirty="0">
                <a:ea typeface="+mj-lt"/>
                <a:cs typeface="+mj-lt"/>
              </a:rPr>
            </a:br>
            <a:r>
              <a:rPr lang="ru-RU" sz="4400" b="1" dirty="0">
                <a:ea typeface="+mj-lt"/>
                <a:cs typeface="+mj-lt"/>
              </a:rPr>
              <a:t>Исследовательская работа</a:t>
            </a:r>
            <a:endParaRPr lang="ru-RU" sz="4400" dirty="0">
              <a:cs typeface="Calibri Light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31329" y="3060709"/>
            <a:ext cx="7066906" cy="1394031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ru-RU" sz="14400" dirty="0">
                <a:ea typeface="+mn-lt"/>
                <a:cs typeface="+mn-lt"/>
              </a:rPr>
              <a:t>“Влияние спорта на процесс переживания стресса      старшеклассниками”</a:t>
            </a:r>
            <a:endParaRPr lang="ru-RU" sz="9600" b="1" dirty="0">
              <a:ea typeface="+mn-lt"/>
              <a:cs typeface="+mn-lt"/>
            </a:endParaRPr>
          </a:p>
          <a:p>
            <a:endParaRPr lang="ru-RU" sz="9600" b="1" dirty="0">
              <a:cs typeface="Calibri"/>
            </a:endParaRPr>
          </a:p>
          <a:p>
            <a:endParaRPr lang="ru-RU" sz="9600" b="1" dirty="0">
              <a:cs typeface="Calibri"/>
            </a:endParaRPr>
          </a:p>
          <a:p>
            <a:endParaRPr lang="ru-RU" sz="9600" b="1" dirty="0">
              <a:cs typeface="Calibri"/>
            </a:endParaRPr>
          </a:p>
          <a:p>
            <a:r>
              <a:rPr lang="ru-RU" sz="9600" b="1" dirty="0">
                <a:cs typeface="Calibri"/>
              </a:rPr>
              <a:t>Михайлов Дмитрий 10И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br>
              <a:rPr lang="en-US" dirty="0"/>
            </a:b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5B967-1E20-ADB9-1304-7AE3D80A0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Исследовательский вопрос и гипотеза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7B3B1AA-F575-7508-947A-0314CAA803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200" b="0" dirty="0">
                <a:cs typeface="Calibri"/>
              </a:rPr>
              <a:t>Что хочу узнать?</a:t>
            </a:r>
            <a:endParaRPr lang="ru-RU" sz="3200" dirty="0">
              <a:cs typeface="Calibr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EFFB45-131E-654D-F9C4-72B9E078E5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ru-RU" sz="4400" dirty="0">
                <a:ea typeface="+mn-lt"/>
                <a:cs typeface="+mn-lt"/>
              </a:rPr>
              <a:t>Влияют ли занятия спортом на процесс переживания стресса учениками 10 классов 11 корпуса школы 1561</a:t>
            </a:r>
          </a:p>
          <a:p>
            <a:endParaRPr lang="en-US" dirty="0">
              <a:cs typeface="Calibri" panose="020F0502020204030204"/>
            </a:endParaRPr>
          </a:p>
          <a:p>
            <a:pPr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5D09F3-D48E-DD03-B188-3846905F1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3200" dirty="0">
                <a:cs typeface="Calibri"/>
              </a:rPr>
              <a:t>Гипотеза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09AA63-FE85-3C5A-9F4A-1832EA9B5D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0669" y="3243262"/>
            <a:ext cx="4898147" cy="263260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>
                <a:ea typeface="+mn-lt"/>
                <a:cs typeface="+mn-lt"/>
              </a:rPr>
              <a:t>Предполагаю, что занятия спортом снижают уровень тревожности, связанной со школой, являющимся следствием нервного перенапряжения.</a:t>
            </a:r>
          </a:p>
        </p:txBody>
      </p:sp>
    </p:spTree>
    <p:extLst>
      <p:ext uri="{BB962C8B-B14F-4D97-AF65-F5344CB8AC3E}">
        <p14:creationId xmlns:p14="http://schemas.microsoft.com/office/powerpoint/2010/main" val="2316835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0A792E-0E1D-76DF-A344-9F201C33F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    Почему я выбрал именно эту тему?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29D224-A8BD-C5EB-3686-9A9ED4D30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8269" y="2885454"/>
            <a:ext cx="4718304" cy="263260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ru-RU" sz="2800" dirty="0">
                <a:ea typeface="+mn-lt"/>
                <a:cs typeface="+mn-lt"/>
              </a:rPr>
              <a:t>Чтобы помочь старшеклассникам, которые готовятся к предстоящим экзаменам, успешнее справляться со стрессом.</a:t>
            </a:r>
          </a:p>
          <a:p>
            <a:pPr marL="0" indent="0">
              <a:buNone/>
            </a:pPr>
            <a:endParaRPr lang="ru-RU" dirty="0">
              <a:ea typeface="+mn-lt"/>
              <a:cs typeface="+mn-lt"/>
            </a:endParaRPr>
          </a:p>
          <a:p>
            <a:endParaRPr lang="ru-RU" sz="1400" dirty="0">
              <a:cs typeface="Calibri"/>
            </a:endParaRPr>
          </a:p>
          <a:p>
            <a:pPr marL="0" indent="0">
              <a:buNone/>
            </a:pPr>
            <a:endParaRPr lang="ru-RU" sz="1400" dirty="0">
              <a:cs typeface="Calibri"/>
            </a:endParaRPr>
          </a:p>
          <a:p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895D8D9-0D17-1518-F28E-D72DCBAE5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95402" y="2885454"/>
            <a:ext cx="4718304" cy="263260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ru-RU" sz="2800" dirty="0">
                <a:ea typeface="+mn-lt"/>
                <a:cs typeface="+mn-lt"/>
              </a:rPr>
              <a:t>Российские школьники заняли первое место в мире по уровню стресса, который они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ru-RU" sz="2800" dirty="0">
                <a:ea typeface="+mn-lt"/>
                <a:cs typeface="+mn-lt"/>
              </a:rPr>
              <a:t>испытывают в процессе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ru-RU" sz="2800" dirty="0">
                <a:ea typeface="+mn-lt"/>
                <a:cs typeface="+mn-lt"/>
              </a:rPr>
              <a:t>обучения</a:t>
            </a:r>
          </a:p>
          <a:p>
            <a:r>
              <a:rPr lang="ru-RU" sz="2000" dirty="0">
                <a:cs typeface="Calibri"/>
              </a:rPr>
              <a:t>https://newizv.ru/news/2020-01-16/rossiyskaya-shkola-zanyala-pervoe-mesto-v-mire-po-urovnyu-stressa-sredi-uchenikov-302874)</a:t>
            </a:r>
            <a:endParaRPr lang="ru-RU" sz="2000" dirty="0">
              <a:ea typeface="+mn-lt"/>
              <a:cs typeface="+mn-lt"/>
            </a:endParaRPr>
          </a:p>
          <a:p>
            <a:endParaRPr lang="ru-RU" dirty="0">
              <a:ea typeface="+mn-lt"/>
              <a:cs typeface="+mn-lt"/>
            </a:endParaRP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992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0A792E-0E1D-76DF-A344-9F201C33F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cs typeface="Calibri Light"/>
              </a:rPr>
              <a:t>    Почему я выбрал именно эту методику?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29D224-A8BD-C5EB-3686-9A9ED4D30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8269" y="2885454"/>
            <a:ext cx="4718304" cy="263260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endParaRPr lang="ru-RU" dirty="0">
              <a:ea typeface="+mn-lt"/>
              <a:cs typeface="+mn-lt"/>
            </a:endParaRPr>
          </a:p>
          <a:p>
            <a:endParaRPr lang="ru-RU" sz="1400" dirty="0">
              <a:cs typeface="Calibri"/>
            </a:endParaRPr>
          </a:p>
          <a:p>
            <a:pPr marL="0" indent="0">
              <a:buNone/>
            </a:pPr>
            <a:endParaRPr lang="ru-RU" sz="1400" dirty="0">
              <a:cs typeface="Calibri"/>
            </a:endParaRPr>
          </a:p>
          <a:p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895D8D9-0D17-1518-F28E-D72DCBAE5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95402" y="2646914"/>
            <a:ext cx="9385851" cy="301176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Она позволяет определить:</a:t>
            </a:r>
          </a:p>
          <a:p>
            <a:r>
              <a:rPr lang="ru-RU" dirty="0">
                <a:ea typeface="+mn-lt"/>
                <a:cs typeface="+mn-lt"/>
              </a:rPr>
              <a:t>Общую тревожность учащегося</a:t>
            </a:r>
          </a:p>
          <a:p>
            <a:r>
              <a:rPr lang="ru-RU" dirty="0">
                <a:ea typeface="+mn-lt"/>
                <a:cs typeface="+mn-lt"/>
              </a:rPr>
              <a:t>Физиологическую сопротивляемость стрессу 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ru-RU" dirty="0">
                <a:ea typeface="+mn-lt"/>
                <a:cs typeface="+mn-lt"/>
              </a:rPr>
              <a:t>особенности психофизиологической организации, снижающие приспособляемость ребенка к ситуациям тревожного характера</a:t>
            </a:r>
          </a:p>
          <a:p>
            <a:r>
              <a:rPr lang="ru-RU" dirty="0">
                <a:ea typeface="+mn-lt"/>
                <a:cs typeface="+mn-lt"/>
              </a:rPr>
              <a:t>Уровень переживание социального стресса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ru-RU" dirty="0">
                <a:ea typeface="+mn-lt"/>
                <a:cs typeface="+mn-lt"/>
              </a:rPr>
              <a:t>взаимодействие со сверстниками</a:t>
            </a:r>
            <a:r>
              <a:rPr lang="en-US" dirty="0">
                <a:ea typeface="+mn-lt"/>
                <a:cs typeface="+mn-lt"/>
              </a:rPr>
              <a:t>)</a:t>
            </a:r>
            <a:endParaRPr lang="ru-RU" dirty="0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</a:rPr>
              <a:t>Страх ситуаций проверки знаний</a:t>
            </a:r>
          </a:p>
          <a:p>
            <a:endParaRPr lang="ru-RU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80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B5DDE0-D3E9-D6F4-FAA4-10EFAE052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637" y="1162290"/>
            <a:ext cx="9601196" cy="788003"/>
          </a:xfrm>
        </p:spPr>
        <p:txBody>
          <a:bodyPr/>
          <a:lstStyle/>
          <a:p>
            <a:r>
              <a:rPr lang="ru-RU" dirty="0">
                <a:cs typeface="Calibri Light"/>
              </a:rPr>
              <a:t>Что было сделано?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0D5878-7A51-EEBA-97B7-9AC4BF4D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37083" y="2588752"/>
            <a:ext cx="4718304" cy="26326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 dirty="0">
                <a:cs typeface="Calibri"/>
              </a:rPr>
              <a:t>6. 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Создание таблиц и диаграмм в </a:t>
            </a:r>
            <a:r>
              <a:rPr lang="ru-RU" sz="2000" dirty="0">
                <a:cs typeface="Calibri"/>
              </a:rPr>
              <a:t>Excel </a:t>
            </a:r>
          </a:p>
          <a:p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2491BD3-5F2D-D511-E1A1-38D6F56F9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95402" y="3232015"/>
            <a:ext cx="4916557" cy="2521379"/>
          </a:xfrm>
        </p:spPr>
        <p:txBody>
          <a:bodyPr>
            <a:noAutofit/>
          </a:bodyPr>
          <a:lstStyle/>
          <a:p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1. Сделан обзор литературы по данной проблеме, выделены суть, виды, типы стресса.</a:t>
            </a:r>
          </a:p>
          <a:p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2. Проведен анализ схожих исследований стресса.</a:t>
            </a:r>
          </a:p>
          <a:p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3. Подобрана методика для исследования</a:t>
            </a:r>
          </a:p>
          <a:p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4. Проведен опрос</a:t>
            </a:r>
          </a:p>
          <a:p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5. </a:t>
            </a:r>
            <a:r>
              <a:rPr lang="ru-RU" sz="2000" dirty="0">
                <a:solidFill>
                  <a:schemeClr val="tx1"/>
                </a:solidFill>
                <a:cs typeface="Calibri"/>
              </a:rPr>
              <a:t>Обработка полученных данных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A535DC6-08A2-51E7-30AF-D19037C98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975" y="3045667"/>
            <a:ext cx="2316498" cy="165933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CF51900-2512-FFFE-2A34-86C04BE4C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651" y="3045667"/>
            <a:ext cx="2428881" cy="160479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42764BD-3ED8-F10A-FE04-F9829407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518" y="4650463"/>
            <a:ext cx="2670638" cy="160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83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4C6E7FB9-B2CE-C307-DA81-0AC384FB1E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E230B2F-798C-F37A-D20E-A5E63D17D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18F774E-2A35-8A01-9575-6C461CC98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77" y="1069006"/>
            <a:ext cx="10727245" cy="471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06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420C5-86F8-081F-6194-E301F2F16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7C10A2-923D-1ABE-C691-1B3B189B2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3026" y="2848151"/>
            <a:ext cx="4718304" cy="2632605"/>
          </a:xfrm>
        </p:spPr>
        <p:txBody>
          <a:bodyPr/>
          <a:lstStyle/>
          <a:p>
            <a:r>
              <a:rPr lang="ru-RU" dirty="0"/>
              <a:t>На основании проведённого исследования было замечено, что спорт оказывает положительное влияние на снижение уровня тревожности старшеклассника.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35A5FC6-9A6F-F4F5-9C41-55639F5DE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0672" y="2848151"/>
            <a:ext cx="4718304" cy="2632605"/>
          </a:xfrm>
        </p:spPr>
        <p:txBody>
          <a:bodyPr/>
          <a:lstStyle/>
          <a:p>
            <a:r>
              <a:rPr lang="ru-RU" dirty="0"/>
              <a:t>Занятия спортом оказались значимым фактором для психологического благополучия школьников</a:t>
            </a:r>
          </a:p>
        </p:txBody>
      </p:sp>
    </p:spTree>
    <p:extLst>
      <p:ext uri="{BB962C8B-B14F-4D97-AF65-F5344CB8AC3E}">
        <p14:creationId xmlns:p14="http://schemas.microsoft.com/office/powerpoint/2010/main" val="2535273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F75F3CBA-7B78-3223-555D-0E04AC4E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6BC036F8-F69C-0832-1169-C451E2B46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645689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211</TotalTime>
  <Words>253</Words>
  <Application>Microsoft Office PowerPoint</Application>
  <PresentationFormat>Широкоэкранный</PresentationFormat>
  <Paragraphs>46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Garamond</vt:lpstr>
      <vt:lpstr>Натуральные материалы</vt:lpstr>
      <vt:lpstr>         Исследовательская работа  </vt:lpstr>
      <vt:lpstr>Исследовательский вопрос и гипотеза</vt:lpstr>
      <vt:lpstr>    Почему я выбрал именно эту тему?</vt:lpstr>
      <vt:lpstr>    Почему я выбрал именно эту методику?</vt:lpstr>
      <vt:lpstr>Что было сделано?</vt:lpstr>
      <vt:lpstr>Презентация PowerPoint</vt:lpstr>
      <vt:lpstr>Выводы 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Михайлов</dc:creator>
  <cp:lastModifiedBy>Пальчинская Екатерина Ивановна</cp:lastModifiedBy>
  <cp:revision>338</cp:revision>
  <dcterms:created xsi:type="dcterms:W3CDTF">2023-01-18T15:42:56Z</dcterms:created>
  <dcterms:modified xsi:type="dcterms:W3CDTF">2023-05-02T09:55:23Z</dcterms:modified>
</cp:coreProperties>
</file>