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Overlock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7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6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entury Gothic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BLmmXB-sG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h6EjW-H79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Численный метод 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b="1"/>
              <a:t>МЕТОД ПОЛОВИННОГО ДЕЛЕНИЯ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ru-RU" altLang="ru-RU"/>
              <a:t>В этом случае необходимо точку b переместить в точку х (b = х). </a:t>
            </a:r>
          </a:p>
          <a:p>
            <a:r>
              <a:rPr lang="ru-RU" altLang="ru-RU"/>
              <a:t>Если условие не выполнено, то корень расположен на отрезке [х;b]. </a:t>
            </a:r>
          </a:p>
          <a:p>
            <a:r>
              <a:rPr lang="ru-RU" altLang="ru-RU"/>
              <a:t>В этом случае необходимо точку а переместить в точку х (а = х). </a:t>
            </a:r>
          </a:p>
          <a:p>
            <a:r>
              <a:rPr lang="ru-RU" altLang="ru-RU"/>
              <a:t>Перейдем к пункту 1 и вновь поделим отрезок пополам. </a:t>
            </a:r>
          </a:p>
          <a:p>
            <a:r>
              <a:rPr lang="ru-RU" altLang="ru-RU"/>
              <a:t>Алгоритм выполнять до тех пор, пока не будет выполнено условие /F(x)/ &lt; ɛ.</a:t>
            </a:r>
          </a:p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6035555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7885113" y="1844675"/>
          <a:ext cx="482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139639" imgH="203112" progId="Equation.3">
                  <p:embed/>
                </p:oleObj>
              </mc:Choice>
              <mc:Fallback>
                <p:oleObj name="Формула" r:id="rId3" imgW="139639" imgH="203112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844675"/>
                        <a:ext cx="4826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3492500" y="2636838"/>
          <a:ext cx="573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5" imgW="126835" imgH="139518" progId="Equation.3">
                  <p:embed/>
                </p:oleObj>
              </mc:Choice>
              <mc:Fallback>
                <p:oleObj name="Формула" r:id="rId5" imgW="126835" imgH="139518" progId="Equation.3">
                  <p:embed/>
                  <p:pic>
                    <p:nvPicPr>
                      <p:cNvPr id="10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636838"/>
                        <a:ext cx="5730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468313" y="809625"/>
            <a:ext cx="73850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Пусть дано уравнение </a:t>
            </a:r>
            <a:r>
              <a:rPr lang="en-US" altLang="ru-RU" sz="320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(х) = 0, </a:t>
            </a:r>
            <a:r>
              <a:rPr lang="ru-RU" altLang="ru-RU" sz="3200">
                <a:solidFill>
                  <a:srgbClr val="000000"/>
                </a:solidFill>
              </a:rPr>
              <a:t/>
            </a:r>
            <a:br>
              <a:rPr lang="ru-RU" altLang="ru-RU" sz="3200">
                <a:solidFill>
                  <a:srgbClr val="000000"/>
                </a:solidFill>
              </a:rPr>
            </a:br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где </a:t>
            </a:r>
            <a:r>
              <a:rPr lang="en-US" altLang="ru-RU" sz="320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(х) – непрерывная функция. </a:t>
            </a:r>
            <a:endParaRPr lang="ru-RU" altLang="ru-RU" sz="3200">
              <a:solidFill>
                <a:srgbClr val="000000"/>
              </a:solidFill>
            </a:endParaRPr>
          </a:p>
          <a:p>
            <a:endParaRPr lang="ru-RU" altLang="ru-RU" sz="3200">
              <a:solidFill>
                <a:srgbClr val="000000"/>
              </a:solidFill>
            </a:endParaRPr>
          </a:p>
          <a:p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Требуется найти корень этого уравнения </a:t>
            </a:r>
            <a:endParaRPr lang="ru-RU" altLang="ru-RU" sz="320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539750" y="2781300"/>
            <a:ext cx="290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3200">
                <a:solidFill>
                  <a:srgbClr val="000000"/>
                </a:solidFill>
                <a:cs typeface="Times New Roman" pitchFamily="18" charset="0"/>
              </a:rPr>
              <a:t>с точностью до</a:t>
            </a:r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altLang="ru-RU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95288" y="2603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AutoNum type="arabicPeriod"/>
            </a:pPr>
            <a:r>
              <a:rPr lang="ru-RU" altLang="ru-RU" b="1" i="1" dirty="0"/>
              <a:t>Уточнение корней </a:t>
            </a:r>
            <a:r>
              <a:rPr lang="ru-RU" altLang="ru-RU" b="1" i="1" dirty="0" smtClean="0"/>
              <a:t>уравнения</a:t>
            </a:r>
            <a:endParaRPr lang="ru-RU" altLang="ru-RU" b="1" i="1" dirty="0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4411663" y="3054350"/>
            <a:ext cx="222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altLang="ru-RU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4411663" y="3529013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altLang="ru-RU"/>
          </a:p>
        </p:txBody>
      </p:sp>
      <p:pic>
        <p:nvPicPr>
          <p:cNvPr id="103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860800"/>
            <a:ext cx="40322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Номер слайда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A9E540-8DCA-413D-A286-6AC39D9D6A4B}" type="slidenum">
              <a:rPr lang="ru-RU" altLang="ru-RU" sz="1400" smtClean="0"/>
              <a:pPr eaLnBrk="1" hangingPunct="1"/>
              <a:t>11</a:t>
            </a:fld>
            <a:endParaRPr lang="ru-RU" altLang="ru-RU" sz="1400" smtClean="0"/>
          </a:p>
        </p:txBody>
      </p:sp>
    </p:spTree>
    <p:extLst>
      <p:ext uri="{BB962C8B-B14F-4D97-AF65-F5344CB8AC3E}">
        <p14:creationId xmlns:p14="http://schemas.microsoft.com/office/powerpoint/2010/main" val="228787321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82550" y="0"/>
            <a:ext cx="92821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altLang="ru-RU" sz="3200">
                <a:sym typeface="Wingdings" pitchFamily="2" charset="2"/>
              </a:rPr>
              <a:t>  </a:t>
            </a:r>
            <a:r>
              <a:rPr lang="ru-RU" altLang="ru-RU" sz="3200"/>
              <a:t>Погрешность этого приближения не превышает </a:t>
            </a:r>
            <a:br>
              <a:rPr lang="ru-RU" altLang="ru-RU" sz="3200"/>
            </a:br>
            <a:r>
              <a:rPr lang="ru-RU" altLang="ru-RU" sz="3200"/>
              <a:t>длины отрезка </a:t>
            </a:r>
            <a:r>
              <a:rPr lang="en-US" altLang="ru-RU" sz="3200" i="1">
                <a:solidFill>
                  <a:srgbClr val="3333FF"/>
                </a:solidFill>
                <a:sym typeface="Wingdings" pitchFamily="2" charset="2"/>
              </a:rPr>
              <a:t>b</a:t>
            </a:r>
            <a:r>
              <a:rPr lang="ru-RU" altLang="ru-RU" sz="3200" i="1">
                <a:solidFill>
                  <a:srgbClr val="3333FF"/>
                </a:solidFill>
                <a:sym typeface="Wingdings" pitchFamily="2" charset="2"/>
              </a:rPr>
              <a:t>-а</a:t>
            </a:r>
            <a:r>
              <a:rPr lang="ru-RU" altLang="ru-RU" sz="3200">
                <a:sym typeface="Wingdings" pitchFamily="2" charset="2"/>
              </a:rPr>
              <a:t>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8526463" y="2924175"/>
          <a:ext cx="617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3" imgW="139639" imgH="203112" progId="Equation.3">
                  <p:embed/>
                </p:oleObj>
              </mc:Choice>
              <mc:Fallback>
                <p:oleObj name="Формула" r:id="rId3" imgW="139639" imgH="203112" progId="Equation.3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463" y="2924175"/>
                        <a:ext cx="61753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1979613" y="1916113"/>
            <a:ext cx="1987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ru-RU" altLang="ru-RU" sz="3200">
                <a:cs typeface="Times New Roman" pitchFamily="18" charset="0"/>
                <a:sym typeface="Wingdings" pitchFamily="2" charset="2"/>
              </a:rPr>
              <a:t></a:t>
            </a:r>
            <a:r>
              <a:rPr lang="ru-RU" altLang="ru-RU" sz="3200">
                <a:sym typeface="Wingdings" pitchFamily="2" charset="2"/>
              </a:rPr>
              <a:t> </a:t>
            </a:r>
            <a:r>
              <a:rPr lang="ru-RU" altLang="ru-RU" sz="3200">
                <a:cs typeface="Times New Roman" pitchFamily="18" charset="0"/>
              </a:rPr>
              <a:t>Если </a:t>
            </a:r>
            <a:endParaRPr lang="ru-RU" altLang="ru-RU" sz="320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1457325" y="3121025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altLang="ru-RU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-180975" y="2636838"/>
            <a:ext cx="8780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altLang="ru-RU" sz="3200">
                <a:cs typeface="Times New Roman" pitchFamily="18" charset="0"/>
              </a:rPr>
              <a:t>то необходимая</a:t>
            </a:r>
            <a:r>
              <a:rPr lang="ru-RU" altLang="ru-RU" sz="3200"/>
              <a:t> </a:t>
            </a:r>
            <a:r>
              <a:rPr lang="ru-RU" altLang="ru-RU" sz="3200">
                <a:cs typeface="Times New Roman" pitchFamily="18" charset="0"/>
              </a:rPr>
              <a:t>точность вычислений </a:t>
            </a:r>
            <a:endParaRPr lang="ru-RU" altLang="ru-RU" sz="3200"/>
          </a:p>
          <a:p>
            <a:pPr algn="ctr"/>
            <a:r>
              <a:rPr lang="ru-RU" altLang="ru-RU" sz="3200">
                <a:cs typeface="Times New Roman" pitchFamily="18" charset="0"/>
              </a:rPr>
              <a:t>достигнута и за приближенное значение корня </a:t>
            </a:r>
            <a:endParaRPr lang="ru-RU" altLang="ru-RU" sz="3200"/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1476375" y="3573463"/>
            <a:ext cx="5927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ru-RU" altLang="ru-RU" sz="1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3200">
                <a:cs typeface="Times New Roman" pitchFamily="18" charset="0"/>
              </a:rPr>
              <a:t>можно принять либо а, либо </a:t>
            </a:r>
            <a:r>
              <a:rPr lang="en-US" altLang="ru-RU" sz="3200">
                <a:cs typeface="Times New Roman" pitchFamily="18" charset="0"/>
              </a:rPr>
              <a:t>b</a:t>
            </a:r>
            <a:r>
              <a:rPr lang="ru-RU" altLang="ru-RU" sz="3200">
                <a:cs typeface="Times New Roman" pitchFamily="18" charset="0"/>
              </a:rPr>
              <a:t>.</a:t>
            </a:r>
            <a:endParaRPr lang="ru-RU" altLang="ru-RU" sz="3200"/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1873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Номер слайда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274BAD-C5DF-4A09-BE59-B852DFF3BE7C}" type="slidenum">
              <a:rPr lang="ru-RU" altLang="ru-RU" sz="1400" smtClean="0"/>
              <a:pPr eaLnBrk="1" hangingPunct="1"/>
              <a:t>12</a:t>
            </a:fld>
            <a:endParaRPr lang="ru-RU" altLang="ru-RU" sz="1400" smtClean="0"/>
          </a:p>
        </p:txBody>
      </p:sp>
    </p:spTree>
    <p:extLst>
      <p:ext uri="{BB962C8B-B14F-4D97-AF65-F5344CB8AC3E}">
        <p14:creationId xmlns:p14="http://schemas.microsoft.com/office/powerpoint/2010/main" val="243998650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-214313" y="0"/>
            <a:ext cx="9358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81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u="sng">
                <a:solidFill>
                  <a:srgbClr val="CC0000"/>
                </a:solidFill>
              </a:rPr>
              <a:t>Пример 1.</a:t>
            </a:r>
            <a:r>
              <a:rPr lang="ru-RU" altLang="ru-RU">
                <a:solidFill>
                  <a:srgbClr val="CC0000"/>
                </a:solidFill>
              </a:rPr>
              <a:t> Найти корни уравнения </a:t>
            </a:r>
            <a:r>
              <a:rPr lang="en-US" altLang="ru-RU">
                <a:solidFill>
                  <a:srgbClr val="CC0000"/>
                </a:solidFill>
              </a:rPr>
              <a:t>lg</a:t>
            </a:r>
            <a:r>
              <a:rPr lang="ru-RU" altLang="ru-RU">
                <a:solidFill>
                  <a:srgbClr val="CC0000"/>
                </a:solidFill>
              </a:rPr>
              <a:t> х - Зх + 5 = 0 на отрезке [1, 2] </a:t>
            </a:r>
          </a:p>
          <a:p>
            <a:pPr algn="ctr" eaLnBrk="1" hangingPunct="1"/>
            <a:r>
              <a:rPr lang="ru-RU" altLang="ru-RU">
                <a:solidFill>
                  <a:srgbClr val="CC0000"/>
                </a:solidFill>
              </a:rPr>
              <a:t> методом половинного деления с точностью до 0,1.</a:t>
            </a:r>
          </a:p>
          <a:p>
            <a:pPr algn="ctr" eaLnBrk="1" hangingPunct="1"/>
            <a:r>
              <a:rPr lang="ru-RU" altLang="ru-RU" b="1" i="1" u="sng">
                <a:solidFill>
                  <a:srgbClr val="990033"/>
                </a:solidFill>
              </a:rPr>
              <a:t>Решение</a:t>
            </a:r>
            <a:endParaRPr lang="ru-RU" altLang="ru-RU" b="1" i="1">
              <a:solidFill>
                <a:srgbClr val="990033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0825" y="1318131"/>
            <a:ext cx="8414739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81000">
              <a:defRPr/>
            </a:pPr>
            <a:r>
              <a:rPr lang="ru-RU" sz="3200" b="1" i="1" u="sng" dirty="0">
                <a:solidFill>
                  <a:schemeClr val="accent1">
                    <a:lumMod val="75000"/>
                  </a:schemeClr>
                </a:solidFill>
              </a:rPr>
              <a:t>ШАГ 1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Пусть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</a:t>
            </a:r>
            <a:r>
              <a:rPr lang="en-US" sz="3200" dirty="0">
                <a:solidFill>
                  <a:srgbClr val="000066"/>
                </a:solidFill>
              </a:rPr>
              <a:t>x</a:t>
            </a:r>
            <a:r>
              <a:rPr lang="ru-RU" sz="3200" dirty="0">
                <a:solidFill>
                  <a:srgbClr val="000066"/>
                </a:solidFill>
              </a:rPr>
              <a:t>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ru-RU" sz="3200" dirty="0">
                <a:solidFill>
                  <a:srgbClr val="000066"/>
                </a:solidFill>
              </a:rPr>
              <a:t> </a:t>
            </a:r>
            <a:r>
              <a:rPr lang="ru-RU" sz="3200" dirty="0" err="1">
                <a:solidFill>
                  <a:srgbClr val="000066"/>
                </a:solidFill>
              </a:rPr>
              <a:t>х</a:t>
            </a:r>
            <a:r>
              <a:rPr lang="ru-RU" sz="3200" dirty="0">
                <a:solidFill>
                  <a:srgbClr val="000066"/>
                </a:solidFill>
              </a:rPr>
              <a:t> - </a:t>
            </a:r>
            <a:r>
              <a:rPr lang="ru-RU" sz="3200" dirty="0" err="1">
                <a:solidFill>
                  <a:srgbClr val="000066"/>
                </a:solidFill>
              </a:rPr>
              <a:t>Зх</a:t>
            </a:r>
            <a:r>
              <a:rPr lang="ru-RU" sz="3200" dirty="0">
                <a:solidFill>
                  <a:srgbClr val="000066"/>
                </a:solidFill>
              </a:rPr>
              <a:t> + 5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(1)= 2;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(2) ≈  - 0.307;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(1) 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(2) </a:t>
            </a:r>
            <a:r>
              <a:rPr lang="en-US" sz="3200" dirty="0">
                <a:solidFill>
                  <a:srgbClr val="000066"/>
                </a:solidFill>
              </a:rPr>
              <a:t>&lt; 0</a:t>
            </a:r>
            <a:r>
              <a:rPr lang="ru-RU" sz="3200" dirty="0" smtClean="0">
                <a:solidFill>
                  <a:srgbClr val="000066"/>
                </a:solidFill>
              </a:rPr>
              <a:t>..</a:t>
            </a:r>
            <a:endParaRPr lang="ru-RU" sz="3200" dirty="0">
              <a:solidFill>
                <a:srgbClr val="000066"/>
              </a:solidFill>
            </a:endParaRP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Разделим отрезок [1, 2] пополам точкой 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с=</a:t>
            </a:r>
            <a:r>
              <a:rPr lang="ru-RU" sz="3200" dirty="0">
                <a:solidFill>
                  <a:srgbClr val="000066"/>
                </a:solidFill>
              </a:rPr>
              <a:t>(1+2)/2=1,5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 – З*1 + 5=0-3+5=2&gt;0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1,5 – З*1,5 + 5&gt;0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(1,5)&gt;0, то есть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(а)*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(с)&gt;0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Следовательно, корень лежит в отрезке [</a:t>
            </a:r>
            <a:r>
              <a:rPr lang="en-US" sz="3200" dirty="0">
                <a:solidFill>
                  <a:srgbClr val="000066"/>
                </a:solidFill>
              </a:rPr>
              <a:t>c</a:t>
            </a:r>
            <a:r>
              <a:rPr lang="ru-RU" sz="3200" dirty="0">
                <a:solidFill>
                  <a:srgbClr val="000066"/>
                </a:solidFill>
              </a:rPr>
              <a:t>, </a:t>
            </a:r>
            <a:r>
              <a:rPr lang="en-US" sz="3200" dirty="0">
                <a:solidFill>
                  <a:srgbClr val="000066"/>
                </a:solidFill>
              </a:rPr>
              <a:t>b</a:t>
            </a:r>
            <a:r>
              <a:rPr lang="ru-RU" sz="3200" dirty="0">
                <a:solidFill>
                  <a:srgbClr val="000066"/>
                </a:solidFill>
              </a:rPr>
              <a:t>]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Погрешность вычислений равна (2-1)/2=0,5</a:t>
            </a:r>
          </a:p>
          <a:p>
            <a:pPr indent="381000">
              <a:defRPr/>
            </a:pPr>
            <a:endParaRPr lang="ru-RU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4974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50825" y="-53975"/>
            <a:ext cx="8453438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81000">
              <a:defRPr/>
            </a:pPr>
            <a:r>
              <a:rPr lang="ru-RU" sz="3200" b="1" i="1" u="sng" dirty="0">
                <a:solidFill>
                  <a:schemeClr val="accent1">
                    <a:lumMod val="50000"/>
                  </a:schemeClr>
                </a:solidFill>
              </a:rPr>
              <a:t>ШАГ 3</a:t>
            </a:r>
          </a:p>
          <a:p>
            <a:pPr indent="381000">
              <a:defRPr/>
            </a:pPr>
            <a:endParaRPr lang="ru-RU" sz="3200" dirty="0">
              <a:solidFill>
                <a:srgbClr val="000066"/>
              </a:solidFill>
            </a:endParaRP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Разделим отрезок [1,5; 1,75] пополам точкой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с=1,625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1,5 – З*1,5 + 5&gt;0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(1,625)=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1,75 – З*1,75 + 5&gt;0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(1,75)&gt;0, то есть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(а)*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(с)&gt;0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Следовательно, корень лежит в отрезке [</a:t>
            </a:r>
            <a:r>
              <a:rPr lang="en-US" sz="3200" dirty="0">
                <a:solidFill>
                  <a:srgbClr val="000066"/>
                </a:solidFill>
              </a:rPr>
              <a:t>c</a:t>
            </a:r>
            <a:r>
              <a:rPr lang="ru-RU" sz="3200" dirty="0">
                <a:solidFill>
                  <a:srgbClr val="000066"/>
                </a:solidFill>
              </a:rPr>
              <a:t>, </a:t>
            </a:r>
            <a:r>
              <a:rPr lang="en-US" sz="3200" dirty="0">
                <a:solidFill>
                  <a:srgbClr val="000066"/>
                </a:solidFill>
              </a:rPr>
              <a:t>b</a:t>
            </a:r>
            <a:r>
              <a:rPr lang="ru-RU" sz="3200" dirty="0">
                <a:solidFill>
                  <a:srgbClr val="000066"/>
                </a:solidFill>
              </a:rPr>
              <a:t>]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Погрешность вычислений равна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(1,625-1,5)/2=0,0625≈ 0,06</a:t>
            </a:r>
          </a:p>
          <a:p>
            <a:pPr indent="381000">
              <a:defRPr/>
            </a:pPr>
            <a:r>
              <a:rPr lang="ru-RU" sz="3200" b="1" i="1" dirty="0">
                <a:solidFill>
                  <a:srgbClr val="CC00CC"/>
                </a:solidFill>
              </a:rPr>
              <a:t>Требуемая точность достигнута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х</a:t>
            </a:r>
            <a:r>
              <a:rPr lang="ru-RU" sz="3200" dirty="0">
                <a:solidFill>
                  <a:srgbClr val="000066"/>
                </a:solidFill>
              </a:rPr>
              <a:t> = (а + </a:t>
            </a:r>
            <a:r>
              <a:rPr lang="ru-RU" sz="3200" dirty="0" err="1">
                <a:solidFill>
                  <a:srgbClr val="000066"/>
                </a:solidFill>
              </a:rPr>
              <a:t>b</a:t>
            </a:r>
            <a:r>
              <a:rPr lang="ru-RU" sz="3200" dirty="0">
                <a:solidFill>
                  <a:srgbClr val="000066"/>
                </a:solidFill>
              </a:rPr>
              <a:t>)/2,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то есть </a:t>
            </a:r>
            <a:r>
              <a:rPr lang="ru-RU" sz="3200" dirty="0" err="1">
                <a:solidFill>
                  <a:srgbClr val="000066"/>
                </a:solidFill>
              </a:rPr>
              <a:t>х=</a:t>
            </a:r>
            <a:r>
              <a:rPr lang="ru-RU" sz="3200" dirty="0">
                <a:solidFill>
                  <a:srgbClr val="000066"/>
                </a:solidFill>
              </a:rPr>
              <a:t>(1,625+1,5)/2=1,5625≈1,56</a:t>
            </a:r>
          </a:p>
        </p:txBody>
      </p:sp>
      <p:sp>
        <p:nvSpPr>
          <p:cNvPr id="174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D7C9A5-05C5-4050-B273-15432D5E1639}" type="slidenum">
              <a:rPr lang="ru-RU" altLang="ru-RU" sz="1400" smtClean="0"/>
              <a:pPr eaLnBrk="1" hangingPunct="1"/>
              <a:t>14</a:t>
            </a:fld>
            <a:endParaRPr lang="ru-RU" altLang="ru-RU" sz="1400" smtClean="0"/>
          </a:p>
        </p:txBody>
      </p:sp>
    </p:spTree>
    <p:extLst>
      <p:ext uri="{BB962C8B-B14F-4D97-AF65-F5344CB8AC3E}">
        <p14:creationId xmlns:p14="http://schemas.microsoft.com/office/powerpoint/2010/main" val="54447703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50825" y="-53975"/>
            <a:ext cx="8453438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81000">
              <a:defRPr/>
            </a:pPr>
            <a:r>
              <a:rPr lang="ru-RU" sz="3200" b="1" i="1" u="sng" dirty="0">
                <a:solidFill>
                  <a:schemeClr val="accent1">
                    <a:lumMod val="50000"/>
                  </a:schemeClr>
                </a:solidFill>
              </a:rPr>
              <a:t>ШАГ 3</a:t>
            </a:r>
          </a:p>
          <a:p>
            <a:pPr indent="381000">
              <a:defRPr/>
            </a:pPr>
            <a:endParaRPr lang="ru-RU" sz="3200" dirty="0">
              <a:solidFill>
                <a:srgbClr val="000066"/>
              </a:solidFill>
            </a:endParaRP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Разделим отрезок [1,5; 1,75] пополам точкой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с=1,625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1,5 – З*1,5 + 5&gt;0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(1,625)= </a:t>
            </a:r>
            <a:r>
              <a:rPr lang="en-US" sz="3200" dirty="0" err="1">
                <a:solidFill>
                  <a:srgbClr val="000066"/>
                </a:solidFill>
              </a:rPr>
              <a:t>lg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ru-RU" sz="3200" dirty="0">
                <a:solidFill>
                  <a:srgbClr val="000066"/>
                </a:solidFill>
              </a:rPr>
              <a:t>1,75 – З*1,75 + 5&gt;0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(1,5)*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(1,75)&gt;0, то есть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(а)* </a:t>
            </a:r>
            <a:r>
              <a:rPr lang="ru-RU" sz="3200" dirty="0" err="1">
                <a:solidFill>
                  <a:srgbClr val="000066"/>
                </a:solidFill>
              </a:rPr>
              <a:t>f</a:t>
            </a:r>
            <a:r>
              <a:rPr lang="ru-RU" sz="3200" dirty="0">
                <a:solidFill>
                  <a:srgbClr val="000066"/>
                </a:solidFill>
              </a:rPr>
              <a:t>(с)&gt;0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Следовательно, корень лежит в отрезке [</a:t>
            </a:r>
            <a:r>
              <a:rPr lang="en-US" sz="3200" dirty="0">
                <a:solidFill>
                  <a:srgbClr val="000066"/>
                </a:solidFill>
              </a:rPr>
              <a:t>c</a:t>
            </a:r>
            <a:r>
              <a:rPr lang="ru-RU" sz="3200" dirty="0">
                <a:solidFill>
                  <a:srgbClr val="000066"/>
                </a:solidFill>
              </a:rPr>
              <a:t>, </a:t>
            </a:r>
            <a:r>
              <a:rPr lang="en-US" sz="3200" dirty="0">
                <a:solidFill>
                  <a:srgbClr val="000066"/>
                </a:solidFill>
              </a:rPr>
              <a:t>b</a:t>
            </a:r>
            <a:r>
              <a:rPr lang="ru-RU" sz="3200" dirty="0">
                <a:solidFill>
                  <a:srgbClr val="000066"/>
                </a:solidFill>
              </a:rPr>
              <a:t>]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Погрешность вычислений равна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(1,625-1,5)/2=0,0625≈ 0,06</a:t>
            </a:r>
          </a:p>
          <a:p>
            <a:pPr indent="381000">
              <a:defRPr/>
            </a:pPr>
            <a:r>
              <a:rPr lang="ru-RU" sz="3200" b="1" i="1" dirty="0">
                <a:solidFill>
                  <a:srgbClr val="CC00CC"/>
                </a:solidFill>
              </a:rPr>
              <a:t>Требуемая точность достигнута</a:t>
            </a:r>
          </a:p>
          <a:p>
            <a:pPr indent="381000">
              <a:defRPr/>
            </a:pPr>
            <a:r>
              <a:rPr lang="ru-RU" sz="3200" dirty="0" err="1">
                <a:solidFill>
                  <a:srgbClr val="000066"/>
                </a:solidFill>
              </a:rPr>
              <a:t>х</a:t>
            </a:r>
            <a:r>
              <a:rPr lang="ru-RU" sz="3200" dirty="0">
                <a:solidFill>
                  <a:srgbClr val="000066"/>
                </a:solidFill>
              </a:rPr>
              <a:t> = (а + </a:t>
            </a:r>
            <a:r>
              <a:rPr lang="ru-RU" sz="3200" dirty="0" err="1">
                <a:solidFill>
                  <a:srgbClr val="000066"/>
                </a:solidFill>
              </a:rPr>
              <a:t>b</a:t>
            </a:r>
            <a:r>
              <a:rPr lang="ru-RU" sz="3200" dirty="0">
                <a:solidFill>
                  <a:srgbClr val="000066"/>
                </a:solidFill>
              </a:rPr>
              <a:t>)/2, </a:t>
            </a:r>
          </a:p>
          <a:p>
            <a:pPr indent="381000">
              <a:defRPr/>
            </a:pPr>
            <a:r>
              <a:rPr lang="ru-RU" sz="3200" dirty="0">
                <a:solidFill>
                  <a:srgbClr val="000066"/>
                </a:solidFill>
              </a:rPr>
              <a:t>то есть </a:t>
            </a:r>
            <a:r>
              <a:rPr lang="ru-RU" sz="3200" dirty="0" err="1">
                <a:solidFill>
                  <a:srgbClr val="000066"/>
                </a:solidFill>
              </a:rPr>
              <a:t>х=</a:t>
            </a:r>
            <a:r>
              <a:rPr lang="ru-RU" sz="3200" dirty="0">
                <a:solidFill>
                  <a:srgbClr val="000066"/>
                </a:solidFill>
              </a:rPr>
              <a:t>(1,625+1,5)/2=1,5625≈1,56</a:t>
            </a:r>
          </a:p>
        </p:txBody>
      </p:sp>
      <p:sp>
        <p:nvSpPr>
          <p:cNvPr id="174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D7C9A5-05C5-4050-B273-15432D5E1639}" type="slidenum">
              <a:rPr lang="ru-RU" altLang="ru-RU" sz="1400" smtClean="0"/>
              <a:pPr eaLnBrk="1" hangingPunct="1"/>
              <a:t>15</a:t>
            </a:fld>
            <a:endParaRPr lang="ru-RU" altLang="ru-RU" sz="1400" smtClean="0"/>
          </a:p>
        </p:txBody>
      </p:sp>
    </p:spTree>
    <p:extLst>
      <p:ext uri="{BB962C8B-B14F-4D97-AF65-F5344CB8AC3E}">
        <p14:creationId xmlns:p14="http://schemas.microsoft.com/office/powerpoint/2010/main" val="3517598189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7427" y="320737"/>
            <a:ext cx="7209145" cy="5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pic>
        <p:nvPicPr>
          <p:cNvPr id="276" name="Google Shape;27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8140" y="4259025"/>
            <a:ext cx="6711950" cy="239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40" y="1772055"/>
            <a:ext cx="6711950" cy="256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 sz="3200"/>
              <a:t>Самостоятельно решить уравнение методом половинного деления предварительно найдите корень графически: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/>
              <a:t>   1) (х-1)^3-(х-2)^2=0.      Ответ: </a:t>
            </a:r>
            <a:br>
              <a:rPr lang="en-US"/>
            </a:br>
            <a:r>
              <a:rPr lang="en-US"/>
              <a:t>2) 3х^5+х^3-2=0.           Ответ: </a:t>
            </a:r>
            <a:br>
              <a:rPr lang="en-US"/>
            </a:br>
            <a:r>
              <a:rPr lang="en-US"/>
              <a:t>3) 1/(х-2)-(х-3)^3=0.       Ответ:</a:t>
            </a:r>
            <a:br>
              <a:rPr lang="en-US"/>
            </a:br>
            <a:r>
              <a:rPr lang="en-US"/>
              <a:t>4)                                   Ответ: </a:t>
            </a:r>
            <a:br>
              <a:rPr lang="en-US"/>
            </a:b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/>
              <a:t>  </a:t>
            </a:r>
            <a:r>
              <a:rPr lang="en-US">
                <a:solidFill>
                  <a:srgbClr val="FF3300"/>
                </a:solidFill>
              </a:rPr>
              <a:t>5) x^2-sin x=0          Ответ: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>
                <a:solidFill>
                  <a:srgbClr val="FF3300"/>
                </a:solidFill>
              </a:rPr>
              <a:t>  6) 2^x=|x|                 Ответ:</a:t>
            </a:r>
            <a:endParaRPr>
              <a:solidFill>
                <a:srgbClr val="FF3300"/>
              </a:solidFill>
            </a:endParaRPr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/>
              <a:t>Задания и ответы запишите в тетрадь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/>
              <a:t>Задания 5-6 дополнительные</a:t>
            </a:r>
            <a:endParaRPr/>
          </a:p>
        </p:txBody>
      </p:sp>
      <p:pic>
        <p:nvPicPr>
          <p:cNvPr id="284" name="Google Shape;284;p30" descr="http://www.metod-kopilka.ru/pics/mod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3" y="3284538"/>
            <a:ext cx="1728787" cy="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Ссылка на видео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https://www.youtube.com/watch?v=aBLmmXB-sGw</a:t>
            </a:r>
            <a:endParaRPr/>
          </a:p>
          <a:p>
            <a:pPr marL="342906" lvl="0" indent="-241306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https://www.youtube.com/watch?v=h6EjW-H79rk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323850" y="404812"/>
            <a:ext cx="84248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Пусть корень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уравнения f (x) отделён на отрезке [a, b], причём b – a &gt; 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23850" y="1412875"/>
            <a:ext cx="820896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Будем считать, что функция: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1)Непрерывна и монотонна на отрезке [a, b]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2)f (a) x f (b) &lt; 0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23850" y="3141662"/>
            <a:ext cx="84248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Итак разделим отрезок [a, b] пополам, середина отрезка c = (a + b) / 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22262" y="40767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Отрезок [a, b] разделен на два отрезка [a, c] и [c, b], длина каждого =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 – a) / 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0"/>
          <p:cNvSpPr/>
          <p:nvPr/>
        </p:nvSpPr>
        <p:spPr>
          <a:xfrm rot="5400000">
            <a:off x="4105275" y="1304925"/>
            <a:ext cx="863600" cy="8137525"/>
          </a:xfrm>
          <a:custGeom>
            <a:avLst/>
            <a:gdLst/>
            <a:ahLst/>
            <a:cxnLst/>
            <a:rect l="l" t="t" r="r" b="b"/>
            <a:pathLst>
              <a:path w="1391" h="3765" extrusionOk="0">
                <a:moveTo>
                  <a:pt x="885" y="0"/>
                </a:moveTo>
                <a:cubicBezTo>
                  <a:pt x="609" y="60"/>
                  <a:pt x="333" y="120"/>
                  <a:pt x="386" y="181"/>
                </a:cubicBezTo>
                <a:cubicBezTo>
                  <a:pt x="439" y="242"/>
                  <a:pt x="1134" y="310"/>
                  <a:pt x="1202" y="363"/>
                </a:cubicBezTo>
                <a:cubicBezTo>
                  <a:pt x="1270" y="416"/>
                  <a:pt x="854" y="454"/>
                  <a:pt x="794" y="499"/>
                </a:cubicBezTo>
                <a:cubicBezTo>
                  <a:pt x="734" y="544"/>
                  <a:pt x="915" y="590"/>
                  <a:pt x="839" y="635"/>
                </a:cubicBezTo>
                <a:cubicBezTo>
                  <a:pt x="763" y="680"/>
                  <a:pt x="295" y="733"/>
                  <a:pt x="340" y="771"/>
                </a:cubicBezTo>
                <a:cubicBezTo>
                  <a:pt x="385" y="809"/>
                  <a:pt x="1043" y="817"/>
                  <a:pt x="1111" y="862"/>
                </a:cubicBezTo>
                <a:cubicBezTo>
                  <a:pt x="1179" y="907"/>
                  <a:pt x="719" y="998"/>
                  <a:pt x="749" y="1043"/>
                </a:cubicBezTo>
                <a:cubicBezTo>
                  <a:pt x="779" y="1088"/>
                  <a:pt x="1391" y="1096"/>
                  <a:pt x="1293" y="1134"/>
                </a:cubicBezTo>
                <a:cubicBezTo>
                  <a:pt x="1195" y="1172"/>
                  <a:pt x="219" y="1225"/>
                  <a:pt x="159" y="1270"/>
                </a:cubicBezTo>
                <a:cubicBezTo>
                  <a:pt x="99" y="1315"/>
                  <a:pt x="817" y="1361"/>
                  <a:pt x="930" y="1406"/>
                </a:cubicBezTo>
                <a:cubicBezTo>
                  <a:pt x="1043" y="1451"/>
                  <a:pt x="839" y="1512"/>
                  <a:pt x="839" y="1542"/>
                </a:cubicBezTo>
                <a:cubicBezTo>
                  <a:pt x="839" y="1572"/>
                  <a:pt x="960" y="1572"/>
                  <a:pt x="930" y="1587"/>
                </a:cubicBezTo>
                <a:cubicBezTo>
                  <a:pt x="900" y="1602"/>
                  <a:pt x="628" y="1618"/>
                  <a:pt x="658" y="1633"/>
                </a:cubicBezTo>
                <a:cubicBezTo>
                  <a:pt x="688" y="1648"/>
                  <a:pt x="1164" y="1655"/>
                  <a:pt x="1111" y="1678"/>
                </a:cubicBezTo>
                <a:cubicBezTo>
                  <a:pt x="1058" y="1701"/>
                  <a:pt x="332" y="1739"/>
                  <a:pt x="340" y="1769"/>
                </a:cubicBezTo>
                <a:cubicBezTo>
                  <a:pt x="348" y="1799"/>
                  <a:pt x="1202" y="1830"/>
                  <a:pt x="1157" y="1860"/>
                </a:cubicBezTo>
                <a:cubicBezTo>
                  <a:pt x="1112" y="1890"/>
                  <a:pt x="121" y="1897"/>
                  <a:pt x="68" y="1950"/>
                </a:cubicBezTo>
                <a:cubicBezTo>
                  <a:pt x="15" y="2003"/>
                  <a:pt x="756" y="2101"/>
                  <a:pt x="839" y="2177"/>
                </a:cubicBezTo>
                <a:cubicBezTo>
                  <a:pt x="922" y="2253"/>
                  <a:pt x="574" y="2328"/>
                  <a:pt x="567" y="2404"/>
                </a:cubicBezTo>
                <a:cubicBezTo>
                  <a:pt x="560" y="2480"/>
                  <a:pt x="817" y="2571"/>
                  <a:pt x="794" y="2631"/>
                </a:cubicBezTo>
                <a:cubicBezTo>
                  <a:pt x="771" y="2691"/>
                  <a:pt x="401" y="2729"/>
                  <a:pt x="431" y="2767"/>
                </a:cubicBezTo>
                <a:cubicBezTo>
                  <a:pt x="461" y="2805"/>
                  <a:pt x="990" y="2813"/>
                  <a:pt x="975" y="2858"/>
                </a:cubicBezTo>
                <a:cubicBezTo>
                  <a:pt x="960" y="2903"/>
                  <a:pt x="340" y="2986"/>
                  <a:pt x="340" y="3039"/>
                </a:cubicBezTo>
                <a:cubicBezTo>
                  <a:pt x="340" y="3092"/>
                  <a:pt x="1028" y="3137"/>
                  <a:pt x="975" y="3175"/>
                </a:cubicBezTo>
                <a:cubicBezTo>
                  <a:pt x="922" y="3213"/>
                  <a:pt x="0" y="3221"/>
                  <a:pt x="23" y="3266"/>
                </a:cubicBezTo>
                <a:cubicBezTo>
                  <a:pt x="46" y="3311"/>
                  <a:pt x="1020" y="3394"/>
                  <a:pt x="1111" y="3447"/>
                </a:cubicBezTo>
                <a:cubicBezTo>
                  <a:pt x="1202" y="3500"/>
                  <a:pt x="620" y="3538"/>
                  <a:pt x="567" y="3583"/>
                </a:cubicBezTo>
                <a:cubicBezTo>
                  <a:pt x="514" y="3628"/>
                  <a:pt x="749" y="3689"/>
                  <a:pt x="794" y="3719"/>
                </a:cubicBezTo>
                <a:cubicBezTo>
                  <a:pt x="839" y="3749"/>
                  <a:pt x="839" y="3757"/>
                  <a:pt x="839" y="3765"/>
                </a:cubicBezTo>
              </a:path>
            </a:pathLst>
          </a:custGeom>
          <a:noFill/>
          <a:ln w="5715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1"/>
          <p:cNvCxnSpPr/>
          <p:nvPr/>
        </p:nvCxnSpPr>
        <p:spPr>
          <a:xfrm>
            <a:off x="1042987" y="4581525"/>
            <a:ext cx="7200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21"/>
          <p:cNvCxnSpPr/>
          <p:nvPr/>
        </p:nvCxnSpPr>
        <p:spPr>
          <a:xfrm rot="10800000">
            <a:off x="1547812" y="620712"/>
            <a:ext cx="0" cy="46085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21"/>
          <p:cNvCxnSpPr/>
          <p:nvPr/>
        </p:nvCxnSpPr>
        <p:spPr>
          <a:xfrm rot="10800000">
            <a:off x="2555875" y="4581525"/>
            <a:ext cx="0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7740650" y="2349500"/>
            <a:ext cx="0" cy="2232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1"/>
          <p:cNvSpPr txBox="1"/>
          <p:nvPr/>
        </p:nvSpPr>
        <p:spPr>
          <a:xfrm>
            <a:off x="8172450" y="4508500"/>
            <a:ext cx="333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x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116012" y="404812"/>
            <a:ext cx="347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y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195512" y="4508500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7504112" y="4597400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 rot="10800000">
            <a:off x="5003800" y="4581525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 txBox="1"/>
          <p:nvPr/>
        </p:nvSpPr>
        <p:spPr>
          <a:xfrm>
            <a:off x="4551362" y="4452937"/>
            <a:ext cx="311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808037" y="5532437"/>
            <a:ext cx="19827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 = (a + b) / 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4624387" y="3948112"/>
            <a:ext cx="428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288212" y="3948112"/>
            <a:ext cx="428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 rot="10800000">
            <a:off x="6372225" y="4365625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1"/>
          <p:cNvSpPr txBox="1"/>
          <p:nvPr/>
        </p:nvSpPr>
        <p:spPr>
          <a:xfrm>
            <a:off x="6227762" y="3784600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643437" y="3424237"/>
            <a:ext cx="468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156325" y="3352800"/>
            <a:ext cx="468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 rot="10800000">
            <a:off x="5651500" y="4581525"/>
            <a:ext cx="0" cy="142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1"/>
          <p:cNvSpPr txBox="1"/>
          <p:nvPr/>
        </p:nvSpPr>
        <p:spPr>
          <a:xfrm>
            <a:off x="5435600" y="3562350"/>
            <a:ext cx="4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908175" y="573087"/>
            <a:ext cx="939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b-a&gt;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947987" y="5516562"/>
            <a:ext cx="5727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[a; c] и [c; b],  длина отрезков (b - a) / 2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879475" y="5964237"/>
            <a:ext cx="3435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[a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; b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 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], длина (b-a)/2</a:t>
            </a:r>
            <a:r>
              <a:rPr lang="en-US" sz="2400" b="0" i="0" u="none" strike="noStrike" cap="none" baseline="30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767262" y="5965825"/>
            <a:ext cx="175418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(b-a)/2</a:t>
            </a:r>
            <a:r>
              <a:rPr lang="en-US" sz="2400" b="0" i="0" u="none" strike="noStrike" cap="none" baseline="30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 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&lt;=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995737" y="549275"/>
            <a:ext cx="484505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Приближенное значение корня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= (a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+ b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</a:t>
            </a: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) / 2  с погрешностью,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не превышающей  (b-a)/2</a:t>
            </a:r>
            <a:r>
              <a:rPr lang="en-US" sz="2400" b="0" i="0" u="none" strike="noStrike" cap="none" baseline="30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n+1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239837" y="4452937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0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1"/>
          <p:cNvSpPr/>
          <p:nvPr/>
        </p:nvSpPr>
        <p:spPr>
          <a:xfrm rot="10800000" flipH="1">
            <a:off x="2484437" y="2349500"/>
            <a:ext cx="5256212" cy="2951162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 cap="flat" cmpd="sng">
            <a:solidFill>
              <a:srgbClr val="A500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795962" y="4797425"/>
            <a:ext cx="3603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5867400" y="4581525"/>
            <a:ext cx="71437" cy="714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 b="0"/>
              <a:t>Этапы метода половинного деления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Отделение корня: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Записать уравнение в каноническом виде: </a:t>
            </a:r>
            <a:r>
              <a:rPr lang="en-US" i="1">
                <a:solidFill>
                  <a:srgbClr val="0000FF"/>
                </a:solidFill>
              </a:rPr>
              <a:t>f(x)=0</a:t>
            </a:r>
            <a:r>
              <a:rPr lang="en-US"/>
              <a:t>;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Найти отрезок </a:t>
            </a:r>
            <a:r>
              <a:rPr lang="en-US" i="1">
                <a:solidFill>
                  <a:srgbClr val="0000FF"/>
                </a:solidFill>
              </a:rPr>
              <a:t>(a;b)</a:t>
            </a:r>
            <a:r>
              <a:rPr lang="en-US" i="1"/>
              <a:t>,</a:t>
            </a:r>
            <a:r>
              <a:rPr lang="en-US"/>
              <a:t> для которого выполняются следующие условия: функция </a:t>
            </a:r>
            <a:r>
              <a:rPr lang="en-US" i="1">
                <a:solidFill>
                  <a:srgbClr val="0000FF"/>
                </a:solidFill>
              </a:rPr>
              <a:t>f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i="1">
                <a:solidFill>
                  <a:srgbClr val="0000FF"/>
                </a:solidFill>
              </a:rPr>
              <a:t>x</a:t>
            </a:r>
            <a:r>
              <a:rPr lang="en-US">
                <a:solidFill>
                  <a:srgbClr val="0000FF"/>
                </a:solidFill>
              </a:rPr>
              <a:t>) непрерывна</a:t>
            </a:r>
            <a:r>
              <a:rPr lang="en-US"/>
              <a:t> на отрезке (</a:t>
            </a:r>
            <a:r>
              <a:rPr lang="en-US" i="1"/>
              <a:t>a;b</a:t>
            </a:r>
            <a:r>
              <a:rPr lang="en-US"/>
              <a:t>) и на концах отрезка </a:t>
            </a:r>
            <a:r>
              <a:rPr lang="en-US">
                <a:solidFill>
                  <a:srgbClr val="0000FF"/>
                </a:solidFill>
              </a:rPr>
              <a:t>имеет разные знаки;</a:t>
            </a:r>
            <a:r>
              <a:rPr lang="en-US"/>
              <a:t>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2. Поиск корня.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3"/>
          <p:cNvCxnSpPr/>
          <p:nvPr/>
        </p:nvCxnSpPr>
        <p:spPr>
          <a:xfrm rot="10800000">
            <a:off x="4427538" y="404813"/>
            <a:ext cx="0" cy="61198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755650" y="3357563"/>
            <a:ext cx="799306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3"/>
          <p:cNvSpPr/>
          <p:nvPr/>
        </p:nvSpPr>
        <p:spPr>
          <a:xfrm>
            <a:off x="2555875" y="404813"/>
            <a:ext cx="4176713" cy="6048375"/>
          </a:xfrm>
          <a:custGeom>
            <a:avLst/>
            <a:gdLst/>
            <a:ahLst/>
            <a:cxnLst/>
            <a:rect l="l" t="t" r="r" b="b"/>
            <a:pathLst>
              <a:path w="2041" h="3629" extrusionOk="0">
                <a:moveTo>
                  <a:pt x="0" y="3629"/>
                </a:moveTo>
                <a:cubicBezTo>
                  <a:pt x="230" y="3066"/>
                  <a:pt x="461" y="2503"/>
                  <a:pt x="680" y="2223"/>
                </a:cubicBezTo>
                <a:cubicBezTo>
                  <a:pt x="899" y="1943"/>
                  <a:pt x="1088" y="2320"/>
                  <a:pt x="1315" y="1950"/>
                </a:cubicBezTo>
                <a:cubicBezTo>
                  <a:pt x="1542" y="1580"/>
                  <a:pt x="1791" y="790"/>
                  <a:pt x="2041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7" name="Google Shape;207;p23"/>
          <p:cNvCxnSpPr/>
          <p:nvPr/>
        </p:nvCxnSpPr>
        <p:spPr>
          <a:xfrm rot="10800000">
            <a:off x="5940425" y="2349500"/>
            <a:ext cx="0" cy="100806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643438" y="2924175"/>
            <a:ext cx="4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140200" y="2997200"/>
            <a:ext cx="5762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0" name="Google Shape;210;p23"/>
          <p:cNvCxnSpPr/>
          <p:nvPr/>
        </p:nvCxnSpPr>
        <p:spPr>
          <a:xfrm>
            <a:off x="4787900" y="3357563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3"/>
          <p:cNvSpPr txBox="1"/>
          <p:nvPr/>
        </p:nvSpPr>
        <p:spPr>
          <a:xfrm>
            <a:off x="5795963" y="3500438"/>
            <a:ext cx="649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7308850" y="4437063"/>
            <a:ext cx="136842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F(a)&lt;0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F(b)&gt;0</a:t>
            </a:r>
            <a:endParaRPr sz="28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8459788" y="3500438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4572000" y="260350"/>
            <a:ext cx="647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757738" y="3903663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5899150" y="2349500"/>
            <a:ext cx="71438" cy="71438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4"/>
          <p:cNvCxnSpPr/>
          <p:nvPr/>
        </p:nvCxnSpPr>
        <p:spPr>
          <a:xfrm rot="10800000">
            <a:off x="4427538" y="404813"/>
            <a:ext cx="0" cy="61198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4"/>
          <p:cNvCxnSpPr/>
          <p:nvPr/>
        </p:nvCxnSpPr>
        <p:spPr>
          <a:xfrm>
            <a:off x="755650" y="3357563"/>
            <a:ext cx="799306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4"/>
          <p:cNvSpPr/>
          <p:nvPr/>
        </p:nvSpPr>
        <p:spPr>
          <a:xfrm rot="10800000" flipH="1">
            <a:off x="2700338" y="692150"/>
            <a:ext cx="4032250" cy="5400675"/>
          </a:xfrm>
          <a:custGeom>
            <a:avLst/>
            <a:gdLst/>
            <a:ahLst/>
            <a:cxnLst/>
            <a:rect l="l" t="t" r="r" b="b"/>
            <a:pathLst>
              <a:path w="2041" h="3629" extrusionOk="0">
                <a:moveTo>
                  <a:pt x="0" y="3629"/>
                </a:moveTo>
                <a:cubicBezTo>
                  <a:pt x="230" y="3066"/>
                  <a:pt x="461" y="2503"/>
                  <a:pt x="680" y="2223"/>
                </a:cubicBezTo>
                <a:cubicBezTo>
                  <a:pt x="899" y="1943"/>
                  <a:pt x="1088" y="2320"/>
                  <a:pt x="1315" y="1950"/>
                </a:cubicBezTo>
                <a:cubicBezTo>
                  <a:pt x="1542" y="1580"/>
                  <a:pt x="1791" y="790"/>
                  <a:pt x="2041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 rot="10800000">
            <a:off x="5940425" y="3357563"/>
            <a:ext cx="0" cy="10080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4"/>
          <p:cNvSpPr txBox="1"/>
          <p:nvPr/>
        </p:nvSpPr>
        <p:spPr>
          <a:xfrm>
            <a:off x="4643438" y="2924175"/>
            <a:ext cx="4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140200" y="2997200"/>
            <a:ext cx="5762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>
            <a:off x="4716463" y="2924175"/>
            <a:ext cx="0" cy="43338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4"/>
          <p:cNvSpPr txBox="1"/>
          <p:nvPr/>
        </p:nvSpPr>
        <p:spPr>
          <a:xfrm>
            <a:off x="6084888" y="3429000"/>
            <a:ext cx="649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659563" y="4437063"/>
            <a:ext cx="2017712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F(a)&gt;0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F(b)&lt;0</a:t>
            </a:r>
            <a:endParaRPr sz="28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8459788" y="3500438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572000" y="260350"/>
            <a:ext cx="647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4716463" y="2852738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5940425" y="4221163"/>
            <a:ext cx="71438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b="0"/>
              <a:t>Поиск корня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Делим исходный отрезок на две половины </a:t>
            </a:r>
            <a:r>
              <a:rPr lang="en-US" sz="2400" i="1">
                <a:solidFill>
                  <a:srgbClr val="0000FF"/>
                </a:solidFill>
              </a:rPr>
              <a:t>(a;x)</a:t>
            </a:r>
            <a:r>
              <a:rPr lang="en-US" sz="2400" i="1"/>
              <a:t> и </a:t>
            </a:r>
            <a:r>
              <a:rPr lang="en-US" sz="2400" i="1">
                <a:solidFill>
                  <a:srgbClr val="0000FF"/>
                </a:solidFill>
              </a:rPr>
              <a:t>(x;b)</a:t>
            </a:r>
            <a:r>
              <a:rPr lang="en-US" sz="2400" i="1"/>
              <a:t>, где x</a:t>
            </a:r>
            <a:r>
              <a:rPr lang="en-US" sz="2400" i="1">
                <a:solidFill>
                  <a:srgbClr val="0000FF"/>
                </a:solidFill>
              </a:rPr>
              <a:t>=(a+b)/2</a:t>
            </a:r>
            <a:r>
              <a:rPr lang="en-US" sz="2400"/>
              <a:t>;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Определяем, на какой из частей теперь находится корень уравнения, и берем соответствующую половинку в качестве нового исходного отрезка;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Далее повторяем те же действия до тех пор, пока длина полученного отрезка, на котором находится корень, не будет меньше заданной точности </a:t>
            </a:r>
            <a:r>
              <a:rPr lang="en-US" sz="2400">
                <a:solidFill>
                  <a:srgbClr val="0000FF"/>
                </a:solidFill>
              </a:rPr>
              <a:t>|</a:t>
            </a:r>
            <a:r>
              <a:rPr lang="en-US" sz="2400" i="1">
                <a:solidFill>
                  <a:srgbClr val="0000FF"/>
                </a:solidFill>
              </a:rPr>
              <a:t>b-a</a:t>
            </a:r>
            <a:r>
              <a:rPr lang="en-US" sz="2400">
                <a:solidFill>
                  <a:srgbClr val="0000FF"/>
                </a:solidFill>
              </a:rPr>
              <a:t>|&lt;</a:t>
            </a:r>
            <a:r>
              <a:rPr lang="en-US" sz="2400" i="1">
                <a:solidFill>
                  <a:srgbClr val="0000FF"/>
                </a:solidFill>
              </a:rPr>
              <a:t>e</a:t>
            </a:r>
            <a:r>
              <a:rPr lang="en-US" sz="2400">
                <a:solidFill>
                  <a:srgbClr val="0000FF"/>
                </a:solidFill>
              </a:rPr>
              <a:t>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6"/>
          <p:cNvCxnSpPr/>
          <p:nvPr/>
        </p:nvCxnSpPr>
        <p:spPr>
          <a:xfrm rot="10800000">
            <a:off x="4427538" y="404813"/>
            <a:ext cx="0" cy="61198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755650" y="3357563"/>
            <a:ext cx="799306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6"/>
          <p:cNvSpPr/>
          <p:nvPr/>
        </p:nvSpPr>
        <p:spPr>
          <a:xfrm>
            <a:off x="2555875" y="404813"/>
            <a:ext cx="4176713" cy="6048375"/>
          </a:xfrm>
          <a:custGeom>
            <a:avLst/>
            <a:gdLst/>
            <a:ahLst/>
            <a:cxnLst/>
            <a:rect l="l" t="t" r="r" b="b"/>
            <a:pathLst>
              <a:path w="2041" h="3629" extrusionOk="0">
                <a:moveTo>
                  <a:pt x="0" y="3629"/>
                </a:moveTo>
                <a:cubicBezTo>
                  <a:pt x="230" y="3066"/>
                  <a:pt x="461" y="2503"/>
                  <a:pt x="680" y="2223"/>
                </a:cubicBezTo>
                <a:cubicBezTo>
                  <a:pt x="899" y="1943"/>
                  <a:pt x="1088" y="2320"/>
                  <a:pt x="1315" y="1950"/>
                </a:cubicBezTo>
                <a:cubicBezTo>
                  <a:pt x="1542" y="1580"/>
                  <a:pt x="1791" y="790"/>
                  <a:pt x="2041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 rot="10800000">
            <a:off x="5940425" y="2349500"/>
            <a:ext cx="0" cy="100806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6"/>
          <p:cNvSpPr txBox="1"/>
          <p:nvPr/>
        </p:nvSpPr>
        <p:spPr>
          <a:xfrm>
            <a:off x="4067175" y="2997200"/>
            <a:ext cx="5762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>
            <a:off x="5292725" y="3357563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26"/>
          <p:cNvSpPr txBox="1"/>
          <p:nvPr/>
        </p:nvSpPr>
        <p:spPr>
          <a:xfrm>
            <a:off x="4572000" y="260350"/>
            <a:ext cx="647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8459788" y="3500438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5265738" y="3557588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894388" y="2349500"/>
            <a:ext cx="71437" cy="71438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148263" y="2924175"/>
            <a:ext cx="647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795963" y="3500438"/>
            <a:ext cx="649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>
            <a:off x="4787900" y="3357563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6"/>
          <p:cNvSpPr/>
          <p:nvPr/>
        </p:nvSpPr>
        <p:spPr>
          <a:xfrm>
            <a:off x="4757738" y="3903663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643438" y="2924175"/>
            <a:ext cx="4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7308850" y="4437063"/>
            <a:ext cx="136842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F(x)&lt;0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⇨</a:t>
            </a:r>
            <a:r>
              <a:rPr lang="en-US" sz="28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a=x</a:t>
            </a:r>
            <a:endParaRPr sz="28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None/>
            </a:pPr>
            <a:r>
              <a:rPr lang="en-US" sz="2400"/>
              <a:t>Точка пересечения находится на отрезке [0; 1]. Проверим принимает ли функция на этом отрезке разные по знаку значения: у(0)= -1&lt;0, у(1)=1&gt;0. Верно.</a:t>
            </a:r>
            <a:br>
              <a:rPr lang="en-US" sz="2400"/>
            </a:br>
            <a:r>
              <a:rPr lang="en-US" sz="2400"/>
              <a:t>2) Найдём середину отрезка [0; 1], с=(а+b)/2, с=0,5.</a:t>
            </a:r>
            <a:br>
              <a:rPr lang="en-US" sz="2400"/>
            </a:br>
            <a:r>
              <a:rPr lang="en-US" sz="2400"/>
              <a:t>3) Из двух получившихся отрезков выбираем то, на котором функция принимает разные по знаку значения: у(0,5)= -5/8&lt;0. Следовательно это отрезок [0,5; 1].</a:t>
            </a:r>
            <a:br>
              <a:rPr lang="en-US" sz="2400"/>
            </a:br>
            <a:r>
              <a:rPr lang="en-US" sz="2400"/>
              <a:t>4) проверяем достижение нужной точности |1-0,5|&lt;0,1? Нет. Продолжаем деление отрезка пополам…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Экран (4:3)</PresentationFormat>
  <Paragraphs>132</Paragraphs>
  <Slides>19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Wingdings</vt:lpstr>
      <vt:lpstr>Times New Roman</vt:lpstr>
      <vt:lpstr>Century Gothic</vt:lpstr>
      <vt:lpstr>Overlock</vt:lpstr>
      <vt:lpstr>Noto Sans Symbols</vt:lpstr>
      <vt:lpstr>Arial</vt:lpstr>
      <vt:lpstr>Ион</vt:lpstr>
      <vt:lpstr>Формула</vt:lpstr>
      <vt:lpstr>Численный метод </vt:lpstr>
      <vt:lpstr>Презентация PowerPoint</vt:lpstr>
      <vt:lpstr>Презентация PowerPoint</vt:lpstr>
      <vt:lpstr>Этапы метода половинного деления</vt:lpstr>
      <vt:lpstr>Презентация PowerPoint</vt:lpstr>
      <vt:lpstr>Презентация PowerPoint</vt:lpstr>
      <vt:lpstr>Поиск корня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Самостоятельно решить уравнение методом половинного деления предварительно найдите корень графически:</vt:lpstr>
      <vt:lpstr>Ссылка на видео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Численный метод </dc:title>
  <dc:creator>VITALI</dc:creator>
  <cp:lastModifiedBy>VITALI</cp:lastModifiedBy>
  <cp:revision>1</cp:revision>
  <dcterms:modified xsi:type="dcterms:W3CDTF">2023-04-04T15:18:11Z</dcterms:modified>
</cp:coreProperties>
</file>