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73155-EC66-4DFF-8328-2F962D17A842}" type="datetimeFigureOut">
              <a:rPr lang="en-GB" smtClean="0"/>
              <a:t>16/04/2014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429FE-AF1E-47FB-A8FB-A5C045FABF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357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mtClean="0"/>
              <a:t>Что поможет нам вырасти!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mtClean="0"/>
              <a:t>Объединение для роста – руки все вместе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1C194-EDE7-45C8-BB51-1A12C7774ADB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A838A-8554-4210-AF27-B650D34DAB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604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2A629-FCB9-498F-B096-D94EEC88C212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FC452-8BF1-467C-8EF4-4139E94D26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83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16F57-86F7-4292-9378-C0B6D9A73AB8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BB37B-94CF-4D25-9BEC-14A755659C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195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92847-B714-44FD-B1CD-9C589D8209E5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B17FF-5480-4435-B8F4-F3A0436335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639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77624-122B-46A4-A561-E002F186B236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B37D4-C009-48F8-9DA6-C83E493522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252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FDEEB-5DE4-4BB9-B404-7E863EE5B9AA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6959D-B302-4516-BC8D-1704E5C944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793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789C0-5E86-4056-B7DD-D0CEB4B5FFCA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EF863-2EEA-42C8-83ED-1BF2A44983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669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8365C-94A1-4307-BCB8-4A59BF08E492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7A91A-2FA4-467A-B45D-8DD67FFCF8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59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4ACEF-0528-42C9-8D0B-AA825463633C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1E21F-0FE2-4B88-99D2-D3324191B5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553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80208-BAA5-4911-A4ED-EE10A7BD1D83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AA1F4-2849-4483-AB28-3D3AA67E03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833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92B4A-3570-4C88-8FD3-E424E820C5D2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9BDF0-6BEA-4117-B2AD-FBD46E3512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6939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32508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99269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81425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1952625"/>
            <a:ext cx="384175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52625"/>
            <a:ext cx="384175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9814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93820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60738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67781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340091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Tahoma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36401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78924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180975"/>
            <a:ext cx="1958975" cy="6048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180975"/>
            <a:ext cx="5724525" cy="6048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9662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88A16-F6E7-4695-8233-49A6622F699F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C4367-73A2-4A76-A28C-AE21265712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925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253EE-CA16-4800-85F5-FA42238524BB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16510-97EE-4F87-8C3E-9F7EA8A32A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2907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F741A-E368-4BB1-A46F-D4EE9DFA5E21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6F669-AB05-46CE-AF17-A6B0A6F483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3563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EFFAB-BAD8-4A9E-8E50-FB249EC3F9E1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1A6D-1E33-498E-B61F-B9CD1A05C0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8938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74968-7C26-47B1-B659-FCF3A6AF6CB8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60E20-82F7-4AF8-85A5-70E9DC1C0D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7520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CA261-FE2F-4831-90E5-7514B840B6BC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A984D-2E07-4CA6-86D4-2303372529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75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E51BC-70F5-4A34-A2ED-02584FE8FCDB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937E3-24BF-40F3-B0D8-A588A82318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5058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6A7AD-036B-4E0C-A569-D2D3577947BD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219A4-6EF4-40AD-A69A-852ECF62C6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260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BB90F-CBF9-44C6-A1FA-919ECE009C68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88905-4182-4088-976B-5D132F5EE3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997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59CD4-6BF9-442C-92AF-4158B22AA5F1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B3C5E-DF2F-45DC-B2C5-82A6DF943E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1775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F6378-0093-4A55-8161-F74B55847D08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62C77-9FAD-4FAA-83F5-09D7DF939E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85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433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61318A-733D-4FD4-B68E-3CEE24064692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86BE2CF-9C3C-4718-9365-8E6505D924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72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180975"/>
            <a:ext cx="78359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004" tIns="32004" rIns="32004" bIns="320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Tahoma" pitchFamily="34" charset="0"/>
              </a:rPr>
              <a:t>Click to edit Master title style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952625"/>
            <a:ext cx="78359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004" tIns="32004" rIns="32004" bIns="320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Tahoma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Tahoma" pitchFamily="34" charset="0"/>
              </a:rPr>
              <a:t>Second level</a:t>
            </a:r>
          </a:p>
          <a:p>
            <a:pPr lvl="2"/>
            <a:r>
              <a:rPr lang="en-US" smtClean="0">
                <a:sym typeface="Tahoma" pitchFamily="34" charset="0"/>
              </a:rPr>
              <a:t>Third level</a:t>
            </a:r>
          </a:p>
          <a:p>
            <a:pPr lvl="3"/>
            <a:r>
              <a:rPr lang="en-US" smtClean="0">
                <a:sym typeface="Tahoma" pitchFamily="34" charset="0"/>
              </a:rPr>
              <a:t>Fourth level</a:t>
            </a:r>
          </a:p>
          <a:p>
            <a:pPr lvl="4"/>
            <a:r>
              <a:rPr lang="en-US" smtClean="0">
                <a:sym typeface="Tahoma" pitchFamily="34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189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defTabSz="576263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23727F"/>
          </a:solidFill>
          <a:latin typeface="+mj-lt"/>
          <a:ea typeface="+mj-ea"/>
          <a:cs typeface="+mj-cs"/>
          <a:sym typeface="Tahoma" pitchFamily="34" charset="0"/>
        </a:defRPr>
      </a:lvl1pPr>
      <a:lvl2pPr algn="l" defTabSz="576263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23727F"/>
          </a:solidFill>
          <a:latin typeface="Tahoma" pitchFamily="34" charset="0"/>
          <a:ea typeface="ヒラギノ角ゴ ProN W6"/>
          <a:cs typeface="Arial" pitchFamily="34" charset="0"/>
          <a:sym typeface="Tahoma" pitchFamily="34" charset="0"/>
        </a:defRPr>
      </a:lvl2pPr>
      <a:lvl3pPr algn="l" defTabSz="576263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23727F"/>
          </a:solidFill>
          <a:latin typeface="Tahoma" pitchFamily="34" charset="0"/>
          <a:ea typeface="ヒラギノ角ゴ ProN W6"/>
          <a:cs typeface="Arial" pitchFamily="34" charset="0"/>
          <a:sym typeface="Tahoma" pitchFamily="34" charset="0"/>
        </a:defRPr>
      </a:lvl3pPr>
      <a:lvl4pPr algn="l" defTabSz="576263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23727F"/>
          </a:solidFill>
          <a:latin typeface="Tahoma" pitchFamily="34" charset="0"/>
          <a:ea typeface="ヒラギノ角ゴ ProN W6"/>
          <a:cs typeface="Arial" pitchFamily="34" charset="0"/>
          <a:sym typeface="Tahoma" pitchFamily="34" charset="0"/>
        </a:defRPr>
      </a:lvl4pPr>
      <a:lvl5pPr algn="l" defTabSz="576263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23727F"/>
          </a:solidFill>
          <a:latin typeface="Tahoma" pitchFamily="34" charset="0"/>
          <a:ea typeface="ヒラギノ角ゴ ProN W6"/>
          <a:cs typeface="Arial" pitchFamily="34" charset="0"/>
          <a:sym typeface="Tahoma" pitchFamily="34" charset="0"/>
        </a:defRPr>
      </a:lvl5pPr>
      <a:lvl6pPr marL="457200" algn="l" defTabSz="576263" rtl="0" fontAlgn="base">
        <a:spcBef>
          <a:spcPct val="0"/>
        </a:spcBef>
        <a:spcAft>
          <a:spcPct val="0"/>
        </a:spcAft>
        <a:defRPr sz="3800" b="1">
          <a:solidFill>
            <a:srgbClr val="23727F"/>
          </a:solidFill>
          <a:latin typeface="Tahoma" pitchFamily="34" charset="0"/>
          <a:ea typeface="ヒラギノ角ゴ ProN W6"/>
          <a:cs typeface="Arial" pitchFamily="34" charset="0"/>
          <a:sym typeface="Tahoma" pitchFamily="34" charset="0"/>
        </a:defRPr>
      </a:lvl6pPr>
      <a:lvl7pPr marL="914400" algn="l" defTabSz="576263" rtl="0" fontAlgn="base">
        <a:spcBef>
          <a:spcPct val="0"/>
        </a:spcBef>
        <a:spcAft>
          <a:spcPct val="0"/>
        </a:spcAft>
        <a:defRPr sz="3800" b="1">
          <a:solidFill>
            <a:srgbClr val="23727F"/>
          </a:solidFill>
          <a:latin typeface="Tahoma" pitchFamily="34" charset="0"/>
          <a:ea typeface="ヒラギノ角ゴ ProN W6"/>
          <a:cs typeface="Arial" pitchFamily="34" charset="0"/>
          <a:sym typeface="Tahoma" pitchFamily="34" charset="0"/>
        </a:defRPr>
      </a:lvl7pPr>
      <a:lvl8pPr marL="1371600" algn="l" defTabSz="576263" rtl="0" fontAlgn="base">
        <a:spcBef>
          <a:spcPct val="0"/>
        </a:spcBef>
        <a:spcAft>
          <a:spcPct val="0"/>
        </a:spcAft>
        <a:defRPr sz="3800" b="1">
          <a:solidFill>
            <a:srgbClr val="23727F"/>
          </a:solidFill>
          <a:latin typeface="Tahoma" pitchFamily="34" charset="0"/>
          <a:ea typeface="ヒラギノ角ゴ ProN W6"/>
          <a:cs typeface="Arial" pitchFamily="34" charset="0"/>
          <a:sym typeface="Tahoma" pitchFamily="34" charset="0"/>
        </a:defRPr>
      </a:lvl8pPr>
      <a:lvl9pPr marL="1828800" algn="l" defTabSz="576263" rtl="0" fontAlgn="base">
        <a:spcBef>
          <a:spcPct val="0"/>
        </a:spcBef>
        <a:spcAft>
          <a:spcPct val="0"/>
        </a:spcAft>
        <a:defRPr sz="3800" b="1">
          <a:solidFill>
            <a:srgbClr val="23727F"/>
          </a:solidFill>
          <a:latin typeface="Tahoma" pitchFamily="34" charset="0"/>
          <a:ea typeface="ヒラギノ角ゴ ProN W6"/>
          <a:cs typeface="Arial" pitchFamily="34" charset="0"/>
          <a:sym typeface="Tahoma" pitchFamily="34" charset="0"/>
        </a:defRPr>
      </a:lvl9pPr>
    </p:titleStyle>
    <p:bodyStyle>
      <a:lvl1pPr marL="439738" indent="-334963" algn="l" defTabSz="576263" rtl="0" eaLnBrk="0" fontAlgn="base" hangingPunct="0">
        <a:spcBef>
          <a:spcPts val="2200"/>
        </a:spcBef>
        <a:spcAft>
          <a:spcPct val="0"/>
        </a:spcAft>
        <a:buSzPct val="171000"/>
        <a:buFont typeface="Tahoma" pitchFamily="34" charset="0"/>
        <a:buChar char="•"/>
        <a:defRPr sz="15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1pPr>
      <a:lvl2pPr marL="623888" indent="-336550" algn="l" defTabSz="576263" rtl="0" eaLnBrk="0" fontAlgn="base" hangingPunct="0">
        <a:spcBef>
          <a:spcPts val="2200"/>
        </a:spcBef>
        <a:spcAft>
          <a:spcPct val="0"/>
        </a:spcAft>
        <a:buSzPct val="171000"/>
        <a:buFont typeface="Tahoma" pitchFamily="34" charset="0"/>
        <a:buChar char="•"/>
        <a:defRPr sz="15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2pPr>
      <a:lvl3pPr marL="808038" indent="-336550" algn="l" defTabSz="576263" rtl="0" eaLnBrk="0" fontAlgn="base" hangingPunct="0">
        <a:spcBef>
          <a:spcPts val="2200"/>
        </a:spcBef>
        <a:spcAft>
          <a:spcPct val="0"/>
        </a:spcAft>
        <a:buSzPct val="171000"/>
        <a:buFont typeface="Tahoma" pitchFamily="34" charset="0"/>
        <a:buChar char="•"/>
        <a:defRPr sz="15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3pPr>
      <a:lvl4pPr marL="1000125" indent="-336550" algn="l" defTabSz="576263" rtl="0" eaLnBrk="0" fontAlgn="base" hangingPunct="0">
        <a:spcBef>
          <a:spcPts val="2200"/>
        </a:spcBef>
        <a:spcAft>
          <a:spcPct val="0"/>
        </a:spcAft>
        <a:buSzPct val="171000"/>
        <a:buFont typeface="Tahoma" pitchFamily="34" charset="0"/>
        <a:buChar char="•"/>
        <a:defRPr sz="15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4pPr>
      <a:lvl5pPr marL="1184275" indent="-336550" algn="l" defTabSz="576263" rtl="0" eaLnBrk="0" fontAlgn="base" hangingPunct="0">
        <a:spcBef>
          <a:spcPts val="2200"/>
        </a:spcBef>
        <a:spcAft>
          <a:spcPct val="0"/>
        </a:spcAft>
        <a:buSzPct val="171000"/>
        <a:buFont typeface="Tahoma" pitchFamily="34" charset="0"/>
        <a:buChar char="•"/>
        <a:defRPr sz="15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5pPr>
      <a:lvl6pPr marL="1641475" indent="-336550" algn="l" defTabSz="576263" rtl="0" fontAlgn="base">
        <a:spcBef>
          <a:spcPts val="2200"/>
        </a:spcBef>
        <a:spcAft>
          <a:spcPct val="0"/>
        </a:spcAft>
        <a:buSzPct val="171000"/>
        <a:buFont typeface="Tahoma" pitchFamily="34" charset="0"/>
        <a:buChar char="•"/>
        <a:defRPr sz="15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6pPr>
      <a:lvl7pPr marL="2098675" indent="-336550" algn="l" defTabSz="576263" rtl="0" fontAlgn="base">
        <a:spcBef>
          <a:spcPts val="2200"/>
        </a:spcBef>
        <a:spcAft>
          <a:spcPct val="0"/>
        </a:spcAft>
        <a:buSzPct val="171000"/>
        <a:buFont typeface="Tahoma" pitchFamily="34" charset="0"/>
        <a:buChar char="•"/>
        <a:defRPr sz="15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7pPr>
      <a:lvl8pPr marL="2555875" indent="-336550" algn="l" defTabSz="576263" rtl="0" fontAlgn="base">
        <a:spcBef>
          <a:spcPts val="2200"/>
        </a:spcBef>
        <a:spcAft>
          <a:spcPct val="0"/>
        </a:spcAft>
        <a:buSzPct val="171000"/>
        <a:buFont typeface="Tahoma" pitchFamily="34" charset="0"/>
        <a:buChar char="•"/>
        <a:defRPr sz="15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8pPr>
      <a:lvl9pPr marL="3013075" indent="-336550" algn="l" defTabSz="576263" rtl="0" fontAlgn="base">
        <a:spcBef>
          <a:spcPts val="2200"/>
        </a:spcBef>
        <a:spcAft>
          <a:spcPct val="0"/>
        </a:spcAft>
        <a:buSzPct val="171000"/>
        <a:buFont typeface="Tahoma" pitchFamily="34" charset="0"/>
        <a:buChar char="•"/>
        <a:defRPr sz="15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638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CBFA2AB-CB1F-450A-AE0D-637FD13FB9BD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DEC9A23-9BAB-4E9F-81AC-4FB8389F81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9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yandex.ru/yandsearch?text=%D0%B6%D1%83%D1%80%D0%BD%D0%B0%D0%BB%20%D1%82%D0%B5%D1%80%D0%B0%D0%BF%D0%B5%D0%B2%D1%82%D0%B8%D1%87%D0%B5%D1%81%D0%BA%D0%B8%D0%B9%20%D0%B0%D1%80%D1%85%D0%B8%D0%B2&amp;fp=0&amp;img_url=http%3A%2F%2Fwww.imkvl.ru%2Fimages%2Flib%2F008.jpg&amp;pos=1&amp;uinfo=ww-1349-wh-638-fw-1124-fh-448-pd-1&amp;fyandex=1&amp;rpt=simage" TargetMode="External"/><Relationship Id="rId13" Type="http://schemas.openxmlformats.org/officeDocument/2006/relationships/image" Target="../media/image33.jpeg"/><Relationship Id="rId3" Type="http://schemas.openxmlformats.org/officeDocument/2006/relationships/image" Target="../media/image28.jpeg"/><Relationship Id="rId7" Type="http://schemas.openxmlformats.org/officeDocument/2006/relationships/image" Target="../media/image30.jpeg"/><Relationship Id="rId12" Type="http://schemas.openxmlformats.org/officeDocument/2006/relationships/hyperlink" Target="http://images.yandex.ru/yandsearch?text=%D0%B6%D1%83%D1%80%D0%BD%D0%B0%D0%BB%20consilium%20medicum&amp;fp=0&amp;img_url=http%3A%2F%2Fgazzzeta.com%2Fshop%2Fproducts%2Fimages_big%2Fproduct_7052.jpg&amp;pos=23&amp;uinfo=ww-1349-wh-638-fw-1124-fh-448-pd-1&amp;fyandex=1&amp;rpt=simage" TargetMode="External"/><Relationship Id="rId2" Type="http://schemas.openxmlformats.org/officeDocument/2006/relationships/hyperlink" Target="http://images.yandex.ru/yandsearch?text=%D0%B6%D1%83%D1%80%D0%BD%D0%B0%D0%BB%20%D0%B2%D1%80%D0%B0%D1%87&amp;fp=0&amp;img_url=http%3A%2F%2Fwww.rusvrach.ru%2Fimages%2Fstories%2Farchive%2Fvrach%2F2009%2FVrach-2009-03.jpg&amp;pos=4&amp;uinfo=ww-1349-wh-638-fw-0-fh-448-pd-1&amp;fyandex=1&amp;rpt=simage" TargetMode="External"/><Relationship Id="rId1" Type="http://schemas.openxmlformats.org/officeDocument/2006/relationships/slideLayout" Target="../slideLayouts/slideLayout35.xml"/><Relationship Id="rId6" Type="http://schemas.openxmlformats.org/officeDocument/2006/relationships/hyperlink" Target="http://images.yandex.ru/yandsearch?text=%D0%B6%D1%83%D1%80%D0%BD%D0%B0%D0%BB%20%D0%BB%D0%B5%D1%87%D0%B0%D1%89%D0%B8%D0%B9%20%D1%80%D0%BC%D0%B6&amp;fp=0&amp;img_url=http%3A%2F%2Fwww.rmj.ru%2Fdata%2Fnumbers%2FImage%2Ftitul_15_2005.jpg&amp;pos=18&amp;uinfo=ww-1349-wh-638-fw-1124-fh-448-pd-1&amp;fyandex=1&amp;rpt=simage" TargetMode="External"/><Relationship Id="rId11" Type="http://schemas.openxmlformats.org/officeDocument/2006/relationships/image" Target="../media/image32.jpeg"/><Relationship Id="rId5" Type="http://schemas.openxmlformats.org/officeDocument/2006/relationships/image" Target="../media/image29.jpeg"/><Relationship Id="rId15" Type="http://schemas.openxmlformats.org/officeDocument/2006/relationships/image" Target="../media/image34.jpeg"/><Relationship Id="rId10" Type="http://schemas.openxmlformats.org/officeDocument/2006/relationships/hyperlink" Target="http://images.yandex.ru/yandsearch?text=%D0%B6%D1%83%D1%80%D0%BD%D0%B0%D0%BB%20%D0%BB%D0%B5%D0%B4%D0%B8%20%D0%B2%D0%B8%D1%82%D0%B0&amp;fp=0&amp;img_url=http%3A%2F%2Fwww.agrif.ru%2Fupload%2Fiblock%2Fb08%2FLV-6-2011.jpg&amp;pos=0&amp;uinfo=ww-1349-wh-638-fw-1124-fh-448-pd-1&amp;fyandex=1&amp;rpt=simage" TargetMode="External"/><Relationship Id="rId4" Type="http://schemas.openxmlformats.org/officeDocument/2006/relationships/hyperlink" Target="http://images.yandex.ru/yandsearch?text=%D0%B6%D1%83%D1%80%D0%BD%D0%B0%D0%BB%20%D0%BB%D0%B5%D1%87%D0%B0%D1%89%D0%B8%D0%B9%20%D0%B2%D1%80%D0%B0%D1%87&amp;fp=0&amp;img_url=http%3A%2F%2Fwww.lvrach.ru%2Fdata%2Fcovers%2F1318580834_D41D8CD98F00B204E9800998ECF8427E.jpg&amp;pos=10&amp;uinfo=ww-1349-wh-638-fw-1124-fh-448-pd-1&amp;fyandex=1&amp;rpt=simage" TargetMode="External"/><Relationship Id="rId9" Type="http://schemas.openxmlformats.org/officeDocument/2006/relationships/image" Target="../media/image31.jpeg"/><Relationship Id="rId14" Type="http://schemas.openxmlformats.org/officeDocument/2006/relationships/hyperlink" Target="http://images.yandex.ru/yandsearch?text=%D0%B6%D1%83%D1%80%D0%BD%D0%B0%D0%BB%20%D0%BA%D0%B0%D1%82%D1%80%D0%B5%D0%BD%20%D1%81%D1%82%D0%B8%D0%BB%D1%8C&amp;fp=0&amp;img_url=http%3A%2F%2Fwww.katrenstyle.ru%2Fsites%2Fdefault%2Ffiles%2F11-2011-103s.jpg%3F1326129783&amp;pos=5&amp;uinfo=ww-1349-wh-638-fw-1124-fh-448-pd-1&amp;fyandex=1&amp;rpt=simag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042" name="Picture 16" descr="1136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3043" name="Rectangle 17"/>
          <p:cNvSpPr>
            <a:spLocks noChangeArrowheads="1"/>
          </p:cNvSpPr>
          <p:nvPr/>
        </p:nvSpPr>
        <p:spPr bwMode="auto">
          <a:xfrm>
            <a:off x="-1044575" y="260350"/>
            <a:ext cx="10188575" cy="1223963"/>
          </a:xfrm>
          <a:prstGeom prst="rect">
            <a:avLst/>
          </a:prstGeom>
          <a:solidFill>
            <a:srgbClr val="C0C0C0">
              <a:alpha val="5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44" name="Text Box 18"/>
          <p:cNvSpPr txBox="1">
            <a:spLocks noChangeArrowheads="1"/>
          </p:cNvSpPr>
          <p:nvPr/>
        </p:nvSpPr>
        <p:spPr bwMode="auto">
          <a:xfrm>
            <a:off x="0" y="404813"/>
            <a:ext cx="903605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3500" b="1" smtClean="0">
                <a:solidFill>
                  <a:srgbClr val="FFFFFF"/>
                </a:solidFill>
              </a:rPr>
              <a:t>Что поможет нам вырасти в 2014 году</a:t>
            </a:r>
          </a:p>
        </p:txBody>
      </p:sp>
    </p:spTree>
    <p:extLst>
      <p:ext uri="{BB962C8B-B14F-4D97-AF65-F5344CB8AC3E}">
        <p14:creationId xmlns:p14="http://schemas.microsoft.com/office/powerpoint/2010/main" val="346493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/>
          </p:cNvSpPr>
          <p:nvPr>
            <p:ph type="title"/>
          </p:nvPr>
        </p:nvSpPr>
        <p:spPr>
          <a:xfrm>
            <a:off x="-1404938" y="-171450"/>
            <a:ext cx="8229601" cy="1143000"/>
          </a:xfrm>
        </p:spPr>
        <p:txBody>
          <a:bodyPr/>
          <a:lstStyle/>
          <a:p>
            <a:r>
              <a:rPr lang="ru-RU" sz="2400" b="1" smtClean="0">
                <a:solidFill>
                  <a:srgbClr val="000066"/>
                </a:solidFill>
              </a:rPr>
              <a:t>Проект «Аптечка» на сайте </a:t>
            </a:r>
            <a:r>
              <a:rPr lang="en-US" sz="2400" b="1" smtClean="0">
                <a:solidFill>
                  <a:srgbClr val="000066"/>
                </a:solidFill>
              </a:rPr>
              <a:t>Medi.ru</a:t>
            </a:r>
            <a:endParaRPr lang="ru-RU" sz="2400" b="1" smtClean="0">
              <a:solidFill>
                <a:srgbClr val="000066"/>
              </a:solidFill>
            </a:endParaRPr>
          </a:p>
        </p:txBody>
      </p:sp>
      <p:pic>
        <p:nvPicPr>
          <p:cNvPr id="3522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5" t="13780" r="18376" b="5511"/>
          <a:stretch>
            <a:fillRect/>
          </a:stretch>
        </p:blipFill>
        <p:spPr bwMode="auto">
          <a:xfrm>
            <a:off x="1187450" y="836613"/>
            <a:ext cx="6408738" cy="4397375"/>
          </a:xfrm>
          <a:prstGeom prst="rect">
            <a:avLst/>
          </a:prstGeom>
          <a:noFill/>
          <a:ln w="9525">
            <a:solidFill>
              <a:srgbClr val="0066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250825" y="5589588"/>
            <a:ext cx="7561263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b="1" smtClean="0">
                <a:solidFill>
                  <a:srgbClr val="000066"/>
                </a:solidFill>
              </a:rPr>
              <a:t>Результаты 2013 года:</a:t>
            </a:r>
            <a:endParaRPr lang="en-US" b="1" smtClean="0">
              <a:solidFill>
                <a:srgbClr val="000066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-"/>
            </a:pPr>
            <a:r>
              <a:rPr lang="ru-RU" b="1" smtClean="0">
                <a:solidFill>
                  <a:srgbClr val="000066"/>
                </a:solidFill>
              </a:rPr>
              <a:t> </a:t>
            </a:r>
            <a:r>
              <a:rPr lang="en-US" b="1" smtClean="0">
                <a:solidFill>
                  <a:srgbClr val="000066"/>
                </a:solidFill>
              </a:rPr>
              <a:t>74</a:t>
            </a:r>
            <a:r>
              <a:rPr lang="ru-RU" b="1" smtClean="0">
                <a:solidFill>
                  <a:srgbClr val="000066"/>
                </a:solidFill>
              </a:rPr>
              <a:t>6 тыс. уникальных посетителей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-"/>
            </a:pPr>
            <a:r>
              <a:rPr lang="ru-RU" b="1" smtClean="0">
                <a:solidFill>
                  <a:srgbClr val="000066"/>
                </a:solidFill>
              </a:rPr>
              <a:t> 1.52 – среднее время, проведенное на странице Гевискон</a:t>
            </a:r>
          </a:p>
        </p:txBody>
      </p:sp>
    </p:spTree>
    <p:extLst>
      <p:ext uri="{BB962C8B-B14F-4D97-AF65-F5344CB8AC3E}">
        <p14:creationId xmlns:p14="http://schemas.microsoft.com/office/powerpoint/2010/main" val="31540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/>
          </p:cNvSpPr>
          <p:nvPr>
            <p:ph type="title"/>
          </p:nvPr>
        </p:nvSpPr>
        <p:spPr>
          <a:xfrm>
            <a:off x="-1620838" y="-315913"/>
            <a:ext cx="8229601" cy="1143001"/>
          </a:xfrm>
        </p:spPr>
        <p:txBody>
          <a:bodyPr/>
          <a:lstStyle/>
          <a:p>
            <a:r>
              <a:rPr lang="ru-RU" sz="2400" b="1" smtClean="0">
                <a:solidFill>
                  <a:srgbClr val="000066"/>
                </a:solidFill>
              </a:rPr>
              <a:t>Интернет-проект для беременных</a:t>
            </a:r>
          </a:p>
        </p:txBody>
      </p:sp>
      <p:pic>
        <p:nvPicPr>
          <p:cNvPr id="3532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154" b="24350"/>
          <a:stretch>
            <a:fillRect/>
          </a:stretch>
        </p:blipFill>
        <p:spPr bwMode="auto">
          <a:xfrm>
            <a:off x="900113" y="692150"/>
            <a:ext cx="6769100" cy="5457825"/>
          </a:xfrm>
          <a:prstGeom prst="rect">
            <a:avLst/>
          </a:prstGeom>
          <a:noFill/>
          <a:ln w="9525">
            <a:solidFill>
              <a:srgbClr val="00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94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/>
          </p:cNvSpPr>
          <p:nvPr>
            <p:ph type="title"/>
          </p:nvPr>
        </p:nvSpPr>
        <p:spPr>
          <a:xfrm>
            <a:off x="153988" y="-242888"/>
            <a:ext cx="8089900" cy="996951"/>
          </a:xfrm>
        </p:spPr>
        <p:txBody>
          <a:bodyPr/>
          <a:lstStyle/>
          <a:p>
            <a:pPr algn="l"/>
            <a:r>
              <a:rPr lang="ru-RU" sz="2400" b="1" smtClean="0">
                <a:solidFill>
                  <a:srgbClr val="000066"/>
                </a:solidFill>
                <a:latin typeface="Arial" pitchFamily="34" charset="0"/>
              </a:rPr>
              <a:t>Гевискон на сайте «Доктор на работе»</a:t>
            </a:r>
            <a:endParaRPr lang="en-US" sz="2400" b="1" smtClean="0">
              <a:solidFill>
                <a:srgbClr val="000066"/>
              </a:solidFill>
              <a:latin typeface="Arial" pitchFamily="34" charset="0"/>
            </a:endParaRPr>
          </a:p>
        </p:txBody>
      </p:sp>
      <p:pic>
        <p:nvPicPr>
          <p:cNvPr id="3543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3810000" cy="3021013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4191000" y="1600200"/>
            <a:ext cx="83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9600" b="1" baseline="-25000" smtClean="0">
                <a:solidFill>
                  <a:srgbClr val="000066"/>
                </a:solidFill>
              </a:rPr>
              <a:t>+</a:t>
            </a:r>
          </a:p>
        </p:txBody>
      </p:sp>
      <p:pic>
        <p:nvPicPr>
          <p:cNvPr id="3543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990600"/>
            <a:ext cx="2370138" cy="2971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4310" name="AutoShape 6"/>
          <p:cNvSpPr>
            <a:spLocks noChangeArrowheads="1"/>
          </p:cNvSpPr>
          <p:nvPr/>
        </p:nvSpPr>
        <p:spPr bwMode="auto">
          <a:xfrm rot="5400000">
            <a:off x="4533900" y="4076700"/>
            <a:ext cx="609600" cy="685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2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311" name="Text Box 7"/>
          <p:cNvSpPr txBox="1">
            <a:spLocks noChangeArrowheads="1"/>
          </p:cNvSpPr>
          <p:nvPr/>
        </p:nvSpPr>
        <p:spPr bwMode="auto">
          <a:xfrm>
            <a:off x="1981200" y="4876800"/>
            <a:ext cx="5029200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2800" b="1" baseline="-25000" smtClean="0">
                <a:solidFill>
                  <a:srgbClr val="000066"/>
                </a:solidFill>
              </a:rPr>
              <a:t>Конкурс «Напиши статью об опыте применения препарата Гевискон и получи приз!»</a:t>
            </a:r>
            <a:endParaRPr lang="en-US" sz="2800" b="1" baseline="-25000" smtClean="0">
              <a:solidFill>
                <a:srgbClr val="000066"/>
              </a:solidFill>
            </a:endParaRPr>
          </a:p>
        </p:txBody>
      </p:sp>
      <p:pic>
        <p:nvPicPr>
          <p:cNvPr id="37896" name="Picture 8" descr="ANd9GcQ5M69PT3S26InY9cvu1VcgtyGzQ48vce5xTl3C8ebymGfLSKS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4038600"/>
            <a:ext cx="21431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313" name="Text Box 9"/>
          <p:cNvSpPr txBox="1">
            <a:spLocks noChangeArrowheads="1"/>
          </p:cNvSpPr>
          <p:nvPr/>
        </p:nvSpPr>
        <p:spPr bwMode="auto">
          <a:xfrm rot="2214238">
            <a:off x="7467600" y="1981200"/>
            <a:ext cx="91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9600" b="1" baseline="-25000" smtClean="0">
                <a:solidFill>
                  <a:srgbClr val="000066"/>
                </a:solidFill>
              </a:rPr>
              <a:t>+</a:t>
            </a:r>
          </a:p>
        </p:txBody>
      </p:sp>
      <p:sp>
        <p:nvSpPr>
          <p:cNvPr id="354314" name="Text Box 10"/>
          <p:cNvSpPr txBox="1">
            <a:spLocks noChangeArrowheads="1"/>
          </p:cNvSpPr>
          <p:nvPr/>
        </p:nvSpPr>
        <p:spPr bwMode="auto">
          <a:xfrm>
            <a:off x="7956550" y="1844675"/>
            <a:ext cx="83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9600" b="1" baseline="-25000" smtClean="0">
                <a:solidFill>
                  <a:srgbClr val="000066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62576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089900" cy="996950"/>
          </a:xfrm>
        </p:spPr>
        <p:txBody>
          <a:bodyPr/>
          <a:lstStyle/>
          <a:p>
            <a:pPr algn="l"/>
            <a:r>
              <a:rPr lang="ru-RU" sz="2400" b="1" smtClean="0">
                <a:solidFill>
                  <a:srgbClr val="000066"/>
                </a:solidFill>
                <a:latin typeface="Arial" pitchFamily="34" charset="0"/>
              </a:rPr>
              <a:t>Гевискон на сайте «Доктор на работе»</a:t>
            </a:r>
            <a:endParaRPr lang="en-US" sz="2400" b="1" smtClean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355331" name="AutoShape 3"/>
          <p:cNvSpPr>
            <a:spLocks noChangeArrowheads="1"/>
          </p:cNvSpPr>
          <p:nvPr/>
        </p:nvSpPr>
        <p:spPr bwMode="auto">
          <a:xfrm>
            <a:off x="457200" y="1676400"/>
            <a:ext cx="2514600" cy="1676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395288" y="1628775"/>
            <a:ext cx="2362200" cy="1600200"/>
          </a:xfrm>
          <a:prstGeom prst="roundRect">
            <a:avLst>
              <a:gd name="adj" fmla="val 16667"/>
            </a:avLst>
          </a:prstGeom>
          <a:solidFill>
            <a:schemeClr val="bg1">
              <a:alpha val="79999"/>
            </a:schemeClr>
          </a:soli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3419475" y="1628775"/>
            <a:ext cx="2362200" cy="1600200"/>
          </a:xfrm>
          <a:prstGeom prst="roundRect">
            <a:avLst>
              <a:gd name="adj" fmla="val 16667"/>
            </a:avLst>
          </a:prstGeom>
          <a:solidFill>
            <a:schemeClr val="bg1">
              <a:alpha val="79999"/>
            </a:schemeClr>
          </a:soli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6372225" y="1557338"/>
            <a:ext cx="2362200" cy="1600200"/>
          </a:xfrm>
          <a:prstGeom prst="roundRect">
            <a:avLst>
              <a:gd name="adj" fmla="val 16667"/>
            </a:avLst>
          </a:prstGeom>
          <a:solidFill>
            <a:schemeClr val="bg1">
              <a:alpha val="79999"/>
            </a:schemeClr>
          </a:soli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611188" y="1628775"/>
            <a:ext cx="1933575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2000" b="1" smtClean="0">
                <a:solidFill>
                  <a:srgbClr val="000066"/>
                </a:solidFill>
              </a:rPr>
              <a:t>ГЭРБ</a:t>
            </a:r>
            <a:endParaRPr lang="en-US" sz="2000" b="1" smtClean="0">
              <a:solidFill>
                <a:srgbClr val="000066"/>
              </a:solidFill>
            </a:endParaRP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b="1" smtClean="0">
                <a:solidFill>
                  <a:srgbClr val="000066"/>
                </a:solidFill>
              </a:rPr>
              <a:t>Роль Гевискон в лечении ГЭРБ</a:t>
            </a:r>
            <a:endParaRPr lang="en-US" b="1" smtClean="0">
              <a:solidFill>
                <a:srgbClr val="000066"/>
              </a:solidFill>
            </a:endParaRP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563938" y="1557338"/>
            <a:ext cx="19812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2000" b="1" smtClean="0">
                <a:solidFill>
                  <a:srgbClr val="000066"/>
                </a:solidFill>
              </a:rPr>
              <a:t>«Кислотный карман»</a:t>
            </a:r>
            <a:endParaRPr lang="en-US" sz="2000" b="1" smtClean="0">
              <a:solidFill>
                <a:srgbClr val="000066"/>
              </a:solidFill>
            </a:endParaRP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b="1" smtClean="0">
                <a:solidFill>
                  <a:srgbClr val="000066"/>
                </a:solidFill>
              </a:rPr>
              <a:t>Воздействие Гевискон ДД на него</a:t>
            </a:r>
            <a:endParaRPr lang="en-US" b="1" smtClean="0">
              <a:solidFill>
                <a:srgbClr val="000066"/>
              </a:solidFill>
            </a:endParaRP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6300788" y="1700213"/>
            <a:ext cx="2590800" cy="139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900" b="1" smtClean="0">
                <a:solidFill>
                  <a:srgbClr val="000066"/>
                </a:solidFill>
              </a:rPr>
              <a:t>Изжога во время беременности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900" b="1" smtClean="0">
                <a:solidFill>
                  <a:srgbClr val="000066"/>
                </a:solidFill>
              </a:rPr>
              <a:t>Гевискон Форте для беременных</a:t>
            </a:r>
            <a:endParaRPr lang="en-US" sz="1900" b="1" smtClean="0">
              <a:solidFill>
                <a:srgbClr val="000066"/>
              </a:solidFill>
            </a:endParaRP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3429000" y="990600"/>
            <a:ext cx="76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600" b="1" smtClean="0">
                <a:solidFill>
                  <a:srgbClr val="1F497D"/>
                </a:solidFill>
                <a:latin typeface="Kite Display" pitchFamily="2" charset="0"/>
              </a:rPr>
              <a:t>2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609600" y="990600"/>
            <a:ext cx="76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600" b="1" smtClean="0">
                <a:solidFill>
                  <a:srgbClr val="1F497D"/>
                </a:solidFill>
                <a:latin typeface="Kite Display" pitchFamily="2" charset="0"/>
              </a:rPr>
              <a:t>1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6227763" y="1052513"/>
            <a:ext cx="76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600" b="1" smtClean="0">
                <a:solidFill>
                  <a:srgbClr val="1F497D"/>
                </a:solidFill>
                <a:latin typeface="Kite Display" pitchFamily="2" charset="0"/>
              </a:rPr>
              <a:t>3</a:t>
            </a:r>
          </a:p>
        </p:txBody>
      </p:sp>
      <p:sp>
        <p:nvSpPr>
          <p:cNvPr id="38926" name="AutoShape 14"/>
          <p:cNvSpPr>
            <a:spLocks noChangeArrowheads="1"/>
          </p:cNvSpPr>
          <p:nvPr/>
        </p:nvSpPr>
        <p:spPr bwMode="auto">
          <a:xfrm>
            <a:off x="3563938" y="4005263"/>
            <a:ext cx="2362200" cy="1600200"/>
          </a:xfrm>
          <a:prstGeom prst="roundRect">
            <a:avLst>
              <a:gd name="adj" fmla="val 16667"/>
            </a:avLst>
          </a:prstGeom>
          <a:solidFill>
            <a:schemeClr val="hlink">
              <a:alpha val="7843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3851275" y="4005263"/>
            <a:ext cx="19812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2000" b="1" smtClean="0">
                <a:solidFill>
                  <a:srgbClr val="000066"/>
                </a:solidFill>
              </a:rPr>
              <a:t>Покрытие</a:t>
            </a:r>
            <a:r>
              <a:rPr lang="en-US" sz="2000" b="1" smtClean="0">
                <a:solidFill>
                  <a:srgbClr val="000066"/>
                </a:solidFill>
              </a:rPr>
              <a:t>: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2000" b="1" smtClean="0">
                <a:solidFill>
                  <a:srgbClr val="000066"/>
                </a:solidFill>
              </a:rPr>
              <a:t>Гастро</a:t>
            </a:r>
            <a:r>
              <a:rPr lang="en-US" sz="2000" b="1" smtClean="0">
                <a:solidFill>
                  <a:srgbClr val="000066"/>
                </a:solidFill>
              </a:rPr>
              <a:t> = 866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2000" b="1" smtClean="0">
                <a:solidFill>
                  <a:srgbClr val="000066"/>
                </a:solidFill>
              </a:rPr>
              <a:t>Терапевты</a:t>
            </a:r>
            <a:r>
              <a:rPr lang="en-US" sz="2000" b="1" smtClean="0">
                <a:solidFill>
                  <a:srgbClr val="000066"/>
                </a:solidFill>
              </a:rPr>
              <a:t> = 14 564</a:t>
            </a:r>
          </a:p>
        </p:txBody>
      </p:sp>
    </p:spTree>
    <p:extLst>
      <p:ext uri="{BB962C8B-B14F-4D97-AF65-F5344CB8AC3E}">
        <p14:creationId xmlns:p14="http://schemas.microsoft.com/office/powerpoint/2010/main" val="10504631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  <p:bldP spid="38917" grpId="0" animBg="1"/>
      <p:bldP spid="38918" grpId="0" animBg="1"/>
      <p:bldP spid="38919" grpId="0"/>
      <p:bldP spid="38920" grpId="0"/>
      <p:bldP spid="38921" grpId="0"/>
      <p:bldP spid="38922" grpId="0"/>
      <p:bldP spid="38923" grpId="0"/>
      <p:bldP spid="38924" grpId="0"/>
      <p:bldP spid="38926" grpId="0" animBg="1"/>
      <p:bldP spid="389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4"/>
          <p:cNvSpPr>
            <a:spLocks noGrp="1"/>
          </p:cNvSpPr>
          <p:nvPr>
            <p:ph type="title"/>
          </p:nvPr>
        </p:nvSpPr>
        <p:spPr>
          <a:xfrm>
            <a:off x="-757238" y="-315913"/>
            <a:ext cx="8229601" cy="1143001"/>
          </a:xfrm>
        </p:spPr>
        <p:txBody>
          <a:bodyPr/>
          <a:lstStyle/>
          <a:p>
            <a:pPr eaLnBrk="1" hangingPunct="1"/>
            <a:r>
              <a:rPr lang="ru-RU" sz="2400" b="1" smtClean="0">
                <a:solidFill>
                  <a:srgbClr val="000066"/>
                </a:solidFill>
              </a:rPr>
              <a:t>Размещение в профессиональной прессе</a:t>
            </a:r>
          </a:p>
        </p:txBody>
      </p:sp>
      <p:pic>
        <p:nvPicPr>
          <p:cNvPr id="356355" name="Picture 6" descr="i?id=93923189-33-72&amp;n=2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341438"/>
            <a:ext cx="1641475" cy="2159000"/>
          </a:xfrm>
          <a:prstGeom prst="rect">
            <a:avLst/>
          </a:prstGeom>
          <a:noFill/>
          <a:ln w="9525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356" name="Picture 8" descr="i?id=58088470-70-72&amp;n=21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341438"/>
            <a:ext cx="1584325" cy="2160587"/>
          </a:xfrm>
          <a:prstGeom prst="rect">
            <a:avLst/>
          </a:prstGeom>
          <a:noFill/>
          <a:ln w="9525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357" name="Picture 10" descr="i?id=41462268-45-72&amp;n=21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341438"/>
            <a:ext cx="1584325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6358" name="Picture 12" descr="i?id=98699282-52-72&amp;n=21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341438"/>
            <a:ext cx="1555750" cy="2160587"/>
          </a:xfrm>
          <a:prstGeom prst="rect">
            <a:avLst/>
          </a:prstGeom>
          <a:noFill/>
          <a:ln w="9525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359" name="Picture 14" descr="i?id=142237991-42-72&amp;n=21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221163"/>
            <a:ext cx="1636712" cy="2232025"/>
          </a:xfrm>
          <a:prstGeom prst="rect">
            <a:avLst/>
          </a:prstGeom>
          <a:noFill/>
          <a:ln w="9525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360" name="Picture 16" descr="i?id=79273438-54-72&amp;n=21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341438"/>
            <a:ext cx="1525587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6361" name="Picture 18" descr="i?id=130725497-35-72&amp;n=21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49725"/>
            <a:ext cx="1577975" cy="2232025"/>
          </a:xfrm>
          <a:prstGeom prst="rect">
            <a:avLst/>
          </a:prstGeom>
          <a:noFill/>
          <a:ln w="9525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6362" name="Text Box 19"/>
          <p:cNvSpPr txBox="1">
            <a:spLocks noChangeArrowheads="1"/>
          </p:cNvSpPr>
          <p:nvPr/>
        </p:nvSpPr>
        <p:spPr bwMode="auto">
          <a:xfrm>
            <a:off x="3851275" y="765175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2400" b="1" u="sng" smtClean="0">
                <a:solidFill>
                  <a:srgbClr val="000066"/>
                </a:solidFill>
              </a:rPr>
              <a:t>Врачи</a:t>
            </a:r>
          </a:p>
        </p:txBody>
      </p:sp>
      <p:sp>
        <p:nvSpPr>
          <p:cNvPr id="356363" name="Text Box 20"/>
          <p:cNvSpPr txBox="1">
            <a:spLocks noChangeArrowheads="1"/>
          </p:cNvSpPr>
          <p:nvPr/>
        </p:nvSpPr>
        <p:spPr bwMode="auto">
          <a:xfrm>
            <a:off x="3419475" y="3644900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2400" b="1" u="sng" smtClean="0">
                <a:solidFill>
                  <a:srgbClr val="000066"/>
                </a:solidFill>
              </a:rPr>
              <a:t>Фармацевты</a:t>
            </a:r>
          </a:p>
        </p:txBody>
      </p:sp>
    </p:spTree>
    <p:extLst>
      <p:ext uri="{BB962C8B-B14F-4D97-AF65-F5344CB8AC3E}">
        <p14:creationId xmlns:p14="http://schemas.microsoft.com/office/powerpoint/2010/main" val="38334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ru-RU" sz="2400" b="1" smtClean="0">
                <a:solidFill>
                  <a:srgbClr val="000066"/>
                </a:solidFill>
              </a:rPr>
              <a:t>Медицинская поддержка: национальные конгрессы</a:t>
            </a:r>
            <a:r>
              <a:rPr lang="ru-RU" sz="4000" smtClean="0"/>
              <a:t/>
            </a:r>
            <a:br>
              <a:rPr lang="ru-RU" sz="4000" smtClean="0"/>
            </a:br>
            <a:endParaRPr lang="ru-RU" sz="4000" smtClean="0"/>
          </a:p>
        </p:txBody>
      </p:sp>
      <p:sp>
        <p:nvSpPr>
          <p:cNvPr id="357379" name="Rectangle 3"/>
          <p:cNvSpPr>
            <a:spLocks noGrp="1"/>
          </p:cNvSpPr>
          <p:nvPr>
            <p:ph type="body" idx="1"/>
          </p:nvPr>
        </p:nvSpPr>
        <p:spPr>
          <a:xfrm>
            <a:off x="0" y="1125538"/>
            <a:ext cx="8229600" cy="4525962"/>
          </a:xfrm>
        </p:spPr>
        <p:txBody>
          <a:bodyPr/>
          <a:lstStyle/>
          <a:p>
            <a:pPr eaLnBrk="1" hangingPunct="1"/>
            <a:r>
              <a:rPr lang="ru-RU" sz="2400" b="1" smtClean="0">
                <a:solidFill>
                  <a:srgbClr val="000066"/>
                </a:solidFill>
                <a:latin typeface="Arial" pitchFamily="34" charset="0"/>
              </a:rPr>
              <a:t>Сессии НИИ Гастроэнтерологии – март 2014 года</a:t>
            </a:r>
          </a:p>
          <a:p>
            <a:pPr eaLnBrk="1" hangingPunct="1"/>
            <a:r>
              <a:rPr lang="ru-RU" sz="2400" b="1" smtClean="0">
                <a:solidFill>
                  <a:srgbClr val="000066"/>
                </a:solidFill>
                <a:latin typeface="Arial" pitchFamily="34" charset="0"/>
              </a:rPr>
              <a:t>Съезд НОГР – 5 -6 марта 2014 года</a:t>
            </a:r>
          </a:p>
          <a:p>
            <a:pPr eaLnBrk="1" hangingPunct="1"/>
            <a:endParaRPr lang="ru-RU" sz="2400" b="1" smtClean="0">
              <a:solidFill>
                <a:srgbClr val="000066"/>
              </a:solidFill>
              <a:latin typeface="Arial" pitchFamily="34" charset="0"/>
            </a:endParaRPr>
          </a:p>
        </p:txBody>
      </p:sp>
      <p:pic>
        <p:nvPicPr>
          <p:cNvPr id="3573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15755" r="15886" b="50760"/>
          <a:stretch>
            <a:fillRect/>
          </a:stretch>
        </p:blipFill>
        <p:spPr bwMode="auto">
          <a:xfrm>
            <a:off x="0" y="2779713"/>
            <a:ext cx="9144000" cy="244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074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/>
          </p:cNvSpPr>
          <p:nvPr>
            <p:ph type="title"/>
          </p:nvPr>
        </p:nvSpPr>
        <p:spPr>
          <a:xfrm>
            <a:off x="-838201" y="0"/>
            <a:ext cx="8229601" cy="1143000"/>
          </a:xfrm>
        </p:spPr>
        <p:txBody>
          <a:bodyPr/>
          <a:lstStyle/>
          <a:p>
            <a:pPr eaLnBrk="1" hangingPunct="1"/>
            <a:r>
              <a:rPr lang="ru-RU" sz="2400" b="1" dirty="0" smtClean="0">
                <a:solidFill>
                  <a:srgbClr val="000066"/>
                </a:solidFill>
                <a:latin typeface="Arial" pitchFamily="34" charset="0"/>
              </a:rPr>
              <a:t>Приоритеты на </a:t>
            </a:r>
            <a:r>
              <a:rPr lang="en-US" sz="2400" b="1" dirty="0" smtClean="0">
                <a:solidFill>
                  <a:srgbClr val="000066"/>
                </a:solidFill>
                <a:latin typeface="Arial" pitchFamily="34" charset="0"/>
              </a:rPr>
              <a:t>1 </a:t>
            </a:r>
            <a:r>
              <a:rPr lang="ru-RU" sz="2400" b="1" dirty="0" smtClean="0">
                <a:solidFill>
                  <a:srgbClr val="000066"/>
                </a:solidFill>
                <a:latin typeface="Arial" pitchFamily="34" charset="0"/>
              </a:rPr>
              <a:t>полугодие 2014 года</a:t>
            </a:r>
            <a:r>
              <a:rPr lang="ru-RU" sz="2400" b="1" dirty="0" smtClean="0">
                <a:solidFill>
                  <a:srgbClr val="000066"/>
                </a:solidFill>
                <a:latin typeface="Arial" pitchFamily="34" charset="0"/>
              </a:rPr>
              <a:t>:</a:t>
            </a:r>
            <a:endParaRPr lang="en-US" sz="2400" b="1" dirty="0" smtClean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358403" name="Rectangle 3"/>
          <p:cNvSpPr>
            <a:spLocks noGrp="1"/>
          </p:cNvSpPr>
          <p:nvPr>
            <p:ph type="body" idx="1"/>
          </p:nvPr>
        </p:nvSpPr>
        <p:spPr>
          <a:xfrm>
            <a:off x="468313" y="1557338"/>
            <a:ext cx="8675687" cy="2087562"/>
          </a:xfrm>
        </p:spPr>
        <p:txBody>
          <a:bodyPr/>
          <a:lstStyle/>
          <a:p>
            <a:pPr eaLnBrk="1" hangingPunct="1">
              <a:buFontTx/>
              <a:buAutoNum type="arabicParenR"/>
            </a:pPr>
            <a:r>
              <a:rPr lang="ru-RU" sz="2000" b="1" smtClean="0">
                <a:solidFill>
                  <a:srgbClr val="000066"/>
                </a:solidFill>
              </a:rPr>
              <a:t>Основной фокус на линейке Гевискон Двойное действие</a:t>
            </a:r>
          </a:p>
          <a:p>
            <a:pPr eaLnBrk="1" hangingPunct="1">
              <a:buFontTx/>
              <a:buNone/>
            </a:pPr>
            <a:endParaRPr lang="ru-RU" sz="2000" b="1" smtClean="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r>
              <a:rPr lang="ru-RU" sz="2000" b="1" smtClean="0">
                <a:solidFill>
                  <a:srgbClr val="000066"/>
                </a:solidFill>
              </a:rPr>
              <a:t>2) Увеличение числа рекомендаций за счет преимуществ применения Гевискон Двойное Действие в комбинированной терапии с ИПП (мед. пред.)</a:t>
            </a:r>
          </a:p>
          <a:p>
            <a:pPr eaLnBrk="1" hangingPunct="1">
              <a:buFontTx/>
              <a:buNone/>
            </a:pPr>
            <a:endParaRPr lang="ru-RU" sz="2000" b="1" smtClean="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r>
              <a:rPr lang="ru-RU" sz="2000" b="1" smtClean="0">
                <a:solidFill>
                  <a:srgbClr val="000066"/>
                </a:solidFill>
              </a:rPr>
              <a:t>3) Информировать врачей и фармацевтов о запуске Гевискон Форте для беременных</a:t>
            </a:r>
          </a:p>
          <a:p>
            <a:pPr eaLnBrk="1" hangingPunct="1">
              <a:buFontTx/>
              <a:buNone/>
            </a:pPr>
            <a:endParaRPr lang="ru-RU" sz="2000" b="1" smtClean="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r>
              <a:rPr lang="ru-RU" sz="2000" b="1" smtClean="0">
                <a:solidFill>
                  <a:srgbClr val="000066"/>
                </a:solidFill>
              </a:rPr>
              <a:t>4) Увеличение дистрибуции Гевискон Двойное действие Саше </a:t>
            </a:r>
          </a:p>
          <a:p>
            <a:pPr eaLnBrk="1" hangingPunct="1">
              <a:buFontTx/>
              <a:buNone/>
            </a:pPr>
            <a:r>
              <a:rPr lang="ru-RU" sz="2000" b="1" smtClean="0">
                <a:solidFill>
                  <a:srgbClr val="000066"/>
                </a:solidFill>
              </a:rPr>
              <a:t>№ 12 и Гевискон Форте для беременных № 12</a:t>
            </a:r>
          </a:p>
          <a:p>
            <a:pPr eaLnBrk="1" hangingPunct="1">
              <a:buFontTx/>
              <a:buNone/>
            </a:pPr>
            <a:endParaRPr lang="en-US" sz="2000" b="1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4067" name="Rectangle 2"/>
          <p:cNvSpPr>
            <a:spLocks noGrp="1"/>
          </p:cNvSpPr>
          <p:nvPr>
            <p:ph type="title"/>
          </p:nvPr>
        </p:nvSpPr>
        <p:spPr>
          <a:xfrm>
            <a:off x="106363" y="-171450"/>
            <a:ext cx="9434512" cy="1270000"/>
          </a:xfrm>
        </p:spPr>
        <p:txBody>
          <a:bodyPr/>
          <a:lstStyle/>
          <a:p>
            <a:pPr algn="l"/>
            <a:r>
              <a:rPr lang="ru-RU" sz="2400" b="1" smtClean="0">
                <a:solidFill>
                  <a:schemeClr val="tx2"/>
                </a:solidFill>
                <a:latin typeface="Arial" pitchFamily="34" charset="0"/>
              </a:rPr>
              <a:t>Основной акцент в поддержке на Гевискон</a:t>
            </a:r>
            <a:r>
              <a:rPr lang="en-US" sz="2400" b="1" smtClean="0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lang="ru-RU" sz="2400" b="1" smtClean="0">
                <a:solidFill>
                  <a:schemeClr val="tx2"/>
                </a:solidFill>
                <a:latin typeface="Arial" pitchFamily="34" charset="0"/>
              </a:rPr>
              <a:t>Двойное Действие!</a:t>
            </a:r>
            <a:endParaRPr lang="en-US" sz="2400" b="1" smtClean="0">
              <a:solidFill>
                <a:schemeClr val="tx2"/>
              </a:solidFill>
              <a:latin typeface="Arial" pitchFamily="34" charset="0"/>
            </a:endParaRPr>
          </a:p>
        </p:txBody>
      </p:sp>
      <p:pic>
        <p:nvPicPr>
          <p:cNvPr id="344068" name="Picture 14" descr="лог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63" y="5051425"/>
            <a:ext cx="1366837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4069" name="Picture 15" descr="GAV_Support_K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2413"/>
            <a:ext cx="9145588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3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AutoShape 4"/>
          <p:cNvSpPr>
            <a:spLocks noChangeArrowheads="1"/>
          </p:cNvSpPr>
          <p:nvPr/>
        </p:nvSpPr>
        <p:spPr bwMode="auto">
          <a:xfrm>
            <a:off x="107950" y="2997200"/>
            <a:ext cx="1943100" cy="935038"/>
          </a:xfrm>
          <a:prstGeom prst="flowChartAlternateProcess">
            <a:avLst/>
          </a:prstGeom>
          <a:solidFill>
            <a:srgbClr val="99CC00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3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Поддержка в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3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Интернете</a:t>
            </a:r>
          </a:p>
        </p:txBody>
      </p:sp>
      <p:sp>
        <p:nvSpPr>
          <p:cNvPr id="345091" name="AutoShape 5"/>
          <p:cNvSpPr>
            <a:spLocks noChangeArrowheads="1"/>
          </p:cNvSpPr>
          <p:nvPr/>
        </p:nvSpPr>
        <p:spPr bwMode="auto">
          <a:xfrm>
            <a:off x="2411413" y="620713"/>
            <a:ext cx="6246812" cy="360362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2013</a:t>
            </a:r>
          </a:p>
        </p:txBody>
      </p:sp>
      <p:sp>
        <p:nvSpPr>
          <p:cNvPr id="345092" name="AutoShape 6"/>
          <p:cNvSpPr>
            <a:spLocks noChangeArrowheads="1"/>
          </p:cNvSpPr>
          <p:nvPr/>
        </p:nvSpPr>
        <p:spPr bwMode="auto">
          <a:xfrm>
            <a:off x="2374900" y="4005263"/>
            <a:ext cx="6084888" cy="287337"/>
          </a:xfrm>
          <a:prstGeom prst="flowChartAlternateProcess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3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Визиты к гастроэнтерологам</a:t>
            </a:r>
            <a:endParaRPr lang="en-GB" sz="1300" b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5093" name="AutoShape 7"/>
          <p:cNvSpPr>
            <a:spLocks noChangeArrowheads="1"/>
          </p:cNvSpPr>
          <p:nvPr/>
        </p:nvSpPr>
        <p:spPr bwMode="auto">
          <a:xfrm>
            <a:off x="107950" y="1052513"/>
            <a:ext cx="1979613" cy="565150"/>
          </a:xfrm>
          <a:prstGeom prst="flowChartAlternateProcess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2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АКТИВНОСТЬ</a:t>
            </a:r>
            <a:endParaRPr lang="en-US" sz="1200" b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5094" name="AutoShape 8"/>
          <p:cNvSpPr>
            <a:spLocks noChangeArrowheads="1"/>
          </p:cNvSpPr>
          <p:nvPr/>
        </p:nvSpPr>
        <p:spPr bwMode="auto">
          <a:xfrm>
            <a:off x="106363" y="1700213"/>
            <a:ext cx="1944687" cy="555625"/>
          </a:xfrm>
          <a:prstGeom prst="flowChartAlternateProcess">
            <a:avLst/>
          </a:prstGeom>
          <a:solidFill>
            <a:srgbClr val="FF00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3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Запуск нового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3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продукта</a:t>
            </a:r>
          </a:p>
        </p:txBody>
      </p:sp>
      <p:sp>
        <p:nvSpPr>
          <p:cNvPr id="345095" name="AutoShape 9"/>
          <p:cNvSpPr>
            <a:spLocks noChangeArrowheads="1"/>
          </p:cNvSpPr>
          <p:nvPr/>
        </p:nvSpPr>
        <p:spPr bwMode="auto">
          <a:xfrm>
            <a:off x="71438" y="4005263"/>
            <a:ext cx="1908175" cy="1655762"/>
          </a:xfrm>
          <a:prstGeom prst="flowChartAlternateProcess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2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Медицинская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2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поддержка</a:t>
            </a:r>
            <a:endParaRPr lang="en-US" sz="1200" b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5096" name="AutoShape 10"/>
          <p:cNvSpPr>
            <a:spLocks noChangeArrowheads="1"/>
          </p:cNvSpPr>
          <p:nvPr/>
        </p:nvSpPr>
        <p:spPr bwMode="auto">
          <a:xfrm>
            <a:off x="3203575" y="1700213"/>
            <a:ext cx="1584325" cy="503237"/>
          </a:xfrm>
          <a:prstGeom prst="flowChartAlternateProcess">
            <a:avLst/>
          </a:prstGeom>
          <a:solidFill>
            <a:srgbClr val="FF00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3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Гевискон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3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для беременных</a:t>
            </a:r>
            <a:endParaRPr lang="en-GB" sz="1300" b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5097" name="AutoShape 12"/>
          <p:cNvSpPr>
            <a:spLocks noChangeArrowheads="1"/>
          </p:cNvSpPr>
          <p:nvPr/>
        </p:nvSpPr>
        <p:spPr bwMode="auto">
          <a:xfrm>
            <a:off x="2508250" y="1109663"/>
            <a:ext cx="935038" cy="431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январь</a:t>
            </a:r>
          </a:p>
        </p:txBody>
      </p:sp>
      <p:sp>
        <p:nvSpPr>
          <p:cNvPr id="345098" name="AutoShape 13"/>
          <p:cNvSpPr>
            <a:spLocks noChangeArrowheads="1"/>
          </p:cNvSpPr>
          <p:nvPr/>
        </p:nvSpPr>
        <p:spPr bwMode="auto">
          <a:xfrm>
            <a:off x="3565525" y="1084263"/>
            <a:ext cx="863600" cy="431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февраль</a:t>
            </a:r>
          </a:p>
        </p:txBody>
      </p:sp>
      <p:sp>
        <p:nvSpPr>
          <p:cNvPr id="345099" name="AutoShape 16"/>
          <p:cNvSpPr>
            <a:spLocks noChangeArrowheads="1"/>
          </p:cNvSpPr>
          <p:nvPr/>
        </p:nvSpPr>
        <p:spPr bwMode="auto">
          <a:xfrm>
            <a:off x="2195513" y="3286125"/>
            <a:ext cx="6264275" cy="287338"/>
          </a:xfrm>
          <a:prstGeom prst="flowChartAlternateProcess">
            <a:avLst/>
          </a:prstGeom>
          <a:solidFill>
            <a:srgbClr val="99CC00"/>
          </a:solidFill>
          <a:ln w="9525" algn="ctr">
            <a:solidFill>
              <a:srgbClr val="33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3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Размещение на сайте </a:t>
            </a:r>
            <a:r>
              <a:rPr lang="en-US" sz="13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medi.ru</a:t>
            </a:r>
            <a:endParaRPr lang="ru-RU" sz="1300" b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5100" name="AutoShape 17"/>
          <p:cNvSpPr>
            <a:spLocks noChangeArrowheads="1"/>
          </p:cNvSpPr>
          <p:nvPr/>
        </p:nvSpPr>
        <p:spPr bwMode="auto">
          <a:xfrm>
            <a:off x="2700338" y="2924175"/>
            <a:ext cx="5761037" cy="287338"/>
          </a:xfrm>
          <a:prstGeom prst="flowChartAlternateProcess">
            <a:avLst/>
          </a:prstGeom>
          <a:solidFill>
            <a:srgbClr val="99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3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Проект «Доктор на работе»</a:t>
            </a:r>
            <a:endParaRPr lang="en-GB" sz="1300" b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5101" name="AutoShape 18"/>
          <p:cNvSpPr>
            <a:spLocks noChangeArrowheads="1"/>
          </p:cNvSpPr>
          <p:nvPr/>
        </p:nvSpPr>
        <p:spPr bwMode="auto">
          <a:xfrm>
            <a:off x="2411413" y="5086350"/>
            <a:ext cx="6046787" cy="287338"/>
          </a:xfrm>
          <a:prstGeom prst="flowChartAlternateProcess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3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Национальные, локальные конгрессы</a:t>
            </a:r>
            <a:endParaRPr lang="en-GB" sz="1300" b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5102" name="AutoShape 19"/>
          <p:cNvSpPr>
            <a:spLocks noChangeArrowheads="1"/>
          </p:cNvSpPr>
          <p:nvPr/>
        </p:nvSpPr>
        <p:spPr bwMode="auto">
          <a:xfrm>
            <a:off x="107950" y="5734050"/>
            <a:ext cx="1800225" cy="935038"/>
          </a:xfrm>
          <a:prstGeom prst="flowChartAlternateProcess">
            <a:avLst/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3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Поддержка в 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3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аптеках</a:t>
            </a:r>
            <a:endParaRPr lang="en-US" sz="1300" b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5103" name="AutoShape 20"/>
          <p:cNvSpPr>
            <a:spLocks noChangeArrowheads="1"/>
          </p:cNvSpPr>
          <p:nvPr/>
        </p:nvSpPr>
        <p:spPr bwMode="auto">
          <a:xfrm>
            <a:off x="2411413" y="5805488"/>
            <a:ext cx="6119812" cy="287337"/>
          </a:xfrm>
          <a:prstGeom prst="flowChartAlternateProcess">
            <a:avLst/>
          </a:prstGeom>
          <a:solidFill>
            <a:srgbClr val="80808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3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Размещение </a:t>
            </a:r>
            <a:r>
              <a:rPr lang="en-US" sz="13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POS </a:t>
            </a:r>
            <a:r>
              <a:rPr lang="ru-RU" sz="13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-материалов</a:t>
            </a:r>
            <a:endParaRPr lang="en-GB" sz="1300" b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5104" name="AutoShape 24"/>
          <p:cNvSpPr>
            <a:spLocks noChangeArrowheads="1"/>
          </p:cNvSpPr>
          <p:nvPr/>
        </p:nvSpPr>
        <p:spPr bwMode="auto">
          <a:xfrm>
            <a:off x="4451350" y="1084263"/>
            <a:ext cx="935038" cy="431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март</a:t>
            </a:r>
          </a:p>
        </p:txBody>
      </p:sp>
      <p:sp>
        <p:nvSpPr>
          <p:cNvPr id="345105" name="AutoShape 25"/>
          <p:cNvSpPr>
            <a:spLocks noChangeArrowheads="1"/>
          </p:cNvSpPr>
          <p:nvPr/>
        </p:nvSpPr>
        <p:spPr bwMode="auto">
          <a:xfrm>
            <a:off x="5459413" y="1058863"/>
            <a:ext cx="935037" cy="431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апрель</a:t>
            </a:r>
          </a:p>
        </p:txBody>
      </p:sp>
      <p:sp>
        <p:nvSpPr>
          <p:cNvPr id="345106" name="AutoShape 26"/>
          <p:cNvSpPr>
            <a:spLocks noChangeArrowheads="1"/>
          </p:cNvSpPr>
          <p:nvPr/>
        </p:nvSpPr>
        <p:spPr bwMode="auto">
          <a:xfrm>
            <a:off x="6516688" y="1033463"/>
            <a:ext cx="935037" cy="431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май</a:t>
            </a:r>
          </a:p>
        </p:txBody>
      </p:sp>
      <p:sp>
        <p:nvSpPr>
          <p:cNvPr id="345107" name="AutoShape 27"/>
          <p:cNvSpPr>
            <a:spLocks noChangeArrowheads="1"/>
          </p:cNvSpPr>
          <p:nvPr/>
        </p:nvSpPr>
        <p:spPr bwMode="auto">
          <a:xfrm>
            <a:off x="7524750" y="1033463"/>
            <a:ext cx="935038" cy="431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июнь</a:t>
            </a:r>
          </a:p>
        </p:txBody>
      </p:sp>
      <p:sp>
        <p:nvSpPr>
          <p:cNvPr id="345108" name="AutoShape 28"/>
          <p:cNvSpPr>
            <a:spLocks noChangeArrowheads="1"/>
          </p:cNvSpPr>
          <p:nvPr/>
        </p:nvSpPr>
        <p:spPr bwMode="auto">
          <a:xfrm>
            <a:off x="106363" y="2349500"/>
            <a:ext cx="1944687" cy="555625"/>
          </a:xfrm>
          <a:prstGeom prst="flowChartAlternateProcess">
            <a:avLst/>
          </a:prstGeom>
          <a:solidFill>
            <a:srgbClr val="008080"/>
          </a:solidFill>
          <a:ln w="9525" algn="ctr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3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Поддержка на ТВ</a:t>
            </a:r>
          </a:p>
        </p:txBody>
      </p:sp>
      <p:sp>
        <p:nvSpPr>
          <p:cNvPr id="345109" name="AutoShape 29"/>
          <p:cNvSpPr>
            <a:spLocks noChangeArrowheads="1"/>
          </p:cNvSpPr>
          <p:nvPr/>
        </p:nvSpPr>
        <p:spPr bwMode="auto">
          <a:xfrm>
            <a:off x="2268538" y="2349500"/>
            <a:ext cx="1152525" cy="430213"/>
          </a:xfrm>
          <a:prstGeom prst="flowChartAlternateProcess">
            <a:avLst/>
          </a:prstGeom>
          <a:solidFill>
            <a:srgbClr val="00808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3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Текущий 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3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ролик</a:t>
            </a:r>
            <a:endParaRPr lang="en-GB" sz="1300" b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5110" name="AutoShape 30"/>
          <p:cNvSpPr>
            <a:spLocks noChangeArrowheads="1"/>
          </p:cNvSpPr>
          <p:nvPr/>
        </p:nvSpPr>
        <p:spPr bwMode="auto">
          <a:xfrm>
            <a:off x="5292725" y="2420938"/>
            <a:ext cx="2952750" cy="360362"/>
          </a:xfrm>
          <a:prstGeom prst="flowChartAlternateProcess">
            <a:avLst/>
          </a:prstGeom>
          <a:solidFill>
            <a:srgbClr val="00808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3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Новый ролик!</a:t>
            </a:r>
            <a:endParaRPr lang="en-GB" sz="1300" b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5111" name="AutoShape 31"/>
          <p:cNvSpPr>
            <a:spLocks noChangeArrowheads="1"/>
          </p:cNvSpPr>
          <p:nvPr/>
        </p:nvSpPr>
        <p:spPr bwMode="auto">
          <a:xfrm>
            <a:off x="2916238" y="3646488"/>
            <a:ext cx="5545137" cy="287337"/>
          </a:xfrm>
          <a:prstGeom prst="flowChartAlternateProcess">
            <a:avLst/>
          </a:prstGeom>
          <a:solidFill>
            <a:srgbClr val="99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3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Проект «Гевискон для беременных»</a:t>
            </a:r>
            <a:endParaRPr lang="en-GB" sz="1300" b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5112" name="AutoShape 32"/>
          <p:cNvSpPr>
            <a:spLocks noChangeArrowheads="1"/>
          </p:cNvSpPr>
          <p:nvPr/>
        </p:nvSpPr>
        <p:spPr bwMode="auto">
          <a:xfrm>
            <a:off x="2411413" y="5446713"/>
            <a:ext cx="6048375" cy="287337"/>
          </a:xfrm>
          <a:prstGeom prst="flowChartAlternateProcess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3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Размещение в мед.прессе</a:t>
            </a:r>
            <a:endParaRPr lang="en-GB" sz="1300" b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5113" name="AutoShape 33"/>
          <p:cNvSpPr>
            <a:spLocks noChangeArrowheads="1"/>
          </p:cNvSpPr>
          <p:nvPr/>
        </p:nvSpPr>
        <p:spPr bwMode="auto">
          <a:xfrm>
            <a:off x="4140200" y="4365625"/>
            <a:ext cx="4321175" cy="287338"/>
          </a:xfrm>
          <a:prstGeom prst="flowChartAlternateProcess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3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Визиты к гинекологам</a:t>
            </a:r>
            <a:endParaRPr lang="en-GB" sz="1300" b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5114" name="AutoShape 34"/>
          <p:cNvSpPr>
            <a:spLocks noChangeArrowheads="1"/>
          </p:cNvSpPr>
          <p:nvPr/>
        </p:nvSpPr>
        <p:spPr bwMode="auto">
          <a:xfrm>
            <a:off x="2771775" y="4724400"/>
            <a:ext cx="3168650" cy="287338"/>
          </a:xfrm>
          <a:prstGeom prst="flowChartAlternateProcess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3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Круглые столы с терапевтами</a:t>
            </a:r>
            <a:endParaRPr lang="en-GB" sz="1300" b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5115" name="AutoShape 35"/>
          <p:cNvSpPr>
            <a:spLocks noChangeArrowheads="1"/>
          </p:cNvSpPr>
          <p:nvPr/>
        </p:nvSpPr>
        <p:spPr bwMode="auto">
          <a:xfrm>
            <a:off x="4716463" y="6165850"/>
            <a:ext cx="2089150" cy="287338"/>
          </a:xfrm>
          <a:prstGeom prst="flowChartAlternateProcess">
            <a:avLst/>
          </a:prstGeom>
          <a:solidFill>
            <a:srgbClr val="80808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3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Визиты в аптеки</a:t>
            </a:r>
            <a:endParaRPr lang="en-GB" sz="1300" b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5116" name="AutoShape 36"/>
          <p:cNvSpPr>
            <a:spLocks noChangeArrowheads="1"/>
          </p:cNvSpPr>
          <p:nvPr/>
        </p:nvSpPr>
        <p:spPr bwMode="auto">
          <a:xfrm>
            <a:off x="2484438" y="6524625"/>
            <a:ext cx="6119812" cy="287338"/>
          </a:xfrm>
          <a:prstGeom prst="flowChartAlternateProcess">
            <a:avLst/>
          </a:prstGeom>
          <a:solidFill>
            <a:srgbClr val="80808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GB" sz="13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PDP</a:t>
            </a:r>
          </a:p>
        </p:txBody>
      </p:sp>
      <p:sp>
        <p:nvSpPr>
          <p:cNvPr id="345117" name="Rectangle 38"/>
          <p:cNvSpPr>
            <a:spLocks noGrp="1"/>
          </p:cNvSpPr>
          <p:nvPr>
            <p:ph type="title"/>
          </p:nvPr>
        </p:nvSpPr>
        <p:spPr>
          <a:xfrm>
            <a:off x="106363" y="-458788"/>
            <a:ext cx="9434512" cy="1270001"/>
          </a:xfrm>
          <a:noFill/>
        </p:spPr>
        <p:txBody>
          <a:bodyPr/>
          <a:lstStyle/>
          <a:p>
            <a:pPr algn="l"/>
            <a:r>
              <a:rPr lang="ru-RU" sz="2400" b="1" smtClean="0">
                <a:solidFill>
                  <a:schemeClr val="tx2"/>
                </a:solidFill>
              </a:rPr>
              <a:t>Мастер-план на 1-ое полугодие 2014 года</a:t>
            </a:r>
            <a:endParaRPr lang="en-US" sz="2400" b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260350"/>
            <a:ext cx="8964612" cy="1724025"/>
          </a:xfrm>
        </p:spPr>
        <p:txBody>
          <a:bodyPr anchor="t"/>
          <a:lstStyle/>
          <a:p>
            <a:pPr eaLnBrk="1" hangingPunct="1"/>
            <a:r>
              <a:rPr lang="ru-RU" sz="2400" smtClean="0">
                <a:solidFill>
                  <a:srgbClr val="000066"/>
                </a:solidFill>
                <a:sym typeface="Gill Sans"/>
              </a:rPr>
              <a:t>Запуск Гевискон Форте для беременных в феврале!</a:t>
            </a:r>
          </a:p>
        </p:txBody>
      </p:sp>
      <p:pic>
        <p:nvPicPr>
          <p:cNvPr id="346115" name="Picture 4" descr="Z:\work2\benkizer\Gaviskon\Gaviscon_for_moms_tmp\Gaviskon_m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3355975" cy="381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6116" name="Rectangle 1"/>
          <p:cNvSpPr>
            <a:spLocks noChangeArrowheads="1"/>
          </p:cNvSpPr>
          <p:nvPr/>
        </p:nvSpPr>
        <p:spPr bwMode="auto">
          <a:xfrm>
            <a:off x="179388" y="1341438"/>
            <a:ext cx="7993062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004" tIns="32004" rIns="32004" bIns="32004"/>
          <a:lstStyle/>
          <a:p>
            <a:pPr defTabSz="576263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  <a:t> </a:t>
            </a:r>
            <a:r>
              <a:rPr lang="ru-RU" sz="2200" b="1" smtClean="0">
                <a:solidFill>
                  <a:srgbClr val="000066"/>
                </a:solidFill>
                <a:ea typeface="ヒラギノ角ゴ ProN W6"/>
                <a:cs typeface="ヒラギノ角ゴ ProN W6"/>
                <a:sym typeface="Gill Sans"/>
              </a:rPr>
              <a:t>ЦА:</a:t>
            </a:r>
            <a: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  <a:t> беременные женщины, 25-45 лет</a:t>
            </a:r>
            <a:b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</a:br>
            <a: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  <a:t/>
            </a:r>
            <a:b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</a:br>
            <a: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  <a:t>- </a:t>
            </a:r>
            <a:r>
              <a:rPr lang="ru-RU" sz="2200" b="1" smtClean="0">
                <a:solidFill>
                  <a:srgbClr val="000066"/>
                </a:solidFill>
                <a:ea typeface="ヒラギノ角ゴ ProN W6"/>
                <a:cs typeface="ヒラギノ角ゴ ProN W6"/>
                <a:sym typeface="Gill Sans"/>
              </a:rPr>
              <a:t>Первая на рынке</a:t>
            </a:r>
            <a: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  <a:t> упаковка,</a:t>
            </a:r>
            <a:b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</a:br>
            <a: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  <a:t>   предназначенная специально для </a:t>
            </a:r>
            <a:b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</a:br>
            <a: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  <a:t>   беременных</a:t>
            </a:r>
            <a:b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</a:br>
            <a: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  <a:t/>
            </a:r>
            <a:b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</a:br>
            <a: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  <a:t>- </a:t>
            </a:r>
            <a:r>
              <a:rPr lang="ru-RU" sz="2200" b="1" smtClean="0">
                <a:solidFill>
                  <a:srgbClr val="000066"/>
                </a:solidFill>
                <a:ea typeface="ヒラギノ角ゴ ProN W6"/>
                <a:cs typeface="ヒラギノ角ゴ ProN W6"/>
                <a:sym typeface="Gill Sans"/>
              </a:rPr>
              <a:t>Преимущество для потребителей:</a:t>
            </a:r>
            <a: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  <a:t/>
            </a:r>
            <a:b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</a:br>
            <a: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  <a:t>  помогает устранить изжогу, не </a:t>
            </a:r>
            <a:b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</a:br>
            <a: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  <a:t>  всасываясь в системный кровоток за </a:t>
            </a:r>
            <a:b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</a:br>
            <a: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  <a:t>  счет своего уникального механизма</a:t>
            </a:r>
            <a:b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</a:br>
            <a: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  <a:t>  действия</a:t>
            </a:r>
            <a:b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</a:br>
            <a: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  <a:t/>
            </a:r>
            <a:b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</a:br>
            <a: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  <a:t>- </a:t>
            </a:r>
            <a:r>
              <a:rPr lang="ru-RU" sz="2200" b="1" smtClean="0">
                <a:solidFill>
                  <a:srgbClr val="000066"/>
                </a:solidFill>
                <a:ea typeface="ヒラギノ角ゴ ProN W6"/>
                <a:cs typeface="ヒラギノ角ゴ ProN W6"/>
                <a:sym typeface="Gill Sans"/>
              </a:rPr>
              <a:t>Старт отгрузок:</a:t>
            </a:r>
            <a:r>
              <a:rPr lang="ru-RU" sz="2200" b="1" smtClean="0">
                <a:solidFill>
                  <a:srgbClr val="006666"/>
                </a:solidFill>
                <a:ea typeface="ヒラギノ角ゴ ProN W6"/>
                <a:cs typeface="ヒラギノ角ゴ ProN W6"/>
                <a:sym typeface="Gill Sans"/>
              </a:rPr>
              <a:t> 1 февраля 2014 года</a:t>
            </a:r>
            <a:endParaRPr lang="ru-RU" sz="2400" b="1" smtClean="0">
              <a:solidFill>
                <a:srgbClr val="006666"/>
              </a:solidFill>
              <a:ea typeface="ヒラギノ角ゴ ProN W6"/>
              <a:cs typeface="ヒラギノ角ゴ ProN W6"/>
              <a:sym typeface="Gill Sans"/>
            </a:endParaRPr>
          </a:p>
        </p:txBody>
      </p:sp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6227763" y="981075"/>
            <a:ext cx="2843212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2400" b="1" smtClean="0">
                <a:solidFill>
                  <a:srgbClr val="006666"/>
                </a:solidFill>
                <a:cs typeface="ヒラギノ角ゴ ProN W3"/>
              </a:rPr>
              <a:t>12 саше по 10 мл</a:t>
            </a:r>
          </a:p>
        </p:txBody>
      </p:sp>
    </p:spTree>
    <p:extLst>
      <p:ext uri="{BB962C8B-B14F-4D97-AF65-F5344CB8AC3E}">
        <p14:creationId xmlns:p14="http://schemas.microsoft.com/office/powerpoint/2010/main" val="2558450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1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39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471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1341438"/>
            <a:ext cx="9793288" cy="551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7141" name="Rectangle 1"/>
          <p:cNvSpPr>
            <a:spLocks noChangeArrowheads="1"/>
          </p:cNvSpPr>
          <p:nvPr/>
        </p:nvSpPr>
        <p:spPr bwMode="auto">
          <a:xfrm>
            <a:off x="107950" y="120650"/>
            <a:ext cx="896461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004" tIns="32004" rIns="32004" bIns="32004"/>
          <a:lstStyle/>
          <a:p>
            <a:pPr defTabSz="576263"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smtClean="0">
                <a:solidFill>
                  <a:srgbClr val="000066"/>
                </a:solidFill>
                <a:ea typeface="ヒラギノ角ゴ ProN W6"/>
                <a:cs typeface="ヒラギノ角ゴ ProN W6"/>
                <a:sym typeface="Gill Sans"/>
              </a:rPr>
              <a:t>Поддержка Гевискон Форте для беременных в 2014 году</a:t>
            </a:r>
          </a:p>
        </p:txBody>
      </p:sp>
    </p:spTree>
    <p:extLst>
      <p:ext uri="{BB962C8B-B14F-4D97-AF65-F5344CB8AC3E}">
        <p14:creationId xmlns:p14="http://schemas.microsoft.com/office/powerpoint/2010/main" val="1531444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Text Box 15"/>
          <p:cNvSpPr txBox="1">
            <a:spLocks noChangeArrowheads="1"/>
          </p:cNvSpPr>
          <p:nvPr/>
        </p:nvSpPr>
        <p:spPr bwMode="auto">
          <a:xfrm>
            <a:off x="323850" y="908050"/>
            <a:ext cx="4681538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ru-RU" sz="2000" b="1" smtClean="0">
                <a:solidFill>
                  <a:srgbClr val="CC0099"/>
                </a:solidFill>
              </a:rPr>
              <a:t>Охват:</a:t>
            </a:r>
            <a:r>
              <a:rPr lang="en-US" sz="2000" smtClean="0">
                <a:solidFill>
                  <a:srgbClr val="000066"/>
                </a:solidFill>
              </a:rPr>
              <a:t> </a:t>
            </a:r>
            <a:r>
              <a:rPr lang="ru-RU" sz="2000" smtClean="0">
                <a:solidFill>
                  <a:srgbClr val="000066"/>
                </a:solidFill>
              </a:rPr>
              <a:t>Вся Россия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ru-RU" sz="2000" b="1" smtClean="0">
                <a:solidFill>
                  <a:srgbClr val="CC0099"/>
                </a:solidFill>
              </a:rPr>
              <a:t>Каналы:</a:t>
            </a:r>
            <a:r>
              <a:rPr lang="ru-RU" sz="2000" smtClean="0">
                <a:solidFill>
                  <a:srgbClr val="CC0099"/>
                </a:solidFill>
              </a:rPr>
              <a:t>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endParaRPr lang="ru-RU" sz="2000" smtClean="0">
              <a:solidFill>
                <a:srgbClr val="CC0099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ru-RU" sz="2000" smtClean="0">
              <a:solidFill>
                <a:srgbClr val="009999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endParaRPr lang="ru-RU" sz="2000" smtClean="0">
              <a:solidFill>
                <a:srgbClr val="009999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ru-RU" sz="2000" smtClean="0">
              <a:solidFill>
                <a:srgbClr val="009999"/>
              </a:solidFill>
            </a:endParaRPr>
          </a:p>
        </p:txBody>
      </p:sp>
      <p:sp>
        <p:nvSpPr>
          <p:cNvPr id="348163" name="Rectangle 2"/>
          <p:cNvSpPr>
            <a:spLocks noGrp="1"/>
          </p:cNvSpPr>
          <p:nvPr>
            <p:ph type="title"/>
          </p:nvPr>
        </p:nvSpPr>
        <p:spPr>
          <a:xfrm>
            <a:off x="-2341563" y="-242888"/>
            <a:ext cx="8086726" cy="1270001"/>
          </a:xfrm>
        </p:spPr>
        <p:txBody>
          <a:bodyPr/>
          <a:lstStyle/>
          <a:p>
            <a:r>
              <a:rPr lang="ru-RU" sz="2400" b="1" smtClean="0">
                <a:solidFill>
                  <a:srgbClr val="000066"/>
                </a:solidFill>
                <a:latin typeface="Arial" pitchFamily="34" charset="0"/>
              </a:rPr>
              <a:t>Поддержка</a:t>
            </a:r>
            <a:r>
              <a:rPr lang="ru-RU" sz="2000" b="1" smtClean="0">
                <a:solidFill>
                  <a:srgbClr val="000066"/>
                </a:solidFill>
                <a:latin typeface="Arial" pitchFamily="34" charset="0"/>
              </a:rPr>
              <a:t> на ТВ</a:t>
            </a:r>
            <a:endParaRPr lang="en-US" sz="2000" b="1" smtClean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348164" name="Text Box 3"/>
          <p:cNvSpPr txBox="1">
            <a:spLocks noChangeArrowheads="1"/>
          </p:cNvSpPr>
          <p:nvPr/>
        </p:nvSpPr>
        <p:spPr bwMode="auto">
          <a:xfrm>
            <a:off x="4462463" y="-171450"/>
            <a:ext cx="4681537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ru-RU" sz="2000" smtClean="0">
              <a:solidFill>
                <a:srgbClr val="009999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ru-RU" sz="2000" smtClean="0">
              <a:solidFill>
                <a:srgbClr val="009999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ru-RU" sz="2000" b="1" smtClean="0">
                <a:solidFill>
                  <a:srgbClr val="CC0099"/>
                </a:solidFill>
              </a:rPr>
              <a:t>Период:</a:t>
            </a:r>
            <a:r>
              <a:rPr lang="ru-RU" sz="2000" smtClean="0">
                <a:solidFill>
                  <a:srgbClr val="000066"/>
                </a:solidFill>
              </a:rPr>
              <a:t> Январь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z="2000" smtClean="0">
              <a:solidFill>
                <a:srgbClr val="000066"/>
              </a:solidFill>
            </a:endParaRPr>
          </a:p>
        </p:txBody>
      </p:sp>
      <p:pic>
        <p:nvPicPr>
          <p:cNvPr id="348165" name="Picture 4" descr="i?id=221203508-67-72&amp;n=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1989138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66" name="Picture 5" descr="i?id=58748292-33-72&amp;n=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989138"/>
            <a:ext cx="896938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67" name="Picture 6" descr="i?id=235728343-09-72&amp;n=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38" y="1989138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68" name="Picture 7" descr="i?id=126362039-16-72&amp;n=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2060575"/>
            <a:ext cx="935038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69" name="Picture 8" descr="i?id=144209553-17-72&amp;n=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2708275"/>
            <a:ext cx="1187451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70" name="Picture 9" descr="i?id=167118395-59-72&amp;n=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590800"/>
            <a:ext cx="11398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71" name="Picture 23" descr="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2878138"/>
            <a:ext cx="55721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72" name="Picture 25" descr="i?id=84407434-22-7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670300"/>
            <a:ext cx="504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73" name="Picture 15" descr="Картинка 2 из 884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3598863"/>
            <a:ext cx="79216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74" name="Picture 21" descr="Картинка 11 из 9314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670300"/>
            <a:ext cx="509588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75" name="AutoShape 18"/>
          <p:cNvSpPr>
            <a:spLocks noChangeArrowheads="1"/>
          </p:cNvSpPr>
          <p:nvPr/>
        </p:nvSpPr>
        <p:spPr bwMode="auto">
          <a:xfrm>
            <a:off x="2124075" y="5589588"/>
            <a:ext cx="2016125" cy="1079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48176" name="Picture 19" descr="Gaviscon_KV_rus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341438"/>
            <a:ext cx="3746500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22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491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49188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113" y="0"/>
            <a:ext cx="11306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189" name="Rectangle 6"/>
          <p:cNvSpPr>
            <a:spLocks noChangeArrowheads="1"/>
          </p:cNvSpPr>
          <p:nvPr/>
        </p:nvSpPr>
        <p:spPr bwMode="auto">
          <a:xfrm>
            <a:off x="-1044575" y="260350"/>
            <a:ext cx="11449050" cy="1008063"/>
          </a:xfrm>
          <a:prstGeom prst="rect">
            <a:avLst/>
          </a:prstGeom>
          <a:solidFill>
            <a:srgbClr val="C0C0C0">
              <a:alpha val="5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9190" name="Text Box 5"/>
          <p:cNvSpPr txBox="1">
            <a:spLocks noChangeArrowheads="1"/>
          </p:cNvSpPr>
          <p:nvPr/>
        </p:nvSpPr>
        <p:spPr bwMode="auto">
          <a:xfrm>
            <a:off x="1258888" y="404813"/>
            <a:ext cx="838835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3500" b="1" smtClean="0">
                <a:solidFill>
                  <a:srgbClr val="FFFFFF"/>
                </a:solidFill>
              </a:rPr>
              <a:t>Скоро на всех экранах страны…</a:t>
            </a:r>
          </a:p>
        </p:txBody>
      </p:sp>
    </p:spTree>
    <p:extLst>
      <p:ext uri="{BB962C8B-B14F-4D97-AF65-F5344CB8AC3E}">
        <p14:creationId xmlns:p14="http://schemas.microsoft.com/office/powerpoint/2010/main" val="626729126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algn="l"/>
            <a:r>
              <a:rPr lang="ru-RU" sz="3000" b="1" smtClean="0"/>
              <a:t>Новый ролик с апреля!</a:t>
            </a:r>
          </a:p>
        </p:txBody>
      </p:sp>
      <p:pic>
        <p:nvPicPr>
          <p:cNvPr id="350211" name="Picture 4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238" y="0"/>
            <a:ext cx="110172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0212" name="Text Box 6"/>
          <p:cNvSpPr txBox="1">
            <a:spLocks noChangeArrowheads="1"/>
          </p:cNvSpPr>
          <p:nvPr/>
        </p:nvSpPr>
        <p:spPr bwMode="auto">
          <a:xfrm>
            <a:off x="3995738" y="2997200"/>
            <a:ext cx="2303462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5500" b="1" smtClean="0">
                <a:solidFill>
                  <a:srgbClr val="1F497D"/>
                </a:solidFill>
              </a:rPr>
              <a:t>x 2</a:t>
            </a:r>
            <a:endParaRPr lang="ru-RU" sz="5500" b="1" smtClean="0">
              <a:solidFill>
                <a:srgbClr val="1F497D"/>
              </a:solidFill>
            </a:endParaRPr>
          </a:p>
        </p:txBody>
      </p:sp>
      <p:sp>
        <p:nvSpPr>
          <p:cNvPr id="350213" name="Text Box 5"/>
          <p:cNvSpPr txBox="1">
            <a:spLocks noChangeArrowheads="1"/>
          </p:cNvSpPr>
          <p:nvPr/>
        </p:nvSpPr>
        <p:spPr bwMode="auto">
          <a:xfrm>
            <a:off x="395288" y="188913"/>
            <a:ext cx="6084887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2000" b="1" smtClean="0">
                <a:solidFill>
                  <a:srgbClr val="CC0099"/>
                </a:solidFill>
              </a:rPr>
              <a:t>Фокус:</a:t>
            </a:r>
            <a:r>
              <a:rPr lang="ru-RU" sz="2000" b="1" smtClean="0">
                <a:solidFill>
                  <a:srgbClr val="FFFFFF"/>
                </a:solidFill>
              </a:rPr>
              <a:t> таблетки Гевискон Двойное Действие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2000" b="1" smtClean="0">
                <a:solidFill>
                  <a:srgbClr val="CC0099"/>
                </a:solidFill>
              </a:rPr>
              <a:t>Старт:</a:t>
            </a:r>
            <a:r>
              <a:rPr lang="ru-RU" sz="2000" b="1" smtClean="0">
                <a:solidFill>
                  <a:srgbClr val="FFFFFF"/>
                </a:solidFill>
              </a:rPr>
              <a:t> апрель (усиленная поддержка на ТВ)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2000" b="1" smtClean="0">
                <a:solidFill>
                  <a:srgbClr val="CC0099"/>
                </a:solidFill>
              </a:rPr>
              <a:t>Охват:</a:t>
            </a:r>
            <a:r>
              <a:rPr lang="ru-RU" sz="2000" b="1" smtClean="0">
                <a:solidFill>
                  <a:srgbClr val="FFFFFF"/>
                </a:solidFill>
              </a:rPr>
              <a:t> вся Россия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ru-RU" sz="2000" b="1" smtClean="0">
              <a:solidFill>
                <a:srgbClr val="FFFFFF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ru-RU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1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Активности в интернете</a:t>
            </a:r>
          </a:p>
        </p:txBody>
      </p:sp>
      <p:pic>
        <p:nvPicPr>
          <p:cNvPr id="351235" name="Picture 13" descr="iStock_000004921409Medium_11143759_st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773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236" name="Rectangle 14"/>
          <p:cNvSpPr>
            <a:spLocks noChangeArrowheads="1"/>
          </p:cNvSpPr>
          <p:nvPr/>
        </p:nvSpPr>
        <p:spPr bwMode="auto">
          <a:xfrm>
            <a:off x="-1404938" y="260350"/>
            <a:ext cx="11520488" cy="765175"/>
          </a:xfrm>
          <a:prstGeom prst="rect">
            <a:avLst/>
          </a:prstGeom>
          <a:solidFill>
            <a:schemeClr val="accent1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1237" name="Text Box 15"/>
          <p:cNvSpPr txBox="1">
            <a:spLocks noChangeArrowheads="1"/>
          </p:cNvSpPr>
          <p:nvPr/>
        </p:nvSpPr>
        <p:spPr bwMode="auto">
          <a:xfrm>
            <a:off x="1403350" y="333375"/>
            <a:ext cx="838835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3500" b="1" smtClean="0">
                <a:solidFill>
                  <a:srgbClr val="FFFFFF"/>
                </a:solidFill>
              </a:rPr>
              <a:t>Активности в Интернете</a:t>
            </a:r>
          </a:p>
        </p:txBody>
      </p:sp>
    </p:spTree>
    <p:extLst>
      <p:ext uri="{BB962C8B-B14F-4D97-AF65-F5344CB8AC3E}">
        <p14:creationId xmlns:p14="http://schemas.microsoft.com/office/powerpoint/2010/main" val="248910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Заголовок и пункты">
  <a:themeElements>
    <a:clrScheme name="Заголовок и пункт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Заголовок и пункты">
      <a:majorFont>
        <a:latin typeface="Tahoma"/>
        <a:ea typeface="ヒラギノ角ゴ ProN W6"/>
        <a:cs typeface="Arial"/>
      </a:majorFont>
      <a:minorFont>
        <a:latin typeface="Tahoma"/>
        <a:ea typeface="ヒラギノ角ゴ ProN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Заголовок и пункт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2_Тема Office">
  <a:themeElements>
    <a:clrScheme name="1_Тема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Тема Offic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Тема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On-screen Show (4:3)</PresentationFormat>
  <Paragraphs>96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Office Theme</vt:lpstr>
      <vt:lpstr>11_Тема Office</vt:lpstr>
      <vt:lpstr>Заголовок и пункты</vt:lpstr>
      <vt:lpstr>12_Тема Office</vt:lpstr>
      <vt:lpstr>PowerPoint Presentation</vt:lpstr>
      <vt:lpstr>Основной акцент в поддержке на Гевискон Двойное Действие!</vt:lpstr>
      <vt:lpstr>Мастер-план на 1-ое полугодие 2014 года</vt:lpstr>
      <vt:lpstr>Запуск Гевискон Форте для беременных в феврале!</vt:lpstr>
      <vt:lpstr>PowerPoint Presentation</vt:lpstr>
      <vt:lpstr>Поддержка на ТВ</vt:lpstr>
      <vt:lpstr>PowerPoint Presentation</vt:lpstr>
      <vt:lpstr>Новый ролик с апреля!</vt:lpstr>
      <vt:lpstr>Активности в интернете</vt:lpstr>
      <vt:lpstr>Проект «Аптечка» на сайте Medi.ru</vt:lpstr>
      <vt:lpstr>Интернет-проект для беременных</vt:lpstr>
      <vt:lpstr>Гевискон на сайте «Доктор на работе»</vt:lpstr>
      <vt:lpstr>Гевискон на сайте «Доктор на работе»</vt:lpstr>
      <vt:lpstr>Размещение в профессиональной прессе</vt:lpstr>
      <vt:lpstr>Медицинская поддержка: национальные конгрессы </vt:lpstr>
      <vt:lpstr>Приоритеты на 1 полугодие 2014 года: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Petrukhina, Tatiana</dc:creator>
  <cp:lastModifiedBy>Petrukhina, Tatiana</cp:lastModifiedBy>
  <cp:revision>1</cp:revision>
  <dcterms:created xsi:type="dcterms:W3CDTF">2006-08-16T00:00:00Z</dcterms:created>
  <dcterms:modified xsi:type="dcterms:W3CDTF">2014-04-16T12:21:59Z</dcterms:modified>
</cp:coreProperties>
</file>