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9531B-AA3C-48B7-B89E-0A63C3D6146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BD216-2693-481E-BF53-CF00B28254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5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C430-432D-43D1-9759-CCF8DAE8F44F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C93F-59CE-41B5-8EB5-59482ECAC4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6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69224-7571-4F57-B66E-6DA8E825CE4E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B0CB0-8ECB-4C81-9ACC-091C9BFE3E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5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A6F0D-3492-44BC-BD57-B3D0878DAFEA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C2354-810A-4571-A522-0DF4C8A514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3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3C9AE-E904-4F75-AFA7-5FEFAF57166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E30D-F59A-4868-BE2C-90A84412B8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9A702-A926-45AF-B617-0C983A5B05B5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5D07C-2719-4C83-A9F4-3B86E3BEC1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294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70EB7-5B33-4A1B-A0AF-27CD82D6FC63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7A48-05E7-4E05-8679-3BB58A6DC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28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5047-C180-4DDA-BEB3-5F29A48248EC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BD1EF-C4D0-4485-94C6-33871B62E3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BF4F5-E922-4B5B-BA0C-83917A5A83D0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82DB-B032-41CA-90A9-8CB8CD2B3C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066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86DB5-7B3D-4853-AF9A-0B4A366BC7A5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D87F-3025-4C7D-AF10-6940BAE202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69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14D6F-C0B8-44F2-B2FF-104898F4D3F2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4AF6-B045-4BD4-843D-39C005F667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5809CE-816F-4A43-BA57-38C134523CC9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1172BB-8B74-4B82-AFAD-B8E3E67B2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ata\dkotova\Desktop\January%202014\Lemsip\LEMSIP_20-4x3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Задачи на цикл 1 2014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971550" y="1341438"/>
            <a:ext cx="7200900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u="sng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Цель:</a:t>
            </a:r>
            <a:r>
              <a:rPr lang="ru-RU" sz="28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Растить долю рынка!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042988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1042988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484438" y="25654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1. Растить осведомленность потребителей</a:t>
            </a: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042988" y="34290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2484438" y="34290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2. Растить осведомленность фармацевтов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969963" y="4294188"/>
            <a:ext cx="1319212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2411413" y="4365625"/>
            <a:ext cx="576103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3. Активная поддержка в аптеках+удержание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места на полке!</a:t>
            </a:r>
          </a:p>
        </p:txBody>
      </p:sp>
    </p:spTree>
    <p:extLst>
      <p:ext uri="{BB962C8B-B14F-4D97-AF65-F5344CB8AC3E}">
        <p14:creationId xmlns:p14="http://schemas.microsoft.com/office/powerpoint/2010/main" val="10615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1143000"/>
          </a:xfrm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Ключевые преимущества </a:t>
            </a:r>
            <a:b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</a:br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Лемсип</a:t>
            </a:r>
          </a:p>
        </p:txBody>
      </p:sp>
      <p:pic>
        <p:nvPicPr>
          <p:cNvPr id="378883" name="Picture 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23633" r="49634" b="17317"/>
          <a:stretch>
            <a:fillRect/>
          </a:stretch>
        </p:blipFill>
        <p:spPr>
          <a:xfrm>
            <a:off x="1403350" y="1773238"/>
            <a:ext cx="6192838" cy="4021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4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89900" cy="996950"/>
          </a:xfrm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Мастер-план на Цикл 1 2014</a:t>
            </a:r>
            <a:endParaRPr lang="en-US" sz="2800" b="1" smtClean="0">
              <a:solidFill>
                <a:srgbClr val="D60093"/>
              </a:solidFill>
              <a:latin typeface="Arial" pitchFamily="34" charset="0"/>
            </a:endParaRPr>
          </a:p>
        </p:txBody>
      </p:sp>
      <p:sp>
        <p:nvSpPr>
          <p:cNvPr id="379907" name="AutoShape 3"/>
          <p:cNvSpPr>
            <a:spLocks noChangeArrowheads="1"/>
          </p:cNvSpPr>
          <p:nvPr/>
        </p:nvSpPr>
        <p:spPr bwMode="auto">
          <a:xfrm>
            <a:off x="355600" y="1158875"/>
            <a:ext cx="1728788" cy="565150"/>
          </a:xfrm>
          <a:prstGeom prst="flowChartAlternateProcess">
            <a:avLst/>
          </a:prstGeom>
          <a:gradFill rotWithShape="1">
            <a:gsLst>
              <a:gs pos="0">
                <a:srgbClr val="BDBDBD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Активность</a:t>
            </a:r>
            <a:endParaRPr lang="en-US" sz="1200" b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908" name="AutoShape 4"/>
          <p:cNvSpPr>
            <a:spLocks noChangeArrowheads="1"/>
          </p:cNvSpPr>
          <p:nvPr/>
        </p:nvSpPr>
        <p:spPr bwMode="auto">
          <a:xfrm>
            <a:off x="5435600" y="1196975"/>
            <a:ext cx="14414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Март</a:t>
            </a:r>
          </a:p>
        </p:txBody>
      </p:sp>
      <p:sp>
        <p:nvSpPr>
          <p:cNvPr id="379909" name="AutoShape 5"/>
          <p:cNvSpPr>
            <a:spLocks noChangeArrowheads="1"/>
          </p:cNvSpPr>
          <p:nvPr/>
        </p:nvSpPr>
        <p:spPr bwMode="auto">
          <a:xfrm>
            <a:off x="3779838" y="1196975"/>
            <a:ext cx="15843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Февраль</a:t>
            </a:r>
          </a:p>
        </p:txBody>
      </p:sp>
      <p:sp>
        <p:nvSpPr>
          <p:cNvPr id="379910" name="AutoShape 6"/>
          <p:cNvSpPr>
            <a:spLocks noChangeArrowheads="1"/>
          </p:cNvSpPr>
          <p:nvPr/>
        </p:nvSpPr>
        <p:spPr bwMode="auto">
          <a:xfrm>
            <a:off x="2339975" y="1196975"/>
            <a:ext cx="13684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Январь</a:t>
            </a:r>
          </a:p>
        </p:txBody>
      </p:sp>
      <p:sp>
        <p:nvSpPr>
          <p:cNvPr id="379911" name="AutoShape 7"/>
          <p:cNvSpPr>
            <a:spLocks noChangeArrowheads="1"/>
          </p:cNvSpPr>
          <p:nvPr/>
        </p:nvSpPr>
        <p:spPr bwMode="auto">
          <a:xfrm>
            <a:off x="395288" y="1773238"/>
            <a:ext cx="1728787" cy="555625"/>
          </a:xfrm>
          <a:prstGeom prst="flowChartAlternateProcess">
            <a:avLst/>
          </a:prstGeom>
          <a:gradFill rotWithShape="1">
            <a:gsLst>
              <a:gs pos="0">
                <a:srgbClr val="0000CC"/>
              </a:gs>
              <a:gs pos="100000">
                <a:srgbClr val="8686E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ТВ</a:t>
            </a:r>
          </a:p>
        </p:txBody>
      </p:sp>
      <p:grpSp>
        <p:nvGrpSpPr>
          <p:cNvPr id="379912" name="Group 8"/>
          <p:cNvGrpSpPr>
            <a:grpSpLocks/>
          </p:cNvGrpSpPr>
          <p:nvPr/>
        </p:nvGrpSpPr>
        <p:grpSpPr bwMode="auto">
          <a:xfrm>
            <a:off x="3132138" y="1844675"/>
            <a:ext cx="3744912" cy="368300"/>
            <a:chOff x="3788" y="1706"/>
            <a:chExt cx="1360" cy="363"/>
          </a:xfrm>
        </p:grpSpPr>
        <p:sp>
          <p:nvSpPr>
            <p:cNvPr id="379927" name="AutoShape 9"/>
            <p:cNvSpPr>
              <a:spLocks noChangeArrowheads="1"/>
            </p:cNvSpPr>
            <p:nvPr/>
          </p:nvSpPr>
          <p:spPr bwMode="auto">
            <a:xfrm>
              <a:off x="3788" y="1706"/>
              <a:ext cx="1360" cy="363"/>
            </a:xfrm>
            <a:prstGeom prst="flowChartAlternateProcess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 smtClean="0">
                <a:solidFill>
                  <a:srgbClr val="6B6B6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928" name="Text Box 10"/>
            <p:cNvSpPr txBox="1">
              <a:spLocks noChangeArrowheads="1"/>
            </p:cNvSpPr>
            <p:nvPr/>
          </p:nvSpPr>
          <p:spPr bwMode="auto">
            <a:xfrm>
              <a:off x="3833" y="1706"/>
              <a:ext cx="1152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b="1" smtClean="0">
                  <a:solidFill>
                    <a:srgbClr val="FFFFFF"/>
                  </a:solidFill>
                </a:rPr>
                <a:t>Новый ролик!</a:t>
              </a:r>
              <a:endParaRPr lang="en-US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79913" name="AutoShape 11"/>
          <p:cNvSpPr>
            <a:spLocks noChangeArrowheads="1"/>
          </p:cNvSpPr>
          <p:nvPr/>
        </p:nvSpPr>
        <p:spPr bwMode="auto">
          <a:xfrm>
            <a:off x="6948488" y="1196975"/>
            <a:ext cx="13684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DBDBD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Апрель</a:t>
            </a:r>
          </a:p>
        </p:txBody>
      </p:sp>
      <p:sp>
        <p:nvSpPr>
          <p:cNvPr id="379914" name="Rectangle 12"/>
          <p:cNvSpPr>
            <a:spLocks noChangeArrowheads="1"/>
          </p:cNvSpPr>
          <p:nvPr/>
        </p:nvSpPr>
        <p:spPr bwMode="auto">
          <a:xfrm>
            <a:off x="1476375" y="1557338"/>
            <a:ext cx="825341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915" name="AutoShape 13"/>
          <p:cNvSpPr>
            <a:spLocks noChangeArrowheads="1"/>
          </p:cNvSpPr>
          <p:nvPr/>
        </p:nvSpPr>
        <p:spPr bwMode="auto">
          <a:xfrm>
            <a:off x="385763" y="2465388"/>
            <a:ext cx="1728787" cy="817562"/>
          </a:xfrm>
          <a:prstGeom prst="flowChartAlternateProcess">
            <a:avLst/>
          </a:prstGeom>
          <a:gradFill rotWithShape="1">
            <a:gsLst>
              <a:gs pos="0">
                <a:srgbClr val="0000CC"/>
              </a:gs>
              <a:gs pos="100000">
                <a:srgbClr val="8686E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Интернет</a:t>
            </a:r>
          </a:p>
        </p:txBody>
      </p:sp>
      <p:grpSp>
        <p:nvGrpSpPr>
          <p:cNvPr id="379916" name="Group 14"/>
          <p:cNvGrpSpPr>
            <a:grpSpLocks/>
          </p:cNvGrpSpPr>
          <p:nvPr/>
        </p:nvGrpSpPr>
        <p:grpSpPr bwMode="auto">
          <a:xfrm>
            <a:off x="2268538" y="2852738"/>
            <a:ext cx="5930900" cy="360362"/>
            <a:chOff x="3788" y="1706"/>
            <a:chExt cx="1360" cy="363"/>
          </a:xfrm>
        </p:grpSpPr>
        <p:sp>
          <p:nvSpPr>
            <p:cNvPr id="379925" name="AutoShape 15"/>
            <p:cNvSpPr>
              <a:spLocks noChangeArrowheads="1"/>
            </p:cNvSpPr>
            <p:nvPr/>
          </p:nvSpPr>
          <p:spPr bwMode="auto">
            <a:xfrm>
              <a:off x="3788" y="1706"/>
              <a:ext cx="1360" cy="363"/>
            </a:xfrm>
            <a:prstGeom prst="flowChartAlternateProcess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Vidal.ru, Medi,ru,Baby.ru: Aptechka</a:t>
              </a:r>
            </a:p>
          </p:txBody>
        </p:sp>
        <p:sp>
          <p:nvSpPr>
            <p:cNvPr id="379926" name="Text Box 16"/>
            <p:cNvSpPr txBox="1">
              <a:spLocks noChangeArrowheads="1"/>
            </p:cNvSpPr>
            <p:nvPr/>
          </p:nvSpPr>
          <p:spPr bwMode="auto">
            <a:xfrm>
              <a:off x="3833" y="1706"/>
              <a:ext cx="11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600" b="1" smtClean="0">
                <a:solidFill>
                  <a:srgbClr val="800080"/>
                </a:solidFill>
              </a:endParaRPr>
            </a:p>
          </p:txBody>
        </p:sp>
      </p:grpSp>
      <p:grpSp>
        <p:nvGrpSpPr>
          <p:cNvPr id="379917" name="Group 17"/>
          <p:cNvGrpSpPr>
            <a:grpSpLocks/>
          </p:cNvGrpSpPr>
          <p:nvPr/>
        </p:nvGrpSpPr>
        <p:grpSpPr bwMode="auto">
          <a:xfrm>
            <a:off x="2916238" y="2420938"/>
            <a:ext cx="3829050" cy="400050"/>
            <a:chOff x="3788" y="1706"/>
            <a:chExt cx="1360" cy="363"/>
          </a:xfrm>
        </p:grpSpPr>
        <p:sp>
          <p:nvSpPr>
            <p:cNvPr id="379923" name="AutoShape 18"/>
            <p:cNvSpPr>
              <a:spLocks noChangeArrowheads="1"/>
            </p:cNvSpPr>
            <p:nvPr/>
          </p:nvSpPr>
          <p:spPr bwMode="auto">
            <a:xfrm>
              <a:off x="3788" y="1706"/>
              <a:ext cx="1360" cy="363"/>
            </a:xfrm>
            <a:prstGeom prst="flowChartAlternateProcess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Он-лайн видео</a:t>
              </a:r>
              <a:endPara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924" name="Text Box 19"/>
            <p:cNvSpPr txBox="1">
              <a:spLocks noChangeArrowheads="1"/>
            </p:cNvSpPr>
            <p:nvPr/>
          </p:nvSpPr>
          <p:spPr bwMode="auto">
            <a:xfrm>
              <a:off x="3833" y="1706"/>
              <a:ext cx="11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600" b="1" smtClean="0">
                <a:solidFill>
                  <a:srgbClr val="800080"/>
                </a:solidFill>
              </a:endParaRPr>
            </a:p>
          </p:txBody>
        </p:sp>
      </p:grpSp>
      <p:sp>
        <p:nvSpPr>
          <p:cNvPr id="379918" name="AutoShape 20"/>
          <p:cNvSpPr>
            <a:spLocks noChangeArrowheads="1"/>
          </p:cNvSpPr>
          <p:nvPr/>
        </p:nvSpPr>
        <p:spPr bwMode="auto">
          <a:xfrm>
            <a:off x="463550" y="3509963"/>
            <a:ext cx="1728788" cy="579437"/>
          </a:xfrm>
          <a:prstGeom prst="flowChartAlternateProcess">
            <a:avLst/>
          </a:prstGeom>
          <a:gradFill rotWithShape="1">
            <a:gsLst>
              <a:gs pos="0">
                <a:srgbClr val="0000CC"/>
              </a:gs>
              <a:gs pos="100000">
                <a:srgbClr val="8686E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Фарм дитейлинг</a:t>
            </a:r>
          </a:p>
        </p:txBody>
      </p:sp>
      <p:grpSp>
        <p:nvGrpSpPr>
          <p:cNvPr id="379919" name="Group 21"/>
          <p:cNvGrpSpPr>
            <a:grpSpLocks/>
          </p:cNvGrpSpPr>
          <p:nvPr/>
        </p:nvGrpSpPr>
        <p:grpSpPr bwMode="auto">
          <a:xfrm>
            <a:off x="2339975" y="3573463"/>
            <a:ext cx="3240088" cy="439737"/>
            <a:chOff x="3788" y="1706"/>
            <a:chExt cx="1360" cy="363"/>
          </a:xfrm>
        </p:grpSpPr>
        <p:sp>
          <p:nvSpPr>
            <p:cNvPr id="379921" name="AutoShape 22"/>
            <p:cNvSpPr>
              <a:spLocks noChangeArrowheads="1"/>
            </p:cNvSpPr>
            <p:nvPr/>
          </p:nvSpPr>
          <p:spPr bwMode="auto">
            <a:xfrm>
              <a:off x="3788" y="1706"/>
              <a:ext cx="1360" cy="363"/>
            </a:xfrm>
            <a:prstGeom prst="flowChartAlternateProcess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Второе сообщение</a:t>
              </a:r>
              <a:endParaRPr lang="en-US" sz="14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922" name="Text Box 23"/>
            <p:cNvSpPr txBox="1">
              <a:spLocks noChangeArrowheads="1"/>
            </p:cNvSpPr>
            <p:nvPr/>
          </p:nvSpPr>
          <p:spPr bwMode="auto">
            <a:xfrm>
              <a:off x="3833" y="1706"/>
              <a:ext cx="11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600" b="1" smtClean="0">
                <a:solidFill>
                  <a:srgbClr val="800080"/>
                </a:solidFill>
              </a:endParaRPr>
            </a:p>
          </p:txBody>
        </p:sp>
      </p:grpSp>
      <p:pic>
        <p:nvPicPr>
          <p:cNvPr id="3799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t="8636" r="21779" b="20769"/>
          <a:stretch>
            <a:fillRect/>
          </a:stretch>
        </p:blipFill>
        <p:spPr bwMode="auto">
          <a:xfrm>
            <a:off x="2987675" y="4292600"/>
            <a:ext cx="317023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614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Задачи на цикл 1 2014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971550" y="1341438"/>
            <a:ext cx="7200900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u="sng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Цель:</a:t>
            </a:r>
            <a:r>
              <a:rPr lang="ru-RU" sz="28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Растить долю рынка!</a:t>
            </a: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1116013" y="2420938"/>
            <a:ext cx="1319212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2484438" y="2492375"/>
            <a:ext cx="5761037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3. Активная поддержка в аптеках + удержание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места на полке!</a:t>
            </a:r>
          </a:p>
        </p:txBody>
      </p:sp>
    </p:spTree>
    <p:extLst>
      <p:ext uri="{BB962C8B-B14F-4D97-AF65-F5344CB8AC3E}">
        <p14:creationId xmlns:p14="http://schemas.microsoft.com/office/powerpoint/2010/main" val="11788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Конкуренты очень активны в аптеках!</a:t>
            </a:r>
          </a:p>
        </p:txBody>
      </p:sp>
      <p:pic>
        <p:nvPicPr>
          <p:cNvPr id="47" name="Picture 3" descr="\\Rumofs002\sales\TradeMarketing\S&amp;CM HC\Competitors activities\2013\Декабрь\Cold &amp; Flu\TheraFlu\IMAG0136.jpg"/>
          <p:cNvPicPr>
            <a:picLocks noChangeAspect="1" noChangeArrowheads="1"/>
          </p:cNvPicPr>
          <p:nvPr/>
        </p:nvPicPr>
        <p:blipFill rotWithShape="1">
          <a:blip r:embed="rId2"/>
          <a:srcRect l="14421" r="16070" b="1861"/>
          <a:stretch/>
        </p:blipFill>
        <p:spPr bwMode="auto">
          <a:xfrm>
            <a:off x="6732588" y="981075"/>
            <a:ext cx="1146175" cy="25209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\\Rumofs002\sales\TradeMarketing\S&amp;CM HC\Competitors activities\2013\Декабрь\Cold &amp; Flu\TheraFlu\P1140057.JPG"/>
          <p:cNvPicPr>
            <a:picLocks noChangeAspect="1" noChangeArrowheads="1"/>
          </p:cNvPicPr>
          <p:nvPr/>
        </p:nvPicPr>
        <p:blipFill rotWithShape="1">
          <a:blip r:embed="rId3"/>
          <a:srcRect t="9999" b="32718"/>
          <a:stretch/>
        </p:blipFill>
        <p:spPr bwMode="auto">
          <a:xfrm>
            <a:off x="2339975" y="1125538"/>
            <a:ext cx="4103688" cy="180657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957" name="Picture 2" descr="\\Rumofs002\sales\TradeMarketing\S&amp;CM HC\Competitors activities\2013\октябрь\Cold&amp;Flu\5rsFa8w_vQ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>
            <a:fillRect/>
          </a:stretch>
        </p:blipFill>
        <p:spPr bwMode="auto">
          <a:xfrm>
            <a:off x="395288" y="981075"/>
            <a:ext cx="157003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958" name="Rectangle 9"/>
          <p:cNvSpPr>
            <a:spLocks/>
          </p:cNvSpPr>
          <p:nvPr/>
        </p:nvSpPr>
        <p:spPr bwMode="auto">
          <a:xfrm>
            <a:off x="468313" y="39338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Поэтому нам очень важно удерживать место на полке и быть заметными!</a:t>
            </a:r>
          </a:p>
        </p:txBody>
      </p:sp>
      <p:pic>
        <p:nvPicPr>
          <p:cNvPr id="381959" name="Picture 11"/>
          <p:cNvPicPr>
            <a:picLocks noChangeAspect="1" noChangeArrowheads="1"/>
          </p:cNvPicPr>
          <p:nvPr>
            <p:ph type="body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66217" r="13252" b="5507"/>
          <a:stretch>
            <a:fillRect/>
          </a:stretch>
        </p:blipFill>
        <p:spPr>
          <a:xfrm>
            <a:off x="250825" y="4976813"/>
            <a:ext cx="7704138" cy="1651000"/>
          </a:xfrm>
          <a:noFill/>
        </p:spPr>
      </p:pic>
      <p:sp>
        <p:nvSpPr>
          <p:cNvPr id="38932" name="AutoShape 20"/>
          <p:cNvSpPr>
            <a:spLocks noChangeArrowheads="1"/>
          </p:cNvSpPr>
          <p:nvPr/>
        </p:nvSpPr>
        <p:spPr bwMode="auto">
          <a:xfrm>
            <a:off x="6300788" y="5445125"/>
            <a:ext cx="1439862" cy="647700"/>
          </a:xfrm>
          <a:prstGeom prst="leftArrow">
            <a:avLst>
              <a:gd name="adj1" fmla="val 50000"/>
              <a:gd name="adj2" fmla="val 55576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323850" y="5445125"/>
            <a:ext cx="1223963" cy="576263"/>
          </a:xfrm>
          <a:prstGeom prst="rightArrow">
            <a:avLst>
              <a:gd name="adj1" fmla="val 50000"/>
              <a:gd name="adj2" fmla="val 53099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auto">
          <a:xfrm>
            <a:off x="1692275" y="5013325"/>
            <a:ext cx="4537075" cy="16557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animBg="1"/>
      <p:bldP spid="38933" grpId="0" animBg="1"/>
      <p:bldP spid="389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Задачи на цикл 1 2014</a:t>
            </a:r>
          </a:p>
        </p:txBody>
      </p:sp>
      <p:sp>
        <p:nvSpPr>
          <p:cNvPr id="47107" name="AutoShape 3"/>
          <p:cNvSpPr>
            <a:spLocks noChangeArrowheads="1"/>
          </p:cNvSpPr>
          <p:nvPr/>
        </p:nvSpPr>
        <p:spPr bwMode="auto">
          <a:xfrm>
            <a:off x="971550" y="1341438"/>
            <a:ext cx="7200900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u="sng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Цель:</a:t>
            </a:r>
            <a:r>
              <a:rPr lang="ru-RU" sz="28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Растить долю рынка!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1042988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042988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2484438" y="25654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1. Растить осведомленность потребителей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1042988" y="34290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2484438" y="34290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2. Растить осведомленность фармацевтов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969963" y="4294188"/>
            <a:ext cx="1319212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2411413" y="4365625"/>
            <a:ext cx="576103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3. Активная поддержка в аптеках + удержание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места на полке!</a:t>
            </a:r>
          </a:p>
        </p:txBody>
      </p:sp>
    </p:spTree>
    <p:extLst>
      <p:ext uri="{BB962C8B-B14F-4D97-AF65-F5344CB8AC3E}">
        <p14:creationId xmlns:p14="http://schemas.microsoft.com/office/powerpoint/2010/main" val="790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hulk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8532813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5148263" y="476250"/>
            <a:ext cx="3527425" cy="1800225"/>
          </a:xfrm>
          <a:prstGeom prst="cloudCallout">
            <a:avLst>
              <a:gd name="adj1" fmla="val -51532"/>
              <a:gd name="adj2" fmla="val 6446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6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Удачных продаж!</a:t>
            </a:r>
            <a:endParaRPr lang="en-US" sz="36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341947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1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4" descr="20111227215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7" name="AutoShape 5"/>
          <p:cNvSpPr>
            <a:spLocks noChangeArrowheads="1"/>
          </p:cNvSpPr>
          <p:nvPr/>
        </p:nvSpPr>
        <p:spPr bwMode="auto">
          <a:xfrm>
            <a:off x="3851275" y="3429000"/>
            <a:ext cx="2232025" cy="936625"/>
          </a:xfrm>
          <a:prstGeom prst="cloudCallout">
            <a:avLst>
              <a:gd name="adj1" fmla="val -46801"/>
              <a:gd name="adj2" fmla="val 68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Как достичь роста?</a:t>
            </a:r>
          </a:p>
        </p:txBody>
      </p:sp>
    </p:spTree>
    <p:extLst>
      <p:ext uri="{BB962C8B-B14F-4D97-AF65-F5344CB8AC3E}">
        <p14:creationId xmlns:p14="http://schemas.microsoft.com/office/powerpoint/2010/main" val="21695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Задачи на цикл 1 2014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971550" y="1341438"/>
            <a:ext cx="7200900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u="sng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Цель:</a:t>
            </a:r>
            <a:r>
              <a:rPr lang="ru-RU" sz="28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Растить долю рынка!</a:t>
            </a: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1042988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2484438" y="25654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1. Растить осведомленность потребителей</a:t>
            </a:r>
          </a:p>
        </p:txBody>
      </p:sp>
    </p:spTree>
    <p:extLst>
      <p:ext uri="{BB962C8B-B14F-4D97-AF65-F5344CB8AC3E}">
        <p14:creationId xmlns:p14="http://schemas.microsoft.com/office/powerpoint/2010/main" val="32469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/>
          </p:cNvSpPr>
          <p:nvPr>
            <p:ph type="title"/>
          </p:nvPr>
        </p:nvSpPr>
        <p:spPr>
          <a:xfrm>
            <a:off x="290513" y="404813"/>
            <a:ext cx="8853487" cy="996950"/>
          </a:xfrm>
        </p:spPr>
        <p:txBody>
          <a:bodyPr/>
          <a:lstStyle/>
          <a:p>
            <a:r>
              <a:rPr lang="ru-RU" sz="3600" b="1" smtClean="0">
                <a:solidFill>
                  <a:srgbClr val="D60093"/>
                </a:solidFill>
                <a:latin typeface="Arial" pitchFamily="34" charset="0"/>
              </a:rPr>
              <a:t>Большие новости!</a:t>
            </a:r>
            <a:endParaRPr lang="en-US" sz="3600" b="1" smtClean="0">
              <a:solidFill>
                <a:srgbClr val="D60093"/>
              </a:solidFill>
              <a:latin typeface="Arial" pitchFamily="34" charset="0"/>
            </a:endParaRPr>
          </a:p>
        </p:txBody>
      </p:sp>
      <p:pic>
        <p:nvPicPr>
          <p:cNvPr id="371715" name="Picture 3" descr="201382711393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212138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997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t="8636" r="21779" b="20769"/>
          <a:stretch>
            <a:fillRect/>
          </a:stretch>
        </p:blipFill>
        <p:spPr>
          <a:xfrm>
            <a:off x="1908175" y="1557338"/>
            <a:ext cx="5327650" cy="3776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3763" name="Rectangle 6"/>
          <p:cNvSpPr>
            <a:spLocks noGrp="1"/>
          </p:cNvSpPr>
          <p:nvPr>
            <p:ph type="title"/>
          </p:nvPr>
        </p:nvSpPr>
        <p:spPr>
          <a:xfrm>
            <a:off x="0" y="260350"/>
            <a:ext cx="8853488" cy="996950"/>
          </a:xfrm>
          <a:noFill/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</a:rPr>
              <a:t>Лемсип. Надо при простуде принимать!</a:t>
            </a:r>
            <a:endParaRPr lang="en-US" sz="2800" b="1" smtClean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4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EMSIP_20-4x3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19188"/>
            <a:ext cx="6858000" cy="5486400"/>
          </a:xfrm>
        </p:spPr>
      </p:pic>
    </p:spTree>
    <p:extLst>
      <p:ext uri="{BB962C8B-B14F-4D97-AF65-F5344CB8AC3E}">
        <p14:creationId xmlns:p14="http://schemas.microsoft.com/office/powerpoint/2010/main" val="18187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1143000"/>
          </a:xfrm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Продолжаем размещение на </a:t>
            </a:r>
            <a:r>
              <a:rPr lang="en-US" sz="2800" b="1" smtClean="0">
                <a:solidFill>
                  <a:srgbClr val="D60093"/>
                </a:solidFill>
                <a:latin typeface="Arial" pitchFamily="34" charset="0"/>
              </a:rPr>
              <a:t>medi.ru</a:t>
            </a:r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!</a:t>
            </a:r>
          </a:p>
        </p:txBody>
      </p:sp>
      <p:pic>
        <p:nvPicPr>
          <p:cNvPr id="3758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13364" r="13252" b="5507"/>
          <a:stretch>
            <a:fillRect/>
          </a:stretch>
        </p:blipFill>
        <p:spPr>
          <a:xfrm>
            <a:off x="900113" y="1268413"/>
            <a:ext cx="7200900" cy="4422775"/>
          </a:xfrm>
        </p:spPr>
      </p:pic>
      <p:sp>
        <p:nvSpPr>
          <p:cNvPr id="375812" name="Rectangle 5"/>
          <p:cNvSpPr>
            <a:spLocks/>
          </p:cNvSpPr>
          <p:nvPr/>
        </p:nvSpPr>
        <p:spPr bwMode="auto">
          <a:xfrm>
            <a:off x="179388" y="55165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Посещаемость аптечки </a:t>
            </a:r>
            <a:r>
              <a:rPr lang="en-US" b="1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1,5 </a:t>
            </a:r>
            <a:r>
              <a:rPr lang="ru-RU" b="1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млн чел</a:t>
            </a:r>
          </a:p>
        </p:txBody>
      </p:sp>
    </p:spTree>
    <p:extLst>
      <p:ext uri="{BB962C8B-B14F-4D97-AF65-F5344CB8AC3E}">
        <p14:creationId xmlns:p14="http://schemas.microsoft.com/office/powerpoint/2010/main" val="23471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Задачи на цикл 1 2014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971550" y="1341438"/>
            <a:ext cx="7200900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b="1" u="sng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Цель:</a:t>
            </a:r>
            <a:r>
              <a:rPr lang="ru-RU" sz="28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Растить долю рынка!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1187450" y="2565400"/>
            <a:ext cx="13684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>
            <a:off x="2627313" y="2565400"/>
            <a:ext cx="561657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2. Растить осведомленность фармацевтов</a:t>
            </a:r>
          </a:p>
        </p:txBody>
      </p:sp>
    </p:spTree>
    <p:extLst>
      <p:ext uri="{BB962C8B-B14F-4D97-AF65-F5344CB8AC3E}">
        <p14:creationId xmlns:p14="http://schemas.microsoft.com/office/powerpoint/2010/main" val="36304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8229600" cy="1143000"/>
          </a:xfrm>
        </p:spPr>
        <p:txBody>
          <a:bodyPr/>
          <a:lstStyle/>
          <a:p>
            <a:r>
              <a:rPr lang="ru-RU" sz="2800" b="1" smtClean="0">
                <a:solidFill>
                  <a:srgbClr val="D60093"/>
                </a:solidFill>
                <a:latin typeface="Arial" pitchFamily="34" charset="0"/>
              </a:rPr>
              <a:t>Фарм дитейлинг: второе сообщение</a:t>
            </a:r>
          </a:p>
        </p:txBody>
      </p:sp>
      <p:pic>
        <p:nvPicPr>
          <p:cNvPr id="3778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10172" r="15007" b="5507"/>
          <a:stretch>
            <a:fillRect/>
          </a:stretch>
        </p:blipFill>
        <p:spPr>
          <a:xfrm>
            <a:off x="1187450" y="1557338"/>
            <a:ext cx="6480175" cy="4403725"/>
          </a:xfrm>
        </p:spPr>
      </p:pic>
    </p:spTree>
    <p:extLst>
      <p:ext uri="{BB962C8B-B14F-4D97-AF65-F5344CB8AC3E}">
        <p14:creationId xmlns:p14="http://schemas.microsoft.com/office/powerpoint/2010/main" val="26808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45</Paragraphs>
  <Slides>15</Slides>
  <Notes>0</Notes>
  <HiddenSlides>1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13_Тема Office</vt:lpstr>
      <vt:lpstr>Задачи на цикл 1 2014</vt:lpstr>
      <vt:lpstr>PowerPoint Presentation</vt:lpstr>
      <vt:lpstr>Задачи на цикл 1 2014</vt:lpstr>
      <vt:lpstr>Большие новости!</vt:lpstr>
      <vt:lpstr>Лемсип. Надо при простуде принимать!</vt:lpstr>
      <vt:lpstr>PowerPoint Presentation</vt:lpstr>
      <vt:lpstr>Продолжаем размещение на medi.ru!</vt:lpstr>
      <vt:lpstr>Задачи на цикл 1 2014</vt:lpstr>
      <vt:lpstr>Фарм дитейлинг: второе сообщение</vt:lpstr>
      <vt:lpstr>Ключевые преимущества  Лемсип</vt:lpstr>
      <vt:lpstr>Мастер-план на Цикл 1 2014</vt:lpstr>
      <vt:lpstr>Задачи на цикл 1 2014</vt:lpstr>
      <vt:lpstr>Конкуренты очень активны в аптеках!</vt:lpstr>
      <vt:lpstr>Задачи на цикл 1 2014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на цикл 1 2014</dc:title>
  <dc:creator/>
  <cp:lastModifiedBy>Petrukhina, Tatiana</cp:lastModifiedBy>
  <cp:revision>1</cp:revision>
  <dcterms:created xsi:type="dcterms:W3CDTF">2006-08-16T00:00:00Z</dcterms:created>
  <dcterms:modified xsi:type="dcterms:W3CDTF">2014-04-16T12:23:50Z</dcterms:modified>
</cp:coreProperties>
</file>