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54D91-2C6C-4E4F-B7FF-8F036309DA5D}" type="datetimeFigureOut">
              <a:rPr lang="en-GB" smtClean="0"/>
              <a:t>16/04/2014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E3956-AF39-46CB-B6A8-2BF8345C5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3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5987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425988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3D4D2A4-89BB-4A75-BE7F-F0E58B5DF035}" type="slidenum">
              <a:rPr lang="en-GB" altLang="ru-RU">
                <a:solidFill>
                  <a:srgbClr val="000000"/>
                </a:solidFill>
              </a:rPr>
              <a:pPr/>
              <a:t>2</a:t>
            </a:fld>
            <a:endParaRPr lang="en-GB" alt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7011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42701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93F1767E-26F9-4937-958D-2EAB14BC495A}" type="slidenum">
              <a:rPr lang="en-GB" altLang="ru-RU">
                <a:solidFill>
                  <a:srgbClr val="000000"/>
                </a:solidFill>
              </a:rPr>
              <a:pPr/>
              <a:t>3</a:t>
            </a:fld>
            <a:endParaRPr lang="en-GB" alt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3D0BA-81EC-4ABD-B47D-9493306C5713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F27F0-8B4F-4CE1-8181-08ABDA1BD4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459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1C09D-3BDA-4121-BD15-BB69B146F7D5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F02DB-5FF1-4B16-BAB4-D2A4C478DB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449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293F8-3675-4F4B-8FC2-E48EC2448AA7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71A3A-00B0-4296-8844-D47F0FC5E7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703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487EE-CB1F-4C1A-ABD8-4747DA29506E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B9BDC-67EF-4721-B9D1-3D2CFC2E86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55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BE9F8-3219-469A-914D-AB4B7A525956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B9D74-6EF9-4755-934F-674774BD7F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620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FD510-B974-4E2B-8918-8CF0FA95EF28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1B198-0328-4025-A893-54A9902AFA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80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1052C-513B-4052-9FF4-67142957BE71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DFDC5-8891-4575-A660-A9D50C7072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965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34215-637C-4CAA-96BE-9995973E3CB6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A38AA-717A-4D3D-8180-621384C66E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13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2C8F-5DFE-4D9A-B252-2BE4B19F4141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2B111-4C66-4667-B03F-1903FA4297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7291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70BF9-5591-4470-9208-CD8AAE09025F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F24A4-A0D3-4D5C-8256-037D9E8AAD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1633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176E1-6628-444A-B723-299B9A837D77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24255-C2EE-4813-9DD7-8A31F96E62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2143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иаграмма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EF3EC-D247-483B-BB64-5FDB72F1055D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32492-4439-40EE-923F-426B8CE23E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20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43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7C76546-298D-41B1-98A0-EEFA28825BAF}" type="datetimeFigureOut">
              <a:rPr lang="ru-RU"/>
              <a:pPr>
                <a:defRPr/>
              </a:pPr>
              <a:t>16.04.2014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18AF4A2-7F7E-4CF9-841B-82027919C4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30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ctrTitle"/>
          </p:nvPr>
        </p:nvSpPr>
        <p:spPr>
          <a:xfrm>
            <a:off x="685800" y="1989138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Планы на 2014:</a:t>
            </a:r>
            <a:endParaRPr lang="en-US" altLang="ru-RU" b="1" smtClean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99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922337"/>
          </a:xfrm>
          <a:noFill/>
        </p:spPr>
        <p:txBody>
          <a:bodyPr/>
          <a:lstStyle/>
          <a:p>
            <a:pPr algn="l"/>
            <a:r>
              <a:rPr lang="ru-RU" altLang="ru-RU" sz="4000" smtClean="0">
                <a:latin typeface="Arial" pitchFamily="34" charset="0"/>
              </a:rPr>
              <a:t>Фокус на суспензии 150 мл!</a:t>
            </a:r>
            <a:endParaRPr lang="en-GB" altLang="ru-RU" sz="4000" smtClean="0">
              <a:latin typeface="Arial" pitchFamily="34" charset="0"/>
            </a:endParaRPr>
          </a:p>
        </p:txBody>
      </p:sp>
      <p:pic>
        <p:nvPicPr>
          <p:cNvPr id="14348" name="Picture 12" descr="http://fotodes.ru/upload/img1336386412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1484313"/>
            <a:ext cx="1757362" cy="159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14" descr="http://fotodes.ru/upload/img1341036277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3860800"/>
            <a:ext cx="175736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11638" y="2341563"/>
            <a:ext cx="36417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2000" i="1" u="sng" smtClean="0">
                <a:solidFill>
                  <a:srgbClr val="000000"/>
                </a:solidFill>
              </a:rPr>
              <a:t>Декабрь 2013</a:t>
            </a:r>
            <a:r>
              <a:rPr lang="ru-RU" sz="2000" i="1" smtClean="0">
                <a:solidFill>
                  <a:srgbClr val="000000"/>
                </a:solidFill>
              </a:rPr>
              <a:t> –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2000" i="1" smtClean="0">
                <a:solidFill>
                  <a:srgbClr val="000000"/>
                </a:solidFill>
              </a:rPr>
              <a:t>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i="1" smtClean="0">
                <a:solidFill>
                  <a:srgbClr val="000000"/>
                </a:solidFill>
              </a:rPr>
              <a:t>суспензия с клубничным вкусом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160838" y="4581525"/>
            <a:ext cx="38957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2000" i="1" u="sng" smtClean="0">
                <a:solidFill>
                  <a:srgbClr val="000000"/>
                </a:solidFill>
              </a:rPr>
              <a:t>Май 2014</a:t>
            </a:r>
            <a:r>
              <a:rPr lang="ru-RU" sz="2000" i="1" smtClean="0">
                <a:solidFill>
                  <a:srgbClr val="000000"/>
                </a:solidFill>
              </a:rPr>
              <a:t> –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2000" i="1" smtClean="0">
                <a:solidFill>
                  <a:srgbClr val="000000"/>
                </a:solidFill>
              </a:rPr>
              <a:t>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i="1" smtClean="0">
                <a:solidFill>
                  <a:srgbClr val="000000"/>
                </a:solidFill>
              </a:rPr>
              <a:t>суспензия с апельсиновым вкусом</a:t>
            </a:r>
          </a:p>
        </p:txBody>
      </p:sp>
      <p:pic>
        <p:nvPicPr>
          <p:cNvPr id="290823" name="Picture 9" descr="New 150ml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1196975"/>
            <a:ext cx="328612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52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AutoShape 6"/>
          <p:cNvSpPr>
            <a:spLocks noChangeArrowheads="1"/>
          </p:cNvSpPr>
          <p:nvPr/>
        </p:nvSpPr>
        <p:spPr bwMode="auto">
          <a:xfrm rot="10800000">
            <a:off x="3708400" y="2349500"/>
            <a:ext cx="5256213" cy="792163"/>
          </a:xfrm>
          <a:prstGeom prst="homePlate">
            <a:avLst>
              <a:gd name="adj" fmla="val 54311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smtClean="0">
                <a:solidFill>
                  <a:srgbClr val="000000"/>
                </a:solidFill>
                <a:cs typeface="Arial" pitchFamily="34" charset="0"/>
              </a:rPr>
              <a:t>В среднем за год потребители покупают 4-5 упаковок Нурофен для детей</a:t>
            </a:r>
            <a:endParaRPr lang="en-GB" altLang="ru-RU" sz="160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5063" name="AutoShape 7"/>
          <p:cNvSpPr>
            <a:spLocks noChangeArrowheads="1"/>
          </p:cNvSpPr>
          <p:nvPr/>
        </p:nvSpPr>
        <p:spPr bwMode="auto">
          <a:xfrm rot="10800000">
            <a:off x="3708400" y="3284538"/>
            <a:ext cx="5256213" cy="792162"/>
          </a:xfrm>
          <a:prstGeom prst="homePlate">
            <a:avLst>
              <a:gd name="adj" fmla="val 54311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smtClean="0">
                <a:solidFill>
                  <a:srgbClr val="000000"/>
                </a:solidFill>
                <a:cs typeface="Arial" pitchFamily="34" charset="0"/>
              </a:rPr>
              <a:t>Большая упаковка позволяет создать запас продукта у потребителя</a:t>
            </a:r>
            <a:endParaRPr lang="en-GB" altLang="ru-RU" sz="160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5064" name="AutoShape 8"/>
          <p:cNvSpPr>
            <a:spLocks noChangeArrowheads="1"/>
          </p:cNvSpPr>
          <p:nvPr/>
        </p:nvSpPr>
        <p:spPr bwMode="auto">
          <a:xfrm rot="10800000">
            <a:off x="3708400" y="4222750"/>
            <a:ext cx="5256213" cy="719138"/>
          </a:xfrm>
          <a:prstGeom prst="homePlate">
            <a:avLst>
              <a:gd name="adj" fmla="val 59826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smtClean="0">
                <a:solidFill>
                  <a:srgbClr val="000000"/>
                </a:solidFill>
                <a:cs typeface="Arial" pitchFamily="34" charset="0"/>
              </a:rPr>
              <a:t>Удобный объем для семей с 2-мя и более детьми</a:t>
            </a:r>
            <a:endParaRPr lang="en-GB" altLang="ru-RU" sz="160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91845" name="Rectangle 1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922337"/>
          </a:xfrm>
          <a:noFill/>
        </p:spPr>
        <p:txBody>
          <a:bodyPr/>
          <a:lstStyle/>
          <a:p>
            <a:pPr algn="l"/>
            <a:r>
              <a:rPr lang="ru-RU" altLang="ru-RU" sz="4000" smtClean="0">
                <a:latin typeface="Arial" pitchFamily="34" charset="0"/>
              </a:rPr>
              <a:t>Фокус на суспензии 150 мл!</a:t>
            </a:r>
            <a:endParaRPr lang="en-GB" altLang="ru-RU" sz="4000" smtClean="0">
              <a:latin typeface="Arial" pitchFamily="34" charset="0"/>
            </a:endParaRPr>
          </a:p>
        </p:txBody>
      </p:sp>
      <p:sp>
        <p:nvSpPr>
          <p:cNvPr id="45073" name="AutoShape 17"/>
          <p:cNvSpPr>
            <a:spLocks noChangeArrowheads="1"/>
          </p:cNvSpPr>
          <p:nvPr/>
        </p:nvSpPr>
        <p:spPr bwMode="auto">
          <a:xfrm rot="10800000">
            <a:off x="3708400" y="5086350"/>
            <a:ext cx="5256213" cy="719138"/>
          </a:xfrm>
          <a:prstGeom prst="homePlate">
            <a:avLst>
              <a:gd name="adj" fmla="val 59826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smtClean="0">
                <a:solidFill>
                  <a:srgbClr val="000000"/>
                </a:solidFill>
                <a:cs typeface="Arial" pitchFamily="34" charset="0"/>
              </a:rPr>
              <a:t>Увеличение среднего чека продаж в аптеках</a:t>
            </a:r>
            <a:endParaRPr lang="en-GB" altLang="ru-RU" sz="1600" smtClean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291847" name="Picture 9" descr="New 150ml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1196975"/>
            <a:ext cx="328612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15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animBg="1" autoUpdateAnimBg="0"/>
      <p:bldP spid="45063" grpId="0" animBg="1" autoUpdateAnimBg="0"/>
      <p:bldP spid="45064" grpId="0" animBg="1" autoUpdateAnimBg="0"/>
      <p:bldP spid="4507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7"/>
          <p:cNvSpPr>
            <a:spLocks noGrp="1"/>
          </p:cNvSpPr>
          <p:nvPr>
            <p:ph type="title"/>
          </p:nvPr>
        </p:nvSpPr>
        <p:spPr>
          <a:xfrm>
            <a:off x="34925" y="115888"/>
            <a:ext cx="8615363" cy="922337"/>
          </a:xfrm>
        </p:spPr>
        <p:txBody>
          <a:bodyPr/>
          <a:lstStyle/>
          <a:p>
            <a:pPr algn="l"/>
            <a:r>
              <a:rPr lang="ru-RU" altLang="ru-RU" sz="3000" smtClean="0">
                <a:latin typeface="Arial" pitchFamily="34" charset="0"/>
              </a:rPr>
              <a:t>150 мл</a:t>
            </a:r>
            <a:r>
              <a:rPr lang="en-US" altLang="ru-RU" sz="3000" smtClean="0">
                <a:latin typeface="Arial" pitchFamily="34" charset="0"/>
              </a:rPr>
              <a:t> – </a:t>
            </a:r>
            <a:r>
              <a:rPr lang="ru-RU" altLang="ru-RU" sz="3000" smtClean="0">
                <a:latin typeface="Arial" pitchFamily="34" charset="0"/>
              </a:rPr>
              <a:t>рекомендация №1 у фармацевтов</a:t>
            </a:r>
            <a:endParaRPr lang="en-GB" altLang="ru-RU" sz="3000" smtClean="0">
              <a:latin typeface="Arial" pitchFamily="34" charset="0"/>
            </a:endParaRPr>
          </a:p>
        </p:txBody>
      </p:sp>
      <p:pic>
        <p:nvPicPr>
          <p:cNvPr id="292867" name="Picture 11" descr="http://flogia.ru/wp-content/uploads/2012/01/farmacevt-kartin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5" t="7446" r="7951"/>
          <a:stretch>
            <a:fillRect/>
          </a:stretch>
        </p:blipFill>
        <p:spPr bwMode="auto">
          <a:xfrm>
            <a:off x="4502150" y="2092325"/>
            <a:ext cx="4618038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4" descr="Pack&amp;bottle_клубника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4483100"/>
            <a:ext cx="10572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2869" name="Picture 7" descr="New 150ml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1196975"/>
            <a:ext cx="328612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5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865187"/>
          </a:xfrm>
        </p:spPr>
        <p:txBody>
          <a:bodyPr/>
          <a:lstStyle/>
          <a:p>
            <a:r>
              <a:rPr lang="ru-RU" altLang="ru-RU" smtClean="0">
                <a:latin typeface="Arial" pitchFamily="34" charset="0"/>
              </a:rPr>
              <a:t>Летнее промо</a:t>
            </a:r>
            <a:endParaRPr lang="en-GB" altLang="ru-RU" smtClean="0">
              <a:latin typeface="Arial" pitchFamily="34" charset="0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xfrm>
            <a:off x="179388" y="1412875"/>
            <a:ext cx="5545137" cy="4392613"/>
          </a:xfrm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ru-RU" altLang="ru-RU" sz="2400" b="1" smtClean="0">
                <a:latin typeface="Arial" pitchFamily="34" charset="0"/>
              </a:rPr>
              <a:t>«Раскрась свое лето!»</a:t>
            </a:r>
          </a:p>
          <a:p>
            <a:pPr>
              <a:buFont typeface="Arial" pitchFamily="34" charset="0"/>
              <a:buNone/>
            </a:pPr>
            <a:endParaRPr lang="ru-RU" altLang="ru-RU" sz="2400" b="1" smtClean="0">
              <a:latin typeface="Arial" pitchFamily="34" charset="0"/>
            </a:endParaRPr>
          </a:p>
          <a:p>
            <a:pPr>
              <a:spcBef>
                <a:spcPct val="50000"/>
              </a:spcBef>
              <a:spcAft>
                <a:spcPct val="30000"/>
              </a:spcAft>
            </a:pPr>
            <a:r>
              <a:rPr lang="ru-RU" altLang="ru-RU" sz="1800" smtClean="0">
                <a:latin typeface="Arial" pitchFamily="34" charset="0"/>
              </a:rPr>
              <a:t>Подарок за покупку – </a:t>
            </a:r>
            <a:r>
              <a:rPr lang="ru-RU" altLang="ru-RU" sz="1800" b="1" smtClean="0">
                <a:latin typeface="Arial" pitchFamily="34" charset="0"/>
              </a:rPr>
              <a:t>акварельные краски</a:t>
            </a:r>
          </a:p>
          <a:p>
            <a:pPr>
              <a:spcBef>
                <a:spcPct val="50000"/>
              </a:spcBef>
              <a:spcAft>
                <a:spcPct val="30000"/>
              </a:spcAft>
            </a:pPr>
            <a:r>
              <a:rPr lang="ru-RU" altLang="ru-RU" sz="1800" smtClean="0">
                <a:latin typeface="Arial" pitchFamily="34" charset="0"/>
              </a:rPr>
              <a:t>Продукты-участники – </a:t>
            </a:r>
            <a:r>
              <a:rPr lang="ru-RU" altLang="ru-RU" sz="1800" b="1" smtClean="0">
                <a:latin typeface="Arial" pitchFamily="34" charset="0"/>
              </a:rPr>
              <a:t>Нурофен для детей</a:t>
            </a:r>
            <a:r>
              <a:rPr lang="ru-RU" altLang="ru-RU" sz="1800" smtClean="0">
                <a:latin typeface="Arial" pitchFamily="34" charset="0"/>
              </a:rPr>
              <a:t> и </a:t>
            </a:r>
            <a:r>
              <a:rPr lang="ru-RU" altLang="ru-RU" sz="1800" b="1" smtClean="0">
                <a:latin typeface="Arial" pitchFamily="34" charset="0"/>
              </a:rPr>
              <a:t>Стрепсилс для детей</a:t>
            </a:r>
          </a:p>
          <a:p>
            <a:pPr>
              <a:spcBef>
                <a:spcPct val="50000"/>
              </a:spcBef>
              <a:spcAft>
                <a:spcPct val="30000"/>
              </a:spcAft>
            </a:pPr>
            <a:r>
              <a:rPr lang="ru-RU" altLang="ru-RU" sz="1800" smtClean="0">
                <a:latin typeface="Arial" pitchFamily="34" charset="0"/>
              </a:rPr>
              <a:t>Поддержка:</a:t>
            </a:r>
          </a:p>
          <a:p>
            <a:pPr lvl="1">
              <a:spcBef>
                <a:spcPct val="10000"/>
              </a:spcBef>
              <a:spcAft>
                <a:spcPct val="10000"/>
              </a:spcAft>
            </a:pPr>
            <a:r>
              <a:rPr lang="ru-RU" altLang="ru-RU" sz="1600" i="1" smtClean="0">
                <a:latin typeface="Arial" pitchFamily="34" charset="0"/>
              </a:rPr>
              <a:t>поддержка в интернете на </a:t>
            </a:r>
            <a:r>
              <a:rPr lang="en-US" altLang="ru-RU" sz="1600" i="1" smtClean="0">
                <a:latin typeface="Arial" pitchFamily="34" charset="0"/>
              </a:rPr>
              <a:t>Baby.ru</a:t>
            </a:r>
          </a:p>
          <a:p>
            <a:pPr lvl="1">
              <a:spcBef>
                <a:spcPct val="10000"/>
              </a:spcBef>
              <a:spcAft>
                <a:spcPct val="10000"/>
              </a:spcAft>
            </a:pPr>
            <a:r>
              <a:rPr lang="ru-RU" altLang="ru-RU" sz="1600" i="1" smtClean="0">
                <a:latin typeface="Arial" pitchFamily="34" charset="0"/>
              </a:rPr>
              <a:t>анонс на Парадах колясок</a:t>
            </a:r>
          </a:p>
          <a:p>
            <a:pPr lvl="1">
              <a:spcBef>
                <a:spcPct val="10000"/>
              </a:spcBef>
              <a:spcAft>
                <a:spcPct val="10000"/>
              </a:spcAft>
            </a:pPr>
            <a:r>
              <a:rPr lang="ru-RU" altLang="ru-RU" sz="1600" i="1" smtClean="0">
                <a:latin typeface="Arial" pitchFamily="34" charset="0"/>
              </a:rPr>
              <a:t>материалы в аптеках</a:t>
            </a:r>
          </a:p>
          <a:p>
            <a:pPr lvl="1">
              <a:spcBef>
                <a:spcPct val="10000"/>
              </a:spcBef>
              <a:spcAft>
                <a:spcPct val="10000"/>
              </a:spcAft>
            </a:pPr>
            <a:r>
              <a:rPr lang="ru-RU" altLang="ru-RU" sz="1600" i="1" smtClean="0">
                <a:latin typeface="Arial" pitchFamily="34" charset="0"/>
              </a:rPr>
              <a:t>детейлинг для фармацевтов</a:t>
            </a:r>
          </a:p>
          <a:p>
            <a:pPr lvl="1"/>
            <a:endParaRPr lang="en-GB" altLang="ru-RU" sz="1600" i="1" smtClean="0">
              <a:latin typeface="Arial" pitchFamily="34" charset="0"/>
            </a:endParaRPr>
          </a:p>
        </p:txBody>
      </p:sp>
      <p:pic>
        <p:nvPicPr>
          <p:cNvPr id="297988" name="Picture 4" descr="kraski_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55875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989" name="Picture 13" descr="Nurofen_Strepsils_lowrez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700213"/>
            <a:ext cx="329406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7" name="Picture 1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80"/>
              </a:clrFrom>
              <a:clrTo>
                <a:srgbClr val="00008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6213">
            <a:off x="611188" y="5661025"/>
            <a:ext cx="3600450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87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algn="l"/>
            <a:r>
              <a:rPr lang="ru-RU" altLang="ru-RU" smtClean="0">
                <a:latin typeface="Arial" pitchFamily="34" charset="0"/>
              </a:rPr>
              <a:t>Детейлинг</a:t>
            </a:r>
            <a:endParaRPr lang="en-GB" altLang="ru-RU" smtClean="0">
              <a:latin typeface="Arial" pitchFamily="34" charset="0"/>
            </a:endParaRPr>
          </a:p>
        </p:txBody>
      </p:sp>
      <p:pic>
        <p:nvPicPr>
          <p:cNvPr id="50181" name="Picture 5" descr="doktor-0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052888"/>
            <a:ext cx="3095625" cy="280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7" descr="farmacevt-fot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4437063"/>
            <a:ext cx="1922463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5" name="Picture 9" descr="img_mE7nAp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7" r="24501"/>
          <a:stretch>
            <a:fillRect/>
          </a:stretch>
        </p:blipFill>
        <p:spPr bwMode="auto">
          <a:xfrm>
            <a:off x="7885113" y="4221163"/>
            <a:ext cx="1008062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6" name="AutoShape 10"/>
          <p:cNvSpPr>
            <a:spLocks noChangeArrowheads="1"/>
          </p:cNvSpPr>
          <p:nvPr/>
        </p:nvSpPr>
        <p:spPr bwMode="auto">
          <a:xfrm>
            <a:off x="1042988" y="1341438"/>
            <a:ext cx="2592387" cy="503237"/>
          </a:xfrm>
          <a:prstGeom prst="flowChartAlternateProcess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для педиатров</a:t>
            </a:r>
            <a:endParaRPr lang="en-GB" altLang="ru-RU" sz="200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5867400" y="1341438"/>
            <a:ext cx="2592388" cy="503237"/>
          </a:xfrm>
          <a:prstGeom prst="flowChartAlternateProcess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для фармацевтов</a:t>
            </a:r>
            <a:endParaRPr lang="en-GB" altLang="ru-RU" sz="200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179388" y="2081213"/>
            <a:ext cx="41052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b="1" smtClean="0">
                <a:solidFill>
                  <a:srgbClr val="000000"/>
                </a:solidFill>
              </a:rPr>
              <a:t>Янв-Апр: 1-ое сообщение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1400" i="1" smtClean="0">
                <a:solidFill>
                  <a:srgbClr val="000000"/>
                </a:solidFill>
              </a:rPr>
              <a:t>«Нурофен для детей обладает благоприятным профилем безопасности в отношении аллергических заболеваний и бронхиальной астмы»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 sz="1400" b="1" i="1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b="1" smtClean="0">
                <a:solidFill>
                  <a:srgbClr val="000000"/>
                </a:solidFill>
              </a:rPr>
              <a:t>Янв-Дек:</a:t>
            </a:r>
            <a:r>
              <a:rPr lang="ru-RU" altLang="ru-RU" smtClean="0">
                <a:solidFill>
                  <a:srgbClr val="000000"/>
                </a:solidFill>
              </a:rPr>
              <a:t>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1400" smtClean="0">
                <a:solidFill>
                  <a:srgbClr val="000000"/>
                </a:solidFill>
              </a:rPr>
              <a:t>национальные и локальные конгрессы</a:t>
            </a:r>
            <a:endParaRPr lang="en-GB" altLang="ru-RU" sz="1400" smtClean="0">
              <a:solidFill>
                <a:srgbClr val="000000"/>
              </a:solidFill>
            </a:endParaRP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5056188" y="2071688"/>
            <a:ext cx="405288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b="1" smtClean="0">
                <a:solidFill>
                  <a:srgbClr val="000000"/>
                </a:solidFill>
              </a:rPr>
              <a:t>Мар-Апр: 2-ое сообщение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sz="1400" i="1" smtClean="0">
                <a:solidFill>
                  <a:srgbClr val="000000"/>
                </a:solidFill>
              </a:rPr>
              <a:t>«Новая лучшая форма выпуска от Нурофен для детей – </a:t>
            </a:r>
            <a:r>
              <a:rPr lang="ru-RU" altLang="ru-RU" sz="1400" i="1" u="sng" smtClean="0">
                <a:solidFill>
                  <a:srgbClr val="000000"/>
                </a:solidFill>
              </a:rPr>
              <a:t>суспензия 150 мл</a:t>
            </a:r>
            <a:r>
              <a:rPr lang="ru-RU" altLang="ru-RU" sz="1400" i="1" smtClean="0">
                <a:solidFill>
                  <a:srgbClr val="000000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1976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6" grpId="0" animBg="1"/>
      <p:bldP spid="50187" grpId="0" animBg="1"/>
      <p:bldP spid="50188" grpId="0"/>
      <p:bldP spid="501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altLang="ru-RU" sz="4000" smtClean="0">
                <a:latin typeface="Arial" pitchFamily="34" charset="0"/>
              </a:rPr>
              <a:t>Задачи на 2014:</a:t>
            </a:r>
            <a:endParaRPr lang="en-GB" altLang="ru-RU" sz="4000" smtClean="0">
              <a:latin typeface="Arial" pitchFamily="34" charset="0"/>
            </a:endParaRP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250825" y="2276475"/>
            <a:ext cx="5689600" cy="1008063"/>
          </a:xfrm>
          <a:prstGeom prst="homePlate">
            <a:avLst>
              <a:gd name="adj" fmla="val 36059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Успешный запуск суспензии 150 мл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(клубника и апельсин)</a:t>
            </a:r>
            <a:endParaRPr lang="en-GB" altLang="ru-RU" sz="240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250825" y="5013325"/>
            <a:ext cx="5689600" cy="792163"/>
          </a:xfrm>
          <a:prstGeom prst="homePlate">
            <a:avLst>
              <a:gd name="adj" fmla="val 49512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Поддержание доли рынка в сезон гриппа и простуды (фев-мар)</a:t>
            </a:r>
            <a:endParaRPr lang="en-GB" altLang="ru-RU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1187450" y="3357563"/>
            <a:ext cx="5399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400" i="1" smtClean="0">
                <a:solidFill>
                  <a:srgbClr val="000000"/>
                </a:solidFill>
              </a:rPr>
              <a:t> построение дистрибуции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400" i="1" smtClean="0">
                <a:solidFill>
                  <a:srgbClr val="000000"/>
                </a:solidFill>
              </a:rPr>
              <a:t> №1 в рекомендации фармацевтов</a:t>
            </a:r>
            <a:endParaRPr lang="en-GB" altLang="ru-RU" sz="2400" i="1" smtClean="0">
              <a:solidFill>
                <a:srgbClr val="000000"/>
              </a:solidFill>
            </a:endParaRPr>
          </a:p>
        </p:txBody>
      </p:sp>
      <p:pic>
        <p:nvPicPr>
          <p:cNvPr id="301062" name="Picture 8" descr="New 150ml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196975"/>
            <a:ext cx="2476500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88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8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9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On-screen Show (4:3)</PresentationFormat>
  <Paragraphs>42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9_Тема Office</vt:lpstr>
      <vt:lpstr>Планы на 2014:</vt:lpstr>
      <vt:lpstr>Фокус на суспензии 150 мл!</vt:lpstr>
      <vt:lpstr>Фокус на суспензии 150 мл!</vt:lpstr>
      <vt:lpstr>150 мл – рекомендация №1 у фармацевтов</vt:lpstr>
      <vt:lpstr>Летнее промо</vt:lpstr>
      <vt:lpstr>Детейлинг</vt:lpstr>
      <vt:lpstr>Задачи на 2014: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Планы на 2014:</dc:title>
  <dc:creator>Petrukhina, Tatiana</dc:creator>
  <cp:lastModifiedBy>Petrukhina, Tatiana</cp:lastModifiedBy>
  <cp:revision>1</cp:revision>
  <dcterms:created xsi:type="dcterms:W3CDTF">2006-08-16T00:00:00Z</dcterms:created>
  <dcterms:modified xsi:type="dcterms:W3CDTF">2014-04-16T12:17:32Z</dcterms:modified>
</cp:coreProperties>
</file>