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38CCF-A749-4EF5-B0A0-6886ECA417A6}" type="datetimeFigureOut">
              <a:rPr lang="en-GB" smtClean="0"/>
              <a:t>16/04/2014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25E1A-9A6F-4E2A-A0D1-06C1405DC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47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 </a:t>
            </a:r>
            <a:r>
              <a:rPr lang="ru-RU" smtClean="0"/>
              <a:t>наращивать капитал бренда - </a:t>
            </a:r>
            <a:r>
              <a:rPr lang="en-GB" smtClean="0"/>
              <a:t>основание для предпочтения его потребителями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i="1" smtClean="0"/>
              <a:t>распространенным средством от менструальной боли принято считать спазмолитики. Дело в том, что существует традиционное мнение, что периодическая боль вызвана спазмом. На самом деле спазм, как и другие симптомы дисменореи, возникает в результате выработки простагландинов. А спазмолитики лишь симптоматически уменьшают спазм миометрия, не снижая избыточный уровень простагландинов. Поэтому по международным стандартам препаратами первого выбора при первичной дисменореи считаются все-таки НПВС</a:t>
            </a:r>
            <a:r>
              <a:rPr lang="ru-RU" smtClean="0"/>
              <a:t>3</a:t>
            </a:r>
            <a:r>
              <a:rPr lang="en-GB" smtClean="0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1E4F8-954F-41A4-926A-3C59CBCD6D7B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8D327-73F2-48F0-A305-70FA9AE4E8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790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CC060-296B-4820-8820-0780D0447BD6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D9E3C-755B-4CC1-8ACF-3568F8A7D0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74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5B96C-5B41-4CF0-9ED9-C0A012CEDF7F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2406E-1605-42F8-B7C4-E0E48B57C6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463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47832-450A-4D5E-9446-97697D39E4CD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EFF5A-D39B-4A36-8A01-C03247A967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478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0B325-6729-432F-9093-5D0849FC3DA9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A6805-CCA8-409C-8825-49CEC24772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828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FF8EA-97E9-4D4E-8E82-4E2D40540996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07432-B4F6-4561-B3A5-BD03F0736C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805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8E90F-0538-4BAF-9908-0FDE7ABA3833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B8F82-9A1B-478A-9D72-9B6A349957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644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27995-9D30-4810-9326-D7F6401BB114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8C499-5707-4046-A5B5-74A2C4A2F7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80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01178-F706-4ED0-B0DC-D32AE213DD89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1575B-ECC1-4991-946E-8680EF645D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098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A019F-3E59-4858-B80B-8D879EFE4C35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6A0DE-5836-4DFA-9135-CF7ADD2E86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148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AB4D-D9D0-4C48-B208-A35C6C7CCD19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77683-44AB-4AE0-B42D-44A63CF21B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496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8838E58-CA69-4D39-9440-677C2C51885E}" type="datetimeFigureOut">
              <a:rPr lang="en-GB"/>
              <a:pPr>
                <a:defRPr/>
              </a:pPr>
              <a:t>16/04/2014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3195D88-70E1-4FD6-8A35-12361C43CE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62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8195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5AB0263-E6DE-43FB-88B1-B02D58E2950D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C781EBE-2141-4A29-8403-47D10F2593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0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D60093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60093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60093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60093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60093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Nurofen_30.mp4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8"/>
          <p:cNvSpPr>
            <a:spLocks noGrp="1"/>
          </p:cNvSpPr>
          <p:nvPr>
            <p:ph type="title"/>
          </p:nvPr>
        </p:nvSpPr>
        <p:spPr>
          <a:xfrm>
            <a:off x="179388" y="-100013"/>
            <a:ext cx="8064500" cy="1143001"/>
          </a:xfrm>
          <a:noFill/>
        </p:spPr>
        <p:txBody>
          <a:bodyPr/>
          <a:lstStyle/>
          <a:p>
            <a:r>
              <a:rPr lang="ru-RU" sz="2800" smtClean="0"/>
              <a:t>Нурофен взрослый снизился в 2013 на -6</a:t>
            </a:r>
            <a:r>
              <a:rPr lang="en-US" sz="2800" smtClean="0"/>
              <a:t>%</a:t>
            </a:r>
            <a:r>
              <a:rPr lang="ru-RU" sz="2800" smtClean="0"/>
              <a:t> </a:t>
            </a:r>
            <a:endParaRPr lang="en-GB" sz="2800" smtClean="0"/>
          </a:p>
        </p:txBody>
      </p:sp>
      <p:pic>
        <p:nvPicPr>
          <p:cNvPr id="37963" name="Picture 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250950"/>
            <a:ext cx="8353425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968" name="Text Box 11"/>
          <p:cNvSpPr txBox="1">
            <a:spLocks noChangeArrowheads="1"/>
          </p:cNvSpPr>
          <p:nvPr/>
        </p:nvSpPr>
        <p:spPr bwMode="auto">
          <a:xfrm>
            <a:off x="5219700" y="2852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FFFFFF"/>
                </a:solidFill>
              </a:rPr>
              <a:t>17%</a:t>
            </a:r>
            <a:endParaRPr lang="en-GB" sz="1600" b="1" smtClean="0">
              <a:solidFill>
                <a:srgbClr val="FFFFFF"/>
              </a:solidFill>
            </a:endParaRPr>
          </a:p>
        </p:txBody>
      </p:sp>
      <p:sp>
        <p:nvSpPr>
          <p:cNvPr id="37972" name="Text Box 11"/>
          <p:cNvSpPr txBox="1">
            <a:spLocks noChangeArrowheads="1"/>
          </p:cNvSpPr>
          <p:nvPr/>
        </p:nvSpPr>
        <p:spPr bwMode="auto">
          <a:xfrm>
            <a:off x="3368675" y="29448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FFFFFF"/>
                </a:solidFill>
              </a:rPr>
              <a:t>34%</a:t>
            </a:r>
            <a:endParaRPr lang="en-GB" sz="1600" b="1" smtClean="0">
              <a:solidFill>
                <a:srgbClr val="FFFFFF"/>
              </a:solidFill>
            </a:endParaRPr>
          </a:p>
        </p:txBody>
      </p:sp>
      <p:sp>
        <p:nvSpPr>
          <p:cNvPr id="37977" name="Text Box 11"/>
          <p:cNvSpPr txBox="1">
            <a:spLocks noChangeArrowheads="1"/>
          </p:cNvSpPr>
          <p:nvPr/>
        </p:nvSpPr>
        <p:spPr bwMode="auto">
          <a:xfrm>
            <a:off x="1433513" y="301148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FFFFFF"/>
                </a:solidFill>
              </a:rPr>
              <a:t>67%</a:t>
            </a:r>
            <a:endParaRPr lang="en-GB" sz="1600" b="1" smtClean="0">
              <a:solidFill>
                <a:srgbClr val="FFFFFF"/>
              </a:solidFill>
            </a:endParaRPr>
          </a:p>
        </p:txBody>
      </p:sp>
      <p:sp>
        <p:nvSpPr>
          <p:cNvPr id="37985" name="Text Box 97"/>
          <p:cNvSpPr txBox="1">
            <a:spLocks noChangeArrowheads="1"/>
          </p:cNvSpPr>
          <p:nvPr/>
        </p:nvSpPr>
        <p:spPr bwMode="auto">
          <a:xfrm>
            <a:off x="4356100" y="216852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FF0000"/>
                </a:solidFill>
              </a:rPr>
              <a:t>-6%</a:t>
            </a:r>
            <a:endParaRPr lang="en-GB" sz="2000" b="1" smtClean="0">
              <a:solidFill>
                <a:srgbClr val="FF0000"/>
              </a:solidFill>
            </a:endParaRPr>
          </a:p>
        </p:txBody>
      </p:sp>
      <p:sp>
        <p:nvSpPr>
          <p:cNvPr id="37986" name="Line 98"/>
          <p:cNvSpPr>
            <a:spLocks noChangeShapeType="1"/>
          </p:cNvSpPr>
          <p:nvPr/>
        </p:nvSpPr>
        <p:spPr bwMode="auto">
          <a:xfrm>
            <a:off x="2339975" y="1773238"/>
            <a:ext cx="86360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987" name="Line 99"/>
          <p:cNvSpPr>
            <a:spLocks noChangeShapeType="1"/>
          </p:cNvSpPr>
          <p:nvPr/>
        </p:nvSpPr>
        <p:spPr bwMode="auto">
          <a:xfrm>
            <a:off x="4211638" y="2492375"/>
            <a:ext cx="792162" cy="2873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988" name="Text Box 100"/>
          <p:cNvSpPr txBox="1">
            <a:spLocks noChangeArrowheads="1"/>
          </p:cNvSpPr>
          <p:nvPr/>
        </p:nvSpPr>
        <p:spPr bwMode="auto">
          <a:xfrm>
            <a:off x="2627313" y="148431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FF0000"/>
                </a:solidFill>
              </a:rPr>
              <a:t>-22%</a:t>
            </a:r>
            <a:endParaRPr lang="en-GB" sz="2000" b="1" smtClean="0">
              <a:solidFill>
                <a:srgbClr val="FF0000"/>
              </a:solidFill>
            </a:endParaRPr>
          </a:p>
        </p:txBody>
      </p:sp>
      <p:sp>
        <p:nvSpPr>
          <p:cNvPr id="37996" name="Text Box 108"/>
          <p:cNvSpPr txBox="1">
            <a:spLocks noChangeArrowheads="1"/>
          </p:cNvSpPr>
          <p:nvPr/>
        </p:nvSpPr>
        <p:spPr bwMode="auto">
          <a:xfrm>
            <a:off x="971550" y="1196975"/>
            <a:ext cx="3095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1400" b="1" smtClean="0">
                <a:solidFill>
                  <a:srgbClr val="000000"/>
                </a:solidFill>
              </a:rPr>
              <a:t>Чистая выручка </a:t>
            </a:r>
            <a:endParaRPr lang="en-GB" sz="1400" b="1" smtClean="0">
              <a:solidFill>
                <a:srgbClr val="000000"/>
              </a:solidFill>
            </a:endParaRP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 rot="-5400000">
            <a:off x="-670718" y="2621756"/>
            <a:ext cx="30972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1000" b="1" smtClean="0">
                <a:solidFill>
                  <a:srgbClr val="000000"/>
                </a:solidFill>
              </a:rPr>
              <a:t>Доля % в портфеле Нурофен</a:t>
            </a:r>
            <a:endParaRPr lang="en-GB" sz="1000" b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29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68" grpId="0"/>
      <p:bldP spid="37972" grpId="0"/>
      <p:bldP spid="37977" grpId="0"/>
      <p:bldP spid="37985" grpId="0"/>
      <p:bldP spid="37986" grpId="0" animBg="1"/>
      <p:bldP spid="37987" grpId="0" animBg="1"/>
      <p:bldP spid="37988" grpId="0"/>
      <p:bldP spid="37996" grpId="0"/>
      <p:bldP spid="380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893175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ru-RU" sz="3500" smtClean="0"/>
              <a:t>Но-шпа - основной конкурент Нурофен в сегменте периодической боли</a:t>
            </a:r>
            <a:endParaRPr lang="en-GB" sz="3500" smtClean="0"/>
          </a:p>
        </p:txBody>
      </p:sp>
      <p:sp>
        <p:nvSpPr>
          <p:cNvPr id="270339" name="Rectangle 4"/>
          <p:cNvSpPr>
            <a:spLocks/>
          </p:cNvSpPr>
          <p:nvPr/>
        </p:nvSpPr>
        <p:spPr bwMode="auto">
          <a:xfrm>
            <a:off x="468313" y="1412875"/>
            <a:ext cx="78486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ru-RU" sz="3200">
                <a:solidFill>
                  <a:srgbClr val="000000"/>
                </a:solidFill>
              </a:rPr>
              <a:t>Существует традиционное мнение, что периодическая боль вызвана спазмом, поэтому большинство девушек принимают спазмолитики (дротаверин)</a:t>
            </a:r>
            <a:endParaRPr lang="en-GB" sz="3200">
              <a:solidFill>
                <a:srgbClr val="000000"/>
              </a:solidFill>
            </a:endParaRPr>
          </a:p>
        </p:txBody>
      </p:sp>
      <p:pic>
        <p:nvPicPr>
          <p:cNvPr id="270340" name="Picture 7" descr="507a84d194d5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860800"/>
            <a:ext cx="2447925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138" name="Group 10"/>
          <p:cNvGrpSpPr>
            <a:grpSpLocks/>
          </p:cNvGrpSpPr>
          <p:nvPr/>
        </p:nvGrpSpPr>
        <p:grpSpPr bwMode="auto">
          <a:xfrm>
            <a:off x="3059113" y="3789363"/>
            <a:ext cx="2519362" cy="1944687"/>
            <a:chOff x="1973" y="2387"/>
            <a:chExt cx="1587" cy="1225"/>
          </a:xfrm>
        </p:grpSpPr>
        <p:sp>
          <p:nvSpPr>
            <p:cNvPr id="270343" name="Line 8"/>
            <p:cNvSpPr>
              <a:spLocks noChangeShapeType="1"/>
            </p:cNvSpPr>
            <p:nvPr/>
          </p:nvSpPr>
          <p:spPr bwMode="auto">
            <a:xfrm>
              <a:off x="1973" y="2387"/>
              <a:ext cx="1542" cy="1225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0344" name="Line 9"/>
            <p:cNvSpPr>
              <a:spLocks noChangeShapeType="1"/>
            </p:cNvSpPr>
            <p:nvPr/>
          </p:nvSpPr>
          <p:spPr bwMode="auto">
            <a:xfrm flipH="1">
              <a:off x="1973" y="2432"/>
              <a:ext cx="1587" cy="118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48139" name="Picture 11" descr="nurofen_pack_fi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8" t="19844" r="24812" b="14944"/>
          <a:stretch>
            <a:fillRect/>
          </a:stretch>
        </p:blipFill>
        <p:spPr bwMode="auto">
          <a:xfrm>
            <a:off x="2700338" y="3789363"/>
            <a:ext cx="338455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31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ru-RU" sz="3400" smtClean="0"/>
              <a:t>Переключение потребителей с Ношпы на Нурофен – наш потенциал</a:t>
            </a:r>
            <a:endParaRPr lang="en-GB" sz="3400" smtClean="0"/>
          </a:p>
        </p:txBody>
      </p:sp>
      <p:grpSp>
        <p:nvGrpSpPr>
          <p:cNvPr id="271363" name="Group 43"/>
          <p:cNvGrpSpPr>
            <a:grpSpLocks/>
          </p:cNvGrpSpPr>
          <p:nvPr/>
        </p:nvGrpSpPr>
        <p:grpSpPr bwMode="auto">
          <a:xfrm>
            <a:off x="468313" y="1773238"/>
            <a:ext cx="3671887" cy="3606800"/>
            <a:chOff x="295" y="1117"/>
            <a:chExt cx="2313" cy="2272"/>
          </a:xfrm>
        </p:grpSpPr>
        <p:pic>
          <p:nvPicPr>
            <p:cNvPr id="271377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117"/>
              <a:ext cx="2313" cy="2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1378" name="Line 14"/>
            <p:cNvSpPr>
              <a:spLocks noChangeShapeType="1"/>
            </p:cNvSpPr>
            <p:nvPr/>
          </p:nvSpPr>
          <p:spPr bwMode="auto">
            <a:xfrm>
              <a:off x="476" y="3105"/>
              <a:ext cx="18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pic>
          <p:nvPicPr>
            <p:cNvPr id="271379" name="Picture 22" descr="no-spa-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693"/>
            <a:stretch>
              <a:fillRect/>
            </a:stretch>
          </p:blipFill>
          <p:spPr bwMode="auto">
            <a:xfrm>
              <a:off x="634" y="2296"/>
              <a:ext cx="635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1380" name="Picture 25" descr="NUROFEN_RU_ENG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401" t="25737" r="11745"/>
            <a:stretch>
              <a:fillRect/>
            </a:stretch>
          </p:blipFill>
          <p:spPr bwMode="auto">
            <a:xfrm rot="5400000">
              <a:off x="1775" y="2053"/>
              <a:ext cx="171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1381" name="Text Box 41"/>
            <p:cNvSpPr txBox="1">
              <a:spLocks noChangeArrowheads="1"/>
            </p:cNvSpPr>
            <p:nvPr/>
          </p:nvSpPr>
          <p:spPr bwMode="auto">
            <a:xfrm>
              <a:off x="1157" y="3158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>
                  <a:solidFill>
                    <a:srgbClr val="000000"/>
                  </a:solidFill>
                </a:rPr>
                <a:t>2013</a:t>
              </a:r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51245" name="Group 45"/>
          <p:cNvGrpSpPr>
            <a:grpSpLocks/>
          </p:cNvGrpSpPr>
          <p:nvPr/>
        </p:nvGrpSpPr>
        <p:grpSpPr bwMode="auto">
          <a:xfrm>
            <a:off x="4284663" y="1773238"/>
            <a:ext cx="3671887" cy="3860800"/>
            <a:chOff x="2699" y="1117"/>
            <a:chExt cx="2313" cy="2432"/>
          </a:xfrm>
        </p:grpSpPr>
        <p:pic>
          <p:nvPicPr>
            <p:cNvPr id="271372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" y="1117"/>
              <a:ext cx="2313" cy="2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1373" name="Picture 24" descr="no-spa-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693"/>
            <a:stretch>
              <a:fillRect/>
            </a:stretch>
          </p:blipFill>
          <p:spPr bwMode="auto">
            <a:xfrm>
              <a:off x="3037" y="2295"/>
              <a:ext cx="635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1374" name="Picture 26" descr="NUROFEN_RU_ENG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401" t="25737" r="11745"/>
            <a:stretch>
              <a:fillRect/>
            </a:stretch>
          </p:blipFill>
          <p:spPr bwMode="auto">
            <a:xfrm rot="5400000">
              <a:off x="4177" y="2042"/>
              <a:ext cx="171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1375" name="Text Box 42"/>
            <p:cNvSpPr txBox="1">
              <a:spLocks noChangeArrowheads="1"/>
            </p:cNvSpPr>
            <p:nvPr/>
          </p:nvSpPr>
          <p:spPr bwMode="auto">
            <a:xfrm>
              <a:off x="3515" y="3203"/>
              <a:ext cx="6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>
                  <a:solidFill>
                    <a:srgbClr val="000000"/>
                  </a:solidFill>
                </a:rPr>
                <a:t>2014 </a:t>
              </a:r>
              <a:r>
                <a:rPr lang="ru-RU" sz="1200" b="1">
                  <a:solidFill>
                    <a:srgbClr val="000000"/>
                  </a:solidFill>
                </a:rPr>
                <a:t>прогноз</a:t>
              </a:r>
              <a:endParaRPr lang="en-GB" sz="1200" b="1">
                <a:solidFill>
                  <a:srgbClr val="000000"/>
                </a:solidFill>
              </a:endParaRPr>
            </a:p>
          </p:txBody>
        </p:sp>
        <p:sp>
          <p:nvSpPr>
            <p:cNvPr id="271376" name="Line 44"/>
            <p:cNvSpPr>
              <a:spLocks noChangeShapeType="1"/>
            </p:cNvSpPr>
            <p:nvPr/>
          </p:nvSpPr>
          <p:spPr bwMode="auto">
            <a:xfrm>
              <a:off x="2880" y="3105"/>
              <a:ext cx="18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1254" name="Group 54"/>
          <p:cNvGrpSpPr>
            <a:grpSpLocks/>
          </p:cNvGrpSpPr>
          <p:nvPr/>
        </p:nvGrpSpPr>
        <p:grpSpPr bwMode="auto">
          <a:xfrm>
            <a:off x="6261100" y="2062163"/>
            <a:ext cx="1047750" cy="538162"/>
            <a:chOff x="3944" y="1299"/>
            <a:chExt cx="660" cy="339"/>
          </a:xfrm>
        </p:grpSpPr>
        <p:sp>
          <p:nvSpPr>
            <p:cNvPr id="271370" name="Rectangle 46"/>
            <p:cNvSpPr>
              <a:spLocks noChangeArrowheads="1"/>
            </p:cNvSpPr>
            <p:nvPr/>
          </p:nvSpPr>
          <p:spPr bwMode="auto">
            <a:xfrm>
              <a:off x="3944" y="1457"/>
              <a:ext cx="660" cy="181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8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71371" name="Rectangle 47"/>
            <p:cNvSpPr>
              <a:spLocks noChangeArrowheads="1"/>
            </p:cNvSpPr>
            <p:nvPr/>
          </p:nvSpPr>
          <p:spPr bwMode="auto">
            <a:xfrm>
              <a:off x="3944" y="1299"/>
              <a:ext cx="660" cy="181"/>
            </a:xfrm>
            <a:prstGeom prst="rect">
              <a:avLst/>
            </a:prstGeom>
            <a:solidFill>
              <a:srgbClr val="FF00FF"/>
            </a:solidFill>
            <a:ln w="57150">
              <a:solidFill>
                <a:srgbClr val="00CC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51248" name="AutoShape 48"/>
          <p:cNvSpPr>
            <a:spLocks noChangeArrowheads="1"/>
          </p:cNvSpPr>
          <p:nvPr/>
        </p:nvSpPr>
        <p:spPr bwMode="auto">
          <a:xfrm>
            <a:off x="7812088" y="1557338"/>
            <a:ext cx="1150937" cy="863600"/>
          </a:xfrm>
          <a:prstGeom prst="wedgeEllipseCallout">
            <a:avLst>
              <a:gd name="adj1" fmla="val -105449"/>
              <a:gd name="adj2" fmla="val 21690"/>
            </a:avLst>
          </a:prstGeom>
          <a:solidFill>
            <a:srgbClr val="FF00FF"/>
          </a:solidFill>
          <a:ln w="38100">
            <a:solidFill>
              <a:srgbClr val="00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ru-RU">
                <a:solidFill>
                  <a:srgbClr val="FFFFFF"/>
                </a:solidFill>
              </a:rPr>
              <a:t>1,7% </a:t>
            </a:r>
            <a:r>
              <a:rPr lang="ru-RU" sz="1200" b="1">
                <a:solidFill>
                  <a:srgbClr val="FFFFFF"/>
                </a:solidFill>
              </a:rPr>
              <a:t>доли рынка</a:t>
            </a:r>
            <a:endParaRPr lang="en-GB" sz="1200" b="1">
              <a:solidFill>
                <a:srgbClr val="FFFFFF"/>
              </a:solidFill>
            </a:endParaRPr>
          </a:p>
        </p:txBody>
      </p:sp>
      <p:grpSp>
        <p:nvGrpSpPr>
          <p:cNvPr id="51253" name="Group 53"/>
          <p:cNvGrpSpPr>
            <a:grpSpLocks/>
          </p:cNvGrpSpPr>
          <p:nvPr/>
        </p:nvGrpSpPr>
        <p:grpSpPr bwMode="auto">
          <a:xfrm>
            <a:off x="4787900" y="2133600"/>
            <a:ext cx="1439863" cy="287338"/>
            <a:chOff x="3016" y="1344"/>
            <a:chExt cx="907" cy="181"/>
          </a:xfrm>
        </p:grpSpPr>
        <p:sp>
          <p:nvSpPr>
            <p:cNvPr id="271368" name="Rectangle 51"/>
            <p:cNvSpPr>
              <a:spLocks noChangeArrowheads="1"/>
            </p:cNvSpPr>
            <p:nvPr/>
          </p:nvSpPr>
          <p:spPr bwMode="auto">
            <a:xfrm>
              <a:off x="3016" y="1344"/>
              <a:ext cx="681" cy="18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C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71369" name="AutoShape 52"/>
            <p:cNvSpPr>
              <a:spLocks noChangeArrowheads="1"/>
            </p:cNvSpPr>
            <p:nvPr/>
          </p:nvSpPr>
          <p:spPr bwMode="auto">
            <a:xfrm>
              <a:off x="3651" y="1344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D60093"/>
            </a:solidFill>
            <a:ln w="9525">
              <a:solidFill>
                <a:srgbClr val="D6009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221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4450"/>
            <a:ext cx="8229600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Детейлинг: ключевые сообщения</a:t>
            </a:r>
            <a:endParaRPr lang="en-GB" smtClean="0"/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36838"/>
            <a:ext cx="3851275" cy="15827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ru-RU" sz="2400" smtClean="0">
                <a:cs typeface="Arial" pitchFamily="34" charset="0"/>
              </a:rPr>
              <a:t>Нурофен Экспресс Леди эффективнее, чем спазмолитики при лечении дисменореи</a:t>
            </a:r>
            <a:endParaRPr lang="en-US" sz="2400" smtClean="0">
              <a:cs typeface="Arial" pitchFamily="34" charset="0"/>
            </a:endParaRPr>
          </a:p>
          <a:p>
            <a:pPr marL="0" indent="0" eaLnBrk="1" hangingPunct="1">
              <a:buFontTx/>
              <a:buNone/>
            </a:pPr>
            <a:endParaRPr lang="en-GB" sz="2400" smtClean="0">
              <a:cs typeface="Arial" pitchFamily="34" charset="0"/>
            </a:endParaRPr>
          </a:p>
        </p:txBody>
      </p:sp>
      <p:pic>
        <p:nvPicPr>
          <p:cNvPr id="272388" name="Rounded Rectangle 57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270000"/>
            <a:ext cx="392271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684213" y="1412875"/>
            <a:ext cx="30638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sz="2600" b="1">
                <a:solidFill>
                  <a:srgbClr val="FFFFFF"/>
                </a:solidFill>
              </a:rPr>
              <a:t>Фармацевты</a:t>
            </a:r>
          </a:p>
          <a:p>
            <a:pPr algn="ctr" eaLnBrk="1" hangingPunct="1"/>
            <a:r>
              <a:rPr lang="ru-RU" sz="2600" b="1">
                <a:solidFill>
                  <a:srgbClr val="FFFFFF"/>
                </a:solidFill>
              </a:rPr>
              <a:t>май – июнь 1 КС</a:t>
            </a:r>
            <a:endParaRPr lang="en-GB" sz="2600" b="1">
              <a:solidFill>
                <a:srgbClr val="FFFFFF"/>
              </a:solidFill>
            </a:endParaRPr>
          </a:p>
        </p:txBody>
      </p:sp>
      <p:sp>
        <p:nvSpPr>
          <p:cNvPr id="32774" name="Rectangle 6"/>
          <p:cNvSpPr>
            <a:spLocks/>
          </p:cNvSpPr>
          <p:nvPr/>
        </p:nvSpPr>
        <p:spPr bwMode="auto">
          <a:xfrm>
            <a:off x="4932363" y="2708275"/>
            <a:ext cx="381635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2400">
                <a:solidFill>
                  <a:srgbClr val="000000"/>
                </a:solidFill>
              </a:rPr>
              <a:t>Нурофен Экспресс Леди- «золотой стандарт» в лечении первичной дисменореи</a:t>
            </a:r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272391" name="AutoShape 16"/>
          <p:cNvSpPr>
            <a:spLocks noChangeArrowheads="1"/>
          </p:cNvSpPr>
          <p:nvPr/>
        </p:nvSpPr>
        <p:spPr bwMode="auto">
          <a:xfrm>
            <a:off x="250825" y="2492375"/>
            <a:ext cx="3708400" cy="187166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2785" name="AutoShape 17"/>
          <p:cNvSpPr>
            <a:spLocks noChangeArrowheads="1"/>
          </p:cNvSpPr>
          <p:nvPr/>
        </p:nvSpPr>
        <p:spPr bwMode="auto">
          <a:xfrm>
            <a:off x="4787900" y="2565400"/>
            <a:ext cx="4105275" cy="187166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000000"/>
              </a:solidFill>
            </a:endParaRPr>
          </a:p>
        </p:txBody>
      </p:sp>
      <p:pic>
        <p:nvPicPr>
          <p:cNvPr id="272393" name="Picture 21" descr="forumdaseczacresimleri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508500"/>
            <a:ext cx="3455988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2" name="Rounded Rectangle 57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1341438"/>
            <a:ext cx="406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5219700" y="1412875"/>
            <a:ext cx="3097213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sz="2600" b="1">
                <a:solidFill>
                  <a:srgbClr val="FFFFFF"/>
                </a:solidFill>
              </a:rPr>
              <a:t>Гинекологи</a:t>
            </a:r>
          </a:p>
          <a:p>
            <a:pPr algn="ctr" eaLnBrk="1" hangingPunct="1"/>
            <a:r>
              <a:rPr lang="ru-RU" sz="2600" b="1">
                <a:solidFill>
                  <a:srgbClr val="FFFFFF"/>
                </a:solidFill>
              </a:rPr>
              <a:t>май – август 1 КС</a:t>
            </a:r>
            <a:endParaRPr lang="en-GB" sz="2600" b="1">
              <a:solidFill>
                <a:srgbClr val="FFFFFF"/>
              </a:solidFill>
            </a:endParaRPr>
          </a:p>
        </p:txBody>
      </p:sp>
      <p:pic>
        <p:nvPicPr>
          <p:cNvPr id="32798" name="Picture 30" descr="ihnlv%20ibfpoj-fokjiosloecqbuj%20vcsmh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t="10881" r="8755"/>
          <a:stretch>
            <a:fillRect/>
          </a:stretch>
        </p:blipFill>
        <p:spPr bwMode="auto">
          <a:xfrm>
            <a:off x="5076825" y="4508500"/>
            <a:ext cx="3671888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780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  <p:bldP spid="32785" grpId="0" animBg="1"/>
      <p:bldP spid="327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82" name="Picture 2" descr="Nurofen_Gel_100g_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7" t="9056" r="4752" b="24464"/>
          <a:stretch>
            <a:fillRect/>
          </a:stretch>
        </p:blipFill>
        <p:spPr bwMode="auto">
          <a:xfrm>
            <a:off x="1403350" y="3573463"/>
            <a:ext cx="345598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483" name="Rectangle 3"/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ru-RU" smtClean="0"/>
              <a:t>Перезапуск упаковки геля</a:t>
            </a:r>
            <a:endParaRPr lang="en-GB" smtClean="0"/>
          </a:p>
        </p:txBody>
      </p:sp>
      <p:sp>
        <p:nvSpPr>
          <p:cNvPr id="276484" name="AutoShape 4"/>
          <p:cNvSpPr>
            <a:spLocks noChangeArrowheads="1"/>
          </p:cNvSpPr>
          <p:nvPr/>
        </p:nvSpPr>
        <p:spPr bwMode="auto">
          <a:xfrm>
            <a:off x="250825" y="1196975"/>
            <a:ext cx="8642350" cy="7191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/>
          <a:p>
            <a:pPr algn="ctr"/>
            <a:r>
              <a:rPr lang="ru-RU" sz="2400">
                <a:solidFill>
                  <a:srgbClr val="000000"/>
                </a:solidFill>
              </a:rPr>
              <a:t>Новое название – Нурофен Экспресс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76485" name="AutoShape 5"/>
          <p:cNvSpPr>
            <a:spLocks noChangeArrowheads="1"/>
          </p:cNvSpPr>
          <p:nvPr/>
        </p:nvSpPr>
        <p:spPr bwMode="auto">
          <a:xfrm>
            <a:off x="250825" y="1989138"/>
            <a:ext cx="8642350" cy="7191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/>
          <a:p>
            <a:pPr algn="ctr"/>
            <a:r>
              <a:rPr lang="ru-RU" sz="2400">
                <a:solidFill>
                  <a:srgbClr val="000000"/>
                </a:solidFill>
              </a:rPr>
              <a:t>Новый дизайн – визуализация применения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76486" name="AutoShape 6"/>
          <p:cNvSpPr>
            <a:spLocks noChangeArrowheads="1"/>
          </p:cNvSpPr>
          <p:nvPr/>
        </p:nvSpPr>
        <p:spPr bwMode="auto">
          <a:xfrm>
            <a:off x="250825" y="2781300"/>
            <a:ext cx="8642350" cy="7191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/>
          <a:p>
            <a:pPr algn="ctr"/>
            <a:r>
              <a:rPr lang="ru-RU" sz="2400">
                <a:solidFill>
                  <a:srgbClr val="000000"/>
                </a:solidFill>
              </a:rPr>
              <a:t>Новое сообщение – двойное действие</a:t>
            </a:r>
            <a:endParaRPr lang="en-US" sz="2400">
              <a:solidFill>
                <a:srgbClr val="000000"/>
              </a:solidFill>
            </a:endParaRPr>
          </a:p>
        </p:txBody>
      </p:sp>
      <p:pic>
        <p:nvPicPr>
          <p:cNvPr id="27648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39850"/>
            <a:ext cx="3587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48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205038"/>
            <a:ext cx="3587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489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924175"/>
            <a:ext cx="360362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490" name="AutoShape 10"/>
          <p:cNvSpPr>
            <a:spLocks noChangeArrowheads="1"/>
          </p:cNvSpPr>
          <p:nvPr/>
        </p:nvSpPr>
        <p:spPr bwMode="auto">
          <a:xfrm>
            <a:off x="250825" y="5949950"/>
            <a:ext cx="8642350" cy="719138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/>
          <a:p>
            <a:pPr algn="ctr"/>
            <a:r>
              <a:rPr lang="ru-RU" sz="2400" b="1">
                <a:solidFill>
                  <a:srgbClr val="FFFFFF"/>
                </a:solidFill>
              </a:rPr>
              <a:t>Сентябрь 2014</a:t>
            </a:r>
            <a:endParaRPr lang="en-US" sz="2400" b="1">
              <a:solidFill>
                <a:srgbClr val="FFFFFF"/>
              </a:solidFill>
            </a:endParaRPr>
          </a:p>
        </p:txBody>
      </p:sp>
      <p:pic>
        <p:nvPicPr>
          <p:cNvPr id="276491" name="Picture 11" descr="Nurofen_Gel_50g_ne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2" t="8472" r="7063" b="22365"/>
          <a:stretch>
            <a:fillRect/>
          </a:stretch>
        </p:blipFill>
        <p:spPr bwMode="auto">
          <a:xfrm>
            <a:off x="1763713" y="4779963"/>
            <a:ext cx="2519362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492" name="Picture 14" descr="Нурофен Гель Гор  дисплей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" t="15764" r="10208" b="21249"/>
          <a:stretch>
            <a:fillRect/>
          </a:stretch>
        </p:blipFill>
        <p:spPr bwMode="auto">
          <a:xfrm>
            <a:off x="5148263" y="3589338"/>
            <a:ext cx="2952750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r>
              <a:rPr lang="ru-RU" smtClean="0"/>
              <a:t>Задачи на первое полугодие</a:t>
            </a:r>
            <a:endParaRPr lang="en-GB" smtClean="0"/>
          </a:p>
        </p:txBody>
      </p:sp>
      <p:pic>
        <p:nvPicPr>
          <p:cNvPr id="277507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557338"/>
            <a:ext cx="3587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854325"/>
            <a:ext cx="3587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213225"/>
            <a:ext cx="360362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7510" name="AutoShape 7"/>
          <p:cNvSpPr>
            <a:spLocks noChangeArrowheads="1"/>
          </p:cNvSpPr>
          <p:nvPr/>
        </p:nvSpPr>
        <p:spPr bwMode="auto">
          <a:xfrm>
            <a:off x="395288" y="1341438"/>
            <a:ext cx="8137525" cy="10795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34824" name="AutoShape 8"/>
          <p:cNvSpPr>
            <a:spLocks noChangeArrowheads="1"/>
          </p:cNvSpPr>
          <p:nvPr/>
        </p:nvSpPr>
        <p:spPr bwMode="auto">
          <a:xfrm>
            <a:off x="395288" y="3933825"/>
            <a:ext cx="8208962" cy="122396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395288" y="2565400"/>
            <a:ext cx="8208962" cy="122396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1116013" y="2781300"/>
            <a:ext cx="7345362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ru-RU" sz="2400">
                <a:solidFill>
                  <a:srgbClr val="000000"/>
                </a:solidFill>
              </a:rPr>
              <a:t>Донести информацию о преимуществе Нурофен Экспресс Леди до врачей и фармацевтов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1077913" y="4078288"/>
            <a:ext cx="80660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sz="2400">
                <a:solidFill>
                  <a:srgbClr val="000000"/>
                </a:solidFill>
              </a:rPr>
              <a:t>Непрерывный фокус на линейке Экспресс – постоянное наличие на полке (капсулы и таблетки)</a:t>
            </a:r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277515" name="Rectangle 15"/>
          <p:cNvSpPr>
            <a:spLocks noChangeArrowheads="1"/>
          </p:cNvSpPr>
          <p:nvPr/>
        </p:nvSpPr>
        <p:spPr bwMode="auto">
          <a:xfrm>
            <a:off x="1116013" y="1484313"/>
            <a:ext cx="6842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sz="2400">
                <a:solidFill>
                  <a:srgbClr val="000000"/>
                </a:solidFill>
              </a:rPr>
              <a:t>Быстрое построение дистрибуции Нурофен Экспресс Леди </a:t>
            </a:r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971550" y="5372100"/>
            <a:ext cx="74882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sz="2400">
                <a:solidFill>
                  <a:srgbClr val="000000"/>
                </a:solidFill>
              </a:rPr>
              <a:t>Обеспечить максимальную представленность геля 50г и 100г на полке средств для наружного применения</a:t>
            </a:r>
            <a:endParaRPr lang="en-GB" sz="2400">
              <a:solidFill>
                <a:srgbClr val="000000"/>
              </a:solidFill>
            </a:endParaRPr>
          </a:p>
        </p:txBody>
      </p:sp>
      <p:pic>
        <p:nvPicPr>
          <p:cNvPr id="3483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445125"/>
            <a:ext cx="360362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6" name="AutoShape 20"/>
          <p:cNvSpPr>
            <a:spLocks noChangeArrowheads="1"/>
          </p:cNvSpPr>
          <p:nvPr/>
        </p:nvSpPr>
        <p:spPr bwMode="auto">
          <a:xfrm>
            <a:off x="395288" y="5300663"/>
            <a:ext cx="8208962" cy="1223962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18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4" grpId="0" animBg="1"/>
      <p:bldP spid="34825" grpId="0" animBg="1"/>
      <p:bldP spid="34827" grpId="0"/>
      <p:bldP spid="34829" grpId="0"/>
      <p:bldP spid="34833" grpId="0"/>
      <p:bldP spid="348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/>
          </p:cNvSpPr>
          <p:nvPr/>
        </p:nvSpPr>
        <p:spPr bwMode="auto">
          <a:xfrm>
            <a:off x="0" y="765175"/>
            <a:ext cx="9144000" cy="836613"/>
          </a:xfrm>
          <a:prstGeom prst="rect">
            <a:avLst/>
          </a:prstGeom>
          <a:solidFill>
            <a:srgbClr val="D600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 Задача: перекрыть</a:t>
            </a:r>
            <a:r>
              <a:rPr lang="en-US" sz="28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отсуствие Плюса в 2014 г.</a:t>
            </a:r>
            <a:endParaRPr lang="en-GB" sz="2800" b="1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8835" name="Rectangle 3"/>
          <p:cNvSpPr>
            <a:spLocks noGrp="1"/>
          </p:cNvSpPr>
          <p:nvPr>
            <p:ph type="title"/>
          </p:nvPr>
        </p:nvSpPr>
        <p:spPr>
          <a:xfrm>
            <a:off x="179388" y="0"/>
            <a:ext cx="8353425" cy="1143000"/>
          </a:xfrm>
          <a:noFill/>
        </p:spPr>
        <p:txBody>
          <a:bodyPr/>
          <a:lstStyle/>
          <a:p>
            <a:r>
              <a:rPr lang="ru-RU" sz="2800" smtClean="0"/>
              <a:t>Нурофен взрослый без Плюса в 2013 </a:t>
            </a:r>
            <a:r>
              <a:rPr lang="en-US" sz="2800" smtClean="0"/>
              <a:t>+19%</a:t>
            </a:r>
            <a:r>
              <a:rPr lang="ru-RU" sz="2800" smtClean="0"/>
              <a:t> </a:t>
            </a:r>
            <a:endParaRPr lang="en-GB" sz="2800" smtClean="0"/>
          </a:p>
        </p:txBody>
      </p:sp>
      <p:sp>
        <p:nvSpPr>
          <p:cNvPr id="248836" name="Text Box 31"/>
          <p:cNvSpPr txBox="1">
            <a:spLocks noChangeArrowheads="1"/>
          </p:cNvSpPr>
          <p:nvPr/>
        </p:nvSpPr>
        <p:spPr bwMode="auto">
          <a:xfrm>
            <a:off x="971550" y="1798638"/>
            <a:ext cx="3095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1400" b="1" smtClean="0">
                <a:solidFill>
                  <a:srgbClr val="000000"/>
                </a:solidFill>
              </a:rPr>
              <a:t>Чистая выручка (</a:t>
            </a:r>
            <a:r>
              <a:rPr lang="en-US" sz="1400" b="1" smtClean="0">
                <a:solidFill>
                  <a:srgbClr val="000000"/>
                </a:solidFill>
              </a:rPr>
              <a:t>NR)</a:t>
            </a:r>
            <a:endParaRPr lang="en-GB" sz="1400" b="1" smtClean="0">
              <a:solidFill>
                <a:srgbClr val="000000"/>
              </a:solidFill>
            </a:endParaRPr>
          </a:p>
        </p:txBody>
      </p:sp>
      <p:pic>
        <p:nvPicPr>
          <p:cNvPr id="248837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70075"/>
            <a:ext cx="8351837" cy="472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8838" name="Text Box 35"/>
          <p:cNvSpPr txBox="1">
            <a:spLocks noChangeArrowheads="1"/>
          </p:cNvSpPr>
          <p:nvPr/>
        </p:nvSpPr>
        <p:spPr bwMode="auto">
          <a:xfrm>
            <a:off x="4932363" y="1943100"/>
            <a:ext cx="93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8000"/>
                </a:solidFill>
              </a:rPr>
              <a:t>+1</a:t>
            </a:r>
            <a:r>
              <a:rPr lang="ru-RU" sz="2000" b="1" smtClean="0">
                <a:solidFill>
                  <a:srgbClr val="008000"/>
                </a:solidFill>
              </a:rPr>
              <a:t>9</a:t>
            </a:r>
            <a:r>
              <a:rPr lang="en-US" sz="2000" b="1" smtClean="0">
                <a:solidFill>
                  <a:srgbClr val="008000"/>
                </a:solidFill>
              </a:rPr>
              <a:t>%</a:t>
            </a:r>
            <a:endParaRPr lang="en-GB" sz="2000" b="1" smtClean="0">
              <a:solidFill>
                <a:srgbClr val="008000"/>
              </a:solidFill>
            </a:endParaRPr>
          </a:p>
        </p:txBody>
      </p:sp>
      <p:sp>
        <p:nvSpPr>
          <p:cNvPr id="248839" name="Line 36"/>
          <p:cNvSpPr>
            <a:spLocks noChangeShapeType="1"/>
          </p:cNvSpPr>
          <p:nvPr/>
        </p:nvSpPr>
        <p:spPr bwMode="auto">
          <a:xfrm flipV="1">
            <a:off x="3924300" y="2517775"/>
            <a:ext cx="863600" cy="2889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8840" name="Text Box 37"/>
          <p:cNvSpPr txBox="1">
            <a:spLocks noChangeArrowheads="1"/>
          </p:cNvSpPr>
          <p:nvPr/>
        </p:nvSpPr>
        <p:spPr bwMode="auto">
          <a:xfrm>
            <a:off x="2916238" y="2517775"/>
            <a:ext cx="93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8000"/>
                </a:solidFill>
              </a:rPr>
              <a:t>+</a:t>
            </a:r>
            <a:r>
              <a:rPr lang="ru-RU" sz="2000" b="1" smtClean="0">
                <a:solidFill>
                  <a:srgbClr val="008000"/>
                </a:solidFill>
              </a:rPr>
              <a:t>54</a:t>
            </a:r>
            <a:r>
              <a:rPr lang="en-US" sz="2000" b="1" smtClean="0">
                <a:solidFill>
                  <a:srgbClr val="008000"/>
                </a:solidFill>
              </a:rPr>
              <a:t>%</a:t>
            </a:r>
            <a:endParaRPr lang="en-GB" sz="2000" b="1" smtClean="0">
              <a:solidFill>
                <a:srgbClr val="008000"/>
              </a:solidFill>
            </a:endParaRPr>
          </a:p>
        </p:txBody>
      </p:sp>
      <p:sp>
        <p:nvSpPr>
          <p:cNvPr id="248841" name="Line 38"/>
          <p:cNvSpPr>
            <a:spLocks noChangeShapeType="1"/>
          </p:cNvSpPr>
          <p:nvPr/>
        </p:nvSpPr>
        <p:spPr bwMode="auto">
          <a:xfrm flipV="1">
            <a:off x="2051050" y="3094038"/>
            <a:ext cx="720725" cy="433387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8842" name="Text Box 39"/>
          <p:cNvSpPr txBox="1">
            <a:spLocks noChangeArrowheads="1"/>
          </p:cNvSpPr>
          <p:nvPr/>
        </p:nvSpPr>
        <p:spPr bwMode="auto">
          <a:xfrm rot="-5400000">
            <a:off x="-742156" y="4350544"/>
            <a:ext cx="30972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1000" b="1" smtClean="0">
                <a:solidFill>
                  <a:srgbClr val="000000"/>
                </a:solidFill>
              </a:rPr>
              <a:t>Доля % в портфеле Нурофен</a:t>
            </a:r>
            <a:endParaRPr lang="en-GB" sz="1000" b="1" smtClean="0">
              <a:solidFill>
                <a:srgbClr val="000000"/>
              </a:solidFill>
            </a:endParaRPr>
          </a:p>
        </p:txBody>
      </p:sp>
      <p:sp>
        <p:nvSpPr>
          <p:cNvPr id="248843" name="Text Box 11"/>
          <p:cNvSpPr txBox="1">
            <a:spLocks noChangeArrowheads="1"/>
          </p:cNvSpPr>
          <p:nvPr/>
        </p:nvSpPr>
        <p:spPr bwMode="auto">
          <a:xfrm>
            <a:off x="5146675" y="530066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</a:rPr>
              <a:t>25%</a:t>
            </a:r>
            <a:endParaRPr lang="en-GB" sz="1600" b="1" smtClean="0">
              <a:solidFill>
                <a:srgbClr val="000000"/>
              </a:solidFill>
            </a:endParaRPr>
          </a:p>
        </p:txBody>
      </p:sp>
      <p:sp>
        <p:nvSpPr>
          <p:cNvPr id="248844" name="Text Box 11"/>
          <p:cNvSpPr txBox="1">
            <a:spLocks noChangeArrowheads="1"/>
          </p:cNvSpPr>
          <p:nvPr/>
        </p:nvSpPr>
        <p:spPr bwMode="auto">
          <a:xfrm>
            <a:off x="5219700" y="4244975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</a:rPr>
              <a:t>9%</a:t>
            </a:r>
            <a:endParaRPr lang="en-GB" sz="1600" b="1" smtClean="0">
              <a:solidFill>
                <a:srgbClr val="000000"/>
              </a:solidFill>
            </a:endParaRPr>
          </a:p>
        </p:txBody>
      </p:sp>
      <p:sp>
        <p:nvSpPr>
          <p:cNvPr id="248845" name="Text Box 11"/>
          <p:cNvSpPr txBox="1">
            <a:spLocks noChangeArrowheads="1"/>
          </p:cNvSpPr>
          <p:nvPr/>
        </p:nvSpPr>
        <p:spPr bwMode="auto">
          <a:xfrm>
            <a:off x="5076825" y="321310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</a:rPr>
              <a:t>40%</a:t>
            </a:r>
            <a:endParaRPr lang="en-GB" sz="1600" b="1" smtClean="0">
              <a:solidFill>
                <a:srgbClr val="000000"/>
              </a:solidFill>
            </a:endParaRPr>
          </a:p>
        </p:txBody>
      </p:sp>
      <p:sp>
        <p:nvSpPr>
          <p:cNvPr id="248846" name="Text Box 11"/>
          <p:cNvSpPr txBox="1">
            <a:spLocks noChangeArrowheads="1"/>
          </p:cNvSpPr>
          <p:nvPr/>
        </p:nvSpPr>
        <p:spPr bwMode="auto">
          <a:xfrm>
            <a:off x="5219700" y="4676775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FFFFFF"/>
                </a:solidFill>
              </a:rPr>
              <a:t>9%</a:t>
            </a:r>
            <a:endParaRPr lang="en-GB" sz="1600" b="1" smtClean="0">
              <a:solidFill>
                <a:srgbClr val="FFFFFF"/>
              </a:solidFill>
            </a:endParaRPr>
          </a:p>
        </p:txBody>
      </p:sp>
      <p:sp>
        <p:nvSpPr>
          <p:cNvPr id="248847" name="Text Box 11"/>
          <p:cNvSpPr txBox="1">
            <a:spLocks noChangeArrowheads="1"/>
          </p:cNvSpPr>
          <p:nvPr/>
        </p:nvSpPr>
        <p:spPr bwMode="auto">
          <a:xfrm>
            <a:off x="3276600" y="407670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</a:rPr>
              <a:t>8%</a:t>
            </a:r>
            <a:endParaRPr lang="en-GB" sz="1600" b="1" smtClean="0">
              <a:solidFill>
                <a:srgbClr val="000000"/>
              </a:solidFill>
            </a:endParaRPr>
          </a:p>
        </p:txBody>
      </p:sp>
      <p:sp>
        <p:nvSpPr>
          <p:cNvPr id="248848" name="Text Box 11"/>
          <p:cNvSpPr txBox="1">
            <a:spLocks noChangeArrowheads="1"/>
          </p:cNvSpPr>
          <p:nvPr/>
        </p:nvSpPr>
        <p:spPr bwMode="auto">
          <a:xfrm>
            <a:off x="3203575" y="342900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</a:rPr>
              <a:t>22%</a:t>
            </a:r>
            <a:endParaRPr lang="en-GB" sz="1600" b="1" smtClean="0">
              <a:solidFill>
                <a:srgbClr val="000000"/>
              </a:solidFill>
            </a:endParaRPr>
          </a:p>
        </p:txBody>
      </p:sp>
      <p:sp>
        <p:nvSpPr>
          <p:cNvPr id="248849" name="Text Box 11"/>
          <p:cNvSpPr txBox="1">
            <a:spLocks noChangeArrowheads="1"/>
          </p:cNvSpPr>
          <p:nvPr/>
        </p:nvSpPr>
        <p:spPr bwMode="auto">
          <a:xfrm>
            <a:off x="3132138" y="4581525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FFFFFF"/>
                </a:solidFill>
              </a:rPr>
              <a:t>12%</a:t>
            </a:r>
            <a:endParaRPr lang="en-GB" sz="1600" b="1" smtClean="0">
              <a:solidFill>
                <a:srgbClr val="FFFFFF"/>
              </a:solidFill>
            </a:endParaRPr>
          </a:p>
        </p:txBody>
      </p:sp>
      <p:sp>
        <p:nvSpPr>
          <p:cNvPr id="248850" name="Text Box 11"/>
          <p:cNvSpPr txBox="1">
            <a:spLocks noChangeArrowheads="1"/>
          </p:cNvSpPr>
          <p:nvPr/>
        </p:nvSpPr>
        <p:spPr bwMode="auto">
          <a:xfrm>
            <a:off x="3203575" y="5311775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</a:rPr>
              <a:t>23%</a:t>
            </a:r>
            <a:endParaRPr lang="en-GB" sz="1600" b="1" smtClean="0">
              <a:solidFill>
                <a:srgbClr val="000000"/>
              </a:solidFill>
            </a:endParaRPr>
          </a:p>
        </p:txBody>
      </p:sp>
      <p:sp>
        <p:nvSpPr>
          <p:cNvPr id="248851" name="Text Box 11"/>
          <p:cNvSpPr txBox="1">
            <a:spLocks noChangeArrowheads="1"/>
          </p:cNvSpPr>
          <p:nvPr/>
        </p:nvSpPr>
        <p:spPr bwMode="auto">
          <a:xfrm>
            <a:off x="1330325" y="472440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</a:rPr>
              <a:t>7%</a:t>
            </a:r>
            <a:endParaRPr lang="en-GB" sz="1600" b="1" smtClean="0">
              <a:solidFill>
                <a:srgbClr val="000000"/>
              </a:solidFill>
            </a:endParaRPr>
          </a:p>
        </p:txBody>
      </p:sp>
      <p:sp>
        <p:nvSpPr>
          <p:cNvPr id="248852" name="Text Box 11"/>
          <p:cNvSpPr txBox="1">
            <a:spLocks noChangeArrowheads="1"/>
          </p:cNvSpPr>
          <p:nvPr/>
        </p:nvSpPr>
        <p:spPr bwMode="auto">
          <a:xfrm>
            <a:off x="1258888" y="429260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</a:rPr>
              <a:t>11%</a:t>
            </a:r>
            <a:endParaRPr lang="en-GB" sz="1600" b="1" smtClean="0">
              <a:solidFill>
                <a:srgbClr val="000000"/>
              </a:solidFill>
            </a:endParaRPr>
          </a:p>
        </p:txBody>
      </p:sp>
      <p:sp>
        <p:nvSpPr>
          <p:cNvPr id="248853" name="Text Box 11"/>
          <p:cNvSpPr txBox="1">
            <a:spLocks noChangeArrowheads="1"/>
          </p:cNvSpPr>
          <p:nvPr/>
        </p:nvSpPr>
        <p:spPr bwMode="auto">
          <a:xfrm>
            <a:off x="1331913" y="508476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FFFFFF"/>
                </a:solidFill>
              </a:rPr>
              <a:t>4%</a:t>
            </a:r>
            <a:endParaRPr lang="en-GB" sz="1600" b="1" smtClean="0">
              <a:solidFill>
                <a:srgbClr val="FFFFFF"/>
              </a:solidFill>
            </a:endParaRPr>
          </a:p>
        </p:txBody>
      </p:sp>
      <p:sp>
        <p:nvSpPr>
          <p:cNvPr id="248854" name="Text Box 11"/>
          <p:cNvSpPr txBox="1">
            <a:spLocks noChangeArrowheads="1"/>
          </p:cNvSpPr>
          <p:nvPr/>
        </p:nvSpPr>
        <p:spPr bwMode="auto">
          <a:xfrm>
            <a:off x="1227138" y="55102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</a:rPr>
              <a:t>12%</a:t>
            </a:r>
            <a:endParaRPr lang="en-GB" sz="1600" b="1" smtClean="0">
              <a:solidFill>
                <a:srgbClr val="000000"/>
              </a:solidFill>
            </a:endParaRPr>
          </a:p>
        </p:txBody>
      </p:sp>
      <p:sp>
        <p:nvSpPr>
          <p:cNvPr id="82999" name="Rectangle 55"/>
          <p:cNvSpPr>
            <a:spLocks noChangeArrowheads="1"/>
          </p:cNvSpPr>
          <p:nvPr/>
        </p:nvSpPr>
        <p:spPr bwMode="auto">
          <a:xfrm>
            <a:off x="4859338" y="2492375"/>
            <a:ext cx="1081087" cy="1728788"/>
          </a:xfrm>
          <a:prstGeom prst="rect">
            <a:avLst/>
          </a:prstGeom>
          <a:noFill/>
          <a:ln w="571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3004" name="Group 60"/>
          <p:cNvGrpSpPr>
            <a:grpSpLocks/>
          </p:cNvGrpSpPr>
          <p:nvPr/>
        </p:nvGrpSpPr>
        <p:grpSpPr bwMode="auto">
          <a:xfrm>
            <a:off x="6011863" y="2492375"/>
            <a:ext cx="792162" cy="1081088"/>
            <a:chOff x="3787" y="1570"/>
            <a:chExt cx="499" cy="681"/>
          </a:xfrm>
        </p:grpSpPr>
        <p:sp>
          <p:nvSpPr>
            <p:cNvPr id="248857" name="AutoShape 56"/>
            <p:cNvSpPr>
              <a:spLocks noChangeArrowheads="1"/>
            </p:cNvSpPr>
            <p:nvPr/>
          </p:nvSpPr>
          <p:spPr bwMode="auto">
            <a:xfrm>
              <a:off x="3878" y="1979"/>
              <a:ext cx="226" cy="272"/>
            </a:xfrm>
            <a:prstGeom prst="upArrow">
              <a:avLst>
                <a:gd name="adj1" fmla="val 50000"/>
                <a:gd name="adj2" fmla="val 30088"/>
              </a:avLst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858" name="Text Box 57"/>
            <p:cNvSpPr txBox="1">
              <a:spLocks noChangeArrowheads="1"/>
            </p:cNvSpPr>
            <p:nvPr/>
          </p:nvSpPr>
          <p:spPr bwMode="auto">
            <a:xfrm>
              <a:off x="3787" y="1661"/>
              <a:ext cx="4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ru-RU" sz="1600" b="1" smtClean="0">
                  <a:solidFill>
                    <a:srgbClr val="000000"/>
                  </a:solidFill>
                </a:rPr>
                <a:t>+69%</a:t>
              </a:r>
              <a:endParaRPr lang="en-GB" sz="1600" b="1" smtClean="0">
                <a:solidFill>
                  <a:srgbClr val="000000"/>
                </a:solidFill>
              </a:endParaRPr>
            </a:p>
          </p:txBody>
        </p:sp>
        <p:sp>
          <p:nvSpPr>
            <p:cNvPr id="248859" name="Oval 59"/>
            <p:cNvSpPr>
              <a:spLocks noChangeArrowheads="1"/>
            </p:cNvSpPr>
            <p:nvPr/>
          </p:nvSpPr>
          <p:spPr bwMode="auto">
            <a:xfrm>
              <a:off x="3787" y="1570"/>
              <a:ext cx="454" cy="363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431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  <p:bldP spid="8299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Заголовок 1"/>
          <p:cNvSpPr>
            <a:spLocks noGrp="1"/>
          </p:cNvSpPr>
          <p:nvPr>
            <p:ph type="title"/>
          </p:nvPr>
        </p:nvSpPr>
        <p:spPr>
          <a:xfrm>
            <a:off x="323850" y="0"/>
            <a:ext cx="7931150" cy="1570038"/>
          </a:xfrm>
        </p:spPr>
        <p:txBody>
          <a:bodyPr/>
          <a:lstStyle/>
          <a:p>
            <a:pPr eaLnBrk="1" hangingPunct="1"/>
            <a:r>
              <a:rPr lang="ru-RU" sz="3200" smtClean="0"/>
              <a:t>Нурофен взрослый* опережает рост рынка анальгетиков*</a:t>
            </a:r>
            <a:endParaRPr lang="en-US" sz="3200" smtClean="0"/>
          </a:p>
        </p:txBody>
      </p:sp>
      <p:sp>
        <p:nvSpPr>
          <p:cNvPr id="249859" name="Text Box 8"/>
          <p:cNvSpPr txBox="1">
            <a:spLocks noChangeArrowheads="1"/>
          </p:cNvSpPr>
          <p:nvPr/>
        </p:nvSpPr>
        <p:spPr bwMode="auto">
          <a:xfrm>
            <a:off x="827088" y="5445125"/>
            <a:ext cx="4681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ru-RU">
                <a:solidFill>
                  <a:srgbClr val="D60093"/>
                </a:solidFill>
              </a:rPr>
              <a:t>* без кодеина</a:t>
            </a:r>
            <a:endParaRPr lang="en-GB">
              <a:solidFill>
                <a:srgbClr val="D60093"/>
              </a:solidFill>
            </a:endParaRPr>
          </a:p>
        </p:txBody>
      </p:sp>
      <p:pic>
        <p:nvPicPr>
          <p:cNvPr id="249860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89038"/>
            <a:ext cx="4730750" cy="343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9861" name="Picture 18" descr="NUROFEN_RU_ENG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42"/>
          <a:stretch>
            <a:fillRect/>
          </a:stretch>
        </p:blipFill>
        <p:spPr bwMode="auto">
          <a:xfrm>
            <a:off x="2700338" y="3284538"/>
            <a:ext cx="1300162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9862" name="Text Box 19"/>
          <p:cNvSpPr txBox="1">
            <a:spLocks noChangeArrowheads="1"/>
          </p:cNvSpPr>
          <p:nvPr/>
        </p:nvSpPr>
        <p:spPr bwMode="auto">
          <a:xfrm>
            <a:off x="1476375" y="3308350"/>
            <a:ext cx="8636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1600" b="1">
                <a:solidFill>
                  <a:srgbClr val="000000"/>
                </a:solidFill>
              </a:rPr>
              <a:t>рынок</a:t>
            </a:r>
            <a:endParaRPr lang="en-GB" sz="1600" b="1">
              <a:solidFill>
                <a:srgbClr val="000000"/>
              </a:solidFill>
            </a:endParaRPr>
          </a:p>
        </p:txBody>
      </p:sp>
      <p:pic>
        <p:nvPicPr>
          <p:cNvPr id="6164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092325"/>
            <a:ext cx="4718050" cy="342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5" name="Picture 21" descr="NUROFEN_RU_ENG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42"/>
          <a:stretch>
            <a:fillRect/>
          </a:stretch>
        </p:blipFill>
        <p:spPr bwMode="auto">
          <a:xfrm>
            <a:off x="7092950" y="3500438"/>
            <a:ext cx="130016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7" name="Oval 23"/>
          <p:cNvSpPr>
            <a:spLocks noChangeArrowheads="1"/>
          </p:cNvSpPr>
          <p:nvPr/>
        </p:nvSpPr>
        <p:spPr bwMode="auto">
          <a:xfrm>
            <a:off x="2916238" y="1989138"/>
            <a:ext cx="792162" cy="4318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168" name="Oval 24"/>
          <p:cNvSpPr>
            <a:spLocks noChangeArrowheads="1"/>
          </p:cNvSpPr>
          <p:nvPr/>
        </p:nvSpPr>
        <p:spPr bwMode="auto">
          <a:xfrm>
            <a:off x="7380288" y="2565400"/>
            <a:ext cx="647700" cy="504825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5868988" y="4316413"/>
            <a:ext cx="8636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1600" b="1">
                <a:solidFill>
                  <a:srgbClr val="000000"/>
                </a:solidFill>
              </a:rPr>
              <a:t>рынок</a:t>
            </a:r>
            <a:endParaRPr lang="en-GB" sz="1600" b="1">
              <a:solidFill>
                <a:srgbClr val="000000"/>
              </a:solidFill>
            </a:endParaRPr>
          </a:p>
        </p:txBody>
      </p:sp>
      <p:sp>
        <p:nvSpPr>
          <p:cNvPr id="249868" name="AutoShape 27"/>
          <p:cNvSpPr>
            <a:spLocks noChangeArrowheads="1"/>
          </p:cNvSpPr>
          <p:nvPr/>
        </p:nvSpPr>
        <p:spPr bwMode="auto">
          <a:xfrm>
            <a:off x="3708400" y="1989138"/>
            <a:ext cx="358775" cy="431800"/>
          </a:xfrm>
          <a:prstGeom prst="upArrow">
            <a:avLst>
              <a:gd name="adj1" fmla="val 50000"/>
              <a:gd name="adj2" fmla="val 30088"/>
            </a:avLst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249869" name="AutoShape 28"/>
          <p:cNvSpPr>
            <a:spLocks noChangeArrowheads="1"/>
          </p:cNvSpPr>
          <p:nvPr/>
        </p:nvSpPr>
        <p:spPr bwMode="auto">
          <a:xfrm>
            <a:off x="2197100" y="2492375"/>
            <a:ext cx="358775" cy="431800"/>
          </a:xfrm>
          <a:prstGeom prst="upArrow">
            <a:avLst>
              <a:gd name="adj1" fmla="val 50000"/>
              <a:gd name="adj2" fmla="val 30088"/>
            </a:avLst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173" name="AutoShape 29"/>
          <p:cNvSpPr>
            <a:spLocks noChangeArrowheads="1"/>
          </p:cNvSpPr>
          <p:nvPr/>
        </p:nvSpPr>
        <p:spPr bwMode="auto">
          <a:xfrm>
            <a:off x="8101013" y="2565400"/>
            <a:ext cx="358775" cy="431800"/>
          </a:xfrm>
          <a:prstGeom prst="upArrow">
            <a:avLst>
              <a:gd name="adj1" fmla="val 50000"/>
              <a:gd name="adj2" fmla="val 30088"/>
            </a:avLst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174" name="AutoShape 30"/>
          <p:cNvSpPr>
            <a:spLocks noChangeArrowheads="1"/>
          </p:cNvSpPr>
          <p:nvPr/>
        </p:nvSpPr>
        <p:spPr bwMode="auto">
          <a:xfrm rot="10800000">
            <a:off x="5795963" y="4938713"/>
            <a:ext cx="360362" cy="361950"/>
          </a:xfrm>
          <a:prstGeom prst="upArrow">
            <a:avLst>
              <a:gd name="adj1" fmla="val 50000"/>
              <a:gd name="adj2" fmla="val 2511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42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616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61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7" grpId="0" animBg="1"/>
      <p:bldP spid="6168" grpId="0" animBg="1"/>
      <p:bldP spid="6168" grpId="1" animBg="1"/>
      <p:bldP spid="6169" grpId="0" animBg="1"/>
      <p:bldP spid="6173" grpId="0" animBg="1"/>
      <p:bldP spid="61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Заголовок 1"/>
          <p:cNvSpPr>
            <a:spLocks noGrp="1"/>
          </p:cNvSpPr>
          <p:nvPr>
            <p:ph type="title"/>
          </p:nvPr>
        </p:nvSpPr>
        <p:spPr>
          <a:xfrm>
            <a:off x="395288" y="0"/>
            <a:ext cx="7632700" cy="1196975"/>
          </a:xfrm>
        </p:spPr>
        <p:txBody>
          <a:bodyPr/>
          <a:lstStyle/>
          <a:p>
            <a:pPr eaLnBrk="1" hangingPunct="1"/>
            <a:r>
              <a:rPr lang="ru-RU" sz="2800" smtClean="0"/>
              <a:t>Нурофен №2 на рынке анальгетиков с растущей долей</a:t>
            </a:r>
            <a:endParaRPr lang="en-US" sz="2800" smtClean="0"/>
          </a:p>
        </p:txBody>
      </p:sp>
      <p:sp>
        <p:nvSpPr>
          <p:cNvPr id="250883" name="Rectangle 5"/>
          <p:cNvSpPr>
            <a:spLocks/>
          </p:cNvSpPr>
          <p:nvPr/>
        </p:nvSpPr>
        <p:spPr bwMode="auto">
          <a:xfrm>
            <a:off x="0" y="6021388"/>
            <a:ext cx="9144000" cy="836612"/>
          </a:xfrm>
          <a:prstGeom prst="rect">
            <a:avLst/>
          </a:prstGeom>
          <a:solidFill>
            <a:srgbClr val="D600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ru-RU" sz="2600" b="1">
                <a:solidFill>
                  <a:srgbClr val="FFFFFF"/>
                </a:solidFill>
              </a:rPr>
              <a:t>Задача: продолжить уверенный рост доли в 2014г.</a:t>
            </a:r>
            <a:endParaRPr lang="en-GB" sz="2600" b="1">
              <a:solidFill>
                <a:srgbClr val="FFFFFF"/>
              </a:solidFill>
            </a:endParaRPr>
          </a:p>
        </p:txBody>
      </p:sp>
      <p:pic>
        <p:nvPicPr>
          <p:cNvPr id="25088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00213"/>
            <a:ext cx="8604250" cy="439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885" name="Rectangle 15"/>
          <p:cNvSpPr>
            <a:spLocks noChangeArrowheads="1"/>
          </p:cNvSpPr>
          <p:nvPr/>
        </p:nvSpPr>
        <p:spPr bwMode="auto">
          <a:xfrm>
            <a:off x="4821238" y="3357563"/>
            <a:ext cx="1944687" cy="863600"/>
          </a:xfrm>
          <a:prstGeom prst="rect">
            <a:avLst/>
          </a:prstGeom>
          <a:noFill/>
          <a:ln w="571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250886" name="Rectangle 17"/>
          <p:cNvSpPr>
            <a:spLocks noChangeArrowheads="1"/>
          </p:cNvSpPr>
          <p:nvPr/>
        </p:nvSpPr>
        <p:spPr bwMode="auto">
          <a:xfrm>
            <a:off x="1457325" y="3429000"/>
            <a:ext cx="1944688" cy="863600"/>
          </a:xfrm>
          <a:prstGeom prst="rect">
            <a:avLst/>
          </a:prstGeom>
          <a:noFill/>
          <a:ln w="571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250887" name="AutoShape 18"/>
          <p:cNvSpPr>
            <a:spLocks noChangeArrowheads="1"/>
          </p:cNvSpPr>
          <p:nvPr/>
        </p:nvSpPr>
        <p:spPr bwMode="auto">
          <a:xfrm>
            <a:off x="6877050" y="3500438"/>
            <a:ext cx="358775" cy="431800"/>
          </a:xfrm>
          <a:prstGeom prst="upArrow">
            <a:avLst>
              <a:gd name="adj1" fmla="val 50000"/>
              <a:gd name="adj2" fmla="val 30088"/>
            </a:avLst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250888" name="Text Box 19"/>
          <p:cNvSpPr txBox="1">
            <a:spLocks noChangeArrowheads="1"/>
          </p:cNvSpPr>
          <p:nvPr/>
        </p:nvSpPr>
        <p:spPr bwMode="auto">
          <a:xfrm>
            <a:off x="7019925" y="1628775"/>
            <a:ext cx="21605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1400">
                <a:solidFill>
                  <a:srgbClr val="000000"/>
                </a:solidFill>
              </a:rPr>
              <a:t>Анальгетики без кодеина, доля %, рубл.</a:t>
            </a:r>
            <a:endParaRPr lang="en-GB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ru-RU" smtClean="0"/>
              <a:t>Стратегия 2014</a:t>
            </a:r>
            <a:endParaRPr lang="en-GB" smtClean="0"/>
          </a:p>
        </p:txBody>
      </p:sp>
      <p:pic>
        <p:nvPicPr>
          <p:cNvPr id="256003" name="Rounded Rectangle 57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9144000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3563938" y="1125538"/>
            <a:ext cx="186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sz="2000">
                <a:solidFill>
                  <a:srgbClr val="FFFFFF"/>
                </a:solidFill>
              </a:rPr>
              <a:t>Цель</a:t>
            </a:r>
            <a:endParaRPr lang="en-GB" sz="2000">
              <a:solidFill>
                <a:srgbClr val="FFFFFF"/>
              </a:solidFill>
            </a:endParaRPr>
          </a:p>
        </p:txBody>
      </p:sp>
      <p:pic>
        <p:nvPicPr>
          <p:cNvPr id="94213" name="Rounded Rectangle 57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9500"/>
            <a:ext cx="9144000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3563938" y="2420938"/>
            <a:ext cx="2143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sz="2000">
                <a:solidFill>
                  <a:srgbClr val="FFFFFF"/>
                </a:solidFill>
              </a:rPr>
              <a:t>Стратегия</a:t>
            </a:r>
            <a:endParaRPr lang="en-GB" sz="2000">
              <a:solidFill>
                <a:srgbClr val="FFFFFF"/>
              </a:solidFill>
            </a:endParaRPr>
          </a:p>
        </p:txBody>
      </p:sp>
      <p:pic>
        <p:nvPicPr>
          <p:cNvPr id="94215" name="Rounded Rectangle 57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2863"/>
            <a:ext cx="91440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2843213" y="3997325"/>
            <a:ext cx="331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sz="2000" b="1">
                <a:solidFill>
                  <a:srgbClr val="FFFFFF"/>
                </a:solidFill>
              </a:rPr>
              <a:t>Инструменты</a:t>
            </a:r>
            <a:endParaRPr lang="en-GB" sz="2000" b="1">
              <a:solidFill>
                <a:srgbClr val="FFFFFF"/>
              </a:solidFill>
            </a:endParaRPr>
          </a:p>
        </p:txBody>
      </p:sp>
      <p:sp>
        <p:nvSpPr>
          <p:cNvPr id="256009" name="AutoShape 9"/>
          <p:cNvSpPr>
            <a:spLocks noChangeArrowheads="1"/>
          </p:cNvSpPr>
          <p:nvPr/>
        </p:nvSpPr>
        <p:spPr bwMode="auto">
          <a:xfrm>
            <a:off x="250825" y="1557338"/>
            <a:ext cx="8642350" cy="7191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/>
          <a:p>
            <a:pPr algn="ctr"/>
            <a:r>
              <a:rPr lang="ru-RU" sz="2000">
                <a:solidFill>
                  <a:srgbClr val="000000"/>
                </a:solidFill>
              </a:rPr>
              <a:t>Рост доли рынка Нурофен в категории анальгетиков </a:t>
            </a: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94219" name="AutoShape 11"/>
          <p:cNvSpPr>
            <a:spLocks noChangeArrowheads="1"/>
          </p:cNvSpPr>
          <p:nvPr/>
        </p:nvSpPr>
        <p:spPr bwMode="auto">
          <a:xfrm>
            <a:off x="250825" y="2925763"/>
            <a:ext cx="8642350" cy="86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/>
          <a:p>
            <a:pPr algn="ctr"/>
            <a:r>
              <a:rPr lang="ru-RU">
                <a:solidFill>
                  <a:srgbClr val="000000"/>
                </a:solidFill>
              </a:rPr>
              <a:t>Играть и выигрывать в 2х основных типах боли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94222" name="AutoShape 14"/>
          <p:cNvSpPr>
            <a:spLocks noChangeArrowheads="1"/>
          </p:cNvSpPr>
          <p:nvPr/>
        </p:nvSpPr>
        <p:spPr bwMode="auto">
          <a:xfrm>
            <a:off x="250825" y="4508500"/>
            <a:ext cx="8642350" cy="21605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/>
          <a:p>
            <a:pPr>
              <a:buFontTx/>
              <a:buChar char="•"/>
            </a:pPr>
            <a:r>
              <a:rPr lang="ru-RU">
                <a:solidFill>
                  <a:srgbClr val="000000"/>
                </a:solidFill>
              </a:rPr>
              <a:t> №1 на ТВ с фокусом на сообщении про быстрое действии преперата</a:t>
            </a:r>
          </a:p>
          <a:p>
            <a:pPr>
              <a:buFontTx/>
              <a:buChar char="•"/>
            </a:pPr>
            <a:r>
              <a:rPr lang="ru-RU">
                <a:solidFill>
                  <a:srgbClr val="000000"/>
                </a:solidFill>
              </a:rPr>
              <a:t> Инициативы для развития бизнеса: проект со звездой Леди Н, головная боль напряжения</a:t>
            </a:r>
          </a:p>
          <a:p>
            <a:pPr>
              <a:buFontTx/>
              <a:buChar char="•"/>
            </a:pPr>
            <a:r>
              <a:rPr lang="ru-RU">
                <a:solidFill>
                  <a:srgbClr val="000000"/>
                </a:solidFill>
              </a:rPr>
              <a:t> Запуск новинок: Экспресс Леди, Экспресс Форте</a:t>
            </a:r>
          </a:p>
          <a:p>
            <a:pPr>
              <a:buFontTx/>
              <a:buChar char="•"/>
            </a:pPr>
            <a:r>
              <a:rPr lang="ru-RU">
                <a:solidFill>
                  <a:srgbClr val="000000"/>
                </a:solidFill>
              </a:rPr>
              <a:t> Лояльность профессиналов: конференции, публикации, ежедневная работа с врачами/фармацевтами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42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4" grpId="0"/>
      <p:bldP spid="94216" grpId="0"/>
      <p:bldP spid="94219" grpId="0" animBg="1"/>
      <p:bldP spid="942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/>
          </p:cNvSpPr>
          <p:nvPr>
            <p:ph type="title"/>
          </p:nvPr>
        </p:nvSpPr>
        <p:spPr>
          <a:xfrm>
            <a:off x="323850" y="198438"/>
            <a:ext cx="7920038" cy="1143000"/>
          </a:xfrm>
        </p:spPr>
        <p:txBody>
          <a:bodyPr/>
          <a:lstStyle/>
          <a:p>
            <a:r>
              <a:rPr lang="ru-RU" sz="3200" smtClean="0"/>
              <a:t>Непрерывный фокус на Экспресс капсулах в течение всего года</a:t>
            </a:r>
            <a:endParaRPr lang="en-GB" sz="3200" smtClean="0"/>
          </a:p>
        </p:txBody>
      </p:sp>
      <p:pic>
        <p:nvPicPr>
          <p:cNvPr id="258051" name="Picture 20" descr="Nurofen_30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557338"/>
            <a:ext cx="7561262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7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Нурофен Экспресс Леди  </a:t>
            </a:r>
            <a:endParaRPr lang="en-GB" smtClean="0"/>
          </a:p>
        </p:txBody>
      </p:sp>
      <p:pic>
        <p:nvPicPr>
          <p:cNvPr id="260099" name="Picture 2" descr="\\Rumofs002\sales\TradeMarketing\S&amp;CM HC\IMAGE LIBRARY\Нурофен\Nurofen_3D\3D_Nurofen_12_-tabs_Lady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9" t="12161" r="8218" b="15887"/>
          <a:stretch>
            <a:fillRect/>
          </a:stretch>
        </p:blipFill>
        <p:spPr bwMode="auto">
          <a:xfrm>
            <a:off x="2555875" y="2349500"/>
            <a:ext cx="38163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10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3644900"/>
            <a:ext cx="4318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0101" name="Rectangle 16"/>
          <p:cNvSpPr>
            <a:spLocks noChangeArrowheads="1"/>
          </p:cNvSpPr>
          <p:nvPr/>
        </p:nvSpPr>
        <p:spPr bwMode="auto">
          <a:xfrm>
            <a:off x="539750" y="1125538"/>
            <a:ext cx="7993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sz="3200" b="1">
                <a:solidFill>
                  <a:srgbClr val="D60093"/>
                </a:solidFill>
              </a:rPr>
              <a:t>специально для девушек в «эти» дни!</a:t>
            </a:r>
            <a:endParaRPr lang="en-GB" sz="3200" b="1">
              <a:solidFill>
                <a:srgbClr val="D6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7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Проблема периодической боли</a:t>
            </a:r>
            <a:endParaRPr lang="en-GB" smtClean="0"/>
          </a:p>
        </p:txBody>
      </p:sp>
      <p:pic>
        <p:nvPicPr>
          <p:cNvPr id="261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" t="11681"/>
          <a:stretch>
            <a:fillRect/>
          </a:stretch>
        </p:blipFill>
        <p:spPr bwMode="auto">
          <a:xfrm>
            <a:off x="395288" y="1628775"/>
            <a:ext cx="2219325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1124" name="Content Placeholder 2"/>
          <p:cNvSpPr>
            <a:spLocks/>
          </p:cNvSpPr>
          <p:nvPr/>
        </p:nvSpPr>
        <p:spPr bwMode="auto">
          <a:xfrm>
            <a:off x="3481388" y="1773238"/>
            <a:ext cx="5483225" cy="348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2400">
                <a:solidFill>
                  <a:srgbClr val="404040"/>
                </a:solidFill>
              </a:rPr>
              <a:t>Более </a:t>
            </a:r>
            <a:r>
              <a:rPr lang="en-US" sz="2400">
                <a:solidFill>
                  <a:srgbClr val="404040"/>
                </a:solidFill>
              </a:rPr>
              <a:t>5</a:t>
            </a:r>
            <a:r>
              <a:rPr lang="ru-RU" sz="2400">
                <a:solidFill>
                  <a:srgbClr val="404040"/>
                </a:solidFill>
              </a:rPr>
              <a:t>0% девушек испытывают периодическую боль*</a:t>
            </a:r>
          </a:p>
          <a:p>
            <a:pPr>
              <a:spcBef>
                <a:spcPct val="20000"/>
              </a:spcBef>
            </a:pPr>
            <a:endParaRPr lang="ru-RU" sz="2400">
              <a:solidFill>
                <a:srgbClr val="404040"/>
              </a:solidFill>
            </a:endParaRPr>
          </a:p>
          <a:p>
            <a:pPr>
              <a:spcBef>
                <a:spcPct val="20000"/>
              </a:spcBef>
            </a:pPr>
            <a:endParaRPr lang="ru-RU" sz="1000">
              <a:solidFill>
                <a:srgbClr val="404040"/>
              </a:solidFill>
            </a:endParaRPr>
          </a:p>
          <a:p>
            <a:pPr>
              <a:spcBef>
                <a:spcPct val="20000"/>
              </a:spcBef>
            </a:pPr>
            <a:r>
              <a:rPr lang="ru-RU" sz="2400">
                <a:solidFill>
                  <a:srgbClr val="404040"/>
                </a:solidFill>
              </a:rPr>
              <a:t>В большинстве случаев периодическая боль приводит к нарушению социальной и повседневной активности*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GB" sz="2400">
              <a:solidFill>
                <a:srgbClr val="404040"/>
              </a:solidFill>
            </a:endParaRPr>
          </a:p>
        </p:txBody>
      </p:sp>
      <p:pic>
        <p:nvPicPr>
          <p:cNvPr id="26112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844675"/>
            <a:ext cx="4318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1126" name="AutoShape 6"/>
          <p:cNvSpPr>
            <a:spLocks noChangeArrowheads="1"/>
          </p:cNvSpPr>
          <p:nvPr/>
        </p:nvSpPr>
        <p:spPr bwMode="auto">
          <a:xfrm>
            <a:off x="2987675" y="1557338"/>
            <a:ext cx="5616575" cy="13684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000000"/>
              </a:solidFill>
            </a:endParaRPr>
          </a:p>
        </p:txBody>
      </p:sp>
      <p:pic>
        <p:nvPicPr>
          <p:cNvPr id="26112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284538"/>
            <a:ext cx="4318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1128" name="AutoShape 8"/>
          <p:cNvSpPr>
            <a:spLocks noChangeArrowheads="1"/>
          </p:cNvSpPr>
          <p:nvPr/>
        </p:nvSpPr>
        <p:spPr bwMode="auto">
          <a:xfrm>
            <a:off x="2987675" y="3068638"/>
            <a:ext cx="5616575" cy="18002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0" y="6530975"/>
            <a:ext cx="89852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ru-RU" sz="1200">
                <a:solidFill>
                  <a:srgbClr val="000000"/>
                </a:solidFill>
              </a:rPr>
              <a:t>* </a:t>
            </a:r>
            <a:r>
              <a:rPr lang="en-US" sz="1200">
                <a:solidFill>
                  <a:srgbClr val="000000"/>
                </a:solidFill>
              </a:rPr>
              <a:t>Dawood MY</a:t>
            </a:r>
            <a:r>
              <a:rPr lang="ru-RU" sz="1200">
                <a:solidFill>
                  <a:srgbClr val="000000"/>
                </a:solidFill>
              </a:rPr>
              <a:t>. Primary Dysmenorrhea. Advances in Pathogenesis and Management. Obstet Gynecol 2006;108:428–41.</a:t>
            </a:r>
          </a:p>
          <a:p>
            <a:pPr eaLnBrk="1" hangingPunct="1"/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75613" cy="850900"/>
          </a:xfrm>
        </p:spPr>
        <p:txBody>
          <a:bodyPr/>
          <a:lstStyle/>
          <a:p>
            <a:pPr eaLnBrk="1" hangingPunct="1"/>
            <a:r>
              <a:rPr lang="ru-RU" smtClean="0"/>
              <a:t>Подарок за покупку</a:t>
            </a:r>
            <a:endParaRPr lang="en-GB" smtClean="0"/>
          </a:p>
        </p:txBody>
      </p:sp>
      <p:pic>
        <p:nvPicPr>
          <p:cNvPr id="269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31" t="360"/>
          <a:stretch>
            <a:fillRect/>
          </a:stretch>
        </p:blipFill>
        <p:spPr bwMode="auto">
          <a:xfrm>
            <a:off x="684213" y="1052513"/>
            <a:ext cx="3998912" cy="554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9316" name="Rectangle 57"/>
          <p:cNvSpPr>
            <a:spLocks noChangeArrowheads="1"/>
          </p:cNvSpPr>
          <p:nvPr/>
        </p:nvSpPr>
        <p:spPr bwMode="auto">
          <a:xfrm>
            <a:off x="5435600" y="3409950"/>
            <a:ext cx="3025775" cy="1584325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ru-RU" sz="3200" b="1">
                <a:solidFill>
                  <a:srgbClr val="FFFFFF"/>
                </a:solidFill>
              </a:rPr>
              <a:t>5 000 аптек апрель - май</a:t>
            </a:r>
            <a:endParaRPr lang="en-GB" sz="32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2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Microsoft Office PowerPoint</Application>
  <PresentationFormat>On-screen Show (4:3)</PresentationFormat>
  <Paragraphs>80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8_Тема Office</vt:lpstr>
      <vt:lpstr>Нурофен взрослый снизился в 2013 на -6% </vt:lpstr>
      <vt:lpstr>Нурофен взрослый без Плюса в 2013 +19% </vt:lpstr>
      <vt:lpstr>Нурофен взрослый* опережает рост рынка анальгетиков*</vt:lpstr>
      <vt:lpstr>Нурофен №2 на рынке анальгетиков с растущей долей</vt:lpstr>
      <vt:lpstr>Стратегия 2014</vt:lpstr>
      <vt:lpstr>Непрерывный фокус на Экспресс капсулах в течение всего года</vt:lpstr>
      <vt:lpstr>Нурофен Экспресс Леди  </vt:lpstr>
      <vt:lpstr>Проблема периодической боли</vt:lpstr>
      <vt:lpstr>Подарок за покупку</vt:lpstr>
      <vt:lpstr>Но-шпа - основной конкурент Нурофен в сегменте периодической боли</vt:lpstr>
      <vt:lpstr>Переключение потребителей с Ношпы на Нурофен – наш потенциал</vt:lpstr>
      <vt:lpstr>Детейлинг: ключевые сообщения</vt:lpstr>
      <vt:lpstr>Перезапуск упаковки геля</vt:lpstr>
      <vt:lpstr>Задачи на первое полугодие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Нурофен взрослый снизился в 2013 на -6% </dc:title>
  <dc:creator>Petrukhina, Tatiana</dc:creator>
  <cp:lastModifiedBy>Petrukhina, Tatiana</cp:lastModifiedBy>
  <cp:revision>1</cp:revision>
  <dcterms:created xsi:type="dcterms:W3CDTF">2006-08-16T00:00:00Z</dcterms:created>
  <dcterms:modified xsi:type="dcterms:W3CDTF">2014-04-16T12:12:05Z</dcterms:modified>
</cp:coreProperties>
</file>