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5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5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20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Rumofs002\sales\TradeMarketing\S&amp;CM HC\Advertising Materials\POSM\2013\Strepsils\New displays set\Горизонтальный и верт дисплей\Strepsils_display_OP_003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4" t="14803" r="9659" b="7333"/>
          <a:stretch/>
        </p:blipFill>
        <p:spPr bwMode="auto">
          <a:xfrm>
            <a:off x="4716008" y="488373"/>
            <a:ext cx="4389892" cy="297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Rumofs002\sales\TradeMarketing\S&amp;CM HC\Advertising Materials\POSM\2013\Strepsils\New displays set\Горизонтальный и верт дисплей\Public\final\Strepsils_display_001_DN_008.ps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13548" r="4727" b="3445"/>
          <a:stretch/>
        </p:blipFill>
        <p:spPr bwMode="auto">
          <a:xfrm>
            <a:off x="4716008" y="3657600"/>
            <a:ext cx="4389892" cy="282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" y="15132"/>
            <a:ext cx="560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Дисплей Стрепсилс 3х3 горизонтальный</a:t>
            </a:r>
            <a:endParaRPr lang="en-GB" sz="2400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127000" y="533401"/>
            <a:ext cx="4364038" cy="2286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 sz="1400" b="1" u="sng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Тип выкладки</a:t>
            </a:r>
            <a:r>
              <a:rPr lang="ru-RU" sz="1400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: закрытая, горизонтальная</a:t>
            </a:r>
          </a:p>
          <a:p>
            <a:pPr>
              <a:defRPr/>
            </a:pPr>
            <a:r>
              <a:rPr lang="ru-RU" sz="1400" b="1" u="sng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Размеры</a:t>
            </a:r>
            <a:r>
              <a:rPr lang="ru-RU" sz="1400" kern="0" dirty="0">
                <a:solidFill>
                  <a:schemeClr val="tx1"/>
                </a:solidFill>
                <a:effectLst/>
                <a:cs typeface="Arial" pitchFamily="34" charset="0"/>
              </a:rPr>
              <a:t>: </a:t>
            </a:r>
            <a:r>
              <a:rPr lang="ru-RU" sz="1400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350*280*50 мм (дисплей) + </a:t>
            </a:r>
            <a:r>
              <a:rPr lang="ru-RU" sz="1400" kern="0" dirty="0" smtClean="0">
                <a:solidFill>
                  <a:schemeClr val="tx1"/>
                </a:solidFill>
                <a:cs typeface="Arial" pitchFamily="34" charset="0"/>
              </a:rPr>
              <a:t>150*100*70мм (</a:t>
            </a:r>
            <a:r>
              <a:rPr lang="ru-RU" sz="1400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выделитель)</a:t>
            </a:r>
          </a:p>
          <a:p>
            <a:pPr>
              <a:defRPr/>
            </a:pPr>
            <a:r>
              <a:rPr lang="ru-RU" sz="1400" b="1" u="sng" kern="0" dirty="0" smtClean="0"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Описание:</a:t>
            </a:r>
          </a:p>
          <a:p>
            <a:pPr marL="171450" indent="-171450" algn="l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ru-RU" sz="1400" kern="0" dirty="0" smtClean="0"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Основной дисплей</a:t>
            </a:r>
          </a:p>
          <a:p>
            <a:pPr marL="171450" indent="-171450" algn="l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ru-RU" sz="1400" kern="0" dirty="0" smtClean="0"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Пристёгивающийся карман для Стрепсилс Спрея</a:t>
            </a:r>
          </a:p>
          <a:p>
            <a:pPr marL="171450" indent="-171450" algn="l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ru-RU" sz="1400" kern="0" dirty="0" smtClean="0"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Сменный шелфтокер (вставлен в дисплей)</a:t>
            </a:r>
          </a:p>
          <a:p>
            <a:pPr marL="171450" indent="-171450" algn="l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ru-RU" sz="1400" kern="0" dirty="0" smtClean="0"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Вставка «Новинка»</a:t>
            </a:r>
            <a:endParaRPr lang="ru-RU" sz="1400" kern="0" dirty="0"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3" name="Picture 2" descr="\\Rumofs002\sales\TradeMarketing\S&amp;CM HC\IMAGE LIBRARY\Strepsils\3D\Strepsils packs\s_Carton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0" t="11242" r="20063" b="10033"/>
          <a:stretch/>
        </p:blipFill>
        <p:spPr bwMode="auto">
          <a:xfrm>
            <a:off x="3581400" y="5756386"/>
            <a:ext cx="424968" cy="74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\\Rumofs002\sales\TradeMarketing\S&amp;CM HC\IMAGE LIBRARY\Strepsils\3D\Strepsils packs\s_carton_24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4" r="9514" b="10283"/>
          <a:stretch/>
        </p:blipFill>
        <p:spPr bwMode="auto">
          <a:xfrm>
            <a:off x="1605207" y="4495800"/>
            <a:ext cx="822660" cy="60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Rumofs002\sales\TradeMarketing\S&amp;CM HC\IMAGE LIBRARY\Strepsils\3D\Strepsils packs\s_Strepsils Intensive 24 carton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4" r="10880" b="27604"/>
          <a:stretch/>
        </p:blipFill>
        <p:spPr bwMode="auto">
          <a:xfrm>
            <a:off x="2573738" y="5993741"/>
            <a:ext cx="855262" cy="50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\\Rumofs002\sales\TradeMarketing\S&amp;CM HC\IMAGE LIBRARY\Strepsils\3D\Strepsils packs\3D_strepsils_warm_2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3" t="16200" r="14696" b="15002"/>
          <a:stretch/>
        </p:blipFill>
        <p:spPr bwMode="auto">
          <a:xfrm>
            <a:off x="1594675" y="5219151"/>
            <a:ext cx="822091" cy="60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\Rumofs002\sales\TradeMarketing\S&amp;CM HC\IMAGE LIBRARY\Strepsils\3D\Strepsils packs\Junior Lemon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6" t="16042" r="14982" b="15837"/>
          <a:stretch/>
        </p:blipFill>
        <p:spPr bwMode="auto">
          <a:xfrm>
            <a:off x="609600" y="5184429"/>
            <a:ext cx="843723" cy="61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\\Rumofs002\sales\TradeMarketing\S&amp;CM HC\IMAGE LIBRARY\Strepsils\3D\Strepsils packs\Junior-Straw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8" t="15411" r="14269" b="15615"/>
          <a:stretch/>
        </p:blipFill>
        <p:spPr bwMode="auto">
          <a:xfrm>
            <a:off x="609600" y="5863392"/>
            <a:ext cx="851458" cy="62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\\Rumofs002\sales\TradeMarketing\S&amp;CM HC\IMAGE LIBRARY\Strepsils\3D\Strepsils packs\s_carton 24 NEW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5" r="9514" b="26860"/>
          <a:stretch/>
        </p:blipFill>
        <p:spPr bwMode="auto">
          <a:xfrm>
            <a:off x="2568979" y="5303889"/>
            <a:ext cx="860021" cy="50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\\Rumofs002\sales\TradeMarketing\S&amp;CM HC\IMAGE LIBRARY\Strepsils\3D\Strepsils packs\s_carton 24_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4" r="9514" b="9941"/>
          <a:stretch/>
        </p:blipFill>
        <p:spPr bwMode="auto">
          <a:xfrm>
            <a:off x="651451" y="4495800"/>
            <a:ext cx="819190" cy="60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\\Rumofs002\sales\TradeMarketing\S&amp;CM HC\IMAGE LIBRARY\Strepsils\3D\Strepsils packs\s_carton 24's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5" r="9514" b="9672"/>
          <a:stretch/>
        </p:blipFill>
        <p:spPr bwMode="auto">
          <a:xfrm>
            <a:off x="2589936" y="4495800"/>
            <a:ext cx="818109" cy="61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\\Rumofs002\sales\TradeMarketing\S&amp;CM HC\IMAGE LIBRARY\Strepsils\3D\Strepsils packs\s_Carton Strepsils H&amp;L 24's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4" r="9514" b="9673"/>
          <a:stretch/>
        </p:blipFill>
        <p:spPr bwMode="auto">
          <a:xfrm>
            <a:off x="1594675" y="5863392"/>
            <a:ext cx="843725" cy="6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005247"/>
              </p:ext>
            </p:extLst>
          </p:nvPr>
        </p:nvGraphicFramePr>
        <p:xfrm>
          <a:off x="1409160" y="3017167"/>
          <a:ext cx="3081878" cy="12344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792483"/>
                <a:gridCol w="748456"/>
                <a:gridCol w="783701"/>
                <a:gridCol w="757238"/>
              </a:tblGrid>
              <a:tr h="397933"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Вит.С 24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Эвк-мент 24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Без сахара 24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Дет.лим. 16</a:t>
                      </a:r>
                      <a:endParaRPr lang="en-GB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Согревающий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Плюс таб.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Дет.клуб</a:t>
                      </a:r>
                    </a:p>
                    <a:p>
                      <a:r>
                        <a:rPr lang="ru-RU" sz="1050" dirty="0" smtClean="0"/>
                        <a:t>16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Мед-лим 24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Интенсив 24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Плюс спрей</a:t>
                      </a:r>
                      <a:endParaRPr lang="en-GB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AutoShape 3"/>
          <p:cNvSpPr>
            <a:spLocks noChangeArrowheads="1"/>
          </p:cNvSpPr>
          <p:nvPr/>
        </p:nvSpPr>
        <p:spPr bwMode="gray">
          <a:xfrm>
            <a:off x="107950" y="3001576"/>
            <a:ext cx="4383088" cy="1265623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 sz="1400" b="1" u="sng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Планограмма:</a:t>
            </a:r>
          </a:p>
          <a:p>
            <a:pPr>
              <a:defRPr/>
            </a:pPr>
            <a:endParaRPr lang="ru-RU" sz="1400" kern="0" dirty="0"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360" y="34289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3х3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60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Rumofs002\sales\TradeMarketing\S&amp;CM HC\Advertising Materials\POSM\2013\Strepsils\New displays set\Горизонтальный и верт дисплей\Public\final\Strepsils_display_vertical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" t="18303" r="2000" b="12162"/>
          <a:stretch/>
        </p:blipFill>
        <p:spPr bwMode="auto">
          <a:xfrm>
            <a:off x="4724400" y="592283"/>
            <a:ext cx="4267200" cy="212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" y="15132"/>
            <a:ext cx="560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Дисплей Стрепсилс 3х3 вертикальный</a:t>
            </a:r>
            <a:endParaRPr lang="en-GB" sz="2400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>
            <a:off x="127000" y="533401"/>
            <a:ext cx="4364038" cy="2286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 sz="1400" b="1" u="sng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Тип выкладки</a:t>
            </a:r>
            <a:r>
              <a:rPr lang="ru-RU" sz="1400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: закрытая, вертикальная</a:t>
            </a:r>
          </a:p>
          <a:p>
            <a:pPr>
              <a:defRPr/>
            </a:pPr>
            <a:r>
              <a:rPr lang="ru-RU" sz="1400" b="1" u="sng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Размеры</a:t>
            </a:r>
            <a:r>
              <a:rPr lang="ru-RU" sz="1400" kern="0" dirty="0">
                <a:solidFill>
                  <a:schemeClr val="tx1"/>
                </a:solidFill>
                <a:effectLst/>
                <a:cs typeface="Arial" pitchFamily="34" charset="0"/>
              </a:rPr>
              <a:t>: 275х250х65 мм (в*ш*г</a:t>
            </a:r>
            <a:r>
              <a:rPr lang="ru-RU" sz="1400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)</a:t>
            </a:r>
          </a:p>
          <a:p>
            <a:pPr>
              <a:defRPr/>
            </a:pPr>
            <a:r>
              <a:rPr lang="ru-RU" sz="1400" b="1" u="sng" kern="0" dirty="0" smtClean="0"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Описание:</a:t>
            </a:r>
          </a:p>
          <a:p>
            <a:pPr marL="171450" indent="-171450" algn="l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ru-RU" sz="1400" kern="0" dirty="0" smtClean="0"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Основной дисплей</a:t>
            </a:r>
          </a:p>
          <a:p>
            <a:pPr marL="171450" indent="-171450" algn="l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ru-RU" sz="1400" kern="0" dirty="0" smtClean="0"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Пристёгивающийся карман для Стрепсилс Спрея</a:t>
            </a:r>
          </a:p>
          <a:p>
            <a:pPr marL="171450" indent="-171450" algn="l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ru-RU" sz="1400" kern="0" dirty="0" smtClean="0"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Сменный шелфтокер (вставлен в дисплей)</a:t>
            </a:r>
          </a:p>
          <a:p>
            <a:pPr marL="171450" indent="-171450" algn="l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ru-RU" sz="1400" kern="0" dirty="0" smtClean="0"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Вставка «Новинка»</a:t>
            </a:r>
            <a:endParaRPr lang="ru-RU" sz="1400" kern="0" dirty="0"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5" name="Picture 4" descr="\\Rumofs002\sales\TradeMarketing\S&amp;CM HC\IMAGE LIBRARY\Strepsils\3D\Strepsils packs\s_Carto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0" t="11242" r="20063" b="10033"/>
          <a:stretch/>
        </p:blipFill>
        <p:spPr bwMode="auto">
          <a:xfrm>
            <a:off x="5823432" y="5756386"/>
            <a:ext cx="424968" cy="74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\\Rumofs002\sales\TradeMarketing\S&amp;CM HC\IMAGE LIBRARY\Strepsils\3D\Strepsils packs\s_carton_2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4" r="9514" b="10283"/>
          <a:stretch/>
        </p:blipFill>
        <p:spPr bwMode="auto">
          <a:xfrm>
            <a:off x="3819769" y="4495800"/>
            <a:ext cx="822660" cy="60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\\Rumofs002\sales\TradeMarketing\S&amp;CM HC\IMAGE LIBRARY\Strepsils\3D\Strepsils packs\s_Strepsils Intensive 24 carton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4" r="10880" b="27604"/>
          <a:stretch/>
        </p:blipFill>
        <p:spPr bwMode="auto">
          <a:xfrm>
            <a:off x="4783538" y="5993741"/>
            <a:ext cx="855262" cy="50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\\Rumofs002\sales\TradeMarketing\S&amp;CM HC\IMAGE LIBRARY\Strepsils\3D\Strepsils packs\3D_strepsils_warm_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3" t="16200" r="14696" b="15002"/>
          <a:stretch/>
        </p:blipFill>
        <p:spPr bwMode="auto">
          <a:xfrm>
            <a:off x="3809237" y="5219151"/>
            <a:ext cx="822091" cy="60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\\Rumofs002\sales\TradeMarketing\S&amp;CM HC\IMAGE LIBRARY\Strepsils\3D\Strepsils packs\Junior Lemon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6" t="16042" r="14982" b="15837"/>
          <a:stretch/>
        </p:blipFill>
        <p:spPr bwMode="auto">
          <a:xfrm>
            <a:off x="2824162" y="5184429"/>
            <a:ext cx="843723" cy="61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\\Rumofs002\sales\TradeMarketing\S&amp;CM HC\IMAGE LIBRARY\Strepsils\3D\Strepsils packs\Junior-Straw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8" t="15411" r="14269" b="15615"/>
          <a:stretch/>
        </p:blipFill>
        <p:spPr bwMode="auto">
          <a:xfrm>
            <a:off x="2824162" y="5863392"/>
            <a:ext cx="851458" cy="62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\\Rumofs002\sales\TradeMarketing\S&amp;CM HC\IMAGE LIBRARY\Strepsils\3D\Strepsils packs\s_carton 24 NEW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5" r="9514" b="26860"/>
          <a:stretch/>
        </p:blipFill>
        <p:spPr bwMode="auto">
          <a:xfrm>
            <a:off x="4778779" y="5303889"/>
            <a:ext cx="860021" cy="50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\\Rumofs002\sales\TradeMarketing\S&amp;CM HC\IMAGE LIBRARY\Strepsils\3D\Strepsils packs\s_carton 24_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4" r="9514" b="9941"/>
          <a:stretch/>
        </p:blipFill>
        <p:spPr bwMode="auto">
          <a:xfrm>
            <a:off x="2866013" y="4495800"/>
            <a:ext cx="819190" cy="60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\\Rumofs002\sales\TradeMarketing\S&amp;CM HC\IMAGE LIBRARY\Strepsils\3D\Strepsils packs\s_carton 24's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5" r="9514" b="9672"/>
          <a:stretch/>
        </p:blipFill>
        <p:spPr bwMode="auto">
          <a:xfrm>
            <a:off x="4799736" y="4495800"/>
            <a:ext cx="818109" cy="61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 descr="\\Rumofs002\sales\TradeMarketing\S&amp;CM HC\IMAGE LIBRARY\Strepsils\3D\Strepsils packs\s_Carton Strepsils H&amp;L 24's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4" r="9514" b="9673"/>
          <a:stretch/>
        </p:blipFill>
        <p:spPr bwMode="auto">
          <a:xfrm>
            <a:off x="3809237" y="5863392"/>
            <a:ext cx="843725" cy="6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70016"/>
              </p:ext>
            </p:extLst>
          </p:nvPr>
        </p:nvGraphicFramePr>
        <p:xfrm>
          <a:off x="3623722" y="3017167"/>
          <a:ext cx="3081878" cy="12344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792483"/>
                <a:gridCol w="748456"/>
                <a:gridCol w="783701"/>
                <a:gridCol w="757238"/>
              </a:tblGrid>
              <a:tr h="397933"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Вит.С 24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Эвк-мент 24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Без сахара 24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Дет.лим. 16</a:t>
                      </a:r>
                      <a:endParaRPr lang="en-GB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Согревающий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Плюс таб.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Дет.клуб</a:t>
                      </a:r>
                    </a:p>
                    <a:p>
                      <a:r>
                        <a:rPr lang="ru-RU" sz="1050" dirty="0" smtClean="0"/>
                        <a:t>16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Мед-лим 24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Интенсив 24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Плюс спрей</a:t>
                      </a:r>
                      <a:endParaRPr lang="en-GB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AutoShape 3"/>
          <p:cNvSpPr>
            <a:spLocks noChangeArrowheads="1"/>
          </p:cNvSpPr>
          <p:nvPr/>
        </p:nvSpPr>
        <p:spPr bwMode="gray">
          <a:xfrm>
            <a:off x="2322512" y="3001576"/>
            <a:ext cx="4383088" cy="1265623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 sz="1400" b="1" u="sng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Планограмма:</a:t>
            </a:r>
          </a:p>
          <a:p>
            <a:pPr>
              <a:defRPr/>
            </a:pPr>
            <a:endParaRPr lang="ru-RU" sz="1400" kern="0" dirty="0"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53485" y="34497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3х3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419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622847" y="4594296"/>
            <a:ext cx="990600" cy="211130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 descr="\\Rumofs002\sales\TradeMarketing\S&amp;CM HC\Advertising Materials\POSM\2014\Strepsils\Strong pain &amp; Spray\Final\Strepsils_vertical_HH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" t="22232" r="1705" b="6508"/>
          <a:stretch/>
        </p:blipFill>
        <p:spPr bwMode="auto">
          <a:xfrm>
            <a:off x="3810000" y="509154"/>
            <a:ext cx="5216238" cy="269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" y="15132"/>
            <a:ext cx="560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Дисплей Стрепсилс «Сильная боль»</a:t>
            </a:r>
            <a:endParaRPr lang="en-GB" sz="2400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>
            <a:off x="127000" y="533400"/>
            <a:ext cx="3540885" cy="24681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 sz="1400" b="1" u="sng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Тип выкладки</a:t>
            </a:r>
            <a:r>
              <a:rPr lang="ru-RU" sz="1400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: закрытая, вертикальная</a:t>
            </a:r>
          </a:p>
          <a:p>
            <a:pPr>
              <a:defRPr/>
            </a:pPr>
            <a:r>
              <a:rPr lang="ru-RU" sz="1400" b="1" u="sng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Размеры</a:t>
            </a:r>
            <a:r>
              <a:rPr lang="ru-RU" sz="1400" kern="0" dirty="0">
                <a:solidFill>
                  <a:schemeClr val="tx1"/>
                </a:solidFill>
                <a:effectLst/>
                <a:cs typeface="Arial" pitchFamily="34" charset="0"/>
              </a:rPr>
              <a:t>: 125х37х243 мм. </a:t>
            </a:r>
            <a:endParaRPr lang="ru-RU" sz="1400" kern="0" dirty="0" smtClean="0">
              <a:solidFill>
                <a:schemeClr val="tx1"/>
              </a:solidFill>
              <a:effectLst/>
              <a:cs typeface="Arial" pitchFamily="34" charset="0"/>
            </a:endParaRPr>
          </a:p>
          <a:p>
            <a:pPr>
              <a:defRPr/>
            </a:pPr>
            <a:r>
              <a:rPr lang="ru-RU" sz="1400" b="1" u="sng" kern="0" dirty="0" smtClean="0"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Описание:</a:t>
            </a:r>
          </a:p>
          <a:p>
            <a:pPr marL="171450" indent="-171450" algn="l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ru-RU" sz="1400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Дисплей на три </a:t>
            </a:r>
            <a:r>
              <a:rPr lang="en-US" sz="1400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SKU</a:t>
            </a:r>
            <a:r>
              <a:rPr lang="ru-RU" sz="1400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, пристёгивающийся к основному вертикальному дисплею 3х3</a:t>
            </a:r>
            <a:endParaRPr lang="ru-RU" sz="1400" kern="0" dirty="0" smtClean="0"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5" name="Picture 4" descr="\\Rumofs002\sales\TradeMarketing\S&amp;CM HC\IMAGE LIBRARY\Strepsils\3D\Strepsils packs\s_Carto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0" t="11242" r="20063" b="10033"/>
          <a:stretch/>
        </p:blipFill>
        <p:spPr bwMode="auto">
          <a:xfrm>
            <a:off x="5693179" y="4648200"/>
            <a:ext cx="424968" cy="74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\\Rumofs002\sales\TradeMarketing\S&amp;CM HC\IMAGE LIBRARY\Strepsils\3D\Strepsils packs\s_carton_2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4" r="9514" b="10283"/>
          <a:stretch/>
        </p:blipFill>
        <p:spPr bwMode="auto">
          <a:xfrm>
            <a:off x="4724611" y="5332009"/>
            <a:ext cx="822660" cy="60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\\Rumofs002\sales\TradeMarketing\S&amp;CM HC\IMAGE LIBRARY\Strepsils\3D\Strepsils packs\s_Strepsils Intensive 24 carton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4" r="10880" b="27604"/>
          <a:stretch/>
        </p:blipFill>
        <p:spPr bwMode="auto">
          <a:xfrm>
            <a:off x="5697938" y="6096848"/>
            <a:ext cx="855262" cy="50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\\Rumofs002\sales\TradeMarketing\S&amp;CM HC\IMAGE LIBRARY\Strepsils\3D\Strepsils packs\3D_strepsils_warm_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3" t="16200" r="14696" b="15002"/>
          <a:stretch/>
        </p:blipFill>
        <p:spPr bwMode="auto">
          <a:xfrm>
            <a:off x="4724611" y="6009959"/>
            <a:ext cx="822091" cy="60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\\Rumofs002\sales\TradeMarketing\S&amp;CM HC\IMAGE LIBRARY\Strepsils\3D\Strepsils packs\Junior Lemon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6" t="16042" r="14982" b="15837"/>
          <a:stretch/>
        </p:blipFill>
        <p:spPr bwMode="auto">
          <a:xfrm>
            <a:off x="2824162" y="5321179"/>
            <a:ext cx="843723" cy="61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\\Rumofs002\sales\TradeMarketing\S&amp;CM HC\IMAGE LIBRARY\Strepsils\3D\Strepsils packs\Junior-Straw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8" t="15411" r="14269" b="15615"/>
          <a:stretch/>
        </p:blipFill>
        <p:spPr bwMode="auto">
          <a:xfrm>
            <a:off x="2824162" y="6000142"/>
            <a:ext cx="851458" cy="62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\\Rumofs002\sales\TradeMarketing\S&amp;CM HC\IMAGE LIBRARY\Strepsils\3D\Strepsils packs\s_carton 24 NEW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5" r="9514" b="26860"/>
          <a:stretch/>
        </p:blipFill>
        <p:spPr bwMode="auto">
          <a:xfrm>
            <a:off x="5693179" y="5486400"/>
            <a:ext cx="860021" cy="50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\\Rumofs002\sales\TradeMarketing\S&amp;CM HC\IMAGE LIBRARY\Strepsils\3D\Strepsils packs\s_carton 24_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4" r="9514" b="9941"/>
          <a:stretch/>
        </p:blipFill>
        <p:spPr bwMode="auto">
          <a:xfrm>
            <a:off x="2866013" y="4632550"/>
            <a:ext cx="819190" cy="60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\\Rumofs002\sales\TradeMarketing\S&amp;CM HC\IMAGE LIBRARY\Strepsils\3D\Strepsils packs\s_carton 24's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5" r="9514" b="9672"/>
          <a:stretch/>
        </p:blipFill>
        <p:spPr bwMode="auto">
          <a:xfrm>
            <a:off x="3822044" y="4669738"/>
            <a:ext cx="818109" cy="61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 descr="\\Rumofs002\sales\TradeMarketing\S&amp;CM HC\IMAGE LIBRARY\Strepsils\3D\Strepsils packs\s_Carton Strepsils H&amp;L 24's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4" r="9514" b="9673"/>
          <a:stretch/>
        </p:blipFill>
        <p:spPr bwMode="auto">
          <a:xfrm>
            <a:off x="3809237" y="6000142"/>
            <a:ext cx="843725" cy="6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035758"/>
              </p:ext>
            </p:extLst>
          </p:nvPr>
        </p:nvGraphicFramePr>
        <p:xfrm>
          <a:off x="3623722" y="3292191"/>
          <a:ext cx="3081878" cy="12344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792483"/>
                <a:gridCol w="748456"/>
                <a:gridCol w="783701"/>
                <a:gridCol w="757238"/>
              </a:tblGrid>
              <a:tr h="397933"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Вит.С 24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Без сахара 24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Эвк-мент  36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Плюс спрей</a:t>
                      </a:r>
                      <a:endParaRPr lang="en-GB" sz="1050" dirty="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Дет.лим. 16</a:t>
                      </a:r>
                      <a:endParaRPr lang="en-GB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Мед-лим 36</a:t>
                      </a:r>
                      <a:endParaRPr lang="en-GB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Эвк-мент 24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Плюс таб.</a:t>
                      </a:r>
                      <a:endParaRPr lang="en-GB" sz="1050" dirty="0" smtClean="0"/>
                    </a:p>
                    <a:p>
                      <a:endParaRPr lang="en-GB" sz="1050" dirty="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Дет.клуб</a:t>
                      </a:r>
                    </a:p>
                    <a:p>
                      <a:r>
                        <a:rPr lang="ru-RU" sz="1050" dirty="0" smtClean="0"/>
                        <a:t>16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Мед-лим 24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Согревающий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Интенсив 24</a:t>
                      </a:r>
                      <a:endParaRPr lang="en-GB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743200" y="3581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3х4</a:t>
            </a:r>
            <a:endParaRPr lang="en-GB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gray">
          <a:xfrm>
            <a:off x="2322512" y="3276600"/>
            <a:ext cx="4387847" cy="1265623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 sz="1400" b="1" u="sng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Планограмма:</a:t>
            </a:r>
          </a:p>
          <a:p>
            <a:pPr>
              <a:defRPr/>
            </a:pPr>
            <a:endParaRPr lang="ru-RU" sz="1400" kern="0" dirty="0"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2050" name="Picture 2" descr="\\Rumofs002\sales\TradeMarketing\S&amp;CM HC\IMAGE LIBRARY\Strepsils\3D\Strepsils packs\s_Carton Strepsils H&amp;L 36's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3" t="9146" r="10686" b="8069"/>
          <a:stretch/>
        </p:blipFill>
        <p:spPr bwMode="auto">
          <a:xfrm>
            <a:off x="3792870" y="5332009"/>
            <a:ext cx="856077" cy="66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\Rumofs002\sales\TradeMarketing\S&amp;CM HC\IMAGE LIBRARY\Strepsils\3D\Strepsils packs\s_carton_36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2" t="9408" r="10301" b="10545"/>
          <a:stretch/>
        </p:blipFill>
        <p:spPr bwMode="auto">
          <a:xfrm>
            <a:off x="4764460" y="4699396"/>
            <a:ext cx="782242" cy="58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76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\\Rumofs002\sales\TradeMarketing\S&amp;CM HC\Advertising Materials\POSM\2014\Strepsils\Strong pain &amp; Spray\Final\Strepsils_horizontal_HH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" t="16455" r="2462" b="2931"/>
          <a:stretch/>
        </p:blipFill>
        <p:spPr bwMode="auto">
          <a:xfrm>
            <a:off x="4114800" y="405245"/>
            <a:ext cx="4838635" cy="281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5410200" y="4572000"/>
            <a:ext cx="990600" cy="211130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 descr="\\Rumofs002\sales\TradeMarketing\S&amp;CM HC\IMAGE LIBRARY\Strepsils\3D\Strepsils packs\s_Carto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0" t="11242" r="20063" b="10033"/>
          <a:stretch/>
        </p:blipFill>
        <p:spPr bwMode="auto">
          <a:xfrm>
            <a:off x="5480532" y="4625904"/>
            <a:ext cx="424968" cy="74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\\Rumofs002\sales\TradeMarketing\S&amp;CM HC\IMAGE LIBRARY\Strepsils\3D\Strepsils packs\s_carton_2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4" r="9514" b="10283"/>
          <a:stretch/>
        </p:blipFill>
        <p:spPr bwMode="auto">
          <a:xfrm>
            <a:off x="4511964" y="5309713"/>
            <a:ext cx="822660" cy="60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\\Rumofs002\sales\TradeMarketing\S&amp;CM HC\IMAGE LIBRARY\Strepsils\3D\Strepsils packs\s_Strepsils Intensive 24 carton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4" r="10880" b="27604"/>
          <a:stretch/>
        </p:blipFill>
        <p:spPr bwMode="auto">
          <a:xfrm>
            <a:off x="5485291" y="6074552"/>
            <a:ext cx="855262" cy="50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\\Rumofs002\sales\TradeMarketing\S&amp;CM HC\IMAGE LIBRARY\Strepsils\3D\Strepsils packs\3D_strepsils_warm_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3" t="16200" r="14696" b="15002"/>
          <a:stretch/>
        </p:blipFill>
        <p:spPr bwMode="auto">
          <a:xfrm>
            <a:off x="4511964" y="5987663"/>
            <a:ext cx="822091" cy="60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\\Rumofs002\sales\TradeMarketing\S&amp;CM HC\IMAGE LIBRARY\Strepsils\3D\Strepsils packs\Junior Lemon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6" t="16042" r="14982" b="15837"/>
          <a:stretch/>
        </p:blipFill>
        <p:spPr bwMode="auto">
          <a:xfrm>
            <a:off x="2611515" y="5298883"/>
            <a:ext cx="843723" cy="61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7" descr="\\Rumofs002\sales\TradeMarketing\S&amp;CM HC\IMAGE LIBRARY\Strepsils\3D\Strepsils packs\Junior-Straw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8" t="15411" r="14269" b="15615"/>
          <a:stretch/>
        </p:blipFill>
        <p:spPr bwMode="auto">
          <a:xfrm>
            <a:off x="2611515" y="5977846"/>
            <a:ext cx="851458" cy="62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\\Rumofs002\sales\TradeMarketing\S&amp;CM HC\IMAGE LIBRARY\Strepsils\3D\Strepsils packs\s_carton 24 NEW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5" r="9514" b="26860"/>
          <a:stretch/>
        </p:blipFill>
        <p:spPr bwMode="auto">
          <a:xfrm>
            <a:off x="5480532" y="5464104"/>
            <a:ext cx="860021" cy="50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9" descr="\\Rumofs002\sales\TradeMarketing\S&amp;CM HC\IMAGE LIBRARY\Strepsils\3D\Strepsils packs\s_carton 24_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4" r="9514" b="9941"/>
          <a:stretch/>
        </p:blipFill>
        <p:spPr bwMode="auto">
          <a:xfrm>
            <a:off x="2653366" y="4610254"/>
            <a:ext cx="819190" cy="60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\\Rumofs002\sales\TradeMarketing\S&amp;CM HC\IMAGE LIBRARY\Strepsils\3D\Strepsils packs\s_carton 24's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5" r="9514" b="9672"/>
          <a:stretch/>
        </p:blipFill>
        <p:spPr bwMode="auto">
          <a:xfrm>
            <a:off x="3609397" y="4647442"/>
            <a:ext cx="818109" cy="61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1" descr="\\Rumofs002\sales\TradeMarketing\S&amp;CM HC\IMAGE LIBRARY\Strepsils\3D\Strepsils packs\s_Carton Strepsils H&amp;L 24's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4" r="9514" b="9673"/>
          <a:stretch/>
        </p:blipFill>
        <p:spPr bwMode="auto">
          <a:xfrm>
            <a:off x="3596590" y="5977846"/>
            <a:ext cx="843725" cy="6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665927"/>
              </p:ext>
            </p:extLst>
          </p:nvPr>
        </p:nvGraphicFramePr>
        <p:xfrm>
          <a:off x="3623722" y="3292191"/>
          <a:ext cx="3081878" cy="12344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792483"/>
                <a:gridCol w="748456"/>
                <a:gridCol w="783701"/>
                <a:gridCol w="757238"/>
              </a:tblGrid>
              <a:tr h="397933"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Вит.С 24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Без сахара 24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Эвк-мент  36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Плюс спрей</a:t>
                      </a:r>
                      <a:endParaRPr lang="en-GB" sz="1050" dirty="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Дет.лим. 16</a:t>
                      </a:r>
                      <a:endParaRPr lang="en-GB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Мед-лим 36</a:t>
                      </a:r>
                      <a:endParaRPr lang="en-GB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Эвк-мент 24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Плюс таб.</a:t>
                      </a:r>
                      <a:endParaRPr lang="en-GB" sz="1050" dirty="0" smtClean="0"/>
                    </a:p>
                    <a:p>
                      <a:endParaRPr lang="en-GB" sz="1050" dirty="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Дет.клуб</a:t>
                      </a:r>
                    </a:p>
                    <a:p>
                      <a:r>
                        <a:rPr lang="ru-RU" sz="1050" dirty="0" smtClean="0"/>
                        <a:t>16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Мед-лим 24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Согревающий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Интенсив 24</a:t>
                      </a:r>
                      <a:endParaRPr lang="en-GB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743200" y="3581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3х4</a:t>
            </a:r>
            <a:endParaRPr lang="en-GB" dirty="0"/>
          </a:p>
        </p:txBody>
      </p:sp>
      <p:sp>
        <p:nvSpPr>
          <p:cNvPr id="29" name="AutoShape 3"/>
          <p:cNvSpPr>
            <a:spLocks noChangeArrowheads="1"/>
          </p:cNvSpPr>
          <p:nvPr/>
        </p:nvSpPr>
        <p:spPr bwMode="gray">
          <a:xfrm>
            <a:off x="2322512" y="3276600"/>
            <a:ext cx="4387847" cy="1265623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 sz="1400" b="1" u="sng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Планограмма:</a:t>
            </a:r>
          </a:p>
          <a:p>
            <a:pPr>
              <a:defRPr/>
            </a:pPr>
            <a:endParaRPr lang="ru-RU" sz="1400" kern="0" dirty="0"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30" name="Picture 2" descr="\\Rumofs002\sales\TradeMarketing\S&amp;CM HC\IMAGE LIBRARY\Strepsils\3D\Strepsils packs\s_Carton Strepsils H&amp;L 36's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3" t="9146" r="10686" b="8069"/>
          <a:stretch/>
        </p:blipFill>
        <p:spPr bwMode="auto">
          <a:xfrm>
            <a:off x="3580223" y="5309713"/>
            <a:ext cx="856077" cy="66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\\Rumofs002\sales\TradeMarketing\S&amp;CM HC\IMAGE LIBRARY\Strepsils\3D\Strepsils packs\s_carton_36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2" t="9408" r="10301" b="10545"/>
          <a:stretch/>
        </p:blipFill>
        <p:spPr bwMode="auto">
          <a:xfrm>
            <a:off x="4551813" y="4677100"/>
            <a:ext cx="782242" cy="58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8100" y="15132"/>
            <a:ext cx="560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Дисплей Стрепсилс «Сильная боль»</a:t>
            </a:r>
            <a:endParaRPr lang="en-GB" sz="2400" dirty="0"/>
          </a:p>
        </p:txBody>
      </p:sp>
      <p:sp>
        <p:nvSpPr>
          <p:cNvPr id="33" name="AutoShape 3"/>
          <p:cNvSpPr>
            <a:spLocks noChangeArrowheads="1"/>
          </p:cNvSpPr>
          <p:nvPr/>
        </p:nvSpPr>
        <p:spPr bwMode="gray">
          <a:xfrm>
            <a:off x="127000" y="533400"/>
            <a:ext cx="3891452" cy="24681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 sz="1400" b="1" u="sng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Тип выкладки</a:t>
            </a:r>
            <a:r>
              <a:rPr lang="ru-RU" sz="1400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: закрытая, горизонтальная</a:t>
            </a:r>
          </a:p>
          <a:p>
            <a:pPr>
              <a:defRPr/>
            </a:pPr>
            <a:r>
              <a:rPr lang="ru-RU" sz="1400" b="1" u="sng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Размеры</a:t>
            </a:r>
            <a:r>
              <a:rPr lang="ru-RU" sz="1400" kern="0" dirty="0">
                <a:solidFill>
                  <a:schemeClr val="tx1"/>
                </a:solidFill>
                <a:effectLst/>
                <a:cs typeface="Arial" pitchFamily="34" charset="0"/>
              </a:rPr>
              <a:t>: 125х63х240 </a:t>
            </a:r>
            <a:r>
              <a:rPr lang="ru-RU" sz="1400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мм </a:t>
            </a:r>
          </a:p>
          <a:p>
            <a:pPr>
              <a:defRPr/>
            </a:pPr>
            <a:r>
              <a:rPr lang="ru-RU" sz="1400" b="1" u="sng" kern="0" dirty="0" smtClean="0"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Описание:</a:t>
            </a:r>
          </a:p>
          <a:p>
            <a:pPr marL="171450" indent="-171450" algn="l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ru-RU" sz="1400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Дисплей на три </a:t>
            </a:r>
            <a:r>
              <a:rPr lang="en-US" sz="1400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SKU</a:t>
            </a:r>
            <a:r>
              <a:rPr lang="ru-RU" sz="1400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, пристёгивающийся к основному горизонтальному дисплею 3х3</a:t>
            </a:r>
            <a:endParaRPr lang="ru-RU" sz="1400" kern="0" dirty="0" smtClean="0"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2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Rumofs002\sales\TradeMarketing\S&amp;CM HC\Advertising Materials\POSM\2014\Strepsils\Strong pain &amp; Spray\Final\Strepsils_horizontal_Spra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8" t="15079" r="2652" b="8434"/>
          <a:stretch/>
        </p:blipFill>
        <p:spPr bwMode="auto">
          <a:xfrm>
            <a:off x="3886200" y="457200"/>
            <a:ext cx="5122718" cy="28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" y="15132"/>
            <a:ext cx="666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Дисплей Стрепсилс Плюс спрей горизонтальный</a:t>
            </a:r>
            <a:endParaRPr lang="en-GB" sz="2400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>
            <a:off x="127000" y="533400"/>
            <a:ext cx="3683000" cy="24681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 sz="1400" b="1" u="sng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Тип выкладки</a:t>
            </a:r>
            <a:r>
              <a:rPr lang="ru-RU" sz="1400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: закрытая, горизонтальная</a:t>
            </a:r>
          </a:p>
          <a:p>
            <a:pPr>
              <a:defRPr/>
            </a:pPr>
            <a:r>
              <a:rPr lang="ru-RU" sz="1400" b="1" u="sng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Размеры</a:t>
            </a:r>
            <a:r>
              <a:rPr lang="ru-RU" sz="1400" kern="0" dirty="0">
                <a:solidFill>
                  <a:schemeClr val="tx1"/>
                </a:solidFill>
                <a:effectLst/>
                <a:cs typeface="Arial" pitchFamily="34" charset="0"/>
              </a:rPr>
              <a:t>: </a:t>
            </a:r>
            <a:r>
              <a:rPr lang="ru-RU" sz="1400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76х40х145 мм </a:t>
            </a:r>
          </a:p>
          <a:p>
            <a:pPr>
              <a:defRPr/>
            </a:pPr>
            <a:r>
              <a:rPr lang="ru-RU" sz="1400" b="1" u="sng" kern="0" dirty="0" smtClean="0"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Описание:</a:t>
            </a:r>
          </a:p>
          <a:p>
            <a:pPr marL="171450" indent="-171450" algn="l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ru-RU" sz="1400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Дисплей на одно </a:t>
            </a:r>
            <a:r>
              <a:rPr lang="en-US" sz="1400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SKU</a:t>
            </a:r>
            <a:r>
              <a:rPr lang="ru-RU" sz="1400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, пристёгивающийся к основному горизонтальному дисплею 3х3</a:t>
            </a:r>
            <a:endParaRPr lang="ru-RU" sz="1400" kern="0" dirty="0" smtClean="0"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5" name="Picture 4" descr="\\Rumofs002\sales\TradeMarketing\S&amp;CM HC\IMAGE LIBRARY\Strepsils\3D\Strepsils packs\s_Carto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0" t="11242" r="20063" b="10033"/>
          <a:stretch/>
        </p:blipFill>
        <p:spPr bwMode="auto">
          <a:xfrm>
            <a:off x="5823432" y="5962409"/>
            <a:ext cx="424968" cy="74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\\Rumofs002\sales\TradeMarketing\S&amp;CM HC\IMAGE LIBRARY\Strepsils\3D\Strepsils packs\s_carton_2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4" r="9514" b="10283"/>
          <a:stretch/>
        </p:blipFill>
        <p:spPr bwMode="auto">
          <a:xfrm>
            <a:off x="3819769" y="4701823"/>
            <a:ext cx="822660" cy="60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\\Rumofs002\sales\TradeMarketing\S&amp;CM HC\IMAGE LIBRARY\Strepsils\3D\Strepsils packs\s_Strepsils Intensive 24 carton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4" r="10880" b="27604"/>
          <a:stretch/>
        </p:blipFill>
        <p:spPr bwMode="auto">
          <a:xfrm>
            <a:off x="4783538" y="6199764"/>
            <a:ext cx="855262" cy="50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\\Rumofs002\sales\TradeMarketing\S&amp;CM HC\IMAGE LIBRARY\Strepsils\3D\Strepsils packs\3D_strepsils_warm_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3" t="16200" r="14696" b="15002"/>
          <a:stretch/>
        </p:blipFill>
        <p:spPr bwMode="auto">
          <a:xfrm>
            <a:off x="3809237" y="5425174"/>
            <a:ext cx="822091" cy="60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\\Rumofs002\sales\TradeMarketing\S&amp;CM HC\IMAGE LIBRARY\Strepsils\3D\Strepsils packs\Junior Lemon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6" t="16042" r="14982" b="15837"/>
          <a:stretch/>
        </p:blipFill>
        <p:spPr bwMode="auto">
          <a:xfrm>
            <a:off x="2824162" y="5390452"/>
            <a:ext cx="843723" cy="61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\\Rumofs002\sales\TradeMarketing\S&amp;CM HC\IMAGE LIBRARY\Strepsils\3D\Strepsils packs\Junior-Straw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8" t="15411" r="14269" b="15615"/>
          <a:stretch/>
        </p:blipFill>
        <p:spPr bwMode="auto">
          <a:xfrm>
            <a:off x="2824162" y="6069415"/>
            <a:ext cx="851458" cy="62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\\Rumofs002\sales\TradeMarketing\S&amp;CM HC\IMAGE LIBRARY\Strepsils\3D\Strepsils packs\s_carton 24 NEW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5" r="9514" b="26860"/>
          <a:stretch/>
        </p:blipFill>
        <p:spPr bwMode="auto">
          <a:xfrm>
            <a:off x="4778779" y="5509912"/>
            <a:ext cx="860021" cy="50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\\Rumofs002\sales\TradeMarketing\S&amp;CM HC\IMAGE LIBRARY\Strepsils\3D\Strepsils packs\s_carton 24_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4" r="9514" b="9941"/>
          <a:stretch/>
        </p:blipFill>
        <p:spPr bwMode="auto">
          <a:xfrm>
            <a:off x="2866013" y="4701823"/>
            <a:ext cx="819190" cy="60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\\Rumofs002\sales\TradeMarketing\S&amp;CM HC\IMAGE LIBRARY\Strepsils\3D\Strepsils packs\s_carton 24's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5" r="9514" b="9672"/>
          <a:stretch/>
        </p:blipFill>
        <p:spPr bwMode="auto">
          <a:xfrm>
            <a:off x="4799736" y="4701823"/>
            <a:ext cx="818109" cy="61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 descr="\\Rumofs002\sales\TradeMarketing\S&amp;CM HC\IMAGE LIBRARY\Strepsils\3D\Strepsils packs\s_Carton Strepsils H&amp;L 24's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4" r="9514" b="9673"/>
          <a:stretch/>
        </p:blipFill>
        <p:spPr bwMode="auto">
          <a:xfrm>
            <a:off x="3809237" y="6069415"/>
            <a:ext cx="843725" cy="6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525830"/>
              </p:ext>
            </p:extLst>
          </p:nvPr>
        </p:nvGraphicFramePr>
        <p:xfrm>
          <a:off x="3623722" y="3398168"/>
          <a:ext cx="3081878" cy="12344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792483"/>
                <a:gridCol w="748456"/>
                <a:gridCol w="783701"/>
                <a:gridCol w="757238"/>
              </a:tblGrid>
              <a:tr h="397933"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Вит.С 24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Эвк-мент 24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Без сахара 24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Дет.лим. 16</a:t>
                      </a:r>
                      <a:endParaRPr lang="en-GB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Согревающий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Плюс таб.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Дет.клуб</a:t>
                      </a:r>
                    </a:p>
                    <a:p>
                      <a:r>
                        <a:rPr lang="ru-RU" sz="1050" dirty="0" smtClean="0"/>
                        <a:t>16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Мед-лим 24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Интенсив 24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Плюс спрей</a:t>
                      </a:r>
                      <a:endParaRPr lang="en-GB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AutoShape 3"/>
          <p:cNvSpPr>
            <a:spLocks noChangeArrowheads="1"/>
          </p:cNvSpPr>
          <p:nvPr/>
        </p:nvSpPr>
        <p:spPr bwMode="gray">
          <a:xfrm>
            <a:off x="2322512" y="3382577"/>
            <a:ext cx="4383088" cy="1265623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 sz="1400" b="1" u="sng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Планограмма:</a:t>
            </a:r>
          </a:p>
          <a:p>
            <a:pPr>
              <a:defRPr/>
            </a:pPr>
            <a:endParaRPr lang="ru-RU" sz="1400" kern="0" dirty="0"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53485" y="38307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3х3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56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" y="-4465"/>
            <a:ext cx="659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Дисплей Стрепсилс Плюс спрей вертикальный</a:t>
            </a:r>
            <a:endParaRPr lang="en-GB" sz="2400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>
            <a:off x="127000" y="533400"/>
            <a:ext cx="3683000" cy="24681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 sz="1400" b="1" u="sng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Тип выкладки</a:t>
            </a:r>
            <a:r>
              <a:rPr lang="ru-RU" sz="1400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: закрытая, вертикальная</a:t>
            </a:r>
          </a:p>
          <a:p>
            <a:pPr>
              <a:defRPr/>
            </a:pPr>
            <a:r>
              <a:rPr lang="ru-RU" sz="1400" b="1" u="sng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Размеры</a:t>
            </a:r>
            <a:r>
              <a:rPr lang="ru-RU" sz="1400" kern="0" dirty="0">
                <a:solidFill>
                  <a:schemeClr val="tx1"/>
                </a:solidFill>
                <a:effectLst/>
                <a:cs typeface="Arial" pitchFamily="34" charset="0"/>
              </a:rPr>
              <a:t>: </a:t>
            </a:r>
            <a:r>
              <a:rPr lang="ru-RU" sz="1400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75х36х145 мм </a:t>
            </a:r>
          </a:p>
          <a:p>
            <a:pPr>
              <a:defRPr/>
            </a:pPr>
            <a:r>
              <a:rPr lang="ru-RU" sz="1400" b="1" u="sng" kern="0" dirty="0" smtClean="0"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В комплекте:</a:t>
            </a:r>
          </a:p>
          <a:p>
            <a:pPr marL="171450" indent="-171450" algn="l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ru-RU" sz="1400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Дисплей на одно </a:t>
            </a:r>
            <a:r>
              <a:rPr lang="en-US" sz="1400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SKU</a:t>
            </a:r>
            <a:r>
              <a:rPr lang="ru-RU" sz="1400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, пристёгивающийся к основному вертикальному дисплею 3х3</a:t>
            </a:r>
            <a:endParaRPr lang="ru-RU" sz="1400" kern="0" dirty="0" smtClean="0"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5" name="Picture 4" descr="\\Rumofs002\sales\TradeMarketing\S&amp;CM HC\IMAGE LIBRARY\Strepsils\3D\Strepsils packs\s_Carto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0" t="11242" r="20063" b="10033"/>
          <a:stretch/>
        </p:blipFill>
        <p:spPr bwMode="auto">
          <a:xfrm>
            <a:off x="5823432" y="5962409"/>
            <a:ext cx="424968" cy="74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\\Rumofs002\sales\TradeMarketing\S&amp;CM HC\IMAGE LIBRARY\Strepsils\3D\Strepsils packs\s_carton_2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4" r="9514" b="10283"/>
          <a:stretch/>
        </p:blipFill>
        <p:spPr bwMode="auto">
          <a:xfrm>
            <a:off x="3819769" y="4701823"/>
            <a:ext cx="822660" cy="60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\\Rumofs002\sales\TradeMarketing\S&amp;CM HC\IMAGE LIBRARY\Strepsils\3D\Strepsils packs\s_Strepsils Intensive 24 carton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4" r="10880" b="27604"/>
          <a:stretch/>
        </p:blipFill>
        <p:spPr bwMode="auto">
          <a:xfrm>
            <a:off x="4783538" y="6199764"/>
            <a:ext cx="855262" cy="50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\\Rumofs002\sales\TradeMarketing\S&amp;CM HC\IMAGE LIBRARY\Strepsils\3D\Strepsils packs\3D_strepsils_warm_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3" t="16200" r="14696" b="15002"/>
          <a:stretch/>
        </p:blipFill>
        <p:spPr bwMode="auto">
          <a:xfrm>
            <a:off x="3809237" y="5425174"/>
            <a:ext cx="822091" cy="60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\\Rumofs002\sales\TradeMarketing\S&amp;CM HC\IMAGE LIBRARY\Strepsils\3D\Strepsils packs\Junior Lemon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6" t="16042" r="14982" b="15837"/>
          <a:stretch/>
        </p:blipFill>
        <p:spPr bwMode="auto">
          <a:xfrm>
            <a:off x="2824162" y="5390452"/>
            <a:ext cx="843723" cy="61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\\Rumofs002\sales\TradeMarketing\S&amp;CM HC\IMAGE LIBRARY\Strepsils\3D\Strepsils packs\Junior-Straw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8" t="15411" r="14269" b="15615"/>
          <a:stretch/>
        </p:blipFill>
        <p:spPr bwMode="auto">
          <a:xfrm>
            <a:off x="2824162" y="6069415"/>
            <a:ext cx="851458" cy="62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\\Rumofs002\sales\TradeMarketing\S&amp;CM HC\IMAGE LIBRARY\Strepsils\3D\Strepsils packs\s_carton 24 NEW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5" r="9514" b="26860"/>
          <a:stretch/>
        </p:blipFill>
        <p:spPr bwMode="auto">
          <a:xfrm>
            <a:off x="4778779" y="5509912"/>
            <a:ext cx="860021" cy="50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\\Rumofs002\sales\TradeMarketing\S&amp;CM HC\IMAGE LIBRARY\Strepsils\3D\Strepsils packs\s_carton 24_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4" r="9514" b="9941"/>
          <a:stretch/>
        </p:blipFill>
        <p:spPr bwMode="auto">
          <a:xfrm>
            <a:off x="2866013" y="4701823"/>
            <a:ext cx="819190" cy="60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\\Rumofs002\sales\TradeMarketing\S&amp;CM HC\IMAGE LIBRARY\Strepsils\3D\Strepsils packs\s_carton 24's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5" r="9514" b="9672"/>
          <a:stretch/>
        </p:blipFill>
        <p:spPr bwMode="auto">
          <a:xfrm>
            <a:off x="4799736" y="4701823"/>
            <a:ext cx="818109" cy="61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 descr="\\Rumofs002\sales\TradeMarketing\S&amp;CM HC\IMAGE LIBRARY\Strepsils\3D\Strepsils packs\s_Carton Strepsils H&amp;L 24's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4" r="9514" b="9673"/>
          <a:stretch/>
        </p:blipFill>
        <p:spPr bwMode="auto">
          <a:xfrm>
            <a:off x="3809237" y="6069415"/>
            <a:ext cx="843725" cy="6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84853"/>
              </p:ext>
            </p:extLst>
          </p:nvPr>
        </p:nvGraphicFramePr>
        <p:xfrm>
          <a:off x="3623722" y="3398168"/>
          <a:ext cx="3081878" cy="12344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792483"/>
                <a:gridCol w="748456"/>
                <a:gridCol w="783701"/>
                <a:gridCol w="757238"/>
              </a:tblGrid>
              <a:tr h="397933"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Вит.С 24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Эвк-мент 24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Без сахара 24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Дет.лим. 16</a:t>
                      </a:r>
                      <a:endParaRPr lang="en-GB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Согревающий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Плюс таб.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Дет.клуб</a:t>
                      </a:r>
                    </a:p>
                    <a:p>
                      <a:r>
                        <a:rPr lang="ru-RU" sz="1050" dirty="0" smtClean="0"/>
                        <a:t>16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Мед-лим 24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Интенсив 24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smtClean="0"/>
                        <a:t>Плюс спрей</a:t>
                      </a:r>
                      <a:endParaRPr lang="en-GB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AutoShape 3"/>
          <p:cNvSpPr>
            <a:spLocks noChangeArrowheads="1"/>
          </p:cNvSpPr>
          <p:nvPr/>
        </p:nvSpPr>
        <p:spPr bwMode="gray">
          <a:xfrm>
            <a:off x="2322512" y="3382577"/>
            <a:ext cx="4383088" cy="1265623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 sz="1400" b="1" u="sng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Планограмма:</a:t>
            </a:r>
          </a:p>
          <a:p>
            <a:pPr>
              <a:defRPr/>
            </a:pPr>
            <a:endParaRPr lang="ru-RU" sz="1400" kern="0" dirty="0"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53485" y="38307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3х3</a:t>
            </a:r>
            <a:endParaRPr lang="en-GB" dirty="0"/>
          </a:p>
        </p:txBody>
      </p:sp>
      <p:pic>
        <p:nvPicPr>
          <p:cNvPr id="4098" name="Picture 2" descr="\\Rumofs002\sales\TradeMarketing\S&amp;CM HC\Advertising Materials\POSM\2014\Strepsils\Strong pain &amp; Spray\Final\Strepsils_vertical_Spray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7" t="14253" r="1704" b="8199"/>
          <a:stretch/>
        </p:blipFill>
        <p:spPr bwMode="auto">
          <a:xfrm>
            <a:off x="3962400" y="381000"/>
            <a:ext cx="5105400" cy="288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\\Rumofs002\sales\TradeMarketing\S&amp;CM HC\IMAGE LIBRARY\Strepsils\3D\Strepsils packs\s_carton_2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4" r="9514" b="10283"/>
          <a:stretch/>
        </p:blipFill>
        <p:spPr bwMode="auto">
          <a:xfrm rot="244173">
            <a:off x="6789201" y="487572"/>
            <a:ext cx="822660" cy="60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\\Rumofs002\sales\TradeMarketing\S&amp;CM HC\IMAGE LIBRARY\Strepsils\3D\Strepsils packs\s_Strepsils Intensive 24 carton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9014" r="10880" b="27604"/>
          <a:stretch/>
        </p:blipFill>
        <p:spPr bwMode="auto">
          <a:xfrm rot="537696">
            <a:off x="7528130" y="2120926"/>
            <a:ext cx="855262" cy="50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\\Rumofs002\sales\TradeMarketing\S&amp;CM HC\IMAGE LIBRARY\Strepsils\3D\Strepsils packs\3D_strepsils_warm_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3" t="16200" r="14696" b="27055"/>
          <a:stretch/>
        </p:blipFill>
        <p:spPr bwMode="auto">
          <a:xfrm rot="333240">
            <a:off x="6771046" y="1319957"/>
            <a:ext cx="822091" cy="5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\\Rumofs002\sales\TradeMarketing\S&amp;CM HC\IMAGE LIBRARY\Strepsils\3D\Strepsils packs\s_carton 24 NEW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8" t="9015" r="9514" b="26860"/>
          <a:stretch/>
        </p:blipFill>
        <p:spPr bwMode="auto">
          <a:xfrm rot="225746">
            <a:off x="7616234" y="1373979"/>
            <a:ext cx="787509" cy="50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\\Rumofs002\sales\TradeMarketing\S&amp;CM HC\IMAGE LIBRARY\Strepsils\3D\Strepsils packs\s_carton 24's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14975" r="9514" b="9672"/>
          <a:stretch/>
        </p:blipFill>
        <p:spPr bwMode="auto">
          <a:xfrm rot="248756">
            <a:off x="7608099" y="534049"/>
            <a:ext cx="850209" cy="58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40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28855_Strepsils_Blister_new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6" t="11690" r="31593" b="9827"/>
          <a:stretch>
            <a:fillRect/>
          </a:stretch>
        </p:blipFill>
        <p:spPr bwMode="auto">
          <a:xfrm>
            <a:off x="6400800" y="623248"/>
            <a:ext cx="1916052" cy="257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9100" y="194360"/>
            <a:ext cx="659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Дисплей Стрепсилс </a:t>
            </a:r>
            <a:r>
              <a:rPr lang="en-US" sz="2400" dirty="0" smtClean="0"/>
              <a:t>Warm </a:t>
            </a:r>
            <a:r>
              <a:rPr lang="ru-RU" sz="2400" dirty="0" smtClean="0"/>
              <a:t>на присоске</a:t>
            </a:r>
            <a:endParaRPr lang="en-GB" sz="2400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>
            <a:off x="508000" y="732225"/>
            <a:ext cx="3683000" cy="24681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 sz="1400" b="1" u="sng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Тип выкладки</a:t>
            </a:r>
            <a:r>
              <a:rPr lang="ru-RU" sz="1400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: закрытая</a:t>
            </a:r>
          </a:p>
          <a:p>
            <a:pPr>
              <a:defRPr/>
            </a:pPr>
            <a:r>
              <a:rPr lang="ru-RU" sz="1400" b="1" u="sng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Размеры</a:t>
            </a:r>
            <a:r>
              <a:rPr lang="ru-RU" sz="1400" kern="0" dirty="0">
                <a:solidFill>
                  <a:schemeClr val="tx1"/>
                </a:solidFill>
                <a:effectLst/>
                <a:cs typeface="Arial" pitchFamily="34" charset="0"/>
              </a:rPr>
              <a:t>: </a:t>
            </a:r>
            <a:r>
              <a:rPr lang="ru-RU" sz="1400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130х200 мм </a:t>
            </a:r>
          </a:p>
          <a:p>
            <a:pPr>
              <a:defRPr/>
            </a:pPr>
            <a:r>
              <a:rPr lang="ru-RU" sz="1400" b="1" u="sng" kern="0" dirty="0" smtClean="0"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Описание:</a:t>
            </a:r>
          </a:p>
          <a:p>
            <a:pPr marL="171450" indent="-171450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ru-RU" sz="1400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Формованный дисплей </a:t>
            </a:r>
            <a:r>
              <a:rPr lang="ru-RU" sz="1400" kern="0" dirty="0">
                <a:solidFill>
                  <a:schemeClr val="tx1"/>
                </a:solidFill>
                <a:cs typeface="Arial" pitchFamily="34" charset="0"/>
              </a:rPr>
              <a:t>на </a:t>
            </a:r>
            <a:r>
              <a:rPr lang="ru-RU" sz="1400" kern="0" dirty="0" smtClean="0">
                <a:solidFill>
                  <a:schemeClr val="tx1"/>
                </a:solidFill>
                <a:cs typeface="Arial" pitchFamily="34" charset="0"/>
              </a:rPr>
              <a:t>присоске </a:t>
            </a:r>
            <a:r>
              <a:rPr lang="ru-RU" sz="1400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Стрепсилс с согревающим эффектом</a:t>
            </a:r>
            <a:endParaRPr lang="ru-RU" sz="1400" kern="0" dirty="0" smtClean="0"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5" name="Picture 4" descr="IMG_775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3" t="3448" r="48853" b="19287"/>
          <a:stretch>
            <a:fillRect/>
          </a:stretch>
        </p:blipFill>
        <p:spPr bwMode="auto">
          <a:xfrm>
            <a:off x="6167978" y="4015810"/>
            <a:ext cx="2148874" cy="258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0200" y="3557550"/>
            <a:ext cx="659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Прикассовый дисплей Стрепсилс </a:t>
            </a:r>
            <a:r>
              <a:rPr lang="en-US" sz="2400" dirty="0" smtClean="0"/>
              <a:t>Warm</a:t>
            </a:r>
            <a:endParaRPr lang="en-GB" sz="2400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419100" y="4095415"/>
            <a:ext cx="3683000" cy="24681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 sz="1400" b="1" u="sng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Тип выкладки</a:t>
            </a:r>
            <a:r>
              <a:rPr lang="ru-RU" sz="1400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: закрытая</a:t>
            </a:r>
          </a:p>
          <a:p>
            <a:pPr>
              <a:defRPr/>
            </a:pPr>
            <a:r>
              <a:rPr lang="ru-RU" sz="1400" b="1" u="sng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Размеры</a:t>
            </a:r>
            <a:r>
              <a:rPr lang="ru-RU" sz="1400" kern="0" dirty="0">
                <a:solidFill>
                  <a:schemeClr val="tx1"/>
                </a:solidFill>
                <a:effectLst/>
                <a:cs typeface="Arial" pitchFamily="34" charset="0"/>
              </a:rPr>
              <a:t>: </a:t>
            </a:r>
            <a:r>
              <a:rPr lang="ru-RU" sz="1400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239х188 мм </a:t>
            </a:r>
          </a:p>
          <a:p>
            <a:pPr>
              <a:defRPr/>
            </a:pPr>
            <a:r>
              <a:rPr lang="ru-RU" sz="1400" b="1" u="sng" kern="0" dirty="0" smtClean="0"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Описание:</a:t>
            </a:r>
          </a:p>
          <a:p>
            <a:pPr marL="171450" indent="-171450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ru-RU" sz="1400" kern="0" dirty="0" smtClean="0">
                <a:solidFill>
                  <a:schemeClr val="tx1"/>
                </a:solidFill>
                <a:effectLst/>
                <a:cs typeface="Arial" pitchFamily="34" charset="0"/>
              </a:rPr>
              <a:t>Прикассовый картонный дисплей Стрепсилс с согревающим эффектом</a:t>
            </a:r>
            <a:endParaRPr lang="ru-RU" sz="1400" kern="0" dirty="0" smtClean="0"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82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397</Words>
  <Application>Microsoft Office PowerPoint</Application>
  <PresentationFormat>On-screen Show (4:3)</PresentationFormat>
  <Paragraphs>128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Petrukhina, Tatiana</dc:creator>
  <cp:lastModifiedBy>Petrukhina, Tatiana</cp:lastModifiedBy>
  <cp:revision>16</cp:revision>
  <dcterms:created xsi:type="dcterms:W3CDTF">2006-08-16T00:00:00Z</dcterms:created>
  <dcterms:modified xsi:type="dcterms:W3CDTF">2014-04-08T11:17:40Z</dcterms:modified>
</cp:coreProperties>
</file>