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Rumofs002\sales\TradeMarketing\S&amp;CM HC\Advertising Materials\POSM\2014\Gaviscon\Gaviscon suspensions\DISPL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55" y="252566"/>
            <a:ext cx="4438445" cy="332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Дисплей Гевискон суспензии вертикальный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2463800" y="3716339"/>
            <a:ext cx="4622800" cy="779462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u="sng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Планограмма Гевискон суспензии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Гевискон Форте для беременных  - ставится в пристёгивающийся карман при заведении СКЮ в аптеке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200" kern="0" dirty="0"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7000" y="773113"/>
            <a:ext cx="4364038" cy="2808287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Тип выкладки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закрытая, вертикальная</a:t>
            </a:r>
            <a:endParaRPr lang="ru-RU" sz="1400" kern="0" dirty="0">
              <a:solidFill>
                <a:schemeClr val="tx2"/>
              </a:solidFill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433х199х72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мм (ширна*высота*глубина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u="sng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Описание:</a:t>
            </a:r>
            <a:endParaRPr lang="ru-RU" sz="1400" b="1" u="sng" kern="0" dirty="0" smtClean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Основной </a:t>
            </a: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дисплей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Пристёгивающийся карман для Гевискона Форте для беременных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Сменный </a:t>
            </a: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шелфтокер (вставлен в дисплей)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Мобильный элемент «Двойное действие» – размещаем на ручке наверху над суспензиями Гевискон Двойное действие</a:t>
            </a:r>
          </a:p>
        </p:txBody>
      </p:sp>
      <p:pic>
        <p:nvPicPr>
          <p:cNvPr id="6" name="Picture 18" descr="\\Rumofs002\sales\TradeMarketing\S&amp;CM HC\IMAGE LIBRARY\Гевискон\продукты\3D_Geviskon_Суспензия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4933950"/>
            <a:ext cx="368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\\Rumofs002\sales\TradeMarketing\S&amp;CM HC\IMAGE LIBRARY\Гевискон\продукты\GAVISCON_Bottle_forte_r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4922838"/>
            <a:ext cx="3857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4664075"/>
            <a:ext cx="782638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3" descr="\\Rumofs002\sales\TradeMarketing\S&amp;CM HC\IMAGE LIBRARY\Гевискон\продукты\label-300-ml-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714875"/>
            <a:ext cx="48101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\\Rumofs002\sales\TradeMarketing\S&amp;CM HC\IMAGE LIBRARY\Гевискон\продукты\label-150-ml-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4902200"/>
            <a:ext cx="4127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\\Rumofs002\sales\TradeMarketing\S&amp;CM HC\IMAGE LIBRARY\Gaviscon\продукты\Pictur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664075"/>
            <a:ext cx="7667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940425" y="5915025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/>
              <a:t>300мл</a:t>
            </a:r>
            <a:endParaRPr lang="en-GB" sz="1100"/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491038" y="5816600"/>
            <a:ext cx="647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/>
              <a:t>DA 15</a:t>
            </a:r>
            <a:r>
              <a:rPr lang="ru-RU" sz="1100"/>
              <a:t>0мл</a:t>
            </a:r>
            <a:endParaRPr lang="en-GB" sz="1100"/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4924425" y="5816600"/>
            <a:ext cx="665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/>
              <a:t>Форте 150мл</a:t>
            </a:r>
            <a:endParaRPr lang="en-GB" sz="1100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5427663" y="5915025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 dirty="0"/>
              <a:t>150мл</a:t>
            </a:r>
            <a:endParaRPr lang="en-GB" sz="1100" dirty="0"/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675063" y="5892800"/>
            <a:ext cx="887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/>
              <a:t>DA </a:t>
            </a:r>
            <a:r>
              <a:rPr lang="ru-RU" sz="1100"/>
              <a:t>саше</a:t>
            </a:r>
            <a:endParaRPr lang="en-GB" sz="1100"/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686050" y="5816600"/>
            <a:ext cx="1041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/>
              <a:t>Форте для беременных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3141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Rumofs002\sales\TradeMarketing\S&amp;CM HC\Advertising Materials\POSM\2014\Gaviscon\Gaviscon tabs\Final\Gaviscon_horizont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Дисплей Гевискон таблетки горизонтальный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2209800" y="3987007"/>
            <a:ext cx="5080000" cy="432593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u="sng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Планограмма Гевискон </a:t>
            </a:r>
            <a:r>
              <a:rPr lang="ru-RU" sz="1200" b="1" u="sng" kern="0" dirty="0" smtClean="0">
                <a:solidFill>
                  <a:schemeClr val="tx2"/>
                </a:solidFill>
                <a:latin typeface="Verdana"/>
                <a:cs typeface="Arial" pitchFamily="34" charset="0"/>
              </a:rPr>
              <a:t>таблетки (горизонтальная)</a:t>
            </a:r>
            <a:endParaRPr lang="ru-RU" sz="1200" b="1" u="sng" kern="0" dirty="0"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7000" y="842665"/>
            <a:ext cx="4364038" cy="2808287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Тип выкладки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закрытая, горизонтальная</a:t>
            </a:r>
            <a:endParaRPr lang="ru-RU" sz="1400" kern="0" dirty="0">
              <a:solidFill>
                <a:schemeClr val="tx2"/>
              </a:solidFill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Размеры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270х195х50 мм (ш*г*в)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u="sng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Описание:</a:t>
            </a:r>
            <a:endParaRPr lang="ru-RU" sz="1400" b="1" u="sng" kern="0" dirty="0" smtClean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Дисплей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Сменный </a:t>
            </a: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шелфтокер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Элемент </a:t>
            </a: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«Двойное действие</a:t>
            </a: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»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6" name="Picture 3" descr="\\Rumofs002\sales\TradeMarketing\S&amp;CM HC\IMAGE LIBRARY\Gaviscon\продукты\3D_Geviskon_8t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4461"/>
            <a:ext cx="1170666" cy="60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Rumofs002\sales\TradeMarketing\S&amp;CM HC\IMAGE LIBRARY\Gaviscon\продукты\3D_Geviskon_16ta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56544"/>
            <a:ext cx="1170666" cy="6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819400" y="4495800"/>
            <a:ext cx="8207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DA </a:t>
            </a:r>
            <a:r>
              <a:rPr lang="ru-RU" sz="1100" dirty="0" smtClean="0"/>
              <a:t>№16</a:t>
            </a:r>
            <a:endParaRPr lang="en-GB" sz="1100" dirty="0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852283" y="6152636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DA </a:t>
            </a:r>
            <a:r>
              <a:rPr lang="ru-RU" sz="1100" dirty="0" smtClean="0"/>
              <a:t>№</a:t>
            </a:r>
            <a:r>
              <a:rPr lang="en-US" sz="1100" dirty="0" smtClean="0"/>
              <a:t>8</a:t>
            </a:r>
            <a:endParaRPr lang="en-GB" sz="1100" dirty="0"/>
          </a:p>
        </p:txBody>
      </p:sp>
      <p:pic>
        <p:nvPicPr>
          <p:cNvPr id="1026" name="Picture 2" descr="\\Rumofs002\sales\TradeMarketing\S&amp;CM HC\IMAGE LIBRARY\Gaviscon\продукты\Gaviscon_H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93" y="5470506"/>
            <a:ext cx="575436" cy="75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257800" y="6198513"/>
            <a:ext cx="838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Handy Pack </a:t>
            </a:r>
            <a:r>
              <a:rPr lang="ru-RU" sz="1100" dirty="0" smtClean="0"/>
              <a:t>№</a:t>
            </a:r>
            <a:r>
              <a:rPr lang="en-US" sz="1100" dirty="0" smtClean="0"/>
              <a:t>16</a:t>
            </a:r>
            <a:endParaRPr lang="en-GB" sz="1100" dirty="0"/>
          </a:p>
        </p:txBody>
      </p:sp>
      <p:pic>
        <p:nvPicPr>
          <p:cNvPr id="2" name="Picture 2" descr="\\Rumofs002\sales\TradeMarketing\S&amp;CM HC\IMAGE LIBRARY\Gaviscon\продукты\tabs_3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4167" r="27882" b="35884"/>
          <a:stretch/>
        </p:blipFill>
        <p:spPr bwMode="auto">
          <a:xfrm>
            <a:off x="3980685" y="4740760"/>
            <a:ext cx="1048516" cy="6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Rumofs002\sales\TradeMarketing\S&amp;CM HC\IMAGE LIBRARY\Gaviscon\продукты\tabs_1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21147" r="21155" b="14267"/>
          <a:stretch/>
        </p:blipFill>
        <p:spPr bwMode="auto">
          <a:xfrm>
            <a:off x="3971717" y="5514461"/>
            <a:ext cx="1057484" cy="6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4161631" y="4494934"/>
            <a:ext cx="8207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 dirty="0" smtClean="0"/>
              <a:t>№32</a:t>
            </a:r>
            <a:endParaRPr lang="en-GB" sz="1100" dirty="0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4194514" y="6151770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 dirty="0" smtClean="0"/>
              <a:t>№16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087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Rumofs002\sales\TradeMarketing\S&amp;CM HC\Advertising Materials\POSM\2014\Gaviscon\Gaviscon tabs\Final\Gaviscon_vert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4" y="42306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Дисплей Гевискон таблетки вертикальный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2209800" y="3987007"/>
            <a:ext cx="5080000" cy="432593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u="sng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Планограмма Гевискон </a:t>
            </a:r>
            <a:r>
              <a:rPr lang="ru-RU" sz="1200" b="1" u="sng" kern="0" dirty="0" smtClean="0">
                <a:solidFill>
                  <a:schemeClr val="tx2"/>
                </a:solidFill>
                <a:latin typeface="Verdana"/>
                <a:cs typeface="Arial" pitchFamily="34" charset="0"/>
              </a:rPr>
              <a:t>таблетки (вертикальная)</a:t>
            </a:r>
            <a:endParaRPr lang="ru-RU" sz="1200" b="1" u="sng" kern="0" dirty="0"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7000" y="808534"/>
            <a:ext cx="4364038" cy="2808287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Тип выкладки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закрытая, вертикальная</a:t>
            </a:r>
            <a:endParaRPr lang="ru-RU" sz="1400" kern="0" dirty="0">
              <a:solidFill>
                <a:schemeClr val="tx2"/>
              </a:solidFill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270х80х195 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мм (ш*г*в)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u="sng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Описание:</a:t>
            </a:r>
            <a:endParaRPr lang="ru-RU" sz="1400" b="1" u="sng" kern="0" dirty="0" smtClean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Дисплей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Сменный </a:t>
            </a: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шелфтокер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Элемент </a:t>
            </a:r>
            <a:r>
              <a:rPr lang="ru-RU" sz="1400" kern="0" dirty="0">
                <a:solidFill>
                  <a:schemeClr val="tx2"/>
                </a:solidFill>
                <a:latin typeface="+mn-lt"/>
                <a:cs typeface="Arial" pitchFamily="34" charset="0"/>
              </a:rPr>
              <a:t>«Двойное действие</a:t>
            </a: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»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5" name="Picture 3" descr="\\Rumofs002\sales\TradeMarketing\S&amp;CM HC\IMAGE LIBRARY\Gaviscon\продукты\3D_Geviskon_8t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86400"/>
            <a:ext cx="1170666" cy="60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\Rumofs002\sales\TradeMarketing\S&amp;CM HC\IMAGE LIBRARY\Gaviscon\продукты\3D_Geviskon_16ta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1170666" cy="6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819400" y="4495800"/>
            <a:ext cx="8207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DA </a:t>
            </a:r>
            <a:r>
              <a:rPr lang="ru-RU" sz="1100" dirty="0" smtClean="0"/>
              <a:t>№16</a:t>
            </a:r>
            <a:endParaRPr lang="en-GB" sz="1100" dirty="0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852283" y="6096000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DA </a:t>
            </a:r>
            <a:r>
              <a:rPr lang="ru-RU" sz="1100" dirty="0" smtClean="0"/>
              <a:t>№</a:t>
            </a:r>
            <a:r>
              <a:rPr lang="en-US" sz="1100" dirty="0" smtClean="0"/>
              <a:t>8</a:t>
            </a:r>
            <a:endParaRPr lang="en-GB" sz="1100" dirty="0"/>
          </a:p>
        </p:txBody>
      </p:sp>
      <p:pic>
        <p:nvPicPr>
          <p:cNvPr id="10" name="Picture 2" descr="\\Rumofs002\sales\TradeMarketing\S&amp;CM HC\IMAGE LIBRARY\Gaviscon\продукты\Gaviscon_H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29" y="5438363"/>
            <a:ext cx="599900" cy="78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181600" y="6198513"/>
            <a:ext cx="838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/>
              <a:t>Handy Pack </a:t>
            </a:r>
            <a:r>
              <a:rPr lang="ru-RU" sz="1100" dirty="0" smtClean="0"/>
              <a:t>№</a:t>
            </a:r>
            <a:r>
              <a:rPr lang="en-US" sz="1100" dirty="0" smtClean="0"/>
              <a:t>16</a:t>
            </a:r>
            <a:endParaRPr lang="en-GB" sz="1100" dirty="0"/>
          </a:p>
        </p:txBody>
      </p:sp>
      <p:pic>
        <p:nvPicPr>
          <p:cNvPr id="12" name="Picture 2" descr="\\Rumofs002\sales\TradeMarketing\S&amp;CM HC\IMAGE LIBRARY\Gaviscon\продукты\tabs_3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4167" r="27882" b="35884"/>
          <a:stretch/>
        </p:blipFill>
        <p:spPr bwMode="auto">
          <a:xfrm>
            <a:off x="3980685" y="4727852"/>
            <a:ext cx="1048516" cy="6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\\Rumofs002\sales\TradeMarketing\S&amp;CM HC\IMAGE LIBRARY\Gaviscon\продукты\tabs_1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21147" r="21155" b="14267"/>
          <a:stretch/>
        </p:blipFill>
        <p:spPr bwMode="auto">
          <a:xfrm>
            <a:off x="3971717" y="5501553"/>
            <a:ext cx="1057484" cy="6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4161631" y="4482026"/>
            <a:ext cx="8207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 dirty="0" smtClean="0"/>
              <a:t>№32</a:t>
            </a:r>
            <a:endParaRPr lang="en-GB" sz="1100" dirty="0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4194514" y="6138862"/>
            <a:ext cx="647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100" dirty="0" smtClean="0"/>
              <a:t>№16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3089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96"/>
          <a:stretch/>
        </p:blipFill>
        <p:spPr bwMode="auto">
          <a:xfrm>
            <a:off x="4572000" y="683547"/>
            <a:ext cx="4513206" cy="26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Динамический дисплей (мигающий) Гевискон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9165" y="3611066"/>
            <a:ext cx="4361873" cy="2895600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200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При необходимости картинка вытаскивается из дисплея и меняется на новую. До появления новой картинки, текущую картинку вытаскивать не нужно</a:t>
            </a:r>
            <a:r>
              <a:rPr lang="ru-RU" sz="1200" kern="0" dirty="0" smtClean="0">
                <a:solidFill>
                  <a:schemeClr val="tx2"/>
                </a:solidFill>
                <a:latin typeface="Verdana"/>
                <a:cs typeface="Arial" pitchFamily="34" charset="0"/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ru-RU" sz="1200" kern="0" dirty="0">
              <a:solidFill>
                <a:schemeClr val="tx2"/>
              </a:solidFill>
              <a:latin typeface="Verdana"/>
              <a:cs typeface="Arial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200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Дисплей крепится на присоске к витрине изнутри (т.е. дисплей получается за стеклом витрины).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ru-RU" sz="1200" kern="0" dirty="0">
              <a:solidFill>
                <a:schemeClr val="tx2"/>
              </a:solidFill>
              <a:latin typeface="Verdana"/>
              <a:cs typeface="Arial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1200" kern="0" dirty="0">
                <a:solidFill>
                  <a:schemeClr val="tx2"/>
                </a:solidFill>
                <a:latin typeface="Verdana"/>
                <a:cs typeface="Arial" pitchFamily="34" charset="0"/>
              </a:rPr>
              <a:t>Если батарейки (3 шт) не вставлены, вставьте их сзади в дисплей. Нажмите кнопку (внизу под батарейками), чтобы включить дисплей. Присоска вставляется в отверстие наверху приклеивающейся стороной вперёд.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7000" y="609600"/>
            <a:ext cx="4364038" cy="2808287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Тип выкладки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закрытая</a:t>
            </a:r>
            <a:endParaRPr lang="ru-RU" sz="1400" kern="0" dirty="0">
              <a:solidFill>
                <a:schemeClr val="tx2"/>
              </a:solidFill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100х180х27 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мм с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присоской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(ш*в*г)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Описание:</a:t>
            </a:r>
            <a:endParaRPr lang="ru-RU" sz="1400" b="1" u="sng" kern="0" dirty="0" smtClean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Дисплей на присоске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Сменный имидж (вставлен в дисплей)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Батарейки (3 шт вставлены в дисплей)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Запасной комплект батареек (3 шт)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4099" name="Picture 3" descr="\\Rumofs002\sales\TradeMarketing\S&amp;CM HC\Advertising Materials\POSM\2013\Gaviscon\Dinamic display Gav\Ga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94" y="3382466"/>
            <a:ext cx="4627506" cy="32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3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Rumofs002\sales\TradeMarketing\S&amp;CM HC\Advertising Materials\POSM\2012\Gaviscon\DA final\nSS\07497-TD-RB-4_GAV_DISPL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23" y="762000"/>
            <a:ext cx="322797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Дисплей Гевискон на присоске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7000" y="808534"/>
            <a:ext cx="4364038" cy="2808287"/>
          </a:xfrm>
          <a:prstGeom prst="roundRect">
            <a:avLst>
              <a:gd name="adj" fmla="val 16667"/>
            </a:avLst>
          </a:prstGeom>
          <a:solidFill>
            <a:srgbClr val="33CCCC">
              <a:alpha val="13725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Тип выкладки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2"/>
                </a:solidFill>
                <a:cs typeface="Arial" pitchFamily="34" charset="0"/>
              </a:rPr>
              <a:t>закрытая</a:t>
            </a:r>
            <a:endParaRPr lang="ru-RU" sz="1400" kern="0" dirty="0">
              <a:solidFill>
                <a:schemeClr val="tx2"/>
              </a:solidFill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>
                <a:solidFill>
                  <a:schemeClr val="tx2"/>
                </a:solidFill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2"/>
                </a:solidFill>
                <a:cs typeface="Arial" pitchFamily="34" charset="0"/>
              </a:rPr>
              <a:t>: </a:t>
            </a:r>
            <a:r>
              <a:rPr lang="ru-RU" sz="1400" dirty="0">
                <a:solidFill>
                  <a:schemeClr val="tx2"/>
                </a:solidFill>
              </a:rPr>
              <a:t>100х160мм</a:t>
            </a:r>
            <a:endParaRPr lang="en-GB" sz="1400" dirty="0">
              <a:solidFill>
                <a:schemeClr val="tx2"/>
              </a:solidFill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u="sng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В комплекте: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Формованный дисплей </a:t>
            </a:r>
            <a:r>
              <a:rPr lang="ru-RU" sz="1400" kern="0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на присоске Гевискон Двойное Действие</a:t>
            </a:r>
            <a:endParaRPr lang="ru-RU" sz="1400" kern="0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289" y="2362200"/>
            <a:ext cx="4331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itchFamily="2" charset="2"/>
              <a:buChar char="q"/>
              <a:defRPr/>
            </a:pPr>
            <a:r>
              <a:rPr lang="ru-RU" sz="1200" kern="0" dirty="0">
                <a:solidFill>
                  <a:srgbClr val="1F497D"/>
                </a:solidFill>
                <a:latin typeface="Verdana"/>
                <a:cs typeface="Arial" pitchFamily="34" charset="0"/>
              </a:rPr>
              <a:t>Дисплей крепится на присоске к витрине изнутри (т.е. дисплей получается за стеклом витрины).</a:t>
            </a:r>
          </a:p>
        </p:txBody>
      </p:sp>
    </p:spTree>
    <p:extLst>
      <p:ext uri="{BB962C8B-B14F-4D97-AF65-F5344CB8AC3E}">
        <p14:creationId xmlns:p14="http://schemas.microsoft.com/office/powerpoint/2010/main" val="235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330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9</cp:revision>
  <dcterms:created xsi:type="dcterms:W3CDTF">2006-08-16T00:00:00Z</dcterms:created>
  <dcterms:modified xsi:type="dcterms:W3CDTF">2014-04-08T11:21:47Z</dcterms:modified>
</cp:coreProperties>
</file>