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63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29008794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6882805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80995387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181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2103438"/>
            <a:ext cx="3968750" cy="3862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37964591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7717182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21249600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195122621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1626310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7239058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7276504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7650" y="1098550"/>
            <a:ext cx="2024063" cy="4867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875" y="1098550"/>
            <a:ext cx="5921375" cy="4867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25398954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23875" y="1098550"/>
            <a:ext cx="8097838" cy="4867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4790602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3875" y="1098550"/>
            <a:ext cx="8089900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2103438"/>
            <a:ext cx="8089900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 </a:t>
            </a:r>
          </a:p>
          <a:p>
            <a:pPr lvl="2"/>
            <a:r>
              <a:rPr lang="en-GB" smtClean="0"/>
              <a:t>Third level</a:t>
            </a:r>
          </a:p>
        </p:txBody>
      </p:sp>
      <p:pic>
        <p:nvPicPr>
          <p:cNvPr id="3076" name="Picture 5" descr="RB_logo_HHH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160338"/>
            <a:ext cx="13573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1813" y="6484938"/>
            <a:ext cx="807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 b="1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</a:p>
        </p:txBody>
      </p:sp>
    </p:spTree>
    <p:extLst>
      <p:ext uri="{BB962C8B-B14F-4D97-AF65-F5344CB8AC3E}">
        <p14:creationId xmlns:p14="http://schemas.microsoft.com/office/powerpoint/2010/main" val="395860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Kite Display" pitchFamily="2" charset="0"/>
          <a:cs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>
          <a:solidFill>
            <a:schemeClr val="folHlink"/>
          </a:solidFill>
          <a:latin typeface="+mn-lt"/>
          <a:ea typeface="+mn-ea"/>
          <a:cs typeface="+mn-cs"/>
        </a:defRPr>
      </a:lvl1pPr>
      <a:lvl2pPr marL="1588" indent="455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defRPr sz="2000" b="1">
          <a:solidFill>
            <a:schemeClr val="tx2"/>
          </a:solidFill>
          <a:latin typeface="+mn-lt"/>
          <a:cs typeface="+mn-cs"/>
        </a:defRPr>
      </a:lvl2pPr>
      <a:lvl3pPr marL="204788" indent="-201613" algn="l" rtl="0" eaLnBrk="0" fontAlgn="base" hangingPunct="0">
        <a:lnSpc>
          <a:spcPct val="95000"/>
        </a:lnSpc>
        <a:spcBef>
          <a:spcPct val="0"/>
        </a:spcBef>
        <a:spcAft>
          <a:spcPct val="70000"/>
        </a:spcAft>
        <a:buChar char="•"/>
        <a:defRPr sz="2000">
          <a:solidFill>
            <a:schemeClr val="folHlink"/>
          </a:solidFill>
          <a:latin typeface="+mn-lt"/>
          <a:cs typeface="+mn-cs"/>
        </a:defRPr>
      </a:lvl3pPr>
      <a:lvl4pPr marL="788988" indent="-196850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–"/>
        <a:defRPr>
          <a:solidFill>
            <a:schemeClr val="folHlink"/>
          </a:solidFill>
          <a:latin typeface="+mn-lt"/>
          <a:cs typeface="+mn-cs"/>
        </a:defRPr>
      </a:lvl4pPr>
      <a:lvl5pPr marL="985838" indent="-195263" algn="l" rtl="0" eaLnBrk="0" fontAlgn="base" hangingPunct="0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5pPr>
      <a:lvl6pPr marL="14430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6pPr>
      <a:lvl7pPr marL="19002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7pPr>
      <a:lvl8pPr marL="23574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8pPr>
      <a:lvl9pPr marL="2814638" indent="-195263" algn="l" rtl="0" fontAlgn="base">
        <a:lnSpc>
          <a:spcPct val="95000"/>
        </a:lnSpc>
        <a:spcBef>
          <a:spcPct val="0"/>
        </a:spcBef>
        <a:spcAft>
          <a:spcPct val="65000"/>
        </a:spcAft>
        <a:buChar char="»"/>
        <a:defRPr>
          <a:solidFill>
            <a:schemeClr val="folHlink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jpeg"/><Relationship Id="rId7" Type="http://schemas.openxmlformats.org/officeDocument/2006/relationships/image" Target="../media/image1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7.jpeg"/><Relationship Id="rId4" Type="http://schemas.openxmlformats.org/officeDocument/2006/relationships/image" Target="../media/image5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>
                <a:solidFill>
                  <a:srgbClr val="FFFFFF"/>
                </a:solidFill>
              </a:rPr>
              <a:t>Security Level:  Please select the appropriate data classification for this document as Public, RB Internal or Confidential | Go Header &amp; Footer to edit this text</a:t>
            </a:r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" name="Group 175"/>
          <p:cNvGraphicFramePr>
            <a:graphicFrameLocks noGrp="1"/>
          </p:cNvGraphicFramePr>
          <p:nvPr>
            <p:ph/>
          </p:nvPr>
        </p:nvGraphicFramePr>
        <p:xfrm>
          <a:off x="523875" y="1098550"/>
          <a:ext cx="8097838" cy="4867276"/>
        </p:xfrm>
        <a:graphic>
          <a:graphicData uri="http://schemas.openxmlformats.org/drawingml/2006/table">
            <a:tbl>
              <a:tblPr/>
              <a:tblGrid>
                <a:gridCol w="1008063"/>
                <a:gridCol w="2246312"/>
                <a:gridCol w="2293938"/>
                <a:gridCol w="2549525"/>
              </a:tblGrid>
              <a:tr h="5064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Критерии оценки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Комментарии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Категория выкладки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критерий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-                 </a:t>
                      </a:r>
                      <a:r>
                        <a:rPr kumimoji="0" lang="en-GB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расположение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2 критерий -                    Соблюдение Маст Листа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 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).                      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Наличие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на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всех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согласно Маст Листу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согласно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планограмме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.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3983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 (центр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полки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; передний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край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витрины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,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единым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блоком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)                                                   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Выложены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все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SKU, но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 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менее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7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SKU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ntique Olive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выкладке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руководствоваться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рейтингом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маст-листа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для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данной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категории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аптеки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и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выкладывать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в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первую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очередь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самые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рейтинговые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позиции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14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С</a:t>
                      </a:r>
                      <a:endParaRPr kumimoji="0" 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Не </a:t>
                      </a:r>
                      <a:r>
                        <a:rPr kumimoji="0" lang="en-GB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приоритетное</a:t>
                      </a: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cs typeface="Arial" pitchFamily="34" charset="0"/>
                        </a:rPr>
                        <a:t>размещение в категории</a:t>
                      </a: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tique Olive" pitchFamily="34" charset="0"/>
                          <a:ea typeface="+mn-ea"/>
                          <a:cs typeface="Arial" pitchFamily="34" charset="0"/>
                        </a:rPr>
                        <a:t>Наличие на полке </a:t>
                      </a:r>
                      <a:r>
                        <a:rPr kumimoji="0" lang="ru-RU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ntique Olive" pitchFamily="34" charset="0"/>
                          <a:ea typeface="+mn-ea"/>
                          <a:cs typeface="Arial" pitchFamily="34" charset="0"/>
                        </a:rPr>
                        <a:t>менее 7 SKU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-26988"/>
            <a:ext cx="7272338" cy="64770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b="1" smtClean="0">
                <a:solidFill>
                  <a:srgbClr val="FFFFFF"/>
                </a:solidFill>
                <a:latin typeface="Arial"/>
              </a:rPr>
              <a:t>Clearasil</a:t>
            </a:r>
            <a:r>
              <a:rPr lang="ru-RU" b="1" smtClean="0">
                <a:solidFill>
                  <a:srgbClr val="FFFFFF"/>
                </a:solidFill>
                <a:latin typeface="Arial"/>
              </a:rPr>
              <a:t>.  Критерии оценки выкладки</a:t>
            </a:r>
            <a:endParaRPr lang="ru-RU" b="1" dirty="0" smtClean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4174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7019925" y="0"/>
            <a:ext cx="2160588" cy="1604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8547" name="Footer Placeholder 4"/>
          <p:cNvSpPr txBox="1">
            <a:spLocks/>
          </p:cNvSpPr>
          <p:nvPr/>
        </p:nvSpPr>
        <p:spPr bwMode="auto">
          <a:xfrm>
            <a:off x="93663" y="6597650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-36513" y="0"/>
            <a:ext cx="7272338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359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smtClean="0">
                <a:solidFill>
                  <a:srgbClr val="FFFFFF"/>
                </a:solidFill>
              </a:rPr>
              <a:t>Clearasil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smtClean="0">
                <a:solidFill>
                  <a:srgbClr val="FFFFFF"/>
                </a:solidFill>
              </a:rPr>
              <a:t>Маст Лист. ОКТЯБРЬ-ДЕКАБРЬ</a:t>
            </a:r>
            <a:endParaRPr lang="en-US" sz="2800" smtClean="0">
              <a:solidFill>
                <a:srgbClr val="FFFFFF"/>
              </a:solidFill>
            </a:endParaRPr>
          </a:p>
        </p:txBody>
      </p:sp>
      <p:sp>
        <p:nvSpPr>
          <p:cNvPr id="108549" name="Text Box 3"/>
          <p:cNvSpPr txBox="1">
            <a:spLocks noChangeArrowheads="1"/>
          </p:cNvSpPr>
          <p:nvPr/>
        </p:nvSpPr>
        <p:spPr bwMode="auto">
          <a:xfrm>
            <a:off x="284163" y="4581525"/>
            <a:ext cx="8569325" cy="368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mtClean="0">
                <a:solidFill>
                  <a:srgbClr val="000000"/>
                </a:solidFill>
              </a:rPr>
              <a:t>Лосьон с экстрактами клюквы и малины и витамином В3 в </a:t>
            </a:r>
            <a:r>
              <a:rPr lang="en-US" smtClean="0">
                <a:solidFill>
                  <a:srgbClr val="000000"/>
                </a:solidFill>
              </a:rPr>
              <a:t>Must list</a:t>
            </a:r>
          </a:p>
        </p:txBody>
      </p:sp>
      <p:graphicFrame>
        <p:nvGraphicFramePr>
          <p:cNvPr id="108550" name="Object 4"/>
          <p:cNvGraphicFramePr>
            <a:graphicFrameLocks noChangeAspect="1"/>
          </p:cNvGraphicFramePr>
          <p:nvPr/>
        </p:nvGraphicFramePr>
        <p:xfrm>
          <a:off x="261938" y="1196975"/>
          <a:ext cx="8358187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7572489" imgH="2590970" progId="Excel.Sheet.8">
                  <p:embed/>
                </p:oleObj>
              </mc:Choice>
              <mc:Fallback>
                <p:oleObj name="Worksheet" r:id="rId4" imgW="7572489" imgH="259097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1196975"/>
                        <a:ext cx="8358187" cy="285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-26988"/>
            <a:ext cx="7272338" cy="64770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Kite Display" pitchFamily="2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b="1" dirty="0" smtClean="0">
                <a:solidFill>
                  <a:srgbClr val="FFFFFF"/>
                </a:solidFill>
                <a:latin typeface="Arial"/>
              </a:rPr>
              <a:t>Clearasil</a:t>
            </a:r>
            <a:r>
              <a:rPr lang="ru-RU" b="1" dirty="0" smtClean="0">
                <a:solidFill>
                  <a:srgbClr val="FFFFFF"/>
                </a:solidFill>
                <a:latin typeface="Arial"/>
              </a:rPr>
              <a:t>.  Маст лист Октябрь-Декабрь</a:t>
            </a:r>
          </a:p>
        </p:txBody>
      </p:sp>
    </p:spTree>
    <p:extLst>
      <p:ext uri="{BB962C8B-B14F-4D97-AF65-F5344CB8AC3E}">
        <p14:creationId xmlns:p14="http://schemas.microsoft.com/office/powerpoint/2010/main" val="63742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4337050" y="1219200"/>
            <a:ext cx="617538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5" name="Picture 3" descr="Ultra-Treatment-Cream_skil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8" b="58"/>
          <a:stretch>
            <a:fillRect/>
          </a:stretch>
        </p:blipFill>
        <p:spPr bwMode="auto">
          <a:xfrm>
            <a:off x="6624638" y="1492250"/>
            <a:ext cx="3952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6" name="Picture 12" descr="DC-3in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" b="-139"/>
          <a:stretch>
            <a:fillRect/>
          </a:stretch>
        </p:blipFill>
        <p:spPr bwMode="auto">
          <a:xfrm>
            <a:off x="3875088" y="1282700"/>
            <a:ext cx="555625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4" descr="Ultra-To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" b="-82"/>
          <a:stretch>
            <a:fillRect/>
          </a:stretch>
        </p:blipFill>
        <p:spPr bwMode="auto">
          <a:xfrm>
            <a:off x="6073775" y="1390650"/>
            <a:ext cx="527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" b="-179"/>
          <a:stretch>
            <a:fillRect/>
          </a:stretch>
        </p:blipFill>
        <p:spPr bwMode="auto">
          <a:xfrm>
            <a:off x="2673350" y="1320800"/>
            <a:ext cx="692150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9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1308100"/>
            <a:ext cx="50482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600" name="AutoShape 295"/>
          <p:cNvGrpSpPr>
            <a:grpSpLocks/>
          </p:cNvGrpSpPr>
          <p:nvPr/>
        </p:nvGrpSpPr>
        <p:grpSpPr bwMode="auto">
          <a:xfrm>
            <a:off x="1403350" y="2651125"/>
            <a:ext cx="5905500" cy="280988"/>
            <a:chOff x="572" y="1690"/>
            <a:chExt cx="4170" cy="157"/>
          </a:xfrm>
        </p:grpSpPr>
        <p:pic>
          <p:nvPicPr>
            <p:cNvPr id="110619" name="AutoShape 29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" y="1690"/>
              <a:ext cx="4170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20" name="Text Box 12"/>
            <p:cNvSpPr txBox="1">
              <a:spLocks noChangeArrowheads="1"/>
            </p:cNvSpPr>
            <p:nvPr/>
          </p:nvSpPr>
          <p:spPr bwMode="auto">
            <a:xfrm>
              <a:off x="610" y="1712"/>
              <a:ext cx="4093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0601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" b="98"/>
          <a:stretch>
            <a:fillRect/>
          </a:stretch>
        </p:blipFill>
        <p:spPr bwMode="auto">
          <a:xfrm>
            <a:off x="1584325" y="1295400"/>
            <a:ext cx="558800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602" name="Rectangle 2"/>
          <p:cNvSpPr txBox="1">
            <a:spLocks noChangeArrowheads="1"/>
          </p:cNvSpPr>
          <p:nvPr/>
        </p:nvSpPr>
        <p:spPr bwMode="auto">
          <a:xfrm>
            <a:off x="0" y="0"/>
            <a:ext cx="7308850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0" smtClean="0">
                <a:solidFill>
                  <a:srgbClr val="FFFFFF"/>
                </a:solidFill>
              </a:rPr>
              <a:t>Clearasil</a:t>
            </a:r>
            <a:r>
              <a:rPr lang="ru-RU" sz="2800" b="0" smtClean="0">
                <a:solidFill>
                  <a:srgbClr val="FFFFFF"/>
                </a:solidFill>
              </a:rPr>
              <a:t>. Планограммы</a:t>
            </a:r>
            <a:r>
              <a:rPr lang="en-US" sz="2800" b="0" smtClean="0">
                <a:solidFill>
                  <a:srgbClr val="FFFFFF"/>
                </a:solidFill>
              </a:rPr>
              <a:t> </a:t>
            </a:r>
            <a:r>
              <a:rPr lang="ru-RU" sz="2800" b="0" smtClean="0">
                <a:solidFill>
                  <a:srgbClr val="FFFFFF"/>
                </a:solidFill>
              </a:rPr>
              <a:t>для аптек </a:t>
            </a:r>
            <a:r>
              <a:rPr lang="en-US" sz="2800" b="0" smtClean="0">
                <a:solidFill>
                  <a:srgbClr val="FFFFFF"/>
                </a:solidFill>
              </a:rPr>
              <a:t>VIP, A, B</a:t>
            </a:r>
            <a:endParaRPr lang="ru-RU" sz="2800" b="0" smtClean="0">
              <a:solidFill>
                <a:srgbClr val="FFFFFF"/>
              </a:solidFill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800" b="0" smtClean="0">
                <a:solidFill>
                  <a:srgbClr val="FFFFFF"/>
                </a:solidFill>
              </a:rPr>
              <a:t>ОКТЯБРЬ-ДЕКАБРЬ</a:t>
            </a:r>
            <a:endParaRPr lang="en-US" sz="2800" b="0" smtClean="0">
              <a:solidFill>
                <a:srgbClr val="FFFFFF"/>
              </a:solidFill>
            </a:endParaRPr>
          </a:p>
        </p:txBody>
      </p:sp>
      <p:sp>
        <p:nvSpPr>
          <p:cNvPr id="110603" name="Rectangle 3"/>
          <p:cNvSpPr>
            <a:spLocks noChangeArrowheads="1"/>
          </p:cNvSpPr>
          <p:nvPr/>
        </p:nvSpPr>
        <p:spPr bwMode="auto">
          <a:xfrm>
            <a:off x="106363" y="1233488"/>
            <a:ext cx="2232025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en-US" sz="1600" b="1" smtClean="0">
                <a:solidFill>
                  <a:srgbClr val="415A6C"/>
                </a:solidFill>
              </a:rPr>
              <a:t>VIP</a:t>
            </a:r>
            <a:r>
              <a:rPr lang="ru-RU" sz="1600" b="1" smtClean="0">
                <a:solidFill>
                  <a:srgbClr val="415A6C"/>
                </a:solidFill>
              </a:rPr>
              <a:t>, А</a:t>
            </a:r>
            <a:r>
              <a:rPr lang="en-US" sz="1600" b="1" smtClean="0">
                <a:solidFill>
                  <a:srgbClr val="415A6C"/>
                </a:solidFill>
              </a:rPr>
              <a:t> 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sp>
        <p:nvSpPr>
          <p:cNvPr id="110604" name="Rectangle 3"/>
          <p:cNvSpPr>
            <a:spLocks noChangeArrowheads="1"/>
          </p:cNvSpPr>
          <p:nvPr/>
        </p:nvSpPr>
        <p:spPr bwMode="auto">
          <a:xfrm>
            <a:off x="106363" y="3357563"/>
            <a:ext cx="2232025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en-US" sz="1600" b="1" smtClean="0">
                <a:solidFill>
                  <a:srgbClr val="415A6C"/>
                </a:solidFill>
              </a:rPr>
              <a:t>B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pic>
        <p:nvPicPr>
          <p:cNvPr id="110605" name="Picture 2" descr="Ultra-G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" b="-14"/>
          <a:stretch>
            <a:fillRect/>
          </a:stretch>
        </p:blipFill>
        <p:spPr bwMode="auto">
          <a:xfrm>
            <a:off x="4833938" y="3492500"/>
            <a:ext cx="5111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6" name="Picture 3" descr="Ultra-Treatment-Cream_skil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8" b="58"/>
          <a:stretch>
            <a:fillRect/>
          </a:stretch>
        </p:blipFill>
        <p:spPr bwMode="auto">
          <a:xfrm>
            <a:off x="5929313" y="3778250"/>
            <a:ext cx="3952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07" name="Picture 4" descr="Ultra-To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" b="-82"/>
          <a:stretch>
            <a:fillRect/>
          </a:stretch>
        </p:blipFill>
        <p:spPr bwMode="auto">
          <a:xfrm>
            <a:off x="5365750" y="3678238"/>
            <a:ext cx="527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608" name="AutoShape 295"/>
          <p:cNvGrpSpPr>
            <a:grpSpLocks/>
          </p:cNvGrpSpPr>
          <p:nvPr/>
        </p:nvGrpSpPr>
        <p:grpSpPr bwMode="auto">
          <a:xfrm>
            <a:off x="2481263" y="4829175"/>
            <a:ext cx="4016375" cy="311150"/>
            <a:chOff x="1620" y="3107"/>
            <a:chExt cx="2473" cy="192"/>
          </a:xfrm>
        </p:grpSpPr>
        <p:pic>
          <p:nvPicPr>
            <p:cNvPr id="110617" name="AutoShape 295"/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0" y="3107"/>
              <a:ext cx="2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18" name="Text Box 27"/>
            <p:cNvSpPr txBox="1">
              <a:spLocks noChangeArrowheads="1"/>
            </p:cNvSpPr>
            <p:nvPr/>
          </p:nvSpPr>
          <p:spPr bwMode="auto">
            <a:xfrm>
              <a:off x="1661" y="3133"/>
              <a:ext cx="2393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0609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5"/>
          <a:stretch>
            <a:fillRect/>
          </a:stretch>
        </p:blipFill>
        <p:spPr bwMode="auto">
          <a:xfrm>
            <a:off x="3176588" y="3471863"/>
            <a:ext cx="549275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610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pic>
        <p:nvPicPr>
          <p:cNvPr id="110611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3449638"/>
            <a:ext cx="504825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12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5"/>
          <a:stretch>
            <a:fillRect/>
          </a:stretch>
        </p:blipFill>
        <p:spPr bwMode="auto">
          <a:xfrm>
            <a:off x="3313113" y="1362075"/>
            <a:ext cx="547687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13" name="Picture 2" descr="Ultra-G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" b="-14"/>
          <a:stretch>
            <a:fillRect/>
          </a:stretch>
        </p:blipFill>
        <p:spPr bwMode="auto">
          <a:xfrm>
            <a:off x="4957763" y="1212850"/>
            <a:ext cx="5111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14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4241800" y="3435350"/>
            <a:ext cx="617538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15" name="Picture 12" descr="DC-3in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" b="-139"/>
          <a:stretch>
            <a:fillRect/>
          </a:stretch>
        </p:blipFill>
        <p:spPr bwMode="auto">
          <a:xfrm>
            <a:off x="3743325" y="3455988"/>
            <a:ext cx="555625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616" name="Picture 32" descr="D:\Data\nastepanov\Desktop\New Image.TIF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1282700"/>
            <a:ext cx="86201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075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6051550" y="4098925"/>
            <a:ext cx="6175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19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6051550" y="1920875"/>
            <a:ext cx="6175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0" name="Rectangle 2"/>
          <p:cNvSpPr txBox="1">
            <a:spLocks noChangeArrowheads="1"/>
          </p:cNvSpPr>
          <p:nvPr/>
        </p:nvSpPr>
        <p:spPr bwMode="auto">
          <a:xfrm>
            <a:off x="0" y="0"/>
            <a:ext cx="7308850" cy="765175"/>
          </a:xfrm>
          <a:prstGeom prst="rect">
            <a:avLst/>
          </a:prstGeom>
          <a:solidFill>
            <a:srgbClr val="EA3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en-US" sz="2800" b="0" smtClean="0">
                <a:solidFill>
                  <a:srgbClr val="FFFFFF"/>
                </a:solidFill>
              </a:rPr>
              <a:t>Clearasil</a:t>
            </a:r>
            <a:r>
              <a:rPr lang="ru-RU" sz="2800" b="0" smtClean="0">
                <a:solidFill>
                  <a:srgbClr val="FFFFFF"/>
                </a:solidFill>
              </a:rPr>
              <a:t>. Планограмма</a:t>
            </a:r>
            <a:r>
              <a:rPr lang="en-US" sz="2800" b="0" smtClean="0">
                <a:solidFill>
                  <a:srgbClr val="FFFFFF"/>
                </a:solidFill>
              </a:rPr>
              <a:t> </a:t>
            </a:r>
            <a:r>
              <a:rPr lang="ru-RU" sz="2800" b="0" smtClean="0">
                <a:solidFill>
                  <a:srgbClr val="FFFFFF"/>
                </a:solidFill>
              </a:rPr>
              <a:t>для аптек категории С и Киоск</a:t>
            </a:r>
            <a:endParaRPr lang="en-US" sz="2800" b="0" smtClean="0">
              <a:solidFill>
                <a:srgbClr val="FFFFFF"/>
              </a:solidFill>
            </a:endParaRPr>
          </a:p>
        </p:txBody>
      </p:sp>
      <p:sp>
        <p:nvSpPr>
          <p:cNvPr id="111621" name="Rectangle 3"/>
          <p:cNvSpPr>
            <a:spLocks noChangeArrowheads="1"/>
          </p:cNvSpPr>
          <p:nvPr/>
        </p:nvSpPr>
        <p:spPr bwMode="auto">
          <a:xfrm>
            <a:off x="4787900" y="2011363"/>
            <a:ext cx="2232025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ru-RU" sz="1600" b="1" smtClean="0">
                <a:solidFill>
                  <a:srgbClr val="415A6C"/>
                </a:solidFill>
              </a:rPr>
              <a:t>С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sp>
        <p:nvSpPr>
          <p:cNvPr id="111622" name="Rectangle 3"/>
          <p:cNvSpPr>
            <a:spLocks noChangeArrowheads="1"/>
          </p:cNvSpPr>
          <p:nvPr/>
        </p:nvSpPr>
        <p:spPr bwMode="auto">
          <a:xfrm>
            <a:off x="4787900" y="3990975"/>
            <a:ext cx="22320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ru-RU" sz="1600" b="1" smtClean="0">
                <a:solidFill>
                  <a:srgbClr val="415A6C"/>
                </a:solidFill>
              </a:rPr>
              <a:t>Киоск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pic>
        <p:nvPicPr>
          <p:cNvPr id="111623" name="Picture 2" descr="Ultra-G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" b="-14"/>
          <a:stretch>
            <a:fillRect/>
          </a:stretch>
        </p:blipFill>
        <p:spPr bwMode="auto">
          <a:xfrm>
            <a:off x="6635750" y="1966913"/>
            <a:ext cx="5111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4" name="Picture 3" descr="Ultra-Treatment-Cream_skil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8" b="58"/>
          <a:stretch>
            <a:fillRect/>
          </a:stretch>
        </p:blipFill>
        <p:spPr bwMode="auto">
          <a:xfrm>
            <a:off x="7729538" y="2252663"/>
            <a:ext cx="3952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5" name="Picture 4" descr="Ultra-To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" b="-82"/>
          <a:stretch>
            <a:fillRect/>
          </a:stretch>
        </p:blipFill>
        <p:spPr bwMode="auto">
          <a:xfrm>
            <a:off x="7165975" y="2152650"/>
            <a:ext cx="527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26" name="AutoShape 295"/>
          <p:cNvGrpSpPr>
            <a:grpSpLocks/>
          </p:cNvGrpSpPr>
          <p:nvPr/>
        </p:nvGrpSpPr>
        <p:grpSpPr bwMode="auto">
          <a:xfrm>
            <a:off x="5529263" y="3405188"/>
            <a:ext cx="2773362" cy="304800"/>
            <a:chOff x="534" y="1655"/>
            <a:chExt cx="1747" cy="192"/>
          </a:xfrm>
        </p:grpSpPr>
        <p:pic>
          <p:nvPicPr>
            <p:cNvPr id="111650" name="AutoShape 295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" y="1655"/>
              <a:ext cx="17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Text Box 12"/>
            <p:cNvSpPr txBox="1">
              <a:spLocks noChangeArrowheads="1"/>
            </p:cNvSpPr>
            <p:nvPr/>
          </p:nvSpPr>
          <p:spPr bwMode="auto">
            <a:xfrm>
              <a:off x="573" y="1682"/>
              <a:ext cx="16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162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5"/>
          <a:stretch>
            <a:fillRect/>
          </a:stretch>
        </p:blipFill>
        <p:spPr bwMode="auto">
          <a:xfrm>
            <a:off x="5581650" y="2014538"/>
            <a:ext cx="547688" cy="132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628" name="AutoShape 295"/>
          <p:cNvGrpSpPr>
            <a:grpSpLocks/>
          </p:cNvGrpSpPr>
          <p:nvPr/>
        </p:nvGrpSpPr>
        <p:grpSpPr bwMode="auto">
          <a:xfrm>
            <a:off x="5529263" y="5564188"/>
            <a:ext cx="1157287" cy="304800"/>
            <a:chOff x="534" y="3153"/>
            <a:chExt cx="729" cy="192"/>
          </a:xfrm>
        </p:grpSpPr>
        <p:pic>
          <p:nvPicPr>
            <p:cNvPr id="111648" name="AutoShape 29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" y="3153"/>
              <a:ext cx="7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Text Box 17"/>
            <p:cNvSpPr txBox="1">
              <a:spLocks noChangeArrowheads="1"/>
            </p:cNvSpPr>
            <p:nvPr/>
          </p:nvSpPr>
          <p:spPr bwMode="auto">
            <a:xfrm>
              <a:off x="573" y="3178"/>
              <a:ext cx="65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1629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" b="5"/>
          <a:stretch>
            <a:fillRect/>
          </a:stretch>
        </p:blipFill>
        <p:spPr bwMode="auto">
          <a:xfrm>
            <a:off x="5581650" y="4171950"/>
            <a:ext cx="547688" cy="132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630" name="Footer Placeholder 4"/>
          <p:cNvSpPr txBox="1">
            <a:spLocks/>
          </p:cNvSpPr>
          <p:nvPr/>
        </p:nvSpPr>
        <p:spPr bwMode="auto">
          <a:xfrm>
            <a:off x="93663" y="6607175"/>
            <a:ext cx="80787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lnSpc>
                <a:spcPct val="5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100" smtClean="0">
                <a:solidFill>
                  <a:srgbClr val="FFFFFF"/>
                </a:solidFill>
              </a:rPr>
              <a:t>Уровень Конфиденциальности: Для внутреннего использования или конфиденциально</a:t>
            </a:r>
            <a:endParaRPr lang="en-GB" sz="1100" smtClean="0">
              <a:solidFill>
                <a:srgbClr val="FFFFFF"/>
              </a:solidFill>
            </a:endParaRPr>
          </a:p>
        </p:txBody>
      </p:sp>
      <p:sp>
        <p:nvSpPr>
          <p:cNvPr id="111631" name="Rectangle 3"/>
          <p:cNvSpPr>
            <a:spLocks noChangeArrowheads="1"/>
          </p:cNvSpPr>
          <p:nvPr/>
        </p:nvSpPr>
        <p:spPr bwMode="auto">
          <a:xfrm>
            <a:off x="265113" y="2017713"/>
            <a:ext cx="2232025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ru-RU" sz="1600" b="1" smtClean="0">
                <a:solidFill>
                  <a:srgbClr val="415A6C"/>
                </a:solidFill>
              </a:rPr>
              <a:t>С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sp>
        <p:nvSpPr>
          <p:cNvPr id="111632" name="Rectangle 3"/>
          <p:cNvSpPr>
            <a:spLocks noChangeArrowheads="1"/>
          </p:cNvSpPr>
          <p:nvPr/>
        </p:nvSpPr>
        <p:spPr bwMode="auto">
          <a:xfrm>
            <a:off x="265113" y="3990975"/>
            <a:ext cx="2232025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50000"/>
              </a:lnSpc>
              <a:spcBef>
                <a:spcPct val="80000"/>
              </a:spcBef>
              <a:spcAft>
                <a:spcPct val="70000"/>
              </a:spcAft>
            </a:pPr>
            <a:r>
              <a:rPr lang="ru-RU" sz="1600" b="1" smtClean="0">
                <a:solidFill>
                  <a:srgbClr val="415A6C"/>
                </a:solidFill>
              </a:rPr>
              <a:t>Киоск</a:t>
            </a:r>
            <a:endParaRPr lang="en-GB" sz="1600" b="1" smtClean="0">
              <a:solidFill>
                <a:srgbClr val="415A6C"/>
              </a:solidFill>
            </a:endParaRPr>
          </a:p>
        </p:txBody>
      </p:sp>
      <p:pic>
        <p:nvPicPr>
          <p:cNvPr id="111633" name="Picture 2" descr="Ultra-G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4" b="-14"/>
          <a:stretch>
            <a:fillRect/>
          </a:stretch>
        </p:blipFill>
        <p:spPr bwMode="auto">
          <a:xfrm>
            <a:off x="2112963" y="1973263"/>
            <a:ext cx="5111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34" name="Picture 3" descr="Ultra-Treatment-Cream_skill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8" b="58"/>
          <a:stretch>
            <a:fillRect/>
          </a:stretch>
        </p:blipFill>
        <p:spPr bwMode="auto">
          <a:xfrm>
            <a:off x="3206750" y="2259013"/>
            <a:ext cx="3952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35" name="Picture 13" descr="DC-Ton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" b="23"/>
          <a:stretch>
            <a:fillRect/>
          </a:stretch>
        </p:blipFill>
        <p:spPr bwMode="auto">
          <a:xfrm>
            <a:off x="1606550" y="2009775"/>
            <a:ext cx="474663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36" name="Picture 4" descr="Ultra-Ton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" b="-82"/>
          <a:stretch>
            <a:fillRect/>
          </a:stretch>
        </p:blipFill>
        <p:spPr bwMode="auto">
          <a:xfrm>
            <a:off x="2643188" y="2159000"/>
            <a:ext cx="527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37" name="AutoShape 295"/>
          <p:cNvGrpSpPr>
            <a:grpSpLocks/>
          </p:cNvGrpSpPr>
          <p:nvPr/>
        </p:nvGrpSpPr>
        <p:grpSpPr bwMode="auto">
          <a:xfrm>
            <a:off x="1006475" y="3411538"/>
            <a:ext cx="2773363" cy="304800"/>
            <a:chOff x="534" y="1655"/>
            <a:chExt cx="1747" cy="192"/>
          </a:xfrm>
        </p:grpSpPr>
        <p:pic>
          <p:nvPicPr>
            <p:cNvPr id="111646" name="AutoShape 295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" y="1655"/>
              <a:ext cx="17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Text Box 12"/>
            <p:cNvSpPr txBox="1">
              <a:spLocks noChangeArrowheads="1"/>
            </p:cNvSpPr>
            <p:nvPr/>
          </p:nvSpPr>
          <p:spPr bwMode="auto">
            <a:xfrm>
              <a:off x="573" y="1682"/>
              <a:ext cx="16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1638" name="Picture 13" descr="DC-Ton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" b="23"/>
          <a:stretch>
            <a:fillRect/>
          </a:stretch>
        </p:blipFill>
        <p:spPr bwMode="auto">
          <a:xfrm>
            <a:off x="1606550" y="4168775"/>
            <a:ext cx="474663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39" name="AutoShape 295"/>
          <p:cNvGrpSpPr>
            <a:grpSpLocks/>
          </p:cNvGrpSpPr>
          <p:nvPr/>
        </p:nvGrpSpPr>
        <p:grpSpPr bwMode="auto">
          <a:xfrm>
            <a:off x="1006475" y="5572125"/>
            <a:ext cx="1157288" cy="304800"/>
            <a:chOff x="534" y="3153"/>
            <a:chExt cx="729" cy="192"/>
          </a:xfrm>
        </p:grpSpPr>
        <p:pic>
          <p:nvPicPr>
            <p:cNvPr id="111644" name="AutoShape 295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" y="3153"/>
              <a:ext cx="7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Text Box 17"/>
            <p:cNvSpPr txBox="1">
              <a:spLocks noChangeArrowheads="1"/>
            </p:cNvSpPr>
            <p:nvPr/>
          </p:nvSpPr>
          <p:spPr bwMode="auto">
            <a:xfrm>
              <a:off x="573" y="3178"/>
              <a:ext cx="65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fontAlgn="base" hangingPunct="1">
                <a:lnSpc>
                  <a:spcPct val="50000"/>
                </a:lnSpc>
                <a:spcBef>
                  <a:spcPct val="0"/>
                </a:spcBef>
                <a:spcAft>
                  <a:spcPct val="70000"/>
                </a:spcAft>
              </a:pPr>
              <a:endParaRPr lang="ru-RU" sz="1400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111640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1012825" y="1939925"/>
            <a:ext cx="6175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41" name="Picture 3" descr="DC-Toner-sensi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" b="23"/>
          <a:stretch>
            <a:fillRect/>
          </a:stretch>
        </p:blipFill>
        <p:spPr bwMode="auto">
          <a:xfrm>
            <a:off x="1006475" y="4110038"/>
            <a:ext cx="6175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42" name="Rectangle 2"/>
          <p:cNvSpPr txBox="1">
            <a:spLocks noChangeArrowheads="1"/>
          </p:cNvSpPr>
          <p:nvPr/>
        </p:nvSpPr>
        <p:spPr bwMode="auto">
          <a:xfrm>
            <a:off x="360363" y="981075"/>
            <a:ext cx="37798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600" smtClean="0">
                <a:solidFill>
                  <a:srgbClr val="595959"/>
                </a:solidFill>
              </a:rPr>
              <a:t>ЯНВАРЬ-СЕНТЯБРЬ</a:t>
            </a:r>
            <a:endParaRPr lang="en-US" sz="1600" smtClean="0">
              <a:solidFill>
                <a:srgbClr val="595959"/>
              </a:solidFill>
            </a:endParaRPr>
          </a:p>
        </p:txBody>
      </p:sp>
      <p:sp>
        <p:nvSpPr>
          <p:cNvPr id="111643" name="Rectangle 2"/>
          <p:cNvSpPr txBox="1">
            <a:spLocks noChangeArrowheads="1"/>
          </p:cNvSpPr>
          <p:nvPr/>
        </p:nvSpPr>
        <p:spPr bwMode="auto">
          <a:xfrm>
            <a:off x="4883150" y="966788"/>
            <a:ext cx="377983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70000"/>
              </a:spcAft>
            </a:pPr>
            <a:r>
              <a:rPr lang="ru-RU" sz="1600" smtClean="0">
                <a:solidFill>
                  <a:srgbClr val="595959"/>
                </a:solidFill>
              </a:rPr>
              <a:t>ОКТЯБРЬ-ДЕКАБРЬ</a:t>
            </a:r>
            <a:endParaRPr lang="en-US" sz="1600" smtClean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83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xt with/without bullets_title2">
  <a:themeElements>
    <a:clrScheme name="4_text with/without bullets_title2 1">
      <a:dk1>
        <a:srgbClr val="000000"/>
      </a:dk1>
      <a:lt1>
        <a:srgbClr val="FFFFFF"/>
      </a:lt1>
      <a:dk2>
        <a:srgbClr val="EA3492"/>
      </a:dk2>
      <a:lt2>
        <a:srgbClr val="CBCBCB"/>
      </a:lt2>
      <a:accent1>
        <a:srgbClr val="A7D05A"/>
      </a:accent1>
      <a:accent2>
        <a:srgbClr val="3FBFEC"/>
      </a:accent2>
      <a:accent3>
        <a:srgbClr val="FFFFFF"/>
      </a:accent3>
      <a:accent4>
        <a:srgbClr val="000000"/>
      </a:accent4>
      <a:accent5>
        <a:srgbClr val="D0E4B5"/>
      </a:accent5>
      <a:accent6>
        <a:srgbClr val="38ADD6"/>
      </a:accent6>
      <a:hlink>
        <a:srgbClr val="FDD949"/>
      </a:hlink>
      <a:folHlink>
        <a:srgbClr val="415A6C"/>
      </a:folHlink>
    </a:clrScheme>
    <a:fontScheme name="4_text with/without bullets_title2">
      <a:majorFont>
        <a:latin typeface="Kite Display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_text with/without bullets_title2 1">
        <a:dk1>
          <a:srgbClr val="000000"/>
        </a:dk1>
        <a:lt1>
          <a:srgbClr val="FFFFFF"/>
        </a:lt1>
        <a:dk2>
          <a:srgbClr val="EA3492"/>
        </a:dk2>
        <a:lt2>
          <a:srgbClr val="CBCBCB"/>
        </a:lt2>
        <a:accent1>
          <a:srgbClr val="A7D05A"/>
        </a:accent1>
        <a:accent2>
          <a:srgbClr val="3FBFEC"/>
        </a:accent2>
        <a:accent3>
          <a:srgbClr val="FFFFFF"/>
        </a:accent3>
        <a:accent4>
          <a:srgbClr val="000000"/>
        </a:accent4>
        <a:accent5>
          <a:srgbClr val="D0E4B5"/>
        </a:accent5>
        <a:accent6>
          <a:srgbClr val="38ADD6"/>
        </a:accent6>
        <a:hlink>
          <a:srgbClr val="FDD949"/>
        </a:hlink>
        <a:folHlink>
          <a:srgbClr val="415A6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Office Theme</vt:lpstr>
      <vt:lpstr>4_text with/without bullets_title2</vt:lpstr>
      <vt:lpstr>Worksheet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Petrukhina, Tatiana</dc:creator>
  <cp:lastModifiedBy>Petrukhina, Tatiana</cp:lastModifiedBy>
  <cp:revision>2</cp:revision>
  <dcterms:created xsi:type="dcterms:W3CDTF">2006-08-16T00:00:00Z</dcterms:created>
  <dcterms:modified xsi:type="dcterms:W3CDTF">2014-04-04T10:21:04Z</dcterms:modified>
</cp:coreProperties>
</file>