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3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900879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688280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0995387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37964591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717182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2124960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95122621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1626310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7239058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276504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5398954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79060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586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Group 175"/>
          <p:cNvGraphicFramePr>
            <a:graphicFrameLocks noGrp="1"/>
          </p:cNvGraphicFramePr>
          <p:nvPr>
            <p:ph/>
          </p:nvPr>
        </p:nvGraphicFramePr>
        <p:xfrm>
          <a:off x="523875" y="1098550"/>
          <a:ext cx="8097838" cy="4867276"/>
        </p:xfrm>
        <a:graphic>
          <a:graphicData uri="http://schemas.openxmlformats.org/drawingml/2006/table">
            <a:tbl>
              <a:tblPr/>
              <a:tblGrid>
                <a:gridCol w="1008063"/>
                <a:gridCol w="2246312"/>
                <a:gridCol w="2293938"/>
                <a:gridCol w="2549525"/>
              </a:tblGrid>
              <a:tr h="5064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Комментарии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2 критерий -                    Соблюдение Маст Листа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.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tique Olive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ea typeface="+mn-ea"/>
                          <a:cs typeface="Arial" pitchFamily="34" charset="0"/>
                        </a:rPr>
                        <a:t>Наличие на полке </a:t>
                      </a: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ea typeface="+mn-ea"/>
                          <a:cs typeface="Arial" pitchFamily="34" charset="0"/>
                        </a:rPr>
                        <a:t>менее 7 SKU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-26988"/>
            <a:ext cx="7272338" cy="64770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rgbClr val="FFFFFF"/>
                </a:solidFill>
                <a:latin typeface="Arial"/>
              </a:rPr>
              <a:t>Clearasil</a:t>
            </a:r>
            <a:r>
              <a:rPr lang="ru-RU" b="1" smtClean="0">
                <a:solidFill>
                  <a:srgbClr val="FFFFFF"/>
                </a:solidFill>
                <a:latin typeface="Arial"/>
              </a:rPr>
              <a:t>.  Критерии оценки выкладки</a:t>
            </a:r>
            <a:endParaRPr lang="ru-RU" b="1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417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6948488" y="0"/>
            <a:ext cx="2160587" cy="1604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0" y="-19050"/>
            <a:ext cx="7272338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Clearasil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smtClean="0">
                <a:solidFill>
                  <a:srgbClr val="FFFFFF"/>
                </a:solidFill>
              </a:rPr>
              <a:t>Маст Лист. ЯНВАРЬ-СЕНТЯБРЬ</a:t>
            </a:r>
            <a:endParaRPr lang="en-US" sz="2800" smtClean="0">
              <a:solidFill>
                <a:srgbClr val="FFFFFF"/>
              </a:solidFill>
            </a:endParaRPr>
          </a:p>
        </p:txBody>
      </p:sp>
      <p:sp>
        <p:nvSpPr>
          <p:cNvPr id="107524" name="Footer Placeholder 4"/>
          <p:cNvSpPr txBox="1">
            <a:spLocks/>
          </p:cNvSpPr>
          <p:nvPr/>
        </p:nvSpPr>
        <p:spPr bwMode="auto">
          <a:xfrm>
            <a:off x="93663" y="659765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179388" y="4221163"/>
            <a:ext cx="77041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b="1" smtClean="0">
                <a:solidFill>
                  <a:srgbClr val="000000"/>
                </a:solidFill>
              </a:rPr>
              <a:t> Изменение приоритетности </a:t>
            </a:r>
            <a:r>
              <a:rPr lang="en-US" b="1" smtClean="0">
                <a:solidFill>
                  <a:srgbClr val="000000"/>
                </a:solidFill>
              </a:rPr>
              <a:t>SKU </a:t>
            </a:r>
            <a:r>
              <a:rPr lang="ru-RU" b="1" smtClean="0">
                <a:solidFill>
                  <a:srgbClr val="000000"/>
                </a:solidFill>
              </a:rPr>
              <a:t>в </a:t>
            </a:r>
            <a:r>
              <a:rPr lang="en-US" b="1" smtClean="0">
                <a:solidFill>
                  <a:srgbClr val="000000"/>
                </a:solidFill>
              </a:rPr>
              <a:t>Must list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b="1" smtClean="0">
                <a:solidFill>
                  <a:srgbClr val="000000"/>
                </a:solidFill>
              </a:rPr>
              <a:t> Гель для умывания с экстрактами клюквы и малины – в </a:t>
            </a:r>
            <a:r>
              <a:rPr lang="en-US" b="1" smtClean="0">
                <a:solidFill>
                  <a:srgbClr val="000000"/>
                </a:solidFill>
              </a:rPr>
              <a:t>Must list </a:t>
            </a:r>
            <a:r>
              <a:rPr lang="ru-RU" b="1" smtClean="0">
                <a:solidFill>
                  <a:srgbClr val="000000"/>
                </a:solidFill>
              </a:rPr>
              <a:t>для закрытых аптек категории В</a:t>
            </a:r>
            <a:endParaRPr 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7526" name="Object 2"/>
          <p:cNvGraphicFramePr>
            <a:graphicFrameLocks noChangeAspect="1"/>
          </p:cNvGraphicFramePr>
          <p:nvPr/>
        </p:nvGraphicFramePr>
        <p:xfrm>
          <a:off x="250825" y="1125538"/>
          <a:ext cx="86868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7572489" imgH="2447936" progId="Excel.Sheet.8">
                  <p:embed/>
                </p:oleObj>
              </mc:Choice>
              <mc:Fallback>
                <p:oleObj name="Worksheet" r:id="rId4" imgW="7572489" imgH="244793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86868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26988"/>
            <a:ext cx="7272338" cy="64770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Clearasil</a:t>
            </a:r>
            <a:r>
              <a:rPr lang="ru-RU" b="1" dirty="0" smtClean="0">
                <a:solidFill>
                  <a:srgbClr val="FFFFFF"/>
                </a:solidFill>
                <a:latin typeface="Arial"/>
              </a:rPr>
              <a:t>.  Маст лист Январь-Сентябрь</a:t>
            </a:r>
          </a:p>
        </p:txBody>
      </p:sp>
    </p:spTree>
    <p:extLst>
      <p:ext uri="{BB962C8B-B14F-4D97-AF65-F5344CB8AC3E}">
        <p14:creationId xmlns:p14="http://schemas.microsoft.com/office/powerpoint/2010/main" val="610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 txBox="1">
            <a:spLocks noChangeArrowheads="1"/>
          </p:cNvSpPr>
          <p:nvPr/>
        </p:nvSpPr>
        <p:spPr bwMode="auto">
          <a:xfrm>
            <a:off x="0" y="0"/>
            <a:ext cx="7308850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0" smtClean="0">
                <a:solidFill>
                  <a:srgbClr val="FFFFFF"/>
                </a:solidFill>
              </a:rPr>
              <a:t>Clearasil</a:t>
            </a:r>
            <a:r>
              <a:rPr lang="ru-RU" sz="2800" b="0" smtClean="0">
                <a:solidFill>
                  <a:srgbClr val="FFFFFF"/>
                </a:solidFill>
              </a:rPr>
              <a:t>. Планограммы для аптек </a:t>
            </a:r>
            <a:r>
              <a:rPr lang="en-US" sz="2800" b="0" smtClean="0">
                <a:solidFill>
                  <a:srgbClr val="FFFFFF"/>
                </a:solidFill>
              </a:rPr>
              <a:t>VIP,A,B</a:t>
            </a:r>
            <a:endParaRPr lang="ru-RU" sz="2800" b="0" smtClean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0" smtClean="0">
                <a:solidFill>
                  <a:srgbClr val="FFFFFF"/>
                </a:solidFill>
              </a:rPr>
              <a:t>ЯНВАРЬ-СЕНТЯБРЬ </a:t>
            </a:r>
            <a:endParaRPr lang="en-US" sz="2800" b="0" smtClean="0">
              <a:solidFill>
                <a:srgbClr val="FFFFFF"/>
              </a:solidFill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06363" y="1233488"/>
            <a:ext cx="223202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VIP</a:t>
            </a:r>
            <a:r>
              <a:rPr lang="ru-RU" sz="1600" b="1" smtClean="0">
                <a:solidFill>
                  <a:srgbClr val="415A6C"/>
                </a:solidFill>
              </a:rPr>
              <a:t>, А</a:t>
            </a:r>
            <a:r>
              <a:rPr lang="en-US" sz="1600" b="1" smtClean="0">
                <a:solidFill>
                  <a:srgbClr val="415A6C"/>
                </a:solidFill>
              </a:rPr>
              <a:t> 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106363" y="3357563"/>
            <a:ext cx="223202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B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09573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pic>
        <p:nvPicPr>
          <p:cNvPr id="109574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4067175" y="1419225"/>
            <a:ext cx="617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5" name="Picture 2" descr="Ultra-G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" b="-14"/>
          <a:stretch>
            <a:fillRect/>
          </a:stretch>
        </p:blipFill>
        <p:spPr bwMode="auto">
          <a:xfrm>
            <a:off x="5229225" y="1425575"/>
            <a:ext cx="5111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6" name="Picture 3" descr="Ultra-Treatment-Cream_ski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8" b="58"/>
          <a:stretch>
            <a:fillRect/>
          </a:stretch>
        </p:blipFill>
        <p:spPr bwMode="auto">
          <a:xfrm>
            <a:off x="6913563" y="1727200"/>
            <a:ext cx="3952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7" name="Picture 5" descr="Ultra-Scr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2" b="153"/>
          <a:stretch>
            <a:fillRect/>
          </a:stretch>
        </p:blipFill>
        <p:spPr bwMode="auto">
          <a:xfrm>
            <a:off x="5721350" y="1439863"/>
            <a:ext cx="6921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8" name="Picture 12" descr="DC-3in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" b="-139"/>
          <a:stretch>
            <a:fillRect/>
          </a:stretch>
        </p:blipFill>
        <p:spPr bwMode="auto">
          <a:xfrm>
            <a:off x="3563938" y="1470025"/>
            <a:ext cx="555625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9" name="Picture 13" descr="DC-Ton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" b="23"/>
          <a:stretch>
            <a:fillRect/>
          </a:stretch>
        </p:blipFill>
        <p:spPr bwMode="auto">
          <a:xfrm>
            <a:off x="4678363" y="1484313"/>
            <a:ext cx="47466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0" name="Picture 4" descr="Ultra-Ton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-82"/>
          <a:stretch>
            <a:fillRect/>
          </a:stretch>
        </p:blipFill>
        <p:spPr bwMode="auto">
          <a:xfrm>
            <a:off x="6335713" y="1595438"/>
            <a:ext cx="527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1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" b="-179"/>
          <a:stretch>
            <a:fillRect/>
          </a:stretch>
        </p:blipFill>
        <p:spPr bwMode="auto">
          <a:xfrm>
            <a:off x="2911475" y="1450975"/>
            <a:ext cx="69215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2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460500"/>
            <a:ext cx="50482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83" name="AutoShape 295"/>
          <p:cNvGrpSpPr>
            <a:grpSpLocks/>
          </p:cNvGrpSpPr>
          <p:nvPr/>
        </p:nvGrpSpPr>
        <p:grpSpPr bwMode="auto">
          <a:xfrm>
            <a:off x="1619250" y="2819400"/>
            <a:ext cx="5835650" cy="393700"/>
            <a:chOff x="572" y="1690"/>
            <a:chExt cx="4170" cy="157"/>
          </a:xfrm>
        </p:grpSpPr>
        <p:pic>
          <p:nvPicPr>
            <p:cNvPr id="109595" name="AutoShape 295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" y="1690"/>
              <a:ext cx="417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596" name="Text Box 12"/>
            <p:cNvSpPr txBox="1">
              <a:spLocks noChangeArrowheads="1"/>
            </p:cNvSpPr>
            <p:nvPr/>
          </p:nvSpPr>
          <p:spPr bwMode="auto">
            <a:xfrm>
              <a:off x="610" y="1712"/>
              <a:ext cx="409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alt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09584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 b="98"/>
          <a:stretch>
            <a:fillRect/>
          </a:stretch>
        </p:blipFill>
        <p:spPr bwMode="auto">
          <a:xfrm>
            <a:off x="1839913" y="1457325"/>
            <a:ext cx="5588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5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3779838" y="3602038"/>
            <a:ext cx="6175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6" name="Picture 2" descr="Ultra-G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" b="-14"/>
          <a:stretch>
            <a:fillRect/>
          </a:stretch>
        </p:blipFill>
        <p:spPr bwMode="auto">
          <a:xfrm>
            <a:off x="4914900" y="3644900"/>
            <a:ext cx="5111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7" name="Picture 3" descr="Ultra-Treatment-Cream_ski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8" b="58"/>
          <a:stretch>
            <a:fillRect/>
          </a:stretch>
        </p:blipFill>
        <p:spPr bwMode="auto">
          <a:xfrm>
            <a:off x="6048375" y="3938588"/>
            <a:ext cx="3952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8" name="Picture 4" descr="Ultra-Ton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-82"/>
          <a:stretch>
            <a:fillRect/>
          </a:stretch>
        </p:blipFill>
        <p:spPr bwMode="auto">
          <a:xfrm>
            <a:off x="5484813" y="3838575"/>
            <a:ext cx="527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89" name="AutoShape 295"/>
          <p:cNvGrpSpPr>
            <a:grpSpLocks/>
          </p:cNvGrpSpPr>
          <p:nvPr/>
        </p:nvGrpSpPr>
        <p:grpSpPr bwMode="auto">
          <a:xfrm>
            <a:off x="2484438" y="4989513"/>
            <a:ext cx="4016375" cy="311150"/>
            <a:chOff x="1620" y="3107"/>
            <a:chExt cx="2473" cy="192"/>
          </a:xfrm>
        </p:grpSpPr>
        <p:pic>
          <p:nvPicPr>
            <p:cNvPr id="109593" name="AutoShape 29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3107"/>
              <a:ext cx="2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594" name="Text Box 27"/>
            <p:cNvSpPr txBox="1">
              <a:spLocks noChangeArrowheads="1"/>
            </p:cNvSpPr>
            <p:nvPr/>
          </p:nvSpPr>
          <p:spPr bwMode="auto">
            <a:xfrm>
              <a:off x="1661" y="3133"/>
              <a:ext cx="2393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alt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09590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3630613"/>
            <a:ext cx="50482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13" descr="DC-Ton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" b="23"/>
          <a:stretch>
            <a:fillRect/>
          </a:stretch>
        </p:blipFill>
        <p:spPr bwMode="auto">
          <a:xfrm>
            <a:off x="4386263" y="3690938"/>
            <a:ext cx="47466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2" name="Picture 12" descr="DC-3in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" b="-139"/>
          <a:stretch>
            <a:fillRect/>
          </a:stretch>
        </p:blipFill>
        <p:spPr bwMode="auto">
          <a:xfrm>
            <a:off x="3260725" y="3600450"/>
            <a:ext cx="555625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51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6051550" y="4098925"/>
            <a:ext cx="617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6051550" y="1920875"/>
            <a:ext cx="617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2"/>
          <p:cNvSpPr txBox="1">
            <a:spLocks noChangeArrowheads="1"/>
          </p:cNvSpPr>
          <p:nvPr/>
        </p:nvSpPr>
        <p:spPr bwMode="auto">
          <a:xfrm>
            <a:off x="0" y="0"/>
            <a:ext cx="7308850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0" smtClean="0">
                <a:solidFill>
                  <a:srgbClr val="FFFFFF"/>
                </a:solidFill>
              </a:rPr>
              <a:t>Clearasil</a:t>
            </a:r>
            <a:r>
              <a:rPr lang="ru-RU" sz="2800" b="0" smtClean="0">
                <a:solidFill>
                  <a:srgbClr val="FFFFFF"/>
                </a:solidFill>
              </a:rPr>
              <a:t>. Планограмма</a:t>
            </a:r>
            <a:r>
              <a:rPr lang="en-US" sz="2800" b="0" smtClean="0">
                <a:solidFill>
                  <a:srgbClr val="FFFFFF"/>
                </a:solidFill>
              </a:rPr>
              <a:t> </a:t>
            </a:r>
            <a:r>
              <a:rPr lang="ru-RU" sz="2800" b="0" smtClean="0">
                <a:solidFill>
                  <a:srgbClr val="FFFFFF"/>
                </a:solidFill>
              </a:rPr>
              <a:t>для аптек категории С и Киоск</a:t>
            </a:r>
            <a:endParaRPr lang="en-US" sz="2800" b="0" smtClean="0">
              <a:solidFill>
                <a:srgbClr val="FFFFFF"/>
              </a:solidFill>
            </a:endParaRPr>
          </a:p>
        </p:txBody>
      </p:sp>
      <p:sp>
        <p:nvSpPr>
          <p:cNvPr id="111621" name="Rectangle 3"/>
          <p:cNvSpPr>
            <a:spLocks noChangeArrowheads="1"/>
          </p:cNvSpPr>
          <p:nvPr/>
        </p:nvSpPr>
        <p:spPr bwMode="auto">
          <a:xfrm>
            <a:off x="4787900" y="2011363"/>
            <a:ext cx="223202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С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11622" name="Rectangle 3"/>
          <p:cNvSpPr>
            <a:spLocks noChangeArrowheads="1"/>
          </p:cNvSpPr>
          <p:nvPr/>
        </p:nvSpPr>
        <p:spPr bwMode="auto">
          <a:xfrm>
            <a:off x="4787900" y="3990975"/>
            <a:ext cx="22320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Киоск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pic>
        <p:nvPicPr>
          <p:cNvPr id="111623" name="Picture 2" descr="Ultra-G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" b="-14"/>
          <a:stretch>
            <a:fillRect/>
          </a:stretch>
        </p:blipFill>
        <p:spPr bwMode="auto">
          <a:xfrm>
            <a:off x="6635750" y="1966913"/>
            <a:ext cx="5111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4" name="Picture 3" descr="Ultra-Treatment-Cream_ski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8" b="58"/>
          <a:stretch>
            <a:fillRect/>
          </a:stretch>
        </p:blipFill>
        <p:spPr bwMode="auto">
          <a:xfrm>
            <a:off x="7729538" y="2252663"/>
            <a:ext cx="3952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5" name="Picture 4" descr="Ultra-To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-82"/>
          <a:stretch>
            <a:fillRect/>
          </a:stretch>
        </p:blipFill>
        <p:spPr bwMode="auto">
          <a:xfrm>
            <a:off x="7165975" y="2152650"/>
            <a:ext cx="527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26" name="AutoShape 295"/>
          <p:cNvGrpSpPr>
            <a:grpSpLocks/>
          </p:cNvGrpSpPr>
          <p:nvPr/>
        </p:nvGrpSpPr>
        <p:grpSpPr bwMode="auto">
          <a:xfrm>
            <a:off x="5529263" y="3405188"/>
            <a:ext cx="2773362" cy="304800"/>
            <a:chOff x="534" y="1655"/>
            <a:chExt cx="1747" cy="192"/>
          </a:xfrm>
        </p:grpSpPr>
        <p:pic>
          <p:nvPicPr>
            <p:cNvPr id="111650" name="AutoShape 295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1655"/>
              <a:ext cx="17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Text Box 12"/>
            <p:cNvSpPr txBox="1">
              <a:spLocks noChangeArrowheads="1"/>
            </p:cNvSpPr>
            <p:nvPr/>
          </p:nvSpPr>
          <p:spPr bwMode="auto">
            <a:xfrm>
              <a:off x="573" y="1682"/>
              <a:ext cx="16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16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>
            <a:fillRect/>
          </a:stretch>
        </p:blipFill>
        <p:spPr bwMode="auto">
          <a:xfrm>
            <a:off x="5581650" y="2014538"/>
            <a:ext cx="547688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628" name="AutoShape 295"/>
          <p:cNvGrpSpPr>
            <a:grpSpLocks/>
          </p:cNvGrpSpPr>
          <p:nvPr/>
        </p:nvGrpSpPr>
        <p:grpSpPr bwMode="auto">
          <a:xfrm>
            <a:off x="5529263" y="5564188"/>
            <a:ext cx="1157287" cy="304800"/>
            <a:chOff x="534" y="3153"/>
            <a:chExt cx="729" cy="192"/>
          </a:xfrm>
        </p:grpSpPr>
        <p:pic>
          <p:nvPicPr>
            <p:cNvPr id="111648" name="AutoShape 29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3153"/>
              <a:ext cx="7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Text Box 17"/>
            <p:cNvSpPr txBox="1">
              <a:spLocks noChangeArrowheads="1"/>
            </p:cNvSpPr>
            <p:nvPr/>
          </p:nvSpPr>
          <p:spPr bwMode="auto">
            <a:xfrm>
              <a:off x="573" y="3178"/>
              <a:ext cx="65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16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>
            <a:fillRect/>
          </a:stretch>
        </p:blipFill>
        <p:spPr bwMode="auto">
          <a:xfrm>
            <a:off x="5581650" y="4171950"/>
            <a:ext cx="547688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30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111631" name="Rectangle 3"/>
          <p:cNvSpPr>
            <a:spLocks noChangeArrowheads="1"/>
          </p:cNvSpPr>
          <p:nvPr/>
        </p:nvSpPr>
        <p:spPr bwMode="auto">
          <a:xfrm>
            <a:off x="265113" y="2017713"/>
            <a:ext cx="223202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С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11632" name="Rectangle 3"/>
          <p:cNvSpPr>
            <a:spLocks noChangeArrowheads="1"/>
          </p:cNvSpPr>
          <p:nvPr/>
        </p:nvSpPr>
        <p:spPr bwMode="auto">
          <a:xfrm>
            <a:off x="265113" y="3990975"/>
            <a:ext cx="22320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Киоск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pic>
        <p:nvPicPr>
          <p:cNvPr id="111633" name="Picture 2" descr="Ultra-G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" b="-14"/>
          <a:stretch>
            <a:fillRect/>
          </a:stretch>
        </p:blipFill>
        <p:spPr bwMode="auto">
          <a:xfrm>
            <a:off x="2112963" y="1973263"/>
            <a:ext cx="5111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34" name="Picture 3" descr="Ultra-Treatment-Cream_ski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8" b="58"/>
          <a:stretch>
            <a:fillRect/>
          </a:stretch>
        </p:blipFill>
        <p:spPr bwMode="auto">
          <a:xfrm>
            <a:off x="3206750" y="2259013"/>
            <a:ext cx="3952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35" name="Picture 13" descr="DC-Ton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" b="23"/>
          <a:stretch>
            <a:fillRect/>
          </a:stretch>
        </p:blipFill>
        <p:spPr bwMode="auto">
          <a:xfrm>
            <a:off x="1606550" y="2009775"/>
            <a:ext cx="474663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36" name="Picture 4" descr="Ultra-To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-82"/>
          <a:stretch>
            <a:fillRect/>
          </a:stretch>
        </p:blipFill>
        <p:spPr bwMode="auto">
          <a:xfrm>
            <a:off x="2643188" y="2159000"/>
            <a:ext cx="527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37" name="AutoShape 295"/>
          <p:cNvGrpSpPr>
            <a:grpSpLocks/>
          </p:cNvGrpSpPr>
          <p:nvPr/>
        </p:nvGrpSpPr>
        <p:grpSpPr bwMode="auto">
          <a:xfrm>
            <a:off x="1006475" y="3411538"/>
            <a:ext cx="2773363" cy="304800"/>
            <a:chOff x="534" y="1655"/>
            <a:chExt cx="1747" cy="192"/>
          </a:xfrm>
        </p:grpSpPr>
        <p:pic>
          <p:nvPicPr>
            <p:cNvPr id="111646" name="AutoShape 295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1655"/>
              <a:ext cx="17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Text Box 12"/>
            <p:cNvSpPr txBox="1">
              <a:spLocks noChangeArrowheads="1"/>
            </p:cNvSpPr>
            <p:nvPr/>
          </p:nvSpPr>
          <p:spPr bwMode="auto">
            <a:xfrm>
              <a:off x="573" y="1682"/>
              <a:ext cx="16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1638" name="Picture 13" descr="DC-Ton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" b="23"/>
          <a:stretch>
            <a:fillRect/>
          </a:stretch>
        </p:blipFill>
        <p:spPr bwMode="auto">
          <a:xfrm>
            <a:off x="1606550" y="4168775"/>
            <a:ext cx="474663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39" name="AutoShape 295"/>
          <p:cNvGrpSpPr>
            <a:grpSpLocks/>
          </p:cNvGrpSpPr>
          <p:nvPr/>
        </p:nvGrpSpPr>
        <p:grpSpPr bwMode="auto">
          <a:xfrm>
            <a:off x="1006475" y="5572125"/>
            <a:ext cx="1157288" cy="304800"/>
            <a:chOff x="534" y="3153"/>
            <a:chExt cx="729" cy="192"/>
          </a:xfrm>
        </p:grpSpPr>
        <p:pic>
          <p:nvPicPr>
            <p:cNvPr id="111644" name="AutoShape 29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3153"/>
              <a:ext cx="7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Text Box 17"/>
            <p:cNvSpPr txBox="1">
              <a:spLocks noChangeArrowheads="1"/>
            </p:cNvSpPr>
            <p:nvPr/>
          </p:nvSpPr>
          <p:spPr bwMode="auto">
            <a:xfrm>
              <a:off x="573" y="3178"/>
              <a:ext cx="65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1640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1012825" y="1939925"/>
            <a:ext cx="617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1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1006475" y="4110038"/>
            <a:ext cx="617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2" name="Rectangle 2"/>
          <p:cNvSpPr txBox="1">
            <a:spLocks noChangeArrowheads="1"/>
          </p:cNvSpPr>
          <p:nvPr/>
        </p:nvSpPr>
        <p:spPr bwMode="auto">
          <a:xfrm>
            <a:off x="360363" y="981075"/>
            <a:ext cx="37798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600" smtClean="0">
                <a:solidFill>
                  <a:srgbClr val="595959"/>
                </a:solidFill>
              </a:rPr>
              <a:t>ЯНВАРЬ-СЕНТЯБРЬ</a:t>
            </a:r>
            <a:endParaRPr lang="en-US" sz="1600" smtClean="0">
              <a:solidFill>
                <a:srgbClr val="595959"/>
              </a:solidFill>
            </a:endParaRPr>
          </a:p>
        </p:txBody>
      </p:sp>
      <p:sp>
        <p:nvSpPr>
          <p:cNvPr id="111643" name="Rectangle 2"/>
          <p:cNvSpPr txBox="1">
            <a:spLocks noChangeArrowheads="1"/>
          </p:cNvSpPr>
          <p:nvPr/>
        </p:nvSpPr>
        <p:spPr bwMode="auto">
          <a:xfrm>
            <a:off x="4883150" y="966788"/>
            <a:ext cx="377983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600" smtClean="0">
                <a:solidFill>
                  <a:srgbClr val="595959"/>
                </a:solidFill>
              </a:rPr>
              <a:t>ОКТЯБРЬ-ДЕКАБРЬ</a:t>
            </a:r>
            <a:endParaRPr lang="en-US" sz="160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83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4_text with/without bullets_title2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2</cp:revision>
  <dcterms:created xsi:type="dcterms:W3CDTF">2006-08-16T00:00:00Z</dcterms:created>
  <dcterms:modified xsi:type="dcterms:W3CDTF">2014-04-04T10:20:36Z</dcterms:modified>
</cp:coreProperties>
</file>