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714841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613007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813781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7448192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5018527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415252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1088979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0507812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758023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8362823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0510947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7500556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1963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 txBox="1">
            <a:spLocks noChangeArrowheads="1"/>
          </p:cNvSpPr>
          <p:nvPr/>
        </p:nvSpPr>
        <p:spPr bwMode="auto">
          <a:xfrm>
            <a:off x="0" y="0"/>
            <a:ext cx="7272338" cy="836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0" smtClean="0">
                <a:solidFill>
                  <a:srgbClr val="FFFFFF"/>
                </a:solidFill>
              </a:rPr>
              <a:t>Dettol</a:t>
            </a:r>
            <a:r>
              <a:rPr lang="ru-RU" sz="2800" b="0" smtClean="0">
                <a:solidFill>
                  <a:srgbClr val="FFFFFF"/>
                </a:solidFill>
              </a:rPr>
              <a:t>.</a:t>
            </a:r>
            <a:r>
              <a:rPr lang="en-US" sz="2800" b="0" smtClean="0">
                <a:solidFill>
                  <a:srgbClr val="FFFFFF"/>
                </a:solidFill>
              </a:rPr>
              <a:t> </a:t>
            </a:r>
            <a:r>
              <a:rPr lang="ru-RU" sz="2800" b="0" smtClean="0">
                <a:solidFill>
                  <a:srgbClr val="FFFFFF"/>
                </a:solidFill>
              </a:rPr>
              <a:t>Спрей для ран. Маст лист и рекомендации по выкладке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" y="1341438"/>
          <a:ext cx="8332788" cy="1289050"/>
        </p:xfrm>
        <a:graphic>
          <a:graphicData uri="http://schemas.openxmlformats.org/drawingml/2006/table">
            <a:tbl>
              <a:tblPr/>
              <a:tblGrid>
                <a:gridCol w="460028"/>
                <a:gridCol w="4192536"/>
                <a:gridCol w="460028"/>
                <a:gridCol w="460028"/>
                <a:gridCol w="460028"/>
                <a:gridCol w="460028"/>
                <a:gridCol w="460028"/>
                <a:gridCol w="460028"/>
                <a:gridCol w="460028"/>
                <a:gridCol w="460028"/>
              </a:tblGrid>
              <a:tr h="3739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№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Название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Аптека отрытого типа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Аптека закрытого типа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Киоск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</a:tr>
              <a:tr h="3050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VIP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 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VIP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 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50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Dettol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</a:tr>
              <a:tr h="3050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200" b="0" i="0" u="none" strike="noStrike" dirty="0" smtClean="0">
                          <a:effectLst/>
                          <a:latin typeface="Arial"/>
                        </a:rPr>
                        <a:t>Dettol </a:t>
                      </a:r>
                      <a:r>
                        <a:rPr lang="ru-RU" sz="1200" b="0" i="0" u="none" strike="noStrike" dirty="0" smtClean="0">
                          <a:effectLst/>
                          <a:latin typeface="Arial"/>
                        </a:rPr>
                        <a:t>Бензалкония Хлорид Спрей для обработки ран</a:t>
                      </a:r>
                      <a:endParaRPr lang="ru-RU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FF99CC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FF99CC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FF99CC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FF99CC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FF99CC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FF99CC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848" marR="7848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52738" y="3014663"/>
            <a:ext cx="6183312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itchFamily="34" charset="0"/>
              </a:rPr>
              <a:t>Прикассовая зона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b="1" dirty="0">
              <a:solidFill>
                <a:srgbClr val="000000">
                  <a:lumMod val="65000"/>
                  <a:lumOff val="35000"/>
                </a:srgb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itchFamily="34" charset="0"/>
              </a:rPr>
              <a:t>Выкладка в секции «Первая Помощь» рядом с другими антисептическими препаратами (в тех аптеках, где секция выделена и стоит на видном месте)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1200" b="1" dirty="0">
              <a:solidFill>
                <a:srgbClr val="000000">
                  <a:lumMod val="65000"/>
                  <a:lumOff val="35000"/>
                </a:srgbClr>
              </a:solidFill>
              <a:latin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ru-RU" altLang="ru-RU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itchFamily="34" charset="0"/>
              </a:rPr>
              <a:t>Выкладка на витрине</a:t>
            </a:r>
            <a:r>
              <a:rPr lang="en-US" altLang="ru-RU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itchFamily="34" charset="0"/>
              </a:rPr>
              <a:t> </a:t>
            </a:r>
            <a:r>
              <a:rPr lang="ru-RU" altLang="ru-RU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itchFamily="34" charset="0"/>
              </a:rPr>
              <a:t>рядом  </a:t>
            </a:r>
            <a:r>
              <a:rPr lang="ru-RU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itchFamily="34" charset="0"/>
              </a:rPr>
              <a:t>с ранозаживляющими препаратами </a:t>
            </a:r>
            <a:r>
              <a:rPr lang="ru-RU" b="1" dirty="0">
                <a:solidFill>
                  <a:srgbClr val="E200A7"/>
                </a:solidFill>
                <a:latin typeface="Calibri" pitchFamily="34" charset="0"/>
              </a:rPr>
              <a:t>Бепантен  и Банеоцин </a:t>
            </a:r>
            <a:r>
              <a:rPr lang="ru-RU" altLang="ru-RU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itchFamily="34" charset="0"/>
              </a:rPr>
              <a:t>(если в аптеке не выделена секция «Первая помощь»)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22708" y="3899148"/>
            <a:ext cx="2376488" cy="511175"/>
          </a:xfrm>
          <a:prstGeom prst="roundRect">
            <a:avLst>
              <a:gd name="adj" fmla="val 16667"/>
            </a:avLst>
          </a:prstGeom>
          <a:solidFill>
            <a:srgbClr val="E200A7"/>
          </a:solidFill>
          <a:ln w="9525" algn="ctr">
            <a:noFill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2400" b="1" dirty="0">
                <a:solidFill>
                  <a:srgbClr val="FFFFFF"/>
                </a:solidFill>
                <a:latin typeface="Calibri" pitchFamily="34" charset="0"/>
              </a:rPr>
              <a:t>Приоритет 2</a:t>
            </a:r>
          </a:p>
        </p:txBody>
      </p:sp>
      <p:sp>
        <p:nvSpPr>
          <p:cNvPr id="9" name="Rounded Rectangle 7"/>
          <p:cNvSpPr>
            <a:spLocks noChangeArrowheads="1"/>
          </p:cNvSpPr>
          <p:nvPr/>
        </p:nvSpPr>
        <p:spPr bwMode="auto">
          <a:xfrm>
            <a:off x="341758" y="3106985"/>
            <a:ext cx="2335213" cy="511175"/>
          </a:xfrm>
          <a:prstGeom prst="roundRect">
            <a:avLst>
              <a:gd name="adj" fmla="val 16667"/>
            </a:avLst>
          </a:prstGeom>
          <a:solidFill>
            <a:srgbClr val="E200A7"/>
          </a:solidFill>
          <a:ln w="9525" algn="ctr">
            <a:noFill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2400" b="1" dirty="0">
                <a:solidFill>
                  <a:srgbClr val="FFFFFF"/>
                </a:solidFill>
                <a:latin typeface="Calibri" pitchFamily="34" charset="0"/>
              </a:rPr>
              <a:t>Приоритет 1</a:t>
            </a:r>
          </a:p>
        </p:txBody>
      </p:sp>
      <p:sp>
        <p:nvSpPr>
          <p:cNvPr id="121915" name="Rounded Rectangle 7"/>
          <p:cNvSpPr>
            <a:spLocks noChangeArrowheads="1"/>
          </p:cNvSpPr>
          <p:nvPr/>
        </p:nvSpPr>
        <p:spPr bwMode="auto">
          <a:xfrm>
            <a:off x="322263" y="4764088"/>
            <a:ext cx="2376487" cy="511175"/>
          </a:xfrm>
          <a:prstGeom prst="roundRect">
            <a:avLst>
              <a:gd name="adj" fmla="val 16667"/>
            </a:avLst>
          </a:prstGeom>
          <a:solidFill>
            <a:srgbClr val="E200A7"/>
          </a:solidFill>
          <a:ln w="9525" algn="ctr">
            <a:solidFill>
              <a:srgbClr val="92D05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smtClean="0">
                <a:solidFill>
                  <a:srgbClr val="FFFFFF"/>
                </a:solidFill>
                <a:latin typeface="Calibri" pitchFamily="34" charset="0"/>
              </a:rPr>
              <a:t>Приоритет 3</a:t>
            </a:r>
          </a:p>
        </p:txBody>
      </p:sp>
      <p:sp>
        <p:nvSpPr>
          <p:cNvPr id="121916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933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4_text with/without bullets_title2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1</cp:revision>
  <dcterms:created xsi:type="dcterms:W3CDTF">2006-08-16T00:00:00Z</dcterms:created>
  <dcterms:modified xsi:type="dcterms:W3CDTF">2014-04-04T10:13:55Z</dcterms:modified>
</cp:coreProperties>
</file>