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699908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59766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534479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2602381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24976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8136217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3028508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601997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016509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45536079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942360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22750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91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11" Type="http://schemas.openxmlformats.org/officeDocument/2006/relationships/image" Target="../media/image13.jpeg"/><Relationship Id="rId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1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0.jpeg"/><Relationship Id="rId7" Type="http://schemas.openxmlformats.org/officeDocument/2006/relationships/image" Target="../media/image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0.jpeg"/><Relationship Id="rId7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  <a:latin typeface="Kite Display" pitchFamily="2" charset="0"/>
              </a:rPr>
              <a:t>Gaviscon</a:t>
            </a:r>
            <a:r>
              <a:rPr lang="ru-RU" sz="2800" smtClean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 b="1" smtClean="0">
                <a:solidFill>
                  <a:srgbClr val="FFFFFF"/>
                </a:solidFill>
              </a:rPr>
              <a:t>Критерии оценки выкладки</a:t>
            </a:r>
          </a:p>
        </p:txBody>
      </p:sp>
      <p:graphicFrame>
        <p:nvGraphicFramePr>
          <p:cNvPr id="125103" name="Group 17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52580960"/>
              </p:ext>
            </p:extLst>
          </p:nvPr>
        </p:nvGraphicFramePr>
        <p:xfrm>
          <a:off x="523875" y="1098550"/>
          <a:ext cx="8097838" cy="4867276"/>
        </p:xfrm>
        <a:graphic>
          <a:graphicData uri="http://schemas.openxmlformats.org/drawingml/2006/table">
            <a:tbl>
              <a:tblPr/>
              <a:tblGrid>
                <a:gridCol w="1008063"/>
                <a:gridCol w="2246312"/>
                <a:gridCol w="2293938"/>
                <a:gridCol w="2549525"/>
              </a:tblGrid>
              <a:tr h="5064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Комментарии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2 критерий -                    Соблюдение Маст Листа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).                      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 Маст Листу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.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дефектуре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отсутсвующее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заменятеся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дополнительный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ф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йс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основании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маст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.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9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Таблетки: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tique Olive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Суспензия: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Таблетки: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ntique Olive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Суспензия: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359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6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  <a:latin typeface="Kite Display" pitchFamily="2" charset="0"/>
              </a:rPr>
              <a:t>Gaviscon</a:t>
            </a:r>
            <a:r>
              <a:rPr lang="ru-RU" sz="2800" smtClean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 b="1" smtClean="0">
                <a:solidFill>
                  <a:srgbClr val="FFFFFF"/>
                </a:solidFill>
              </a:rPr>
              <a:t>Маст Лист</a:t>
            </a:r>
          </a:p>
        </p:txBody>
      </p:sp>
      <p:pic>
        <p:nvPicPr>
          <p:cNvPr id="100355" name="Picture 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713787" cy="299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179388" y="4711700"/>
            <a:ext cx="8569325" cy="784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Gaviscon Pregnant </a:t>
            </a:r>
            <a:r>
              <a:rPr lang="ru-RU" smtClean="0">
                <a:solidFill>
                  <a:srgbClr val="000000"/>
                </a:solidFill>
              </a:rPr>
              <a:t>в </a:t>
            </a:r>
            <a:r>
              <a:rPr lang="en-US" smtClean="0">
                <a:solidFill>
                  <a:srgbClr val="000000"/>
                </a:solidFill>
              </a:rPr>
              <a:t>Must list</a:t>
            </a:r>
            <a:r>
              <a:rPr lang="ru-RU" smtClean="0">
                <a:solidFill>
                  <a:srgbClr val="000000"/>
                </a:solidFill>
              </a:rPr>
              <a:t> – с МАЯ 2014г</a:t>
            </a: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mtClean="0">
                <a:solidFill>
                  <a:srgbClr val="000000"/>
                </a:solidFill>
              </a:rPr>
              <a:t>Изменение приоритетности </a:t>
            </a:r>
            <a:r>
              <a:rPr lang="en-US" smtClean="0">
                <a:solidFill>
                  <a:srgbClr val="000000"/>
                </a:solidFill>
              </a:rPr>
              <a:t>SKU </a:t>
            </a:r>
            <a:r>
              <a:rPr lang="ru-RU" smtClean="0">
                <a:solidFill>
                  <a:srgbClr val="000000"/>
                </a:solidFill>
              </a:rPr>
              <a:t>в </a:t>
            </a:r>
            <a:r>
              <a:rPr lang="en-US" smtClean="0">
                <a:solidFill>
                  <a:srgbClr val="000000"/>
                </a:solidFill>
              </a:rPr>
              <a:t>Must list</a:t>
            </a:r>
          </a:p>
        </p:txBody>
      </p:sp>
      <p:sp>
        <p:nvSpPr>
          <p:cNvPr id="100357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9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7272338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Gaviscon</a:t>
            </a:r>
            <a:r>
              <a:rPr lang="ru-RU" sz="2800" smtClean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 b="1" smtClean="0">
                <a:solidFill>
                  <a:srgbClr val="FFFFFF"/>
                </a:solidFill>
              </a:rPr>
              <a:t>Планограммы</a:t>
            </a:r>
            <a:r>
              <a:rPr lang="en-US" sz="2800" b="1" smtClean="0">
                <a:solidFill>
                  <a:srgbClr val="FFFFFF"/>
                </a:solidFill>
              </a:rPr>
              <a:t> </a:t>
            </a:r>
            <a:r>
              <a:rPr lang="ru-RU" sz="2800" b="1" smtClean="0">
                <a:solidFill>
                  <a:srgbClr val="FFFFFF"/>
                </a:solidFill>
              </a:rPr>
              <a:t>для </a:t>
            </a:r>
            <a:r>
              <a:rPr lang="en-US" sz="2800" b="1" smtClean="0">
                <a:solidFill>
                  <a:srgbClr val="FFFFFF"/>
                </a:solidFill>
              </a:rPr>
              <a:t>Vip, A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50825" y="836613"/>
            <a:ext cx="2089150" cy="36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ЗАКРЫТЫЙ ТИП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380" name="Text Box 49"/>
          <p:cNvSpPr txBox="1">
            <a:spLocks noChangeArrowheads="1"/>
          </p:cNvSpPr>
          <p:nvPr/>
        </p:nvSpPr>
        <p:spPr bwMode="auto">
          <a:xfrm>
            <a:off x="1930400" y="1143000"/>
            <a:ext cx="295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dirty="0" smtClean="0">
                <a:solidFill>
                  <a:srgbClr val="EA3492"/>
                </a:solidFill>
              </a:rPr>
              <a:t>Выкладка таблеток</a:t>
            </a:r>
            <a:endParaRPr lang="en-GB" sz="1400" dirty="0" smtClean="0">
              <a:solidFill>
                <a:srgbClr val="EA3492"/>
              </a:solidFill>
            </a:endParaRPr>
          </a:p>
        </p:txBody>
      </p:sp>
      <p:sp>
        <p:nvSpPr>
          <p:cNvPr id="101381" name="Text Box 54"/>
          <p:cNvSpPr txBox="1">
            <a:spLocks noChangeArrowheads="1"/>
          </p:cNvSpPr>
          <p:nvPr/>
        </p:nvSpPr>
        <p:spPr bwMode="auto">
          <a:xfrm>
            <a:off x="2014538" y="3589338"/>
            <a:ext cx="295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smtClean="0">
                <a:solidFill>
                  <a:srgbClr val="EA3492"/>
                </a:solidFill>
              </a:rPr>
              <a:t>Выкладка суспензий</a:t>
            </a:r>
            <a:endParaRPr lang="en-GB" sz="1400" smtClean="0">
              <a:solidFill>
                <a:srgbClr val="EA3492"/>
              </a:solidFill>
            </a:endParaRPr>
          </a:p>
        </p:txBody>
      </p:sp>
      <p:pic>
        <p:nvPicPr>
          <p:cNvPr id="10138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390775"/>
            <a:ext cx="7207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2482850"/>
            <a:ext cx="115252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730375"/>
            <a:ext cx="118427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1700213"/>
            <a:ext cx="11620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2482850"/>
            <a:ext cx="11525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9" y="4067175"/>
            <a:ext cx="886429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3924300"/>
            <a:ext cx="8302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2" y="4191000"/>
            <a:ext cx="66992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3979863"/>
            <a:ext cx="113188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187825"/>
            <a:ext cx="674687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4067175"/>
            <a:ext cx="936625" cy="1438275"/>
          </a:xfrm>
          <a:prstGeom prst="rect">
            <a:avLst/>
          </a:prstGeom>
          <a:noFill/>
          <a:ln w="44450">
            <a:solidFill>
              <a:srgbClr val="24DB0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93" name="Text Box 57"/>
          <p:cNvSpPr txBox="1">
            <a:spLocks noChangeArrowheads="1"/>
          </p:cNvSpPr>
          <p:nvPr/>
        </p:nvSpPr>
        <p:spPr bwMode="auto">
          <a:xfrm>
            <a:off x="3124200" y="3136900"/>
            <a:ext cx="698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№</a:t>
            </a:r>
            <a:r>
              <a:rPr lang="ru-RU" dirty="0" smtClean="0">
                <a:solidFill>
                  <a:srgbClr val="000000"/>
                </a:solidFill>
              </a:rPr>
              <a:t>16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01394" name="Text Box 57"/>
          <p:cNvSpPr txBox="1">
            <a:spLocks noChangeArrowheads="1"/>
          </p:cNvSpPr>
          <p:nvPr/>
        </p:nvSpPr>
        <p:spPr bwMode="auto">
          <a:xfrm>
            <a:off x="3204369" y="1371600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№</a:t>
            </a:r>
            <a:r>
              <a:rPr lang="ru-RU" dirty="0" smtClean="0">
                <a:solidFill>
                  <a:srgbClr val="000000"/>
                </a:solidFill>
              </a:rPr>
              <a:t>8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01395" name="Text Box 57"/>
          <p:cNvSpPr txBox="1">
            <a:spLocks noChangeArrowheads="1"/>
          </p:cNvSpPr>
          <p:nvPr/>
        </p:nvSpPr>
        <p:spPr bwMode="auto">
          <a:xfrm>
            <a:off x="4391818" y="3124200"/>
            <a:ext cx="7000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№</a:t>
            </a:r>
            <a:r>
              <a:rPr lang="ru-RU" smtClean="0">
                <a:solidFill>
                  <a:srgbClr val="000000"/>
                </a:solidFill>
              </a:rPr>
              <a:t>16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101396" name="Text Box 57"/>
          <p:cNvSpPr txBox="1">
            <a:spLocks noChangeArrowheads="1"/>
          </p:cNvSpPr>
          <p:nvPr/>
        </p:nvSpPr>
        <p:spPr bwMode="auto">
          <a:xfrm>
            <a:off x="4393406" y="1397559"/>
            <a:ext cx="698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№</a:t>
            </a:r>
            <a:r>
              <a:rPr lang="ru-RU" dirty="0" smtClean="0">
                <a:solidFill>
                  <a:srgbClr val="000000"/>
                </a:solidFill>
              </a:rPr>
              <a:t>32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01397" name="Text Box 3"/>
          <p:cNvSpPr txBox="1">
            <a:spLocks noChangeArrowheads="1"/>
          </p:cNvSpPr>
          <p:nvPr/>
        </p:nvSpPr>
        <p:spPr bwMode="auto">
          <a:xfrm>
            <a:off x="250825" y="5586413"/>
            <a:ext cx="8562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Все </a:t>
            </a:r>
            <a:r>
              <a:rPr lang="en-US" sz="1600" smtClean="0">
                <a:solidFill>
                  <a:srgbClr val="000000"/>
                </a:solidFill>
              </a:rPr>
              <a:t>SKU Gaviscon </a:t>
            </a:r>
            <a:r>
              <a:rPr lang="ru-RU" sz="1600" smtClean="0">
                <a:solidFill>
                  <a:srgbClr val="000000"/>
                </a:solidFill>
              </a:rPr>
              <a:t>должны размещаться в центре категории на уровне глаз</a:t>
            </a: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101398" name="Text Box 24"/>
          <p:cNvSpPr txBox="1">
            <a:spLocks noChangeArrowheads="1"/>
          </p:cNvSpPr>
          <p:nvPr/>
        </p:nvSpPr>
        <p:spPr bwMode="auto">
          <a:xfrm>
            <a:off x="250825" y="3311525"/>
            <a:ext cx="19605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Для беременных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При заведении начиная с февраля 2014,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Обязательно с мая 2014</a:t>
            </a:r>
          </a:p>
        </p:txBody>
      </p:sp>
      <p:sp>
        <p:nvSpPr>
          <p:cNvPr id="101399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07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7272338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Gaviscon</a:t>
            </a:r>
            <a:r>
              <a:rPr lang="ru-RU" sz="2800" smtClean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 b="1" smtClean="0">
                <a:solidFill>
                  <a:srgbClr val="FFFFFF"/>
                </a:solidFill>
              </a:rPr>
              <a:t>Планограммы</a:t>
            </a:r>
            <a:r>
              <a:rPr lang="en-US" sz="2800" b="1" smtClean="0">
                <a:solidFill>
                  <a:srgbClr val="FFFFFF"/>
                </a:solidFill>
              </a:rPr>
              <a:t> </a:t>
            </a:r>
            <a:r>
              <a:rPr lang="ru-RU" sz="2800" b="1" smtClean="0">
                <a:solidFill>
                  <a:srgbClr val="FFFFFF"/>
                </a:solidFill>
              </a:rPr>
              <a:t>для </a:t>
            </a:r>
            <a:r>
              <a:rPr lang="en-US" sz="2800" b="1" smtClean="0">
                <a:solidFill>
                  <a:srgbClr val="FFFFFF"/>
                </a:solidFill>
              </a:rPr>
              <a:t>Vip, A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102403" name="Text Box 48"/>
          <p:cNvSpPr txBox="1">
            <a:spLocks noChangeArrowheads="1"/>
          </p:cNvSpPr>
          <p:nvPr/>
        </p:nvSpPr>
        <p:spPr bwMode="auto">
          <a:xfrm>
            <a:off x="2559050" y="3340100"/>
            <a:ext cx="295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smtClean="0">
                <a:solidFill>
                  <a:srgbClr val="EA3492"/>
                </a:solidFill>
              </a:rPr>
              <a:t>Выкладка суспензий</a:t>
            </a:r>
            <a:endParaRPr lang="en-GB" sz="1400" smtClean="0">
              <a:solidFill>
                <a:srgbClr val="EA3492"/>
              </a:solidFill>
            </a:endParaRPr>
          </a:p>
        </p:txBody>
      </p:sp>
      <p:sp>
        <p:nvSpPr>
          <p:cNvPr id="102404" name="Text Box 57"/>
          <p:cNvSpPr txBox="1">
            <a:spLocks noChangeArrowheads="1"/>
          </p:cNvSpPr>
          <p:nvPr/>
        </p:nvSpPr>
        <p:spPr bwMode="auto">
          <a:xfrm>
            <a:off x="2630488" y="1196975"/>
            <a:ext cx="295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smtClean="0">
                <a:solidFill>
                  <a:srgbClr val="EA3492"/>
                </a:solidFill>
              </a:rPr>
              <a:t>Выкладка таблеток</a:t>
            </a:r>
            <a:endParaRPr lang="en-GB" sz="1400" smtClean="0">
              <a:solidFill>
                <a:srgbClr val="EA3492"/>
              </a:solidFill>
            </a:endParaRPr>
          </a:p>
        </p:txBody>
      </p:sp>
      <p:pic>
        <p:nvPicPr>
          <p:cNvPr id="102405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7207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1695450"/>
            <a:ext cx="6969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76400"/>
            <a:ext cx="66992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1687513"/>
            <a:ext cx="668337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9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1697038"/>
            <a:ext cx="6588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0" name="Text Box 57"/>
          <p:cNvSpPr txBox="1">
            <a:spLocks noChangeArrowheads="1"/>
          </p:cNvSpPr>
          <p:nvPr/>
        </p:nvSpPr>
        <p:spPr bwMode="auto">
          <a:xfrm>
            <a:off x="2428875" y="2860675"/>
            <a:ext cx="7000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№</a:t>
            </a:r>
            <a:r>
              <a:rPr lang="ru-RU" smtClean="0">
                <a:solidFill>
                  <a:srgbClr val="000000"/>
                </a:solidFill>
              </a:rPr>
              <a:t>16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102411" name="Text Box 57"/>
          <p:cNvSpPr txBox="1">
            <a:spLocks noChangeArrowheads="1"/>
          </p:cNvSpPr>
          <p:nvPr/>
        </p:nvSpPr>
        <p:spPr bwMode="auto">
          <a:xfrm>
            <a:off x="3246438" y="2847975"/>
            <a:ext cx="571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№</a:t>
            </a:r>
            <a:r>
              <a:rPr lang="ru-RU" smtClean="0">
                <a:solidFill>
                  <a:srgbClr val="000000"/>
                </a:solidFill>
              </a:rPr>
              <a:t>8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102412" name="Text Box 57"/>
          <p:cNvSpPr txBox="1">
            <a:spLocks noChangeArrowheads="1"/>
          </p:cNvSpPr>
          <p:nvPr/>
        </p:nvSpPr>
        <p:spPr bwMode="auto">
          <a:xfrm>
            <a:off x="3965575" y="2847975"/>
            <a:ext cx="698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№</a:t>
            </a:r>
            <a:r>
              <a:rPr lang="ru-RU" dirty="0" smtClean="0">
                <a:solidFill>
                  <a:srgbClr val="000000"/>
                </a:solidFill>
              </a:rPr>
              <a:t>16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02413" name="Text Box 57"/>
          <p:cNvSpPr txBox="1">
            <a:spLocks noChangeArrowheads="1"/>
          </p:cNvSpPr>
          <p:nvPr/>
        </p:nvSpPr>
        <p:spPr bwMode="auto">
          <a:xfrm>
            <a:off x="4689475" y="2859087"/>
            <a:ext cx="698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№</a:t>
            </a:r>
            <a:r>
              <a:rPr lang="ru-RU" dirty="0" smtClean="0">
                <a:solidFill>
                  <a:srgbClr val="000000"/>
                </a:solidFill>
              </a:rPr>
              <a:t>32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02419" name="Text Box 3"/>
          <p:cNvSpPr txBox="1">
            <a:spLocks noChangeArrowheads="1"/>
          </p:cNvSpPr>
          <p:nvPr/>
        </p:nvSpPr>
        <p:spPr bwMode="auto">
          <a:xfrm>
            <a:off x="250825" y="836613"/>
            <a:ext cx="2098675" cy="36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ОТКРЫТЫЙ ТИП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20" name="Text Box 3"/>
          <p:cNvSpPr txBox="1">
            <a:spLocks noChangeArrowheads="1"/>
          </p:cNvSpPr>
          <p:nvPr/>
        </p:nvSpPr>
        <p:spPr bwMode="auto">
          <a:xfrm>
            <a:off x="250825" y="5586413"/>
            <a:ext cx="888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Все </a:t>
            </a:r>
            <a:r>
              <a:rPr lang="en-US" sz="1600" smtClean="0">
                <a:solidFill>
                  <a:srgbClr val="000000"/>
                </a:solidFill>
              </a:rPr>
              <a:t>SKU Gaviscon </a:t>
            </a:r>
            <a:r>
              <a:rPr lang="ru-RU" sz="1600" smtClean="0">
                <a:solidFill>
                  <a:srgbClr val="000000"/>
                </a:solidFill>
              </a:rPr>
              <a:t>должны размещаться в центре категории на уровне глаз</a:t>
            </a: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102422" name="Text Box 24"/>
          <p:cNvSpPr txBox="1">
            <a:spLocks noChangeArrowheads="1"/>
          </p:cNvSpPr>
          <p:nvPr/>
        </p:nvSpPr>
        <p:spPr bwMode="auto">
          <a:xfrm>
            <a:off x="234950" y="3341688"/>
            <a:ext cx="19605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Для беременных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При заведении начиная с февраля 2014,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Обязательно с мая 2014</a:t>
            </a:r>
          </a:p>
        </p:txBody>
      </p:sp>
      <p:sp>
        <p:nvSpPr>
          <p:cNvPr id="102423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pic>
        <p:nvPicPr>
          <p:cNvPr id="24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9" y="4067175"/>
            <a:ext cx="886429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3924300"/>
            <a:ext cx="8302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2" y="4191000"/>
            <a:ext cx="66992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3979863"/>
            <a:ext cx="113188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187825"/>
            <a:ext cx="674687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4067175"/>
            <a:ext cx="936625" cy="1438275"/>
          </a:xfrm>
          <a:prstGeom prst="rect">
            <a:avLst/>
          </a:prstGeom>
          <a:noFill/>
          <a:ln w="44450">
            <a:solidFill>
              <a:srgbClr val="24DB0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968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7272338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Gaviscon</a:t>
            </a:r>
            <a:r>
              <a:rPr lang="ru-RU" sz="2800" smtClean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 b="1" smtClean="0">
                <a:solidFill>
                  <a:srgbClr val="FFFFFF"/>
                </a:solidFill>
              </a:rPr>
              <a:t>Планограммы</a:t>
            </a:r>
            <a:r>
              <a:rPr lang="en-US" sz="2800" b="1" smtClean="0">
                <a:solidFill>
                  <a:srgbClr val="FFFFFF"/>
                </a:solidFill>
              </a:rPr>
              <a:t> </a:t>
            </a:r>
            <a:r>
              <a:rPr lang="ru-RU" sz="2800" b="1" smtClean="0">
                <a:solidFill>
                  <a:srgbClr val="FFFFFF"/>
                </a:solidFill>
              </a:rPr>
              <a:t>для </a:t>
            </a:r>
            <a:r>
              <a:rPr lang="en-US" sz="2800" b="1" smtClean="0">
                <a:solidFill>
                  <a:srgbClr val="FFFFFF"/>
                </a:solidFill>
              </a:rPr>
              <a:t>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103427" name="Text Box 17"/>
          <p:cNvSpPr txBox="1">
            <a:spLocks noChangeArrowheads="1"/>
          </p:cNvSpPr>
          <p:nvPr/>
        </p:nvSpPr>
        <p:spPr bwMode="auto">
          <a:xfrm>
            <a:off x="2841625" y="3746500"/>
            <a:ext cx="295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smtClean="0">
                <a:solidFill>
                  <a:srgbClr val="EA3492"/>
                </a:solidFill>
              </a:rPr>
              <a:t>Выкладка суспензий</a:t>
            </a:r>
            <a:endParaRPr lang="en-GB" sz="1400" smtClean="0">
              <a:solidFill>
                <a:srgbClr val="EA3492"/>
              </a:solidFill>
            </a:endParaRPr>
          </a:p>
        </p:txBody>
      </p:sp>
      <p:pic>
        <p:nvPicPr>
          <p:cNvPr id="103428" name="Picture 24" descr="3D_Geviskon_Суспенз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4121150"/>
            <a:ext cx="8858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9" name="Picture 26" descr="label-150-ml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3898900"/>
            <a:ext cx="733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4103688"/>
            <a:ext cx="100647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1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430463"/>
            <a:ext cx="11525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1677988"/>
            <a:ext cx="1184275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3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647825"/>
            <a:ext cx="116205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4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430463"/>
            <a:ext cx="11525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5" name="Text Box 57"/>
          <p:cNvSpPr txBox="1">
            <a:spLocks noChangeArrowheads="1"/>
          </p:cNvSpPr>
          <p:nvPr/>
        </p:nvSpPr>
        <p:spPr bwMode="auto">
          <a:xfrm>
            <a:off x="2328863" y="2574925"/>
            <a:ext cx="698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№</a:t>
            </a:r>
            <a:r>
              <a:rPr lang="ru-RU" dirty="0" smtClean="0">
                <a:solidFill>
                  <a:srgbClr val="000000"/>
                </a:solidFill>
              </a:rPr>
              <a:t>16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03436" name="Text Box 57"/>
          <p:cNvSpPr txBox="1">
            <a:spLocks noChangeArrowheads="1"/>
          </p:cNvSpPr>
          <p:nvPr/>
        </p:nvSpPr>
        <p:spPr bwMode="auto">
          <a:xfrm>
            <a:off x="2392363" y="1797050"/>
            <a:ext cx="571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№</a:t>
            </a:r>
            <a:r>
              <a:rPr lang="ru-RU" dirty="0" smtClean="0">
                <a:solidFill>
                  <a:srgbClr val="000000"/>
                </a:solidFill>
              </a:rPr>
              <a:t>8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03437" name="Text Box 57"/>
          <p:cNvSpPr txBox="1">
            <a:spLocks noChangeArrowheads="1"/>
          </p:cNvSpPr>
          <p:nvPr/>
        </p:nvSpPr>
        <p:spPr bwMode="auto">
          <a:xfrm>
            <a:off x="5451162" y="2590800"/>
            <a:ext cx="7000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№</a:t>
            </a:r>
            <a:r>
              <a:rPr lang="ru-RU" dirty="0" smtClean="0">
                <a:solidFill>
                  <a:srgbClr val="000000"/>
                </a:solidFill>
              </a:rPr>
              <a:t>16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03438" name="Text Box 57"/>
          <p:cNvSpPr txBox="1">
            <a:spLocks noChangeArrowheads="1"/>
          </p:cNvSpPr>
          <p:nvPr/>
        </p:nvSpPr>
        <p:spPr bwMode="auto">
          <a:xfrm>
            <a:off x="5443538" y="1797050"/>
            <a:ext cx="698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№</a:t>
            </a:r>
            <a:r>
              <a:rPr lang="ru-RU" smtClean="0">
                <a:solidFill>
                  <a:srgbClr val="000000"/>
                </a:solidFill>
              </a:rPr>
              <a:t>32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103439" name="Text Box 3"/>
          <p:cNvSpPr txBox="1">
            <a:spLocks noChangeArrowheads="1"/>
          </p:cNvSpPr>
          <p:nvPr/>
        </p:nvSpPr>
        <p:spPr bwMode="auto">
          <a:xfrm>
            <a:off x="250825" y="836613"/>
            <a:ext cx="2089150" cy="36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ЗАКРЫТЫЙ ТИП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40" name="Text Box 12"/>
          <p:cNvSpPr txBox="1">
            <a:spLocks noChangeArrowheads="1"/>
          </p:cNvSpPr>
          <p:nvPr/>
        </p:nvSpPr>
        <p:spPr bwMode="auto">
          <a:xfrm>
            <a:off x="2678113" y="1219200"/>
            <a:ext cx="295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smtClean="0">
                <a:solidFill>
                  <a:srgbClr val="EA3492"/>
                </a:solidFill>
              </a:rPr>
              <a:t>Выкладка таблеток</a:t>
            </a:r>
            <a:endParaRPr lang="en-GB" sz="1400" smtClean="0">
              <a:solidFill>
                <a:srgbClr val="EA3492"/>
              </a:solidFill>
            </a:endParaRPr>
          </a:p>
        </p:txBody>
      </p:sp>
      <p:sp>
        <p:nvSpPr>
          <p:cNvPr id="103441" name="Text Box 3"/>
          <p:cNvSpPr txBox="1">
            <a:spLocks noChangeArrowheads="1"/>
          </p:cNvSpPr>
          <p:nvPr/>
        </p:nvSpPr>
        <p:spPr bwMode="auto">
          <a:xfrm>
            <a:off x="611188" y="5586413"/>
            <a:ext cx="8523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Все </a:t>
            </a:r>
            <a:r>
              <a:rPr lang="en-US" sz="1600" smtClean="0">
                <a:solidFill>
                  <a:srgbClr val="000000"/>
                </a:solidFill>
              </a:rPr>
              <a:t>SKU Gaviscon </a:t>
            </a:r>
            <a:r>
              <a:rPr lang="ru-RU" sz="1600" smtClean="0">
                <a:solidFill>
                  <a:srgbClr val="000000"/>
                </a:solidFill>
              </a:rPr>
              <a:t>должны размещаться в центре категории на уровне глаз</a:t>
            </a: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103442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67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7272338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Gaviscon</a:t>
            </a:r>
            <a:r>
              <a:rPr lang="ru-RU" sz="2800" smtClean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 b="1" smtClean="0">
                <a:solidFill>
                  <a:srgbClr val="FFFFFF"/>
                </a:solidFill>
              </a:rPr>
              <a:t>Планограммы</a:t>
            </a:r>
            <a:r>
              <a:rPr lang="en-US" sz="2800" b="1" smtClean="0">
                <a:solidFill>
                  <a:srgbClr val="FFFFFF"/>
                </a:solidFill>
              </a:rPr>
              <a:t> </a:t>
            </a:r>
            <a:r>
              <a:rPr lang="ru-RU" sz="2800" b="1" smtClean="0">
                <a:solidFill>
                  <a:srgbClr val="FFFFFF"/>
                </a:solidFill>
              </a:rPr>
              <a:t>для </a:t>
            </a:r>
            <a:r>
              <a:rPr lang="en-US" sz="2800" b="1" smtClean="0">
                <a:solidFill>
                  <a:srgbClr val="FFFFFF"/>
                </a:solidFill>
              </a:rPr>
              <a:t>B</a:t>
            </a:r>
            <a:endParaRPr lang="ru-RU" sz="2800" b="1" smtClean="0">
              <a:solidFill>
                <a:srgbClr val="FFFFFF"/>
              </a:solidFill>
            </a:endParaRPr>
          </a:p>
        </p:txBody>
      </p:sp>
      <p:sp>
        <p:nvSpPr>
          <p:cNvPr id="104451" name="Text Box 11"/>
          <p:cNvSpPr txBox="1">
            <a:spLocks noChangeArrowheads="1"/>
          </p:cNvSpPr>
          <p:nvPr/>
        </p:nvSpPr>
        <p:spPr bwMode="auto">
          <a:xfrm>
            <a:off x="2987675" y="5229225"/>
            <a:ext cx="295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smtClean="0">
                <a:solidFill>
                  <a:srgbClr val="EA3492"/>
                </a:solidFill>
              </a:rPr>
              <a:t>Выкладка суспензий</a:t>
            </a:r>
            <a:endParaRPr lang="en-GB" sz="1400" smtClean="0">
              <a:solidFill>
                <a:srgbClr val="EA3492"/>
              </a:solidFill>
            </a:endParaRPr>
          </a:p>
        </p:txBody>
      </p:sp>
      <p:pic>
        <p:nvPicPr>
          <p:cNvPr id="104452" name="Picture 27" descr="3D_Geviskon_Суспенз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3729038"/>
            <a:ext cx="8858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29" descr="label-150-ml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3471863"/>
            <a:ext cx="7477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30"/>
          <p:cNvSpPr txBox="1">
            <a:spLocks noChangeArrowheads="1"/>
          </p:cNvSpPr>
          <p:nvPr/>
        </p:nvSpPr>
        <p:spPr bwMode="auto">
          <a:xfrm>
            <a:off x="3605213" y="3019425"/>
            <a:ext cx="295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400" smtClean="0">
                <a:solidFill>
                  <a:srgbClr val="EA3492"/>
                </a:solidFill>
              </a:rPr>
              <a:t>Выкладка таблеток</a:t>
            </a:r>
            <a:endParaRPr lang="en-GB" sz="1400" smtClean="0">
              <a:solidFill>
                <a:srgbClr val="EA3492"/>
              </a:solidFill>
            </a:endParaRPr>
          </a:p>
        </p:txBody>
      </p:sp>
      <p:pic>
        <p:nvPicPr>
          <p:cNvPr id="104455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3729038"/>
            <a:ext cx="9588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390650"/>
            <a:ext cx="6969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7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1371600"/>
            <a:ext cx="66992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8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1374775"/>
            <a:ext cx="66833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9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3" y="1384300"/>
            <a:ext cx="6588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0" name="Text Box 57"/>
          <p:cNvSpPr txBox="1">
            <a:spLocks noChangeArrowheads="1"/>
          </p:cNvSpPr>
          <p:nvPr/>
        </p:nvSpPr>
        <p:spPr bwMode="auto">
          <a:xfrm>
            <a:off x="2900363" y="2547938"/>
            <a:ext cx="700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№</a:t>
            </a:r>
            <a:r>
              <a:rPr lang="ru-RU" smtClean="0">
                <a:solidFill>
                  <a:srgbClr val="000000"/>
                </a:solidFill>
              </a:rPr>
              <a:t>16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104461" name="Text Box 57"/>
          <p:cNvSpPr txBox="1">
            <a:spLocks noChangeArrowheads="1"/>
          </p:cNvSpPr>
          <p:nvPr/>
        </p:nvSpPr>
        <p:spPr bwMode="auto">
          <a:xfrm>
            <a:off x="3717925" y="2535238"/>
            <a:ext cx="571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№</a:t>
            </a:r>
            <a:r>
              <a:rPr lang="ru-RU" smtClean="0">
                <a:solidFill>
                  <a:srgbClr val="000000"/>
                </a:solidFill>
              </a:rPr>
              <a:t>8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104462" name="Text Box 57"/>
          <p:cNvSpPr txBox="1">
            <a:spLocks noChangeArrowheads="1"/>
          </p:cNvSpPr>
          <p:nvPr/>
        </p:nvSpPr>
        <p:spPr bwMode="auto">
          <a:xfrm>
            <a:off x="4397375" y="2514600"/>
            <a:ext cx="698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№</a:t>
            </a:r>
            <a:r>
              <a:rPr lang="ru-RU" smtClean="0">
                <a:solidFill>
                  <a:srgbClr val="000000"/>
                </a:solidFill>
              </a:rPr>
              <a:t>16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104463" name="Text Box 57"/>
          <p:cNvSpPr txBox="1">
            <a:spLocks noChangeArrowheads="1"/>
          </p:cNvSpPr>
          <p:nvPr/>
        </p:nvSpPr>
        <p:spPr bwMode="auto">
          <a:xfrm>
            <a:off x="5135563" y="2514600"/>
            <a:ext cx="698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000000"/>
                </a:solidFill>
              </a:rPr>
              <a:t>№</a:t>
            </a:r>
            <a:r>
              <a:rPr lang="ru-RU" smtClean="0">
                <a:solidFill>
                  <a:srgbClr val="000000"/>
                </a:solidFill>
              </a:rPr>
              <a:t>32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104464" name="Text Box 3"/>
          <p:cNvSpPr txBox="1">
            <a:spLocks noChangeArrowheads="1"/>
          </p:cNvSpPr>
          <p:nvPr/>
        </p:nvSpPr>
        <p:spPr bwMode="auto">
          <a:xfrm>
            <a:off x="250825" y="836613"/>
            <a:ext cx="2098675" cy="36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ОТКРЫТЫЙ ТИП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65" name="Text Box 3"/>
          <p:cNvSpPr txBox="1">
            <a:spLocks noChangeArrowheads="1"/>
          </p:cNvSpPr>
          <p:nvPr/>
        </p:nvSpPr>
        <p:spPr bwMode="auto">
          <a:xfrm>
            <a:off x="4132263" y="5586413"/>
            <a:ext cx="5002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1600" smtClean="0">
                <a:solidFill>
                  <a:srgbClr val="000000"/>
                </a:solidFill>
              </a:rPr>
              <a:t>Все </a:t>
            </a:r>
            <a:r>
              <a:rPr lang="en-US" sz="1600" smtClean="0">
                <a:solidFill>
                  <a:srgbClr val="000000"/>
                </a:solidFill>
              </a:rPr>
              <a:t>SKU Gaviscon </a:t>
            </a:r>
            <a:r>
              <a:rPr lang="ru-RU" sz="1600" smtClean="0">
                <a:solidFill>
                  <a:srgbClr val="000000"/>
                </a:solidFill>
              </a:rPr>
              <a:t>должны размещаться в центре категории на уровне глаз</a:t>
            </a: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104466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44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7272338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Gaviscon</a:t>
            </a:r>
            <a:r>
              <a:rPr lang="ru-RU" sz="2800" smtClean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 b="1" smtClean="0">
                <a:solidFill>
                  <a:srgbClr val="FFFFFF"/>
                </a:solidFill>
              </a:rPr>
              <a:t>Планограммы</a:t>
            </a:r>
            <a:r>
              <a:rPr lang="en-US" sz="2800" b="1" smtClean="0">
                <a:solidFill>
                  <a:srgbClr val="FFFFFF"/>
                </a:solidFill>
              </a:rPr>
              <a:t> </a:t>
            </a:r>
            <a:r>
              <a:rPr lang="ru-RU" sz="2800" b="1" smtClean="0">
                <a:solidFill>
                  <a:srgbClr val="FFFFFF"/>
                </a:solidFill>
              </a:rPr>
              <a:t>для </a:t>
            </a:r>
            <a:r>
              <a:rPr lang="en-US" sz="2800" b="1" smtClean="0">
                <a:solidFill>
                  <a:srgbClr val="FFFFFF"/>
                </a:solidFill>
              </a:rPr>
              <a:t>C </a:t>
            </a:r>
            <a:r>
              <a:rPr lang="ru-RU" sz="2800" b="1" smtClean="0">
                <a:solidFill>
                  <a:srgbClr val="FFFFFF"/>
                </a:solidFill>
              </a:rPr>
              <a:t>и Киоска</a:t>
            </a:r>
          </a:p>
        </p:txBody>
      </p:sp>
      <p:pic>
        <p:nvPicPr>
          <p:cNvPr id="105475" name="Picture 24" descr="3D_Geviskon_Суспенз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81325"/>
            <a:ext cx="13223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25" descr="label-150-ml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3094038"/>
            <a:ext cx="109537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28" descr="GAV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"/>
          <a:stretch>
            <a:fillRect/>
          </a:stretch>
        </p:blipFill>
        <p:spPr bwMode="auto">
          <a:xfrm>
            <a:off x="4038600" y="1655763"/>
            <a:ext cx="1123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8" name="Picture 29" descr="3D_Geviskon_8t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84338"/>
            <a:ext cx="1133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Text Box 33"/>
          <p:cNvSpPr txBox="1">
            <a:spLocks noChangeArrowheads="1"/>
          </p:cNvSpPr>
          <p:nvPr/>
        </p:nvSpPr>
        <p:spPr bwMode="auto">
          <a:xfrm>
            <a:off x="2905125" y="1052513"/>
            <a:ext cx="2951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600" smtClean="0">
                <a:solidFill>
                  <a:srgbClr val="EA3492"/>
                </a:solidFill>
              </a:rPr>
              <a:t>Выкладка таблеток</a:t>
            </a:r>
            <a:endParaRPr lang="en-GB" sz="1600" smtClean="0">
              <a:solidFill>
                <a:srgbClr val="EA3492"/>
              </a:solidFill>
            </a:endParaRPr>
          </a:p>
        </p:txBody>
      </p:sp>
      <p:sp>
        <p:nvSpPr>
          <p:cNvPr id="105480" name="Text Box 34"/>
          <p:cNvSpPr txBox="1">
            <a:spLocks noChangeArrowheads="1"/>
          </p:cNvSpPr>
          <p:nvPr/>
        </p:nvSpPr>
        <p:spPr bwMode="auto">
          <a:xfrm>
            <a:off x="2819400" y="2644775"/>
            <a:ext cx="2951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600" smtClean="0">
                <a:solidFill>
                  <a:srgbClr val="EA3492"/>
                </a:solidFill>
              </a:rPr>
              <a:t>Выкладка суспензий</a:t>
            </a:r>
            <a:endParaRPr lang="en-GB" sz="1600" smtClean="0">
              <a:solidFill>
                <a:srgbClr val="EA3492"/>
              </a:solidFill>
            </a:endParaRPr>
          </a:p>
        </p:txBody>
      </p:sp>
      <p:sp>
        <p:nvSpPr>
          <p:cNvPr id="105481" name="Text Box 3"/>
          <p:cNvSpPr txBox="1">
            <a:spLocks noChangeArrowheads="1"/>
          </p:cNvSpPr>
          <p:nvPr/>
        </p:nvSpPr>
        <p:spPr bwMode="auto">
          <a:xfrm>
            <a:off x="323850" y="5378450"/>
            <a:ext cx="881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000000"/>
                </a:solidFill>
              </a:rPr>
              <a:t>Все </a:t>
            </a:r>
            <a:r>
              <a:rPr lang="en-US" smtClean="0">
                <a:solidFill>
                  <a:srgbClr val="000000"/>
                </a:solidFill>
              </a:rPr>
              <a:t>SKU Gaviscon </a:t>
            </a:r>
            <a:r>
              <a:rPr lang="ru-RU" smtClean="0">
                <a:solidFill>
                  <a:srgbClr val="000000"/>
                </a:solidFill>
              </a:rPr>
              <a:t>должны размещаться в центре категории на уровне глаз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482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6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397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4_text with/without bullets_title2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3</cp:revision>
  <dcterms:created xsi:type="dcterms:W3CDTF">2006-08-16T00:00:00Z</dcterms:created>
  <dcterms:modified xsi:type="dcterms:W3CDTF">2014-04-04T10:33:12Z</dcterms:modified>
</cp:coreProperties>
</file>