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9990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59766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534479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602381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24976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8136217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3028508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016509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45536079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942360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2275010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953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688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031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0004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480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48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749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9537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139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552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40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7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219181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555156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6933512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7589636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98172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979127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3464809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246239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49913284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134865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67088202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C9DFBBD4-472B-4BD2-9291-9E64A25CBE18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72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4511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9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7172" name="Picture 5" descr="RB_logo_HH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007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Lemsip</a:t>
            </a:r>
            <a:r>
              <a:rPr lang="ru-RU" sz="2800" smtClean="0">
                <a:solidFill>
                  <a:srgbClr val="FFFFFF"/>
                </a:solidFill>
              </a:rPr>
              <a:t>.  Критерии оценки выкладки</a:t>
            </a:r>
          </a:p>
        </p:txBody>
      </p:sp>
      <p:graphicFrame>
        <p:nvGraphicFramePr>
          <p:cNvPr id="60526" name="Group 110"/>
          <p:cNvGraphicFramePr>
            <a:graphicFrameLocks noGrp="1"/>
          </p:cNvGraphicFramePr>
          <p:nvPr>
            <p:ph/>
          </p:nvPr>
        </p:nvGraphicFramePr>
        <p:xfrm>
          <a:off x="179388" y="1628775"/>
          <a:ext cx="8785225" cy="3384550"/>
        </p:xfrm>
        <a:graphic>
          <a:graphicData uri="http://schemas.openxmlformats.org/drawingml/2006/table">
            <a:tbl>
              <a:tblPr/>
              <a:tblGrid>
                <a:gridCol w="935037"/>
                <a:gridCol w="2620963"/>
                <a:gridCol w="2593975"/>
                <a:gridCol w="2635250"/>
              </a:tblGrid>
              <a:tr h="578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выкладки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                      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категории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критерий -                          Соблюдение Маст Листа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Комментарии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3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 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планограмме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 дефектуре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отсутсвующее SKU заменятеся 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 дополнительный файс SKU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 основании рейтинга  приоритета маст листа.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8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-х SKU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8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размещение в категории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-х SKU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069" name="Footer Placeholder 4"/>
          <p:cNvSpPr txBox="1">
            <a:spLocks/>
          </p:cNvSpPr>
          <p:nvPr/>
        </p:nvSpPr>
        <p:spPr bwMode="auto">
          <a:xfrm>
            <a:off x="93663" y="659765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0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FFFF"/>
                </a:solidFill>
              </a:rPr>
              <a:t>Lemsip. </a:t>
            </a:r>
            <a:r>
              <a:rPr lang="ru-RU" sz="2800" b="1" smtClean="0">
                <a:solidFill>
                  <a:srgbClr val="FFFFFF"/>
                </a:solidFill>
              </a:rPr>
              <a:t>Маст Лист</a:t>
            </a:r>
          </a:p>
        </p:txBody>
      </p:sp>
      <p:graphicFrame>
        <p:nvGraphicFramePr>
          <p:cNvPr id="6" name="Group 121"/>
          <p:cNvGraphicFramePr>
            <a:graphicFrameLocks noGrp="1"/>
          </p:cNvGraphicFramePr>
          <p:nvPr>
            <p:ph/>
          </p:nvPr>
        </p:nvGraphicFramePr>
        <p:xfrm>
          <a:off x="107950" y="1341438"/>
          <a:ext cx="8785225" cy="3757614"/>
        </p:xfrm>
        <a:graphic>
          <a:graphicData uri="http://schemas.openxmlformats.org/drawingml/2006/table">
            <a:tbl>
              <a:tblPr/>
              <a:tblGrid>
                <a:gridCol w="366713"/>
                <a:gridCol w="4505325"/>
                <a:gridCol w="487362"/>
                <a:gridCol w="490538"/>
                <a:gridCol w="490537"/>
                <a:gridCol w="488950"/>
                <a:gridCol w="492125"/>
                <a:gridCol w="484188"/>
                <a:gridCol w="490537"/>
                <a:gridCol w="488950"/>
              </a:tblGrid>
              <a:tr h="6842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№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отрытого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закрытого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Киоск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3413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Lemsip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Лемсип Лимон №10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Лемсип МАКС №10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Лемсип Лимон №5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Лемсип Чёрная смородина №10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Лемсип МАКС №5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Лемсип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Чёрная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смородина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№5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7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4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83450" cy="642938"/>
          </a:xfrm>
          <a:solidFill>
            <a:srgbClr val="EA3592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ru-RU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smtClean="0">
                <a:solidFill>
                  <a:srgbClr val="FFFFFF"/>
                </a:solidFill>
                <a:latin typeface="Arial" pitchFamily="34" charset="0"/>
              </a:rPr>
              <a:t>Lemsip. </a:t>
            </a:r>
            <a:r>
              <a:rPr lang="ru-RU" smtClean="0">
                <a:solidFill>
                  <a:srgbClr val="FFFFFF"/>
                </a:solidFill>
                <a:latin typeface="Arial" pitchFamily="34" charset="0"/>
              </a:rPr>
              <a:t>Планограмма открытый тип</a:t>
            </a:r>
            <a:endParaRPr lang="en-US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9091" name="Text Box 14"/>
          <p:cNvSpPr txBox="1">
            <a:spLocks noChangeArrowheads="1"/>
          </p:cNvSpPr>
          <p:nvPr/>
        </p:nvSpPr>
        <p:spPr bwMode="auto">
          <a:xfrm>
            <a:off x="77788" y="53736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8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8000"/>
                </a:solidFill>
              </a:rPr>
              <a:t> </a:t>
            </a:r>
            <a:r>
              <a:rPr lang="ru-RU" sz="1500" i="1" smtClean="0">
                <a:solidFill>
                  <a:srgbClr val="008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8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8909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89093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VIP, A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89094" name="Rectangle 84"/>
          <p:cNvSpPr>
            <a:spLocks noChangeArrowheads="1"/>
          </p:cNvSpPr>
          <p:nvPr/>
        </p:nvSpPr>
        <p:spPr bwMode="auto">
          <a:xfrm>
            <a:off x="539750" y="2746375"/>
            <a:ext cx="7358063" cy="215900"/>
          </a:xfrm>
          <a:prstGeom prst="rect">
            <a:avLst/>
          </a:prstGeom>
          <a:solidFill>
            <a:srgbClr val="969696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pic>
        <p:nvPicPr>
          <p:cNvPr id="89095" name="Picture 2" descr="D:\Data\edegtiar\Desktop\foto\Lemsip\Терафлю от гриппа и простуды №10-500x5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96975"/>
            <a:ext cx="14668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6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1692275"/>
            <a:ext cx="8747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7" name="Picture 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692275"/>
            <a:ext cx="854075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8" name="Picture 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692275"/>
            <a:ext cx="8509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9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1692275"/>
            <a:ext cx="85248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100" name="Picture 3" descr="D:\Data\edegtiar\Desktop\foto\Lemsip\1520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1506538"/>
            <a:ext cx="82867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1" name="Picture 30" descr="lemsip max_5_ne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1" t="6001" r="14001" b="4001"/>
          <a:stretch>
            <a:fillRect/>
          </a:stretch>
        </p:blipFill>
        <p:spPr bwMode="auto">
          <a:xfrm>
            <a:off x="5410200" y="1692275"/>
            <a:ext cx="8636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2" name="Picture 7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1679575"/>
            <a:ext cx="822325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9103" name="Group 43"/>
          <p:cNvGrpSpPr>
            <a:grpSpLocks/>
          </p:cNvGrpSpPr>
          <p:nvPr/>
        </p:nvGrpSpPr>
        <p:grpSpPr bwMode="auto">
          <a:xfrm>
            <a:off x="1390650" y="3500438"/>
            <a:ext cx="5757863" cy="1765300"/>
            <a:chOff x="876" y="2205"/>
            <a:chExt cx="3627" cy="1112"/>
          </a:xfrm>
        </p:grpSpPr>
        <p:sp>
          <p:nvSpPr>
            <p:cNvPr id="89105" name="Rectangle 84"/>
            <p:cNvSpPr>
              <a:spLocks noChangeArrowheads="1"/>
            </p:cNvSpPr>
            <p:nvPr/>
          </p:nvSpPr>
          <p:spPr bwMode="auto">
            <a:xfrm>
              <a:off x="876" y="3181"/>
              <a:ext cx="3627" cy="136"/>
            </a:xfrm>
            <a:prstGeom prst="rect">
              <a:avLst/>
            </a:prstGeom>
            <a:solidFill>
              <a:srgbClr val="969696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400" b="1" smtClean="0">
                <a:solidFill>
                  <a:srgbClr val="000000"/>
                </a:solidFill>
              </a:endParaRPr>
            </a:p>
          </p:txBody>
        </p:sp>
        <p:pic>
          <p:nvPicPr>
            <p:cNvPr id="89106" name="Picture 2" descr="D:\Data\edegtiar\Desktop\foto\Lemsip\Терафлю от гриппа и простуды №10-500x500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" y="2205"/>
              <a:ext cx="924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0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2517"/>
              <a:ext cx="551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08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17"/>
              <a:ext cx="538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09" name="Picture 7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4" y="2517"/>
              <a:ext cx="537" cy="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9110" name="Picture 3" descr="D:\Data\edegtiar\Desktop\foto\Lemsip\1520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" y="2400"/>
              <a:ext cx="522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1" name="Picture 7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509"/>
              <a:ext cx="518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89104" name="Text Box 44"/>
          <p:cNvSpPr txBox="1">
            <a:spLocks noChangeArrowheads="1"/>
          </p:cNvSpPr>
          <p:nvPr/>
        </p:nvSpPr>
        <p:spPr bwMode="auto">
          <a:xfrm>
            <a:off x="250825" y="30686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B</a:t>
            </a:r>
            <a:endParaRPr lang="en-GB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82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4"/>
          <p:cNvSpPr txBox="1">
            <a:spLocks noChangeArrowheads="1"/>
          </p:cNvSpPr>
          <p:nvPr/>
        </p:nvSpPr>
        <p:spPr bwMode="auto">
          <a:xfrm>
            <a:off x="77788" y="56403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8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8000"/>
                </a:solidFill>
              </a:rPr>
              <a:t> </a:t>
            </a:r>
            <a:r>
              <a:rPr lang="ru-RU" sz="1500" i="1" smtClean="0">
                <a:solidFill>
                  <a:srgbClr val="008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8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90115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0" y="0"/>
            <a:ext cx="7283450" cy="642938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smtClean="0">
                <a:solidFill>
                  <a:srgbClr val="FFFFFF"/>
                </a:solidFill>
              </a:rPr>
              <a:t> </a:t>
            </a:r>
            <a:r>
              <a:rPr lang="en-US" sz="2800" smtClean="0">
                <a:solidFill>
                  <a:srgbClr val="FFFFFF"/>
                </a:solidFill>
              </a:rPr>
              <a:t>Lemsip. </a:t>
            </a:r>
            <a:r>
              <a:rPr lang="ru-RU" sz="2800" smtClean="0">
                <a:solidFill>
                  <a:srgbClr val="FFFFFF"/>
                </a:solidFill>
              </a:rPr>
              <a:t>Планограмма</a:t>
            </a:r>
            <a:r>
              <a:rPr lang="en-US" sz="2800" smtClean="0">
                <a:solidFill>
                  <a:srgbClr val="FFFFFF"/>
                </a:solidFill>
              </a:rPr>
              <a:t> </a:t>
            </a:r>
            <a:r>
              <a:rPr lang="ru-RU" sz="2800" smtClean="0">
                <a:solidFill>
                  <a:srgbClr val="FFFFFF"/>
                </a:solidFill>
              </a:rPr>
              <a:t>закрытый тип</a:t>
            </a:r>
            <a:endParaRPr lang="en-US" sz="2800" smtClean="0">
              <a:solidFill>
                <a:srgbClr val="FFFFFF"/>
              </a:solidFill>
            </a:endParaRPr>
          </a:p>
        </p:txBody>
      </p:sp>
      <p:sp>
        <p:nvSpPr>
          <p:cNvPr id="90117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VIP, A</a:t>
            </a:r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90118" name="Text Box 44"/>
          <p:cNvSpPr txBox="1">
            <a:spLocks noChangeArrowheads="1"/>
          </p:cNvSpPr>
          <p:nvPr/>
        </p:nvSpPr>
        <p:spPr bwMode="auto">
          <a:xfrm>
            <a:off x="250825" y="3170238"/>
            <a:ext cx="475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B</a:t>
            </a:r>
            <a:endParaRPr lang="en-GB" smtClean="0">
              <a:solidFill>
                <a:srgbClr val="000000"/>
              </a:solidFill>
            </a:endParaRPr>
          </a:p>
        </p:txBody>
      </p:sp>
      <p:grpSp>
        <p:nvGrpSpPr>
          <p:cNvPr id="90119" name="Group 33"/>
          <p:cNvGrpSpPr>
            <a:grpSpLocks/>
          </p:cNvGrpSpPr>
          <p:nvPr/>
        </p:nvGrpSpPr>
        <p:grpSpPr bwMode="auto">
          <a:xfrm>
            <a:off x="722313" y="996950"/>
            <a:ext cx="6837362" cy="2117725"/>
            <a:chOff x="455" y="580"/>
            <a:chExt cx="4307" cy="1334"/>
          </a:xfrm>
        </p:grpSpPr>
        <p:sp>
          <p:nvSpPr>
            <p:cNvPr id="90129" name="Rectangle 84"/>
            <p:cNvSpPr>
              <a:spLocks noChangeArrowheads="1"/>
            </p:cNvSpPr>
            <p:nvPr/>
          </p:nvSpPr>
          <p:spPr bwMode="auto">
            <a:xfrm>
              <a:off x="455" y="1792"/>
              <a:ext cx="4307" cy="122"/>
            </a:xfrm>
            <a:prstGeom prst="rect">
              <a:avLst/>
            </a:prstGeom>
            <a:solidFill>
              <a:srgbClr val="969696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400" b="1" smtClean="0">
                <a:solidFill>
                  <a:srgbClr val="000000"/>
                </a:solidFill>
              </a:endParaRPr>
            </a:p>
          </p:txBody>
        </p:sp>
        <p:pic>
          <p:nvPicPr>
            <p:cNvPr id="90130" name="Picture 2" descr="D:\Data\edegtiar\Desktop\foto\Lemsip\Терафлю от гриппа и простуды №10-500x500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" y="888"/>
              <a:ext cx="958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1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" y="580"/>
              <a:ext cx="5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32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1176"/>
              <a:ext cx="537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33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" y="1176"/>
              <a:ext cx="53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34" name="Picture 7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" y="580"/>
              <a:ext cx="53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35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" y="580"/>
              <a:ext cx="523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36" name="Picture 3" descr="D:\Data\edegtiar\Desktop\foto\Lemsip\152011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" y="1059"/>
              <a:ext cx="521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7" name="Picture 2" descr="D:\Data\edegtiar\Desktop\foto\Lemsip\images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" y="770"/>
              <a:ext cx="1168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8" name="Picture 32" descr="lemsip max_5_new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1" t="6001" r="14001" b="4001"/>
            <a:stretch>
              <a:fillRect/>
            </a:stretch>
          </p:blipFill>
          <p:spPr bwMode="auto">
            <a:xfrm>
              <a:off x="2469" y="1181"/>
              <a:ext cx="523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120" name="Group 45"/>
          <p:cNvGrpSpPr>
            <a:grpSpLocks/>
          </p:cNvGrpSpPr>
          <p:nvPr/>
        </p:nvGrpSpPr>
        <p:grpSpPr bwMode="auto">
          <a:xfrm>
            <a:off x="1027113" y="3487738"/>
            <a:ext cx="6118225" cy="2130425"/>
            <a:chOff x="399" y="2197"/>
            <a:chExt cx="3854" cy="1342"/>
          </a:xfrm>
        </p:grpSpPr>
        <p:sp>
          <p:nvSpPr>
            <p:cNvPr id="90121" name="Rectangle 84"/>
            <p:cNvSpPr>
              <a:spLocks noChangeArrowheads="1"/>
            </p:cNvSpPr>
            <p:nvPr/>
          </p:nvSpPr>
          <p:spPr bwMode="auto">
            <a:xfrm>
              <a:off x="399" y="3417"/>
              <a:ext cx="3854" cy="122"/>
            </a:xfrm>
            <a:prstGeom prst="rect">
              <a:avLst/>
            </a:prstGeom>
            <a:solidFill>
              <a:srgbClr val="969696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400" b="1" smtClean="0">
                <a:solidFill>
                  <a:srgbClr val="000000"/>
                </a:solidFill>
              </a:endParaRPr>
            </a:p>
          </p:txBody>
        </p:sp>
        <p:pic>
          <p:nvPicPr>
            <p:cNvPr id="90122" name="Picture 2" descr="D:\Data\edegtiar\Desktop\foto\Lemsip\Терафлю от гриппа и простуды №10-500x500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" y="2513"/>
              <a:ext cx="958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3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" y="2205"/>
              <a:ext cx="5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24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2801"/>
              <a:ext cx="537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25" name="Picture 7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" y="2795"/>
              <a:ext cx="53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26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" y="2197"/>
              <a:ext cx="523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0127" name="Picture 3" descr="D:\Data\edegtiar\Desktop\foto\Lemsip\152011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" y="2684"/>
              <a:ext cx="521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8" name="Picture 2" descr="D:\Data\edegtiar\Desktop\foto\Lemsip\images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" y="2395"/>
              <a:ext cx="1168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86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4"/>
          <p:cNvSpPr txBox="1">
            <a:spLocks noChangeArrowheads="1"/>
          </p:cNvSpPr>
          <p:nvPr/>
        </p:nvSpPr>
        <p:spPr bwMode="auto">
          <a:xfrm>
            <a:off x="77788" y="5640388"/>
            <a:ext cx="93599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ru-RU" sz="1500" i="1" smtClean="0">
                <a:solidFill>
                  <a:srgbClr val="008000"/>
                </a:solidFill>
              </a:rPr>
              <a:t>!!! При дефектуре, позиция замещается</a:t>
            </a:r>
            <a:r>
              <a:rPr lang="en-US" sz="1500" i="1" smtClean="0">
                <a:solidFill>
                  <a:srgbClr val="008000"/>
                </a:solidFill>
              </a:rPr>
              <a:t> </a:t>
            </a:r>
            <a:r>
              <a:rPr lang="ru-RU" sz="1500" i="1" smtClean="0">
                <a:solidFill>
                  <a:srgbClr val="008000"/>
                </a:solidFill>
              </a:rPr>
              <a:t> на  другую исходя из рейтинга Маст Листа</a:t>
            </a:r>
            <a:endParaRPr lang="en-US" sz="1500" i="1" smtClean="0">
              <a:solidFill>
                <a:srgbClr val="008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GB" sz="1500" i="1" u="sng" smtClean="0">
              <a:solidFill>
                <a:srgbClr val="000000"/>
              </a:solidFill>
            </a:endParaRPr>
          </a:p>
        </p:txBody>
      </p:sp>
      <p:sp>
        <p:nvSpPr>
          <p:cNvPr id="91139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7283450" cy="642938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smtClean="0">
                <a:solidFill>
                  <a:srgbClr val="FFFFFF"/>
                </a:solidFill>
              </a:rPr>
              <a:t> </a:t>
            </a:r>
            <a:r>
              <a:rPr lang="en-US" sz="2800" smtClean="0">
                <a:solidFill>
                  <a:srgbClr val="FFFFFF"/>
                </a:solidFill>
              </a:rPr>
              <a:t>Lemsip. </a:t>
            </a:r>
            <a:r>
              <a:rPr lang="ru-RU" sz="2800" smtClean="0">
                <a:solidFill>
                  <a:srgbClr val="FFFFFF"/>
                </a:solidFill>
              </a:rPr>
              <a:t>Планограмма С, Киоск</a:t>
            </a:r>
            <a:endParaRPr lang="en-US" sz="2800" smtClean="0">
              <a:solidFill>
                <a:srgbClr val="FFFFFF"/>
              </a:solidFill>
            </a:endParaRPr>
          </a:p>
        </p:txBody>
      </p:sp>
      <p:grpSp>
        <p:nvGrpSpPr>
          <p:cNvPr id="91141" name="Group 27"/>
          <p:cNvGrpSpPr>
            <a:grpSpLocks/>
          </p:cNvGrpSpPr>
          <p:nvPr/>
        </p:nvGrpSpPr>
        <p:grpSpPr bwMode="auto">
          <a:xfrm>
            <a:off x="1187450" y="2447925"/>
            <a:ext cx="6118225" cy="1816100"/>
            <a:chOff x="748" y="1542"/>
            <a:chExt cx="3854" cy="1144"/>
          </a:xfrm>
        </p:grpSpPr>
        <p:sp>
          <p:nvSpPr>
            <p:cNvPr id="91142" name="Rectangle 84"/>
            <p:cNvSpPr>
              <a:spLocks noChangeArrowheads="1"/>
            </p:cNvSpPr>
            <p:nvPr/>
          </p:nvSpPr>
          <p:spPr bwMode="auto">
            <a:xfrm>
              <a:off x="748" y="2564"/>
              <a:ext cx="3854" cy="122"/>
            </a:xfrm>
            <a:prstGeom prst="rect">
              <a:avLst/>
            </a:prstGeom>
            <a:solidFill>
              <a:srgbClr val="969696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en-US" sz="1400" b="1" smtClean="0">
                <a:solidFill>
                  <a:srgbClr val="000000"/>
                </a:solidFill>
              </a:endParaRPr>
            </a:p>
          </p:txBody>
        </p:sp>
        <p:pic>
          <p:nvPicPr>
            <p:cNvPr id="91143" name="Picture 2" descr="D:\Data\edegtiar\Desktop\foto\Lemsip\Терафлю от гриппа и простуды №10-500x500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" y="1660"/>
              <a:ext cx="958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44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" y="1944"/>
              <a:ext cx="5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1145" name="Picture 7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1936"/>
              <a:ext cx="523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1146" name="Picture 3" descr="D:\Data\edegtiar\Desktop\foto\Lemsip\15201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" y="1831"/>
              <a:ext cx="521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47" name="Picture 2" descr="D:\Data\edegtiar\Desktop\foto\Lemsip\images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" y="1542"/>
              <a:ext cx="1168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085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On-screen Show (4:3)</PresentationFormat>
  <Paragraphs>114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Office Theme</vt:lpstr>
      <vt:lpstr>4_text with/without bullets_title2</vt:lpstr>
      <vt:lpstr>2_text with/without bullets_title2</vt:lpstr>
      <vt:lpstr>6_text with/without bullets_title2</vt:lpstr>
      <vt:lpstr>PowerPoint Presentation</vt:lpstr>
      <vt:lpstr>PowerPoint Presentation</vt:lpstr>
      <vt:lpstr> Lemsip. Планограмма открытый тип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2</cp:revision>
  <dcterms:created xsi:type="dcterms:W3CDTF">2006-08-16T00:00:00Z</dcterms:created>
  <dcterms:modified xsi:type="dcterms:W3CDTF">2014-04-04T10:25:18Z</dcterms:modified>
</cp:coreProperties>
</file>