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6" r:id="rId4"/>
    <p:sldMasterId id="2147483700" r:id="rId5"/>
    <p:sldMasterId id="2147483713" r:id="rId6"/>
  </p:sldMasterIdLst>
  <p:notesMasterIdLst>
    <p:notesMasterId r:id="rId12"/>
  </p:notesMasterIdLst>
  <p:sldIdLst>
    <p:sldId id="256" r:id="rId7"/>
    <p:sldId id="258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8F1E9-046A-4E9A-81D1-69F200295CAC}" type="datetimeFigureOut">
              <a:rPr lang="en-GB" smtClean="0"/>
              <a:t>04/04/2014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E43B2-E4F8-4E7E-A466-1542EB90F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578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3875" y="1098550"/>
            <a:ext cx="8097838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0459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4699908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6597664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95344790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26023817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54249760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81362174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3028508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76019978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00165094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45536079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99423602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3875" y="1098550"/>
            <a:ext cx="8097838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5227501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29536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56888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03155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0004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14804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90486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47490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395376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711395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75527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44407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3875" y="1098550"/>
            <a:ext cx="8097838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2027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92191817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45551562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36933512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75896361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8981729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69791271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83464809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02462399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49913284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5134865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670882020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287338"/>
            <a:ext cx="8086725" cy="127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3875" y="1571625"/>
            <a:ext cx="8086725" cy="4378325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13" y="6165850"/>
            <a:ext cx="2133600" cy="260350"/>
          </a:xfrm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  <a:spcAft>
                <a:spcPct val="70000"/>
              </a:spcAft>
              <a:defRPr sz="1400" b="1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RB Internal or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1013" y="6473825"/>
            <a:ext cx="2133600" cy="268288"/>
          </a:xfrm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  <a:spcAft>
                <a:spcPct val="70000"/>
              </a:spcAft>
              <a:defRPr sz="1400" b="1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C9DFBBD4-472B-4BD2-9291-9E64A25CBE18}" type="slidenum">
              <a:rPr lang="en-GB"/>
              <a:pPr fontAlgn="base">
                <a:spcBef>
                  <a:spcPct val="0"/>
                </a:spcBef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4728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1098550"/>
            <a:ext cx="8089900" cy="996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531813" y="2103438"/>
            <a:ext cx="8089900" cy="3862387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245118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1285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305811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410128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164208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2004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31384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14045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168213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8649405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17508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26516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3875" y="1098550"/>
            <a:ext cx="8097838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17167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083202447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426153537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53319162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157795751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96329642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1527340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478481872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6219955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586891223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199803544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551759701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287338"/>
            <a:ext cx="8086725" cy="127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3875" y="1571625"/>
            <a:ext cx="8086725" cy="4378325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13" y="6165850"/>
            <a:ext cx="2133600" cy="260350"/>
          </a:xfrm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  <a:spcAft>
                <a:spcPct val="70000"/>
              </a:spcAft>
              <a:defRPr sz="1400" b="1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RB Internal or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1013" y="6473825"/>
            <a:ext cx="2133600" cy="268288"/>
          </a:xfrm>
          <a:prstGeom prst="rect">
            <a:avLst/>
          </a:prstGeom>
        </p:spPr>
        <p:txBody>
          <a:bodyPr/>
          <a:lstStyle>
            <a:lvl1pPr>
              <a:lnSpc>
                <a:spcPct val="50000"/>
              </a:lnSpc>
              <a:spcAft>
                <a:spcPct val="70000"/>
              </a:spcAft>
              <a:defRPr sz="1400" b="1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DED1413F-79D6-42E6-9A1E-662365C7B2AE}" type="slidenum">
              <a:rPr lang="en-GB"/>
              <a:pPr fontAlgn="base">
                <a:spcBef>
                  <a:spcPct val="0"/>
                </a:spcBef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7035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1098550"/>
            <a:ext cx="8089900" cy="996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531813" y="2103438"/>
            <a:ext cx="8089900" cy="3862387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295505162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3875" y="1098550"/>
            <a:ext cx="8097838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6503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6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2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3076" name="Picture 5" descr="RB_logo_HHH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1813" y="6484938"/>
            <a:ext cx="80787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54914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2052" name="Picture 5" descr="RB_logo_HHH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69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7172" name="Picture 5" descr="RB_logo_HHH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1813" y="6484938"/>
            <a:ext cx="80787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Aft>
                <a:spcPct val="0"/>
              </a:spcAft>
              <a:defRPr sz="8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90073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2052" name="Picture 5" descr="RB_logo_HHH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6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6148" name="Picture 5" descr="RB_logo_HHH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1813" y="6484938"/>
            <a:ext cx="80787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Aft>
                <a:spcPct val="0"/>
              </a:spcAft>
              <a:defRPr sz="8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43656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0" y="0"/>
            <a:ext cx="781208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sz="2800" b="0">
                <a:solidFill>
                  <a:srgbClr val="FFFFFF"/>
                </a:solidFill>
              </a:rPr>
              <a:t>Nurofen </a:t>
            </a:r>
            <a:r>
              <a:rPr lang="ru-RU" sz="2800" b="0">
                <a:solidFill>
                  <a:srgbClr val="FFFFFF"/>
                </a:solidFill>
              </a:rPr>
              <a:t>детский.  Критерии оценки выкладки</a:t>
            </a:r>
          </a:p>
        </p:txBody>
      </p:sp>
      <p:graphicFrame>
        <p:nvGraphicFramePr>
          <p:cNvPr id="60526" name="Group 110"/>
          <p:cNvGraphicFramePr>
            <a:graphicFrameLocks noGrp="1"/>
          </p:cNvGraphicFramePr>
          <p:nvPr>
            <p:ph/>
          </p:nvPr>
        </p:nvGraphicFramePr>
        <p:xfrm>
          <a:off x="179388" y="1341438"/>
          <a:ext cx="8785225" cy="3913187"/>
        </p:xfrm>
        <a:graphic>
          <a:graphicData uri="http://schemas.openxmlformats.org/drawingml/2006/table">
            <a:tbl>
              <a:tblPr/>
              <a:tblGrid>
                <a:gridCol w="935037"/>
                <a:gridCol w="2620963"/>
                <a:gridCol w="2593975"/>
                <a:gridCol w="2635250"/>
              </a:tblGrid>
              <a:tr h="73156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Категория выкладки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критерий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                        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расположение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в категории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 критерий -                          Соблюдение Маст Листа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Комментарии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20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А 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Приоритетное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размещение в категории (центр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полки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; передний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край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витрины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единым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блоком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).                                                                         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Наличие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на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полке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всех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SKU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согласно Маст Листу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выкладка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согласно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планограмме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дефектуре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отсутсвующее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SKU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заменятеся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на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дополнительный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ф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е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йс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SKU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на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основании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рейтинга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приоритета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маст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листа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7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Приоритетное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размещение в категории (центр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полки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; передний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край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витрины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единым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блоком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                                                   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Выложены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на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полке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все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SKU, но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менее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3-х SKU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выкладке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руководствоваться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рейтингом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позиций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маст-листа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для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данной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категории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аптеки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выкладывать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в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первую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очередь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самые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рейтинговые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позиции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57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приоритетное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размещение в категории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Наличие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на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полке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менее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3-х SKU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4781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Aft>
                <a:spcPct val="70000"/>
              </a:spcAft>
            </a:pPr>
            <a:r>
              <a:rPr lang="ru-RU" sz="1100">
                <a:solidFill>
                  <a:schemeClr val="bg1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05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5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90000"/>
              </a:lnSpc>
            </a:pPr>
            <a:r>
              <a:rPr lang="en-US" sz="2800" b="0">
                <a:solidFill>
                  <a:srgbClr val="FFFFFF"/>
                </a:solidFill>
              </a:rPr>
              <a:t>NUROFEN</a:t>
            </a:r>
            <a:r>
              <a:rPr lang="ru-RU" sz="2800" b="0">
                <a:solidFill>
                  <a:srgbClr val="FFFFFF"/>
                </a:solidFill>
              </a:rPr>
              <a:t> детский</a:t>
            </a:r>
            <a:r>
              <a:rPr lang="en-US" sz="2800" b="0">
                <a:solidFill>
                  <a:srgbClr val="FFFFFF"/>
                </a:solidFill>
              </a:rPr>
              <a:t>.</a:t>
            </a:r>
            <a:r>
              <a:rPr lang="ru-RU" sz="2800" b="0">
                <a:solidFill>
                  <a:srgbClr val="FFFFFF"/>
                </a:solidFill>
              </a:rPr>
              <a:t> Маст Лист </a:t>
            </a:r>
            <a:endParaRPr lang="ru-RU" sz="2800">
              <a:solidFill>
                <a:srgbClr val="FFFFFF"/>
              </a:solidFill>
            </a:endParaRP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179388" y="647700"/>
            <a:ext cx="8353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359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>
                <a:solidFill>
                  <a:srgbClr val="EA3492"/>
                </a:solidFill>
              </a:rPr>
              <a:t>АВГУСТ-ДЕКАБРЬ</a:t>
            </a:r>
          </a:p>
        </p:txBody>
      </p:sp>
      <p:sp>
        <p:nvSpPr>
          <p:cNvPr id="76804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Aft>
                <a:spcPct val="70000"/>
              </a:spcAft>
            </a:pPr>
            <a:r>
              <a:rPr lang="ru-RU" sz="1100">
                <a:solidFill>
                  <a:schemeClr val="bg1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>
              <a:solidFill>
                <a:schemeClr val="bg1"/>
              </a:solidFill>
            </a:endParaRPr>
          </a:p>
        </p:txBody>
      </p:sp>
      <p:graphicFrame>
        <p:nvGraphicFramePr>
          <p:cNvPr id="10" name="Group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191461"/>
              </p:ext>
            </p:extLst>
          </p:nvPr>
        </p:nvGraphicFramePr>
        <p:xfrm>
          <a:off x="179388" y="1827213"/>
          <a:ext cx="8462962" cy="2089148"/>
        </p:xfrm>
        <a:graphic>
          <a:graphicData uri="http://schemas.openxmlformats.org/drawingml/2006/table">
            <a:tbl>
              <a:tblPr/>
              <a:tblGrid>
                <a:gridCol w="206375"/>
                <a:gridCol w="3813175"/>
                <a:gridCol w="1084262"/>
                <a:gridCol w="479425"/>
                <a:gridCol w="484188"/>
                <a:gridCol w="477837"/>
                <a:gridCol w="482600"/>
                <a:gridCol w="474663"/>
                <a:gridCol w="481012"/>
                <a:gridCol w="479425"/>
              </a:tblGrid>
              <a:tr h="46515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№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Название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Аптека отрытого типа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Аптека закрытого типа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Киоск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337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VIP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VIP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551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NUROFEN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для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детей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23337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Nurofen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для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детей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с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апельсиновым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вкусом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 мл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</a:tr>
              <a:tr h="2016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Nurofen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для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детей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таблетки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№8 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</a:tr>
              <a:tr h="23337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Nurofen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для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детей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в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суппозиториях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№10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99CC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7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B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Nurofen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для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детей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с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клубничным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вкусом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150 мл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B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3337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Nurofen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для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детей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с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клубничным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вкусом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100 мл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85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96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3" t="35271" r="56535" b="28595"/>
          <a:stretch>
            <a:fillRect/>
          </a:stretch>
        </p:blipFill>
        <p:spPr bwMode="auto">
          <a:xfrm>
            <a:off x="2908300" y="2497138"/>
            <a:ext cx="936625" cy="277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9999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83971" name="Rectangle 18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90000"/>
              </a:lnSpc>
              <a:spcAft>
                <a:spcPct val="70000"/>
              </a:spcAft>
            </a:pPr>
            <a:r>
              <a:rPr lang="en-US" sz="2800">
                <a:solidFill>
                  <a:srgbClr val="FFFFFF"/>
                </a:solidFill>
              </a:rPr>
              <a:t>Nurofen </a:t>
            </a:r>
            <a:r>
              <a:rPr lang="ru-RU" sz="2400">
                <a:solidFill>
                  <a:srgbClr val="FFFFFF"/>
                </a:solidFill>
              </a:rPr>
              <a:t>детский</a:t>
            </a:r>
            <a:r>
              <a:rPr lang="ru-RU" sz="2800">
                <a:solidFill>
                  <a:srgbClr val="FFFFFF"/>
                </a:solidFill>
              </a:rPr>
              <a:t>.  Планограммы </a:t>
            </a:r>
            <a:r>
              <a:rPr lang="en-US" sz="2800">
                <a:solidFill>
                  <a:srgbClr val="FFFFFF"/>
                </a:solidFill>
              </a:rPr>
              <a:t>Vip, A, B</a:t>
            </a:r>
            <a:endParaRPr lang="ru-RU" sz="2800">
              <a:solidFill>
                <a:srgbClr val="FFFFFF"/>
              </a:solidFill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683729" y="2656568"/>
            <a:ext cx="1152252" cy="26186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anchor="ctr"/>
          <a:lstStyle/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Другие средства</a:t>
            </a:r>
          </a:p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 от жара и боли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3973" name="Picture 4" descr="R:\Marketing &amp; Sales\Nurofen for Children _i360 new\packs\IND12907 TR523043 Fro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25" y="4686300"/>
            <a:ext cx="1344613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5964988" y="3225146"/>
            <a:ext cx="554244" cy="205011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anchor="ctr"/>
          <a:lstStyle/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Другие средства</a:t>
            </a:r>
          </a:p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 от жара и боли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7912659" y="3769713"/>
            <a:ext cx="718096" cy="15055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anchor="ctr"/>
          <a:lstStyle/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Другие </a:t>
            </a:r>
          </a:p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суппозитории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3976" name="Rectangle 1"/>
          <p:cNvSpPr>
            <a:spLocks noChangeArrowheads="1"/>
          </p:cNvSpPr>
          <p:nvPr/>
        </p:nvSpPr>
        <p:spPr bwMode="auto">
          <a:xfrm>
            <a:off x="1974850" y="3043238"/>
            <a:ext cx="7207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lnSpc>
                <a:spcPct val="50000"/>
              </a:lnSpc>
              <a:spcAft>
                <a:spcPct val="70000"/>
              </a:spcAft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83977" name="Footer Placeholder 4"/>
          <p:cNvSpPr txBox="1">
            <a:spLocks/>
          </p:cNvSpPr>
          <p:nvPr/>
        </p:nvSpPr>
        <p:spPr bwMode="auto">
          <a:xfrm>
            <a:off x="93663" y="6680200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Aft>
                <a:spcPct val="70000"/>
              </a:spcAft>
            </a:pPr>
            <a:r>
              <a:rPr lang="ru-RU" sz="110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>
              <a:solidFill>
                <a:srgbClr val="FFFFFF"/>
              </a:solidFill>
            </a:endParaRPr>
          </a:p>
        </p:txBody>
      </p:sp>
      <p:sp>
        <p:nvSpPr>
          <p:cNvPr id="83978" name="Text Box 44"/>
          <p:cNvSpPr txBox="1">
            <a:spLocks noChangeArrowheads="1"/>
          </p:cNvSpPr>
          <p:nvPr/>
        </p:nvSpPr>
        <p:spPr bwMode="auto">
          <a:xfrm>
            <a:off x="250825" y="692150"/>
            <a:ext cx="475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olidFill>
                  <a:srgbClr val="000000"/>
                </a:solidFill>
              </a:rPr>
              <a:t>ОТКРЫТЫЙ ТИП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83979" name="Text Box 44"/>
          <p:cNvSpPr txBox="1">
            <a:spLocks noChangeArrowheads="1"/>
          </p:cNvSpPr>
          <p:nvPr/>
        </p:nvSpPr>
        <p:spPr bwMode="auto">
          <a:xfrm>
            <a:off x="263525" y="996950"/>
            <a:ext cx="475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olidFill>
                  <a:srgbClr val="000000"/>
                </a:solidFill>
              </a:rPr>
              <a:t>ЗАКРЫТЫЙ ТИП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83980" name="Text Box 44"/>
          <p:cNvSpPr txBox="1">
            <a:spLocks noChangeArrowheads="1"/>
          </p:cNvSpPr>
          <p:nvPr/>
        </p:nvSpPr>
        <p:spPr bwMode="auto">
          <a:xfrm>
            <a:off x="323850" y="1354138"/>
            <a:ext cx="56276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>
                <a:solidFill>
                  <a:srgbClr val="EA3492"/>
                </a:solidFill>
              </a:rPr>
              <a:t>Действительно с августа </a:t>
            </a:r>
            <a:r>
              <a:rPr lang="ru-RU" dirty="0" smtClean="0">
                <a:solidFill>
                  <a:srgbClr val="EA3492"/>
                </a:solidFill>
              </a:rPr>
              <a:t>по декабрь 2014</a:t>
            </a:r>
            <a:endParaRPr lang="en-GB" dirty="0">
              <a:solidFill>
                <a:srgbClr val="EA3492"/>
              </a:solidFill>
            </a:endParaRPr>
          </a:p>
        </p:txBody>
      </p:sp>
      <p:pic>
        <p:nvPicPr>
          <p:cNvPr id="83981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6"/>
          <a:stretch>
            <a:fillRect/>
          </a:stretch>
        </p:blipFill>
        <p:spPr bwMode="auto">
          <a:xfrm>
            <a:off x="1905000" y="2497138"/>
            <a:ext cx="935038" cy="277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9999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83982" name="AutoShape 25"/>
          <p:cNvSpPr>
            <a:spLocks noChangeArrowheads="1"/>
          </p:cNvSpPr>
          <p:nvPr/>
        </p:nvSpPr>
        <p:spPr bwMode="auto">
          <a:xfrm>
            <a:off x="2954338" y="3863975"/>
            <a:ext cx="863600" cy="431800"/>
          </a:xfrm>
          <a:prstGeom prst="flowChartAlternateProcess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3D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>
              <a:lnSpc>
                <a:spcPct val="50000"/>
              </a:lnSpc>
              <a:spcAft>
                <a:spcPct val="70000"/>
              </a:spcAft>
            </a:pPr>
            <a:r>
              <a:rPr lang="en-US" sz="1400">
                <a:solidFill>
                  <a:srgbClr val="000000"/>
                </a:solidFill>
              </a:rPr>
              <a:t>New!</a:t>
            </a:r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83983" name="AutoShape 26"/>
          <p:cNvSpPr>
            <a:spLocks noChangeArrowheads="1"/>
          </p:cNvSpPr>
          <p:nvPr/>
        </p:nvSpPr>
        <p:spPr bwMode="auto">
          <a:xfrm>
            <a:off x="1916113" y="3873500"/>
            <a:ext cx="863600" cy="431800"/>
          </a:xfrm>
          <a:prstGeom prst="flowChartAlternateProcess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3D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>
              <a:lnSpc>
                <a:spcPct val="50000"/>
              </a:lnSpc>
              <a:spcAft>
                <a:spcPct val="70000"/>
              </a:spcAft>
            </a:pPr>
            <a:r>
              <a:rPr lang="en-US" sz="1400">
                <a:solidFill>
                  <a:srgbClr val="000000"/>
                </a:solidFill>
              </a:rPr>
              <a:t>New!</a:t>
            </a:r>
            <a:endParaRPr lang="en-GB" sz="1400">
              <a:solidFill>
                <a:srgbClr val="000000"/>
              </a:solidFill>
            </a:endParaRPr>
          </a:p>
        </p:txBody>
      </p:sp>
      <p:pic>
        <p:nvPicPr>
          <p:cNvPr id="83984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3" t="35271" r="56535" b="28595"/>
          <a:stretch>
            <a:fillRect/>
          </a:stretch>
        </p:blipFill>
        <p:spPr bwMode="auto">
          <a:xfrm>
            <a:off x="3879850" y="3227388"/>
            <a:ext cx="690563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9999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83985" name="Picture 2" descr="D:\Data\avidunova\Desktop\nurofen children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2" t="17068" r="17754" b="34692"/>
          <a:stretch>
            <a:fillRect/>
          </a:stretch>
        </p:blipFill>
        <p:spPr bwMode="auto">
          <a:xfrm>
            <a:off x="6554788" y="4446588"/>
            <a:ext cx="13335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31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8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90000"/>
              </a:lnSpc>
              <a:spcAft>
                <a:spcPct val="70000"/>
              </a:spcAft>
            </a:pPr>
            <a:r>
              <a:rPr lang="en-US" sz="2800">
                <a:solidFill>
                  <a:srgbClr val="FFFFFF"/>
                </a:solidFill>
              </a:rPr>
              <a:t>Nurofen </a:t>
            </a:r>
            <a:r>
              <a:rPr lang="ru-RU" sz="2400">
                <a:solidFill>
                  <a:srgbClr val="FFFFFF"/>
                </a:solidFill>
              </a:rPr>
              <a:t>детский</a:t>
            </a:r>
            <a:r>
              <a:rPr lang="ru-RU" sz="2800">
                <a:solidFill>
                  <a:srgbClr val="FFFFFF"/>
                </a:solidFill>
              </a:rPr>
              <a:t>.  Планограммы С</a:t>
            </a: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802060" y="2656568"/>
            <a:ext cx="1152252" cy="26186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anchor="ctr"/>
          <a:lstStyle/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Другие средства</a:t>
            </a:r>
          </a:p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 от жара и боли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4996" name="Picture 4" descr="R:\Marketing &amp; Sales\Nurofen for Children _i360 new\packs\IND12907 TR523043 Fr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686300"/>
            <a:ext cx="1344613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5351671" y="3225146"/>
            <a:ext cx="554244" cy="205011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anchor="ctr"/>
          <a:lstStyle/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Другие средства</a:t>
            </a:r>
          </a:p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 от жара и боли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7330008" y="3769713"/>
            <a:ext cx="718096" cy="15055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anchor="ctr"/>
          <a:lstStyle/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Другие </a:t>
            </a:r>
          </a:p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суппозитории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4999" name="Footer Placeholder 4"/>
          <p:cNvSpPr txBox="1">
            <a:spLocks/>
          </p:cNvSpPr>
          <p:nvPr/>
        </p:nvSpPr>
        <p:spPr bwMode="auto">
          <a:xfrm>
            <a:off x="93663" y="6680200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Aft>
                <a:spcPct val="70000"/>
              </a:spcAft>
            </a:pPr>
            <a:r>
              <a:rPr lang="ru-RU" sz="110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>
              <a:solidFill>
                <a:srgbClr val="FFFFFF"/>
              </a:solidFill>
            </a:endParaRPr>
          </a:p>
        </p:txBody>
      </p:sp>
      <p:pic>
        <p:nvPicPr>
          <p:cNvPr id="85000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3" t="35271" r="56535" b="28595"/>
          <a:stretch>
            <a:fillRect/>
          </a:stretch>
        </p:blipFill>
        <p:spPr bwMode="auto">
          <a:xfrm>
            <a:off x="2000250" y="2497138"/>
            <a:ext cx="936625" cy="277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9999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85001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6"/>
          <a:stretch>
            <a:fillRect/>
          </a:stretch>
        </p:blipFill>
        <p:spPr bwMode="auto">
          <a:xfrm>
            <a:off x="2981325" y="2497138"/>
            <a:ext cx="935038" cy="277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9999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85002" name="AutoShape 17"/>
          <p:cNvSpPr>
            <a:spLocks noChangeArrowheads="1"/>
          </p:cNvSpPr>
          <p:nvPr/>
        </p:nvSpPr>
        <p:spPr bwMode="auto">
          <a:xfrm>
            <a:off x="2030413" y="3860800"/>
            <a:ext cx="863600" cy="431800"/>
          </a:xfrm>
          <a:prstGeom prst="flowChartAlternateProcess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3D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>
              <a:lnSpc>
                <a:spcPct val="50000"/>
              </a:lnSpc>
              <a:spcAft>
                <a:spcPct val="70000"/>
              </a:spcAft>
            </a:pPr>
            <a:r>
              <a:rPr lang="en-US" sz="1400">
                <a:solidFill>
                  <a:srgbClr val="000000"/>
                </a:solidFill>
              </a:rPr>
              <a:t>New!</a:t>
            </a:r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85003" name="AutoShape 18"/>
          <p:cNvSpPr>
            <a:spLocks noChangeArrowheads="1"/>
          </p:cNvSpPr>
          <p:nvPr/>
        </p:nvSpPr>
        <p:spPr bwMode="auto">
          <a:xfrm>
            <a:off x="3000375" y="3873500"/>
            <a:ext cx="863600" cy="431800"/>
          </a:xfrm>
          <a:prstGeom prst="flowChartAlternateProcess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3D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>
              <a:lnSpc>
                <a:spcPct val="50000"/>
              </a:lnSpc>
              <a:spcAft>
                <a:spcPct val="70000"/>
              </a:spcAft>
            </a:pPr>
            <a:r>
              <a:rPr lang="en-US" sz="1400">
                <a:solidFill>
                  <a:srgbClr val="000000"/>
                </a:solidFill>
              </a:rPr>
              <a:t>New!</a:t>
            </a:r>
            <a:endParaRPr lang="en-GB" sz="1400">
              <a:solidFill>
                <a:srgbClr val="000000"/>
              </a:solidFill>
            </a:endParaRPr>
          </a:p>
        </p:txBody>
      </p:sp>
      <p:pic>
        <p:nvPicPr>
          <p:cNvPr id="85004" name="Picture 2" descr="D:\Data\avidunova\Desktop\nurofen children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2" t="17068" r="17754" b="34692"/>
          <a:stretch>
            <a:fillRect/>
          </a:stretch>
        </p:blipFill>
        <p:spPr bwMode="auto">
          <a:xfrm>
            <a:off x="5951538" y="4446588"/>
            <a:ext cx="13335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05" name="Text Box 44"/>
          <p:cNvSpPr txBox="1">
            <a:spLocks noChangeArrowheads="1"/>
          </p:cNvSpPr>
          <p:nvPr/>
        </p:nvSpPr>
        <p:spPr bwMode="auto">
          <a:xfrm>
            <a:off x="323849" y="1354138"/>
            <a:ext cx="50278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>
                <a:solidFill>
                  <a:srgbClr val="EA3492"/>
                </a:solidFill>
              </a:rPr>
              <a:t>Действительно с августа </a:t>
            </a:r>
            <a:r>
              <a:rPr lang="ru-RU" dirty="0">
                <a:solidFill>
                  <a:srgbClr val="EA3492"/>
                </a:solidFill>
              </a:rPr>
              <a:t>по декабрь 2014</a:t>
            </a:r>
            <a:endParaRPr lang="en-GB" dirty="0">
              <a:solidFill>
                <a:srgbClr val="EA3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68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8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90000"/>
              </a:lnSpc>
              <a:spcAft>
                <a:spcPct val="70000"/>
              </a:spcAft>
            </a:pPr>
            <a:r>
              <a:rPr lang="en-US" sz="2800">
                <a:solidFill>
                  <a:srgbClr val="FFFFFF"/>
                </a:solidFill>
              </a:rPr>
              <a:t>Nurofen </a:t>
            </a:r>
            <a:r>
              <a:rPr lang="ru-RU" sz="2400">
                <a:solidFill>
                  <a:srgbClr val="FFFFFF"/>
                </a:solidFill>
              </a:rPr>
              <a:t>детский</a:t>
            </a:r>
            <a:r>
              <a:rPr lang="ru-RU" sz="2800">
                <a:solidFill>
                  <a:srgbClr val="FFFFFF"/>
                </a:solidFill>
              </a:rPr>
              <a:t>.  Планограммы Киоск</a:t>
            </a: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713159" y="2664505"/>
            <a:ext cx="1152253" cy="26186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anchor="ctr"/>
          <a:lstStyle/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Другие средства</a:t>
            </a:r>
          </a:p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 от жара и боли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6020" name="Picture 4" descr="R:\Marketing &amp; Sales\Nurofen for Children _i360 new\packs\IND12907 TR523043 Fr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694238"/>
            <a:ext cx="1344613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6394020" y="3233083"/>
            <a:ext cx="554244" cy="205011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anchor="ctr"/>
          <a:lstStyle/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Другие средства</a:t>
            </a:r>
          </a:p>
          <a:p>
            <a:pPr algn="ctr">
              <a:lnSpc>
                <a:spcPct val="50000"/>
              </a:lnSpc>
              <a:spcAft>
                <a:spcPct val="70000"/>
              </a:spcAft>
              <a:defRPr/>
            </a:pPr>
            <a:r>
              <a:rPr lang="ru-RU" sz="1400" dirty="0">
                <a:solidFill>
                  <a:srgbClr val="000000"/>
                </a:solidFill>
                <a:latin typeface="Arial"/>
                <a:cs typeface="Arial"/>
              </a:rPr>
              <a:t> от жара и боли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6022" name="Footer Placeholder 4"/>
          <p:cNvSpPr txBox="1">
            <a:spLocks/>
          </p:cNvSpPr>
          <p:nvPr/>
        </p:nvSpPr>
        <p:spPr bwMode="auto">
          <a:xfrm>
            <a:off x="93663" y="6680200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Aft>
                <a:spcPct val="70000"/>
              </a:spcAft>
            </a:pPr>
            <a:r>
              <a:rPr lang="ru-RU" sz="110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>
              <a:solidFill>
                <a:srgbClr val="FFFFFF"/>
              </a:solidFill>
            </a:endParaRPr>
          </a:p>
        </p:txBody>
      </p:sp>
      <p:pic>
        <p:nvPicPr>
          <p:cNvPr id="8602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3" t="35271" r="56535" b="28595"/>
          <a:stretch>
            <a:fillRect/>
          </a:stretch>
        </p:blipFill>
        <p:spPr bwMode="auto">
          <a:xfrm>
            <a:off x="2943225" y="2505075"/>
            <a:ext cx="936625" cy="277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9999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86024" name="AutoShape 12"/>
          <p:cNvSpPr>
            <a:spLocks noChangeArrowheads="1"/>
          </p:cNvSpPr>
          <p:nvPr/>
        </p:nvSpPr>
        <p:spPr bwMode="auto">
          <a:xfrm>
            <a:off x="2986088" y="3863975"/>
            <a:ext cx="863600" cy="431800"/>
          </a:xfrm>
          <a:prstGeom prst="flowChartAlternateProcess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3D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>
              <a:lnSpc>
                <a:spcPct val="50000"/>
              </a:lnSpc>
              <a:spcAft>
                <a:spcPct val="70000"/>
              </a:spcAft>
            </a:pPr>
            <a:r>
              <a:rPr lang="en-US" sz="1400">
                <a:solidFill>
                  <a:srgbClr val="000000"/>
                </a:solidFill>
              </a:rPr>
              <a:t>New!</a:t>
            </a:r>
            <a:endParaRPr lang="en-GB" sz="1400">
              <a:solidFill>
                <a:srgbClr val="000000"/>
              </a:solidFill>
            </a:endParaRPr>
          </a:p>
        </p:txBody>
      </p:sp>
      <p:pic>
        <p:nvPicPr>
          <p:cNvPr id="86025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6"/>
          <a:stretch>
            <a:fillRect/>
          </a:stretch>
        </p:blipFill>
        <p:spPr bwMode="auto">
          <a:xfrm>
            <a:off x="3957638" y="2505075"/>
            <a:ext cx="935037" cy="277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9999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86026" name="AutoShape 18"/>
          <p:cNvSpPr>
            <a:spLocks noChangeArrowheads="1"/>
          </p:cNvSpPr>
          <p:nvPr/>
        </p:nvSpPr>
        <p:spPr bwMode="auto">
          <a:xfrm>
            <a:off x="3943350" y="3873500"/>
            <a:ext cx="863600" cy="431800"/>
          </a:xfrm>
          <a:prstGeom prst="flowChartAlternateProcess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993D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342900" indent="-342900" algn="ctr">
              <a:lnSpc>
                <a:spcPct val="50000"/>
              </a:lnSpc>
              <a:spcAft>
                <a:spcPct val="70000"/>
              </a:spcAft>
            </a:pPr>
            <a:r>
              <a:rPr lang="en-US" sz="1400">
                <a:solidFill>
                  <a:srgbClr val="000000"/>
                </a:solidFill>
              </a:rPr>
              <a:t>New!</a:t>
            </a:r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86027" name="Text Box 44"/>
          <p:cNvSpPr txBox="1">
            <a:spLocks noChangeArrowheads="1"/>
          </p:cNvSpPr>
          <p:nvPr/>
        </p:nvSpPr>
        <p:spPr bwMode="auto">
          <a:xfrm>
            <a:off x="323850" y="1354138"/>
            <a:ext cx="5162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>
                <a:solidFill>
                  <a:srgbClr val="EA3492"/>
                </a:solidFill>
              </a:rPr>
              <a:t>Действительно с августа </a:t>
            </a:r>
            <a:r>
              <a:rPr lang="ru-RU" dirty="0">
                <a:solidFill>
                  <a:srgbClr val="EA3492"/>
                </a:solidFill>
              </a:rPr>
              <a:t>по декабрь 2014</a:t>
            </a:r>
            <a:endParaRPr lang="en-GB" dirty="0">
              <a:solidFill>
                <a:srgbClr val="EA3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49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text with/without bullets_title2">
  <a:themeElements>
    <a:clrScheme name="4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4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4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ext with/without bullets_title2">
  <a:themeElements>
    <a:clrScheme name="2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2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text with/without bullets_title2">
  <a:themeElements>
    <a:clrScheme name="2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2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50000"/>
          </a:lnSpc>
          <a:spcBef>
            <a:spcPct val="0"/>
          </a:spcBef>
          <a:spcAft>
            <a:spcPct val="7000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50000"/>
          </a:lnSpc>
          <a:spcBef>
            <a:spcPct val="0"/>
          </a:spcBef>
          <a:spcAft>
            <a:spcPct val="7000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2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text with/without bullets_title2">
  <a:themeElements>
    <a:clrScheme name="2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2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2_text with/without bullets_title2">
  <a:themeElements>
    <a:clrScheme name="2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2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50000"/>
          </a:lnSpc>
          <a:spcBef>
            <a:spcPct val="0"/>
          </a:spcBef>
          <a:spcAft>
            <a:spcPct val="7000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50000"/>
          </a:lnSpc>
          <a:spcBef>
            <a:spcPct val="0"/>
          </a:spcBef>
          <a:spcAft>
            <a:spcPct val="7000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2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382</Words>
  <Application>Microsoft Office PowerPoint</Application>
  <PresentationFormat>On-screen Show (4:3)</PresentationFormat>
  <Paragraphs>124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Office Theme</vt:lpstr>
      <vt:lpstr>4_text with/without bullets_title2</vt:lpstr>
      <vt:lpstr>2_text with/without bullets_title2</vt:lpstr>
      <vt:lpstr>6_text with/without bullets_title2</vt:lpstr>
      <vt:lpstr>3_text with/without bullets_title2</vt:lpstr>
      <vt:lpstr>12_text with/without bullets_title2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Petrukhina, Tatiana</dc:creator>
  <cp:lastModifiedBy>Petrukhina, Tatiana</cp:lastModifiedBy>
  <cp:revision>6</cp:revision>
  <dcterms:created xsi:type="dcterms:W3CDTF">2006-08-16T00:00:00Z</dcterms:created>
  <dcterms:modified xsi:type="dcterms:W3CDTF">2014-04-04T11:47:28Z</dcterms:modified>
</cp:coreProperties>
</file>