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86" r:id="rId4"/>
    <p:sldMasterId id="2147483700" r:id="rId5"/>
    <p:sldMasterId id="2147483713" r:id="rId6"/>
  </p:sldMasterIdLst>
  <p:notesMasterIdLst>
    <p:notesMasterId r:id="rId17"/>
  </p:notesMasterIdLst>
  <p:sldIdLst>
    <p:sldId id="261" r:id="rId7"/>
    <p:sldId id="262" r:id="rId8"/>
    <p:sldId id="264" r:id="rId9"/>
    <p:sldId id="271" r:id="rId10"/>
    <p:sldId id="272" r:id="rId11"/>
    <p:sldId id="273" r:id="rId12"/>
    <p:sldId id="274" r:id="rId13"/>
    <p:sldId id="275" r:id="rId14"/>
    <p:sldId id="281" r:id="rId15"/>
    <p:sldId id="28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8F1E9-046A-4E9A-81D1-69F200295CAC}" type="datetimeFigureOut">
              <a:rPr lang="en-GB" smtClean="0"/>
              <a:t>04/04/2014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E43B2-E4F8-4E7E-A466-1542EB90F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578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23925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23925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23925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23925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A579F00-0015-448C-BAA4-B3756C2959C6}" type="slidenum">
              <a:rPr lang="en-GB" b="0">
                <a:solidFill>
                  <a:prstClr val="black"/>
                </a:solidFill>
              </a:rPr>
              <a:pPr eaLnBrk="1" hangingPunct="1"/>
              <a:t>1</a:t>
            </a:fld>
            <a:endParaRPr lang="en-GB" b="0">
              <a:solidFill>
                <a:prstClr val="black"/>
              </a:solidFill>
            </a:endParaRPr>
          </a:p>
        </p:txBody>
      </p:sp>
      <p:sp>
        <p:nvSpPr>
          <p:cNvPr id="124931" name="Rectangle 7"/>
          <p:cNvSpPr txBox="1">
            <a:spLocks noGrp="1" noChangeArrowheads="1"/>
          </p:cNvSpPr>
          <p:nvPr/>
        </p:nvSpPr>
        <p:spPr bwMode="auto">
          <a:xfrm>
            <a:off x="3884613" y="8684926"/>
            <a:ext cx="2971800" cy="45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98" tIns="46150" rIns="92298" bIns="46150" anchor="b"/>
          <a:lstStyle>
            <a:lvl1pPr defTabSz="923925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23925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23925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23925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23925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068F1FF0-1427-444B-BDA0-B3E0E770E8E0}" type="slidenum">
              <a:rPr lang="en-GB" sz="1200" b="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 sz="1200" b="0" smtClean="0">
              <a:solidFill>
                <a:prstClr val="black"/>
              </a:solidFill>
            </a:endParaRPr>
          </a:p>
        </p:txBody>
      </p:sp>
      <p:sp>
        <p:nvSpPr>
          <p:cNvPr id="124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46999081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65976641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95344790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26023817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54249760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81362174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30285088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76019978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00165094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45536079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7650" y="1098550"/>
            <a:ext cx="2024063" cy="486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1098550"/>
            <a:ext cx="5921375" cy="486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99423602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23875" y="1098550"/>
            <a:ext cx="8097838" cy="4867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52275010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29536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56888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03155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10004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14804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90486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947490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395376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711395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75527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7650" y="1098550"/>
            <a:ext cx="2024063" cy="486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1098550"/>
            <a:ext cx="5921375" cy="486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44407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23875" y="1098550"/>
            <a:ext cx="8097838" cy="4867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2027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92191817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45551562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36933512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75896361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89817297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697912718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834648095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02462399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49913284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51348658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7650" y="1098550"/>
            <a:ext cx="2024063" cy="486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1098550"/>
            <a:ext cx="5921375" cy="486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670882020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287338"/>
            <a:ext cx="8086725" cy="1270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23875" y="1571625"/>
            <a:ext cx="8086725" cy="4378325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13" y="6165850"/>
            <a:ext cx="2133600" cy="260350"/>
          </a:xfrm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  <a:spcAft>
                <a:spcPct val="70000"/>
              </a:spcAft>
              <a:defRPr sz="1400" b="1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RB Internal or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1013" y="6473825"/>
            <a:ext cx="2133600" cy="268288"/>
          </a:xfrm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  <a:spcAft>
                <a:spcPct val="70000"/>
              </a:spcAft>
              <a:defRPr sz="1400" b="1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defRPr/>
            </a:pPr>
            <a:fld id="{C9DFBBD4-472B-4BD2-9291-9E64A25CBE18}" type="slidenum">
              <a:rPr lang="en-GB"/>
              <a:pPr fontAlgn="base">
                <a:spcBef>
                  <a:spcPct val="0"/>
                </a:spcBef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4728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1098550"/>
            <a:ext cx="8089900" cy="996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531813" y="2103438"/>
            <a:ext cx="8089900" cy="3862387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2451182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1285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30581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4101287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164208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20042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313844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7140453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16821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8649405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175082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7650" y="1098550"/>
            <a:ext cx="2024063" cy="486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1098550"/>
            <a:ext cx="5921375" cy="486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26516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23875" y="1098550"/>
            <a:ext cx="8097838" cy="4867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171671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083202447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426153537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53319162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157795751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963296423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15273409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478481872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621995533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58689122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199803544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7650" y="1098550"/>
            <a:ext cx="2024063" cy="486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1098550"/>
            <a:ext cx="5921375" cy="486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551759701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287338"/>
            <a:ext cx="8086725" cy="1270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23875" y="1571625"/>
            <a:ext cx="8086725" cy="4378325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13" y="6165850"/>
            <a:ext cx="2133600" cy="260350"/>
          </a:xfrm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  <a:spcAft>
                <a:spcPct val="70000"/>
              </a:spcAft>
              <a:defRPr sz="1400" b="1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RB Internal or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1013" y="6473825"/>
            <a:ext cx="2133600" cy="268288"/>
          </a:xfrm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  <a:spcAft>
                <a:spcPct val="70000"/>
              </a:spcAft>
              <a:defRPr sz="1400" b="1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defRPr/>
            </a:pPr>
            <a:fld id="{DED1413F-79D6-42E6-9A1E-662365C7B2AE}" type="slidenum">
              <a:rPr lang="en-GB"/>
              <a:pPr fontAlgn="base">
                <a:spcBef>
                  <a:spcPct val="0"/>
                </a:spcBef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7035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1098550"/>
            <a:ext cx="8089900" cy="996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531813" y="2103438"/>
            <a:ext cx="8089900" cy="3862387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295505162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23875" y="1098550"/>
            <a:ext cx="8097838" cy="4867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6503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098550"/>
            <a:ext cx="80899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813" y="2103438"/>
            <a:ext cx="8089900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 </a:t>
            </a:r>
          </a:p>
          <a:p>
            <a:pPr lvl="2"/>
            <a:r>
              <a:rPr lang="en-GB" smtClean="0"/>
              <a:t>Third level</a:t>
            </a:r>
          </a:p>
        </p:txBody>
      </p:sp>
      <p:pic>
        <p:nvPicPr>
          <p:cNvPr id="3076" name="Picture 5" descr="RB_logo_HHH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13" y="160338"/>
            <a:ext cx="135731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1813" y="6484938"/>
            <a:ext cx="807878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54914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>
          <a:solidFill>
            <a:schemeClr val="folHlink"/>
          </a:solidFill>
          <a:latin typeface="+mn-lt"/>
          <a:ea typeface="+mn-ea"/>
          <a:cs typeface="+mn-cs"/>
        </a:defRPr>
      </a:lvl1pPr>
      <a:lvl2pPr marL="1588" indent="455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 b="1">
          <a:solidFill>
            <a:schemeClr val="tx2"/>
          </a:solidFill>
          <a:latin typeface="+mn-lt"/>
          <a:cs typeface="+mn-cs"/>
        </a:defRPr>
      </a:lvl2pPr>
      <a:lvl3pPr marL="204788" indent="-201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buChar char="•"/>
        <a:defRPr sz="2000">
          <a:solidFill>
            <a:schemeClr val="folHlink"/>
          </a:solidFill>
          <a:latin typeface="+mn-lt"/>
          <a:cs typeface="+mn-cs"/>
        </a:defRPr>
      </a:lvl3pPr>
      <a:lvl4pPr marL="788988" indent="-196850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–"/>
        <a:defRPr>
          <a:solidFill>
            <a:schemeClr val="folHlink"/>
          </a:solidFill>
          <a:latin typeface="+mn-lt"/>
          <a:cs typeface="+mn-cs"/>
        </a:defRPr>
      </a:lvl4pPr>
      <a:lvl5pPr marL="9858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5pPr>
      <a:lvl6pPr marL="1443038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6pPr>
      <a:lvl7pPr marL="1900238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7pPr>
      <a:lvl8pPr marL="2357438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8pPr>
      <a:lvl9pPr marL="2814638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098550"/>
            <a:ext cx="80899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813" y="2103438"/>
            <a:ext cx="8089900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 </a:t>
            </a:r>
          </a:p>
          <a:p>
            <a:pPr lvl="2"/>
            <a:r>
              <a:rPr lang="en-GB" smtClean="0"/>
              <a:t>Third level</a:t>
            </a:r>
          </a:p>
        </p:txBody>
      </p:sp>
      <p:pic>
        <p:nvPicPr>
          <p:cNvPr id="2052" name="Picture 5" descr="RB_logo_HHH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13" y="160338"/>
            <a:ext cx="135731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69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>
    <p:fade/>
  </p:transition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>
          <a:solidFill>
            <a:schemeClr val="folHlink"/>
          </a:solidFill>
          <a:latin typeface="+mn-lt"/>
          <a:ea typeface="+mn-ea"/>
          <a:cs typeface="+mn-cs"/>
        </a:defRPr>
      </a:lvl1pPr>
      <a:lvl2pPr marL="1588" indent="455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 b="1">
          <a:solidFill>
            <a:schemeClr val="tx2"/>
          </a:solidFill>
          <a:latin typeface="+mn-lt"/>
          <a:cs typeface="+mn-cs"/>
        </a:defRPr>
      </a:lvl2pPr>
      <a:lvl3pPr marL="204788" indent="-201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buChar char="•"/>
        <a:defRPr sz="2000">
          <a:solidFill>
            <a:schemeClr val="folHlink"/>
          </a:solidFill>
          <a:latin typeface="+mn-lt"/>
          <a:cs typeface="+mn-cs"/>
        </a:defRPr>
      </a:lvl3pPr>
      <a:lvl4pPr marL="788988" indent="-196850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–"/>
        <a:defRPr>
          <a:solidFill>
            <a:schemeClr val="folHlink"/>
          </a:solidFill>
          <a:latin typeface="+mn-lt"/>
          <a:cs typeface="+mn-cs"/>
        </a:defRPr>
      </a:lvl4pPr>
      <a:lvl5pPr marL="9858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5pPr>
      <a:lvl6pPr marL="14430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6pPr>
      <a:lvl7pPr marL="19002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7pPr>
      <a:lvl8pPr marL="23574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8pPr>
      <a:lvl9pPr marL="28146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098550"/>
            <a:ext cx="80899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813" y="2103438"/>
            <a:ext cx="8089900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 </a:t>
            </a:r>
          </a:p>
          <a:p>
            <a:pPr lvl="2"/>
            <a:r>
              <a:rPr lang="en-GB" smtClean="0"/>
              <a:t>Third level</a:t>
            </a:r>
          </a:p>
        </p:txBody>
      </p:sp>
      <p:pic>
        <p:nvPicPr>
          <p:cNvPr id="7172" name="Picture 5" descr="RB_logo_HHH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13" y="160338"/>
            <a:ext cx="135731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1813" y="6484938"/>
            <a:ext cx="807878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Aft>
                <a:spcPct val="0"/>
              </a:spcAft>
              <a:defRPr sz="8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90073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ransition>
    <p:fade/>
  </p:transition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>
          <a:solidFill>
            <a:schemeClr val="folHlink"/>
          </a:solidFill>
          <a:latin typeface="+mn-lt"/>
          <a:ea typeface="+mn-ea"/>
          <a:cs typeface="+mn-cs"/>
        </a:defRPr>
      </a:lvl1pPr>
      <a:lvl2pPr marL="1588" indent="455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 b="1">
          <a:solidFill>
            <a:schemeClr val="tx2"/>
          </a:solidFill>
          <a:latin typeface="+mn-lt"/>
          <a:cs typeface="+mn-cs"/>
        </a:defRPr>
      </a:lvl2pPr>
      <a:lvl3pPr marL="204788" indent="-201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buChar char="•"/>
        <a:defRPr sz="2000">
          <a:solidFill>
            <a:schemeClr val="folHlink"/>
          </a:solidFill>
          <a:latin typeface="+mn-lt"/>
          <a:cs typeface="+mn-cs"/>
        </a:defRPr>
      </a:lvl3pPr>
      <a:lvl4pPr marL="788988" indent="-196850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–"/>
        <a:defRPr>
          <a:solidFill>
            <a:schemeClr val="folHlink"/>
          </a:solidFill>
          <a:latin typeface="+mn-lt"/>
          <a:cs typeface="+mn-cs"/>
        </a:defRPr>
      </a:lvl4pPr>
      <a:lvl5pPr marL="9858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5pPr>
      <a:lvl6pPr marL="14430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6pPr>
      <a:lvl7pPr marL="19002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7pPr>
      <a:lvl8pPr marL="23574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8pPr>
      <a:lvl9pPr marL="28146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098550"/>
            <a:ext cx="80899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813" y="2103438"/>
            <a:ext cx="8089900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 </a:t>
            </a:r>
          </a:p>
          <a:p>
            <a:pPr lvl="2"/>
            <a:r>
              <a:rPr lang="en-GB" smtClean="0"/>
              <a:t>Third level</a:t>
            </a:r>
          </a:p>
        </p:txBody>
      </p:sp>
      <p:pic>
        <p:nvPicPr>
          <p:cNvPr id="2052" name="Picture 5" descr="RB_logo_HHH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13" y="160338"/>
            <a:ext cx="135731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60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ransition>
    <p:fade/>
  </p:transition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>
          <a:solidFill>
            <a:schemeClr val="folHlink"/>
          </a:solidFill>
          <a:latin typeface="+mn-lt"/>
          <a:ea typeface="+mn-ea"/>
          <a:cs typeface="+mn-cs"/>
        </a:defRPr>
      </a:lvl1pPr>
      <a:lvl2pPr marL="1588" indent="455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 b="1">
          <a:solidFill>
            <a:schemeClr val="tx2"/>
          </a:solidFill>
          <a:latin typeface="+mn-lt"/>
          <a:cs typeface="+mn-cs"/>
        </a:defRPr>
      </a:lvl2pPr>
      <a:lvl3pPr marL="204788" indent="-201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buChar char="•"/>
        <a:defRPr sz="2000">
          <a:solidFill>
            <a:schemeClr val="folHlink"/>
          </a:solidFill>
          <a:latin typeface="+mn-lt"/>
          <a:cs typeface="+mn-cs"/>
        </a:defRPr>
      </a:lvl3pPr>
      <a:lvl4pPr marL="788988" indent="-196850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–"/>
        <a:defRPr>
          <a:solidFill>
            <a:schemeClr val="folHlink"/>
          </a:solidFill>
          <a:latin typeface="+mn-lt"/>
          <a:cs typeface="+mn-cs"/>
        </a:defRPr>
      </a:lvl4pPr>
      <a:lvl5pPr marL="9858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5pPr>
      <a:lvl6pPr marL="14430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6pPr>
      <a:lvl7pPr marL="19002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7pPr>
      <a:lvl8pPr marL="23574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8pPr>
      <a:lvl9pPr marL="28146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098550"/>
            <a:ext cx="80899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813" y="2103438"/>
            <a:ext cx="8089900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 </a:t>
            </a:r>
          </a:p>
          <a:p>
            <a:pPr lvl="2"/>
            <a:r>
              <a:rPr lang="en-GB" smtClean="0"/>
              <a:t>Third level</a:t>
            </a:r>
          </a:p>
        </p:txBody>
      </p:sp>
      <p:pic>
        <p:nvPicPr>
          <p:cNvPr id="6148" name="Picture 5" descr="RB_logo_HHH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13" y="160338"/>
            <a:ext cx="135731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1813" y="6484938"/>
            <a:ext cx="807878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Aft>
                <a:spcPct val="0"/>
              </a:spcAft>
              <a:defRPr sz="8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43656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</p:sldLayoutIdLst>
  <p:transition>
    <p:fade/>
  </p:transition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>
          <a:solidFill>
            <a:schemeClr val="folHlink"/>
          </a:solidFill>
          <a:latin typeface="+mn-lt"/>
          <a:ea typeface="+mn-ea"/>
          <a:cs typeface="+mn-cs"/>
        </a:defRPr>
      </a:lvl1pPr>
      <a:lvl2pPr marL="1588" indent="455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 b="1">
          <a:solidFill>
            <a:schemeClr val="tx2"/>
          </a:solidFill>
          <a:latin typeface="+mn-lt"/>
          <a:cs typeface="+mn-cs"/>
        </a:defRPr>
      </a:lvl2pPr>
      <a:lvl3pPr marL="204788" indent="-201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buChar char="•"/>
        <a:defRPr sz="2000">
          <a:solidFill>
            <a:schemeClr val="folHlink"/>
          </a:solidFill>
          <a:latin typeface="+mn-lt"/>
          <a:cs typeface="+mn-cs"/>
        </a:defRPr>
      </a:lvl3pPr>
      <a:lvl4pPr marL="788988" indent="-196850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–"/>
        <a:defRPr>
          <a:solidFill>
            <a:schemeClr val="folHlink"/>
          </a:solidFill>
          <a:latin typeface="+mn-lt"/>
          <a:cs typeface="+mn-cs"/>
        </a:defRPr>
      </a:lvl4pPr>
      <a:lvl5pPr marL="9858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5pPr>
      <a:lvl6pPr marL="14430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6pPr>
      <a:lvl7pPr marL="19002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7pPr>
      <a:lvl8pPr marL="23574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8pPr>
      <a:lvl9pPr marL="28146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12" Type="http://schemas.openxmlformats.org/officeDocument/2006/relationships/image" Target="../media/image26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20.jpeg"/><Relationship Id="rId11" Type="http://schemas.openxmlformats.org/officeDocument/2006/relationships/image" Target="../media/image25.jpeg"/><Relationship Id="rId5" Type="http://schemas.openxmlformats.org/officeDocument/2006/relationships/image" Target="../media/image19.jpeg"/><Relationship Id="rId10" Type="http://schemas.openxmlformats.org/officeDocument/2006/relationships/image" Target="../media/image24.jpe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15.jpeg"/><Relationship Id="rId4" Type="http://schemas.openxmlformats.org/officeDocument/2006/relationships/image" Target="../media/image8.jpeg"/><Relationship Id="rId9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10" Type="http://schemas.openxmlformats.org/officeDocument/2006/relationships/image" Target="../media/image26.jpeg"/><Relationship Id="rId4" Type="http://schemas.openxmlformats.org/officeDocument/2006/relationships/image" Target="../media/image19.jpeg"/><Relationship Id="rId9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8.jpeg"/><Relationship Id="rId5" Type="http://schemas.openxmlformats.org/officeDocument/2006/relationships/image" Target="../media/image15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5"/>
          <p:cNvSpPr>
            <a:spLocks noChangeArrowheads="1"/>
          </p:cNvSpPr>
          <p:nvPr/>
        </p:nvSpPr>
        <p:spPr bwMode="auto">
          <a:xfrm>
            <a:off x="0" y="0"/>
            <a:ext cx="7272338" cy="647700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FFFFFF"/>
                </a:solidFill>
              </a:rPr>
              <a:t>Nurofen</a:t>
            </a:r>
            <a:r>
              <a:rPr lang="ru-RU" sz="2800" smtClean="0">
                <a:solidFill>
                  <a:srgbClr val="FFFFFF"/>
                </a:solidFill>
              </a:rPr>
              <a:t>.  Критерии оценки выкладки</a:t>
            </a:r>
          </a:p>
        </p:txBody>
      </p:sp>
      <p:graphicFrame>
        <p:nvGraphicFramePr>
          <p:cNvPr id="12491" name="Group 203"/>
          <p:cNvGraphicFramePr>
            <a:graphicFrameLocks noGrp="1"/>
          </p:cNvGraphicFramePr>
          <p:nvPr/>
        </p:nvGraphicFramePr>
        <p:xfrm>
          <a:off x="336550" y="1692275"/>
          <a:ext cx="8470900" cy="3597275"/>
        </p:xfrm>
        <a:graphic>
          <a:graphicData uri="http://schemas.openxmlformats.org/drawingml/2006/table">
            <a:tbl>
              <a:tblPr/>
              <a:tblGrid>
                <a:gridCol w="1054100"/>
                <a:gridCol w="2349500"/>
                <a:gridCol w="2400300"/>
                <a:gridCol w="2667000"/>
              </a:tblGrid>
              <a:tr h="36201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Критерии оценки выкладки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Комментарии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Категория выкладки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критерий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-                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расположение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в категории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 критерий -                    Соблюдение Маст Листа</a:t>
                      </a: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00601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А </a:t>
                      </a: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Приоритетное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размещение в категории (центр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полки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; передний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край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витрины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,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единым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блоком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).                                                                         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Наличие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на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полке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всех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SKU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согласно Маст Листу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и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выкладка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согласно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планограмме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. 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При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дефектуре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отсутс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т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вующее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SKU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заменятеся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на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дополнительный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ф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е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йс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SKU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на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основании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рейтинга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приоритета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маст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листа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.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59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В</a:t>
                      </a: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Приоритетное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размещение в категории (центр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полки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; передний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край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витрины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,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единым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блоком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)                                                   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Выложены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не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все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SKU, но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 не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менее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7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SKU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При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выкладке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руководствоваться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рейтингом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позиций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маст-листа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для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данной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категории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аптеки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и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выкладывать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в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первую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очередь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самые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рейтинговые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позиции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59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С</a:t>
                      </a: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Не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приоритетное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размещение в категории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Наличие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на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полке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менее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7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SKU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255" name="Footer Placeholder 4"/>
          <p:cNvSpPr txBox="1">
            <a:spLocks/>
          </p:cNvSpPr>
          <p:nvPr/>
        </p:nvSpPr>
        <p:spPr bwMode="auto">
          <a:xfrm>
            <a:off x="93663" y="6607175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100" smtClean="0">
                <a:solidFill>
                  <a:srgbClr val="FFFFFF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5918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2"/>
          <p:cNvSpPr>
            <a:spLocks noChangeArrowheads="1"/>
          </p:cNvSpPr>
          <p:nvPr/>
        </p:nvSpPr>
        <p:spPr bwMode="auto">
          <a:xfrm>
            <a:off x="0" y="0"/>
            <a:ext cx="7272338" cy="647700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2800" b="1" smtClean="0">
                <a:solidFill>
                  <a:srgbClr val="FFFFFF"/>
                </a:solidFill>
              </a:rPr>
              <a:t>Nurofen </a:t>
            </a:r>
            <a:r>
              <a:rPr lang="ru-RU" sz="2800" b="1" smtClean="0">
                <a:solidFill>
                  <a:srgbClr val="FFFFFF"/>
                </a:solidFill>
              </a:rPr>
              <a:t>гель. Планограмма</a:t>
            </a:r>
            <a:r>
              <a:rPr lang="en-US" sz="2800" b="1" smtClean="0">
                <a:solidFill>
                  <a:srgbClr val="FFFFFF"/>
                </a:solidFill>
              </a:rPr>
              <a:t> VIP, A, B</a:t>
            </a:r>
            <a:endParaRPr lang="ru-RU" sz="2800" b="1" smtClean="0">
              <a:solidFill>
                <a:srgbClr val="FFFFFF"/>
              </a:solidFill>
            </a:endParaRPr>
          </a:p>
        </p:txBody>
      </p:sp>
      <p:grpSp>
        <p:nvGrpSpPr>
          <p:cNvPr id="73731" name="Group 7"/>
          <p:cNvGrpSpPr>
            <a:grpSpLocks/>
          </p:cNvGrpSpPr>
          <p:nvPr/>
        </p:nvGrpSpPr>
        <p:grpSpPr bwMode="auto">
          <a:xfrm>
            <a:off x="395288" y="3182938"/>
            <a:ext cx="8134350" cy="1500187"/>
            <a:chOff x="827584" y="3758527"/>
            <a:chExt cx="8133854" cy="1500418"/>
          </a:xfrm>
        </p:grpSpPr>
        <p:pic>
          <p:nvPicPr>
            <p:cNvPr id="73742" name="Picture 2" descr="R:\Marketing &amp; Sales\Nurofen\Pack_shots\Nurofen_3D\Nurofen gel-carton-Gaudy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03" y="4592942"/>
              <a:ext cx="1872207" cy="666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43" name="Picture 3" descr="R:\Marketing &amp; Sales\Nurofen\Pack_shots\Nurofen_3D\Nurofen_gel_100g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03" y="3758527"/>
              <a:ext cx="2768817" cy="757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6656529" y="3788694"/>
              <a:ext cx="2304909" cy="985990"/>
            </a:xfrm>
            <a:prstGeom prst="rect">
              <a:avLst/>
            </a:prstGeom>
            <a:solidFill>
              <a:srgbClr val="CBCBC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600" b="1" kern="0" dirty="0">
                  <a:solidFill>
                    <a:sysClr val="windowText" lastClr="000000"/>
                  </a:solidFill>
                </a:rPr>
                <a:t>Другие гели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27584" y="3788694"/>
              <a:ext cx="2304909" cy="985990"/>
            </a:xfrm>
            <a:prstGeom prst="rect">
              <a:avLst/>
            </a:prstGeom>
            <a:solidFill>
              <a:srgbClr val="CBCBC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600" b="1" kern="0" dirty="0">
                  <a:solidFill>
                    <a:sysClr val="windowText" lastClr="000000"/>
                  </a:solidFill>
                </a:rPr>
                <a:t>Другие гели</a:t>
              </a:r>
            </a:p>
          </p:txBody>
        </p:sp>
      </p:grpSp>
      <p:grpSp>
        <p:nvGrpSpPr>
          <p:cNvPr id="73732" name="Group 6"/>
          <p:cNvGrpSpPr>
            <a:grpSpLocks/>
          </p:cNvGrpSpPr>
          <p:nvPr/>
        </p:nvGrpSpPr>
        <p:grpSpPr bwMode="auto">
          <a:xfrm>
            <a:off x="395288" y="1557338"/>
            <a:ext cx="8108950" cy="1022350"/>
            <a:chOff x="797722" y="1933496"/>
            <a:chExt cx="8108623" cy="1023183"/>
          </a:xfrm>
        </p:grpSpPr>
        <p:pic>
          <p:nvPicPr>
            <p:cNvPr id="73738" name="Picture 2" descr="R:\Marketing &amp; Sales\Nurofen\Pack_shots\Nurofen_3D\Nurofen gel-carton-Gaudy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290676"/>
              <a:ext cx="1872207" cy="666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39" name="Picture 3" descr="R:\Marketing &amp; Sales\Nurofen\Pack_shots\Nurofen_3D\Nurofen_gel_100g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3521" y="2199172"/>
              <a:ext cx="2768817" cy="757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390343" y="1933496"/>
              <a:ext cx="1516002" cy="977107"/>
            </a:xfrm>
            <a:prstGeom prst="rect">
              <a:avLst/>
            </a:prstGeom>
            <a:solidFill>
              <a:srgbClr val="CBCBC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600" b="1" kern="0" dirty="0">
                  <a:solidFill>
                    <a:sysClr val="windowText" lastClr="000000"/>
                  </a:solidFill>
                </a:rPr>
                <a:t>Другие гели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97722" y="1979571"/>
              <a:ext cx="1516001" cy="977108"/>
            </a:xfrm>
            <a:prstGeom prst="rect">
              <a:avLst/>
            </a:prstGeom>
            <a:solidFill>
              <a:srgbClr val="CBCBC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600" b="1" kern="0" dirty="0">
                  <a:solidFill>
                    <a:sysClr val="windowText" lastClr="000000"/>
                  </a:solidFill>
                </a:rPr>
                <a:t>Другие гели</a:t>
              </a:r>
            </a:p>
          </p:txBody>
        </p:sp>
      </p:grpSp>
      <p:sp>
        <p:nvSpPr>
          <p:cNvPr id="73733" name="Rectangle 30"/>
          <p:cNvSpPr>
            <a:spLocks noChangeArrowheads="1"/>
          </p:cNvSpPr>
          <p:nvPr/>
        </p:nvSpPr>
        <p:spPr bwMode="auto">
          <a:xfrm>
            <a:off x="3635375" y="2636838"/>
            <a:ext cx="1081088" cy="503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b="1" smtClean="0">
                <a:solidFill>
                  <a:srgbClr val="000000"/>
                </a:solidFill>
              </a:rPr>
              <a:t>или</a:t>
            </a:r>
            <a:endParaRPr lang="en-US" sz="1400" b="1" smtClean="0">
              <a:solidFill>
                <a:srgbClr val="000000"/>
              </a:solidFill>
            </a:endParaRPr>
          </a:p>
        </p:txBody>
      </p:sp>
      <p:sp>
        <p:nvSpPr>
          <p:cNvPr id="73734" name="Footer Placeholder 4"/>
          <p:cNvSpPr txBox="1">
            <a:spLocks/>
          </p:cNvSpPr>
          <p:nvPr/>
        </p:nvSpPr>
        <p:spPr bwMode="auto">
          <a:xfrm>
            <a:off x="93663" y="6607175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100" smtClean="0">
                <a:solidFill>
                  <a:srgbClr val="FFFFFF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 smtClean="0">
              <a:solidFill>
                <a:srgbClr val="FFFFFF"/>
              </a:solidFill>
            </a:endParaRPr>
          </a:p>
        </p:txBody>
      </p:sp>
      <p:sp>
        <p:nvSpPr>
          <p:cNvPr id="73735" name="Text Box 31"/>
          <p:cNvSpPr txBox="1">
            <a:spLocks noChangeArrowheads="1"/>
          </p:cNvSpPr>
          <p:nvPr/>
        </p:nvSpPr>
        <p:spPr bwMode="auto">
          <a:xfrm>
            <a:off x="323850" y="1298575"/>
            <a:ext cx="6762750" cy="198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smtClean="0">
                <a:solidFill>
                  <a:srgbClr val="000000"/>
                </a:solidFill>
              </a:rPr>
              <a:t>Все </a:t>
            </a:r>
            <a:r>
              <a:rPr lang="en-US" sz="1400" smtClean="0">
                <a:solidFill>
                  <a:srgbClr val="000000"/>
                </a:solidFill>
              </a:rPr>
              <a:t>SKU Nurofen</a:t>
            </a:r>
            <a:r>
              <a:rPr lang="ru-RU" sz="1400" smtClean="0">
                <a:solidFill>
                  <a:srgbClr val="000000"/>
                </a:solidFill>
              </a:rPr>
              <a:t> должны размещаться в центре категории на уровне глаз</a:t>
            </a:r>
            <a:endParaRPr lang="en-US" sz="1400" smtClean="0">
              <a:solidFill>
                <a:srgbClr val="000000"/>
              </a:solidFill>
            </a:endParaRPr>
          </a:p>
        </p:txBody>
      </p:sp>
      <p:sp>
        <p:nvSpPr>
          <p:cNvPr id="73736" name="Text Box 44"/>
          <p:cNvSpPr txBox="1">
            <a:spLocks noChangeArrowheads="1"/>
          </p:cNvSpPr>
          <p:nvPr/>
        </p:nvSpPr>
        <p:spPr bwMode="auto">
          <a:xfrm>
            <a:off x="250825" y="692150"/>
            <a:ext cx="475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mtClean="0">
                <a:solidFill>
                  <a:srgbClr val="000000"/>
                </a:solidFill>
              </a:rPr>
              <a:t>ЗАКРЫТЫЙ ТИП</a:t>
            </a:r>
            <a:endParaRPr lang="en-GB" smtClean="0">
              <a:solidFill>
                <a:srgbClr val="000000"/>
              </a:solidFill>
            </a:endParaRPr>
          </a:p>
        </p:txBody>
      </p:sp>
      <p:sp>
        <p:nvSpPr>
          <p:cNvPr id="73737" name="Text Box 31"/>
          <p:cNvSpPr txBox="1">
            <a:spLocks noChangeArrowheads="1"/>
          </p:cNvSpPr>
          <p:nvPr/>
        </p:nvSpPr>
        <p:spPr bwMode="auto">
          <a:xfrm>
            <a:off x="468313" y="5013325"/>
            <a:ext cx="8064500" cy="503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2400" smtClean="0">
                <a:solidFill>
                  <a:srgbClr val="EA3492"/>
                </a:solidFill>
              </a:rPr>
              <a:t>В аптеке С и Киоск – </a:t>
            </a:r>
            <a:r>
              <a:rPr lang="en-US" sz="2400" smtClean="0">
                <a:solidFill>
                  <a:srgbClr val="EA3492"/>
                </a:solidFill>
              </a:rPr>
              <a:t>Nurofen Gel 50 ml</a:t>
            </a:r>
            <a:r>
              <a:rPr lang="ru-RU" sz="2400" smtClean="0">
                <a:solidFill>
                  <a:srgbClr val="EA3492"/>
                </a:solidFill>
              </a:rPr>
              <a:t> размещаем в центре категории на уровне глаз!</a:t>
            </a:r>
            <a:endParaRPr lang="en-US" sz="2400" smtClean="0">
              <a:solidFill>
                <a:srgbClr val="EA3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339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0"/>
            <a:ext cx="7272338" cy="836613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FFFFFF"/>
                </a:solidFill>
              </a:rPr>
              <a:t>Nurofen </a:t>
            </a:r>
            <a:r>
              <a:rPr lang="ru-RU" sz="2800" smtClean="0">
                <a:solidFill>
                  <a:srgbClr val="FFFFFF"/>
                </a:solidFill>
              </a:rPr>
              <a:t>гель. Критерии оценки выкладки</a:t>
            </a:r>
          </a:p>
        </p:txBody>
      </p:sp>
      <p:graphicFrame>
        <p:nvGraphicFramePr>
          <p:cNvPr id="4" name="Group 203"/>
          <p:cNvGraphicFramePr>
            <a:graphicFrameLocks noGrp="1"/>
          </p:cNvGraphicFramePr>
          <p:nvPr/>
        </p:nvGraphicFramePr>
        <p:xfrm>
          <a:off x="336550" y="1692275"/>
          <a:ext cx="8470900" cy="2711451"/>
        </p:xfrm>
        <a:graphic>
          <a:graphicData uri="http://schemas.openxmlformats.org/drawingml/2006/table">
            <a:tbl>
              <a:tblPr/>
              <a:tblGrid>
                <a:gridCol w="1054100"/>
                <a:gridCol w="2349500"/>
                <a:gridCol w="2400300"/>
                <a:gridCol w="2667000"/>
              </a:tblGrid>
              <a:tr h="36203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Критерии оценки выкладки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Комментарии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3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Категория выкладки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критерий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-                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расположение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в категории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критерий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-                   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Соблюдение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Маст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Листа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88603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А </a:t>
                      </a: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Приоритетное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размещение в категории (центр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полки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; передний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край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витрины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,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единым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блоком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).                                                                         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Наличие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на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полке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SKU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и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выкладка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согласно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планограмме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. 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</a:rPr>
                        <a:t>При</a:t>
                      </a:r>
                      <a:r>
                        <a:rPr kumimoji="0" lang="en-GB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kumimoji="0" lang="en-GB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</a:rPr>
                        <a:t>дефектуре</a:t>
                      </a:r>
                      <a:r>
                        <a:rPr kumimoji="0" lang="en-GB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kumimoji="0" lang="en-GB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</a:rPr>
                        <a:t>отсутс</a:t>
                      </a:r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</a:rPr>
                        <a:t>т</a:t>
                      </a:r>
                      <a:r>
                        <a:rPr kumimoji="0" lang="en-GB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</a:rPr>
                        <a:t>вующее</a:t>
                      </a:r>
                      <a:r>
                        <a:rPr kumimoji="0" lang="en-GB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</a:rPr>
                        <a:t> SKU </a:t>
                      </a:r>
                      <a:r>
                        <a:rPr kumimoji="0" lang="en-GB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</a:rPr>
                        <a:t>заменятеся</a:t>
                      </a:r>
                      <a:r>
                        <a:rPr kumimoji="0" lang="en-GB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</a:rPr>
                        <a:t>  </a:t>
                      </a:r>
                      <a:r>
                        <a:rPr kumimoji="0" lang="en-GB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</a:rPr>
                        <a:t>на </a:t>
                      </a:r>
                      <a:r>
                        <a:rPr kumimoji="0" lang="en-GB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</a:rPr>
                        <a:t>двойной</a:t>
                      </a:r>
                      <a:r>
                        <a:rPr kumimoji="0" lang="en-GB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kumimoji="0" lang="en-GB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</a:rPr>
                        <a:t>фейс</a:t>
                      </a:r>
                      <a:r>
                        <a:rPr kumimoji="0" lang="en-GB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kumimoji="0" lang="en-GB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</a:rPr>
                        <a:t>имеющегося</a:t>
                      </a:r>
                      <a:r>
                        <a:rPr kumimoji="0" lang="en-GB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</a:rPr>
                        <a:t> в наличии SKU </a:t>
                      </a:r>
                      <a:endParaRPr kumimoji="0" lang="en-GB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607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С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Не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приоритетное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размещение в категории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Наличие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на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полке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SKU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с выкладкой 1 фейса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При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выкладке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руководствоваться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рейтингом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позиций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маст-листа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для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данной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категории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аптеки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и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выкладывать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в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первую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очередь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самые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рейтинговые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позиции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75" name="Footer Placeholder 4"/>
          <p:cNvSpPr txBox="1">
            <a:spLocks/>
          </p:cNvSpPr>
          <p:nvPr/>
        </p:nvSpPr>
        <p:spPr bwMode="auto">
          <a:xfrm>
            <a:off x="93663" y="6607175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100" smtClean="0">
                <a:solidFill>
                  <a:srgbClr val="FFFFFF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92131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5"/>
          <p:cNvSpPr>
            <a:spLocks noChangeArrowheads="1"/>
          </p:cNvSpPr>
          <p:nvPr/>
        </p:nvSpPr>
        <p:spPr bwMode="auto">
          <a:xfrm>
            <a:off x="0" y="0"/>
            <a:ext cx="7272338" cy="647700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FFFFFF"/>
                </a:solidFill>
              </a:rPr>
              <a:t>NUROFEN.</a:t>
            </a:r>
            <a:r>
              <a:rPr lang="ru-RU" sz="2800" smtClean="0">
                <a:solidFill>
                  <a:srgbClr val="FFFFFF"/>
                </a:solidFill>
              </a:rPr>
              <a:t> Маст Лист </a:t>
            </a:r>
            <a:endParaRPr lang="ru-RU" sz="2800" b="1" smtClean="0">
              <a:solidFill>
                <a:srgbClr val="FFFFFF"/>
              </a:solidFill>
            </a:endParaRP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179388" y="647700"/>
            <a:ext cx="8353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359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800" b="1" smtClean="0">
                <a:solidFill>
                  <a:srgbClr val="EA3492"/>
                </a:solidFill>
              </a:rPr>
              <a:t>МАРТ-ОКТЯБРЬ</a:t>
            </a:r>
          </a:p>
        </p:txBody>
      </p:sp>
      <p:sp>
        <p:nvSpPr>
          <p:cNvPr id="55300" name="Footer Placeholder 4"/>
          <p:cNvSpPr txBox="1">
            <a:spLocks/>
          </p:cNvSpPr>
          <p:nvPr/>
        </p:nvSpPr>
        <p:spPr bwMode="auto">
          <a:xfrm>
            <a:off x="93663" y="6607175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100" smtClean="0">
                <a:solidFill>
                  <a:srgbClr val="FFFFFF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 smtClean="0">
              <a:solidFill>
                <a:srgbClr val="FFFFFF"/>
              </a:solidFill>
            </a:endParaRPr>
          </a:p>
        </p:txBody>
      </p:sp>
      <p:graphicFrame>
        <p:nvGraphicFramePr>
          <p:cNvPr id="8" name="Group 281"/>
          <p:cNvGraphicFramePr>
            <a:graphicFrameLocks noGrp="1"/>
          </p:cNvGraphicFramePr>
          <p:nvPr/>
        </p:nvGraphicFramePr>
        <p:xfrm>
          <a:off x="179388" y="1484313"/>
          <a:ext cx="8615362" cy="3979866"/>
        </p:xfrm>
        <a:graphic>
          <a:graphicData uri="http://schemas.openxmlformats.org/drawingml/2006/table">
            <a:tbl>
              <a:tblPr/>
              <a:tblGrid>
                <a:gridCol w="358775"/>
                <a:gridCol w="3813175"/>
                <a:gridCol w="1084262"/>
                <a:gridCol w="479425"/>
                <a:gridCol w="484188"/>
                <a:gridCol w="477837"/>
                <a:gridCol w="482600"/>
                <a:gridCol w="474663"/>
                <a:gridCol w="481012"/>
                <a:gridCol w="479425"/>
              </a:tblGrid>
              <a:tr h="465136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№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Название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Аптека отрытого типа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Аптека закрытого типа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Киоск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33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VIP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VIP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333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NUROFEN таблетки и капсулы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33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 Nurofen  Express  Cap №10 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</a:tr>
              <a:tr h="2476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2</a:t>
                      </a: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" charset="-52"/>
                        <a:cs typeface="Arial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Nurofen №24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</a:tr>
              <a:tr h="201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3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BFE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Nurofen Express Lady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№12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BFE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</a:tr>
              <a:tr h="201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4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Nurofen Express Neo №12 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</a:tr>
              <a:tr h="2619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5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Nurofen Forte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</a:tr>
              <a:tr h="3000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6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7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Nurofen  Express Cap №20</a:t>
                      </a: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7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 Nurofen №12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8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 Nurofen Express Neo №24 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9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 Nurofen Express  Neo №6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0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 Nurofen №6 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NUROFEN  местного действия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!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01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Nurofen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Гель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50мл 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</a:tr>
              <a:tr h="2333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2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Nurofen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Гель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100мл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37512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AutoShape 87"/>
          <p:cNvSpPr>
            <a:spLocks noChangeArrowheads="1"/>
          </p:cNvSpPr>
          <p:nvPr/>
        </p:nvSpPr>
        <p:spPr bwMode="auto">
          <a:xfrm>
            <a:off x="3492500" y="2997200"/>
            <a:ext cx="2808288" cy="230346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19050" algn="ctr">
            <a:solidFill>
              <a:srgbClr val="333399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1F1F5C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endParaRPr lang="en-US" sz="1400" b="1" smtClean="0">
              <a:solidFill>
                <a:srgbClr val="000000"/>
              </a:solidFill>
            </a:endParaRPr>
          </a:p>
        </p:txBody>
      </p:sp>
      <p:sp>
        <p:nvSpPr>
          <p:cNvPr id="62467" name="AutoShape 90"/>
          <p:cNvSpPr>
            <a:spLocks noChangeArrowheads="1"/>
          </p:cNvSpPr>
          <p:nvPr/>
        </p:nvSpPr>
        <p:spPr bwMode="auto">
          <a:xfrm>
            <a:off x="2268538" y="1989138"/>
            <a:ext cx="2663825" cy="17272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19050" algn="ctr">
            <a:solidFill>
              <a:schemeClr val="accent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647D36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endParaRPr lang="en-US" sz="1400" b="1" smtClean="0">
              <a:solidFill>
                <a:srgbClr val="000000"/>
              </a:solidFill>
            </a:endParaRPr>
          </a:p>
        </p:txBody>
      </p:sp>
      <p:sp>
        <p:nvSpPr>
          <p:cNvPr id="62468" name="AutoShape 84"/>
          <p:cNvSpPr>
            <a:spLocks noChangeArrowheads="1"/>
          </p:cNvSpPr>
          <p:nvPr/>
        </p:nvSpPr>
        <p:spPr bwMode="auto">
          <a:xfrm>
            <a:off x="1908175" y="3068638"/>
            <a:ext cx="1584325" cy="2232025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19050" algn="ctr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99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endParaRPr lang="en-US" sz="1400" b="1" smtClean="0">
              <a:solidFill>
                <a:srgbClr val="000000"/>
              </a:solidFill>
            </a:endParaRPr>
          </a:p>
        </p:txBody>
      </p:sp>
      <p:sp>
        <p:nvSpPr>
          <p:cNvPr id="62469" name="Rectangle 12"/>
          <p:cNvSpPr>
            <a:spLocks noChangeArrowheads="1"/>
          </p:cNvSpPr>
          <p:nvPr/>
        </p:nvSpPr>
        <p:spPr bwMode="auto">
          <a:xfrm>
            <a:off x="0" y="0"/>
            <a:ext cx="7272338" cy="647700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2800" b="1" smtClean="0">
                <a:solidFill>
                  <a:srgbClr val="FFFFFF"/>
                </a:solidFill>
              </a:rPr>
              <a:t>Nurofen</a:t>
            </a:r>
            <a:r>
              <a:rPr lang="ru-RU" sz="2800" b="1" smtClean="0">
                <a:solidFill>
                  <a:srgbClr val="FFFFFF"/>
                </a:solidFill>
              </a:rPr>
              <a:t>.</a:t>
            </a:r>
            <a:r>
              <a:rPr lang="ru-RU" sz="2800" smtClean="0">
                <a:solidFill>
                  <a:srgbClr val="FFFFFF"/>
                </a:solidFill>
              </a:rPr>
              <a:t>  </a:t>
            </a:r>
            <a:r>
              <a:rPr lang="ru-RU" sz="2800" b="1" smtClean="0">
                <a:solidFill>
                  <a:srgbClr val="FFFFFF"/>
                </a:solidFill>
              </a:rPr>
              <a:t>Планограммы </a:t>
            </a:r>
            <a:r>
              <a:rPr lang="en-US" sz="2800" b="1" smtClean="0">
                <a:solidFill>
                  <a:srgbClr val="FFFFFF"/>
                </a:solidFill>
              </a:rPr>
              <a:t>A, VIP</a:t>
            </a:r>
            <a:endParaRPr lang="ru-RU" sz="2800" b="1" smtClean="0">
              <a:solidFill>
                <a:srgbClr val="FFFFFF"/>
              </a:solidFill>
            </a:endParaRPr>
          </a:p>
        </p:txBody>
      </p:sp>
      <p:grpSp>
        <p:nvGrpSpPr>
          <p:cNvPr id="62470" name="Group 45"/>
          <p:cNvGrpSpPr>
            <a:grpSpLocks/>
          </p:cNvGrpSpPr>
          <p:nvPr/>
        </p:nvGrpSpPr>
        <p:grpSpPr bwMode="auto">
          <a:xfrm>
            <a:off x="6375400" y="2122488"/>
            <a:ext cx="1568450" cy="2646362"/>
            <a:chOff x="295" y="845"/>
            <a:chExt cx="816" cy="1451"/>
          </a:xfrm>
        </p:grpSpPr>
        <p:sp>
          <p:nvSpPr>
            <p:cNvPr id="2" name="Rectangle 36"/>
            <p:cNvSpPr>
              <a:spLocks noChangeArrowheads="1"/>
            </p:cNvSpPr>
            <p:nvPr/>
          </p:nvSpPr>
          <p:spPr bwMode="auto">
            <a:xfrm>
              <a:off x="295" y="845"/>
              <a:ext cx="816" cy="363"/>
            </a:xfrm>
            <a:prstGeom prst="rect">
              <a:avLst/>
            </a:prstGeom>
            <a:solidFill>
              <a:srgbClr val="CBCBC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 dirty="0">
                  <a:solidFill>
                    <a:sysClr val="windowText" lastClr="000000"/>
                  </a:solidFill>
                </a:rPr>
                <a:t>Другие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 dirty="0">
                  <a:solidFill>
                    <a:sysClr val="windowText" lastClr="000000"/>
                  </a:solidFill>
                </a:rPr>
                <a:t> анальгетические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 dirty="0">
                  <a:solidFill>
                    <a:sysClr val="windowText" lastClr="000000"/>
                  </a:solidFill>
                </a:rPr>
                <a:t> препараты</a:t>
              </a:r>
              <a:endParaRPr lang="en-US" sz="11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Rectangle 37"/>
            <p:cNvSpPr>
              <a:spLocks noChangeArrowheads="1"/>
            </p:cNvSpPr>
            <p:nvPr/>
          </p:nvSpPr>
          <p:spPr bwMode="auto">
            <a:xfrm>
              <a:off x="295" y="1207"/>
              <a:ext cx="816" cy="363"/>
            </a:xfrm>
            <a:prstGeom prst="rect">
              <a:avLst/>
            </a:prstGeom>
            <a:solidFill>
              <a:srgbClr val="CBCBC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ru-RU" sz="1100" b="1" kern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Другие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 анальгетические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 препараты</a:t>
              </a:r>
              <a:endParaRPr lang="en-US" sz="1100" b="1" kern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en-US" sz="11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Rectangle 38"/>
            <p:cNvSpPr>
              <a:spLocks noChangeArrowheads="1"/>
            </p:cNvSpPr>
            <p:nvPr/>
          </p:nvSpPr>
          <p:spPr bwMode="auto">
            <a:xfrm>
              <a:off x="295" y="1570"/>
              <a:ext cx="816" cy="363"/>
            </a:xfrm>
            <a:prstGeom prst="rect">
              <a:avLst/>
            </a:prstGeom>
            <a:solidFill>
              <a:srgbClr val="CBCBC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ru-RU" sz="1100" b="1" kern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Другие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 анальгетические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 препараты</a:t>
              </a:r>
              <a:endParaRPr lang="en-US" sz="1100" b="1" kern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en-US" sz="11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Rectangle 39"/>
            <p:cNvSpPr>
              <a:spLocks noChangeArrowheads="1"/>
            </p:cNvSpPr>
            <p:nvPr/>
          </p:nvSpPr>
          <p:spPr bwMode="auto">
            <a:xfrm>
              <a:off x="295" y="1933"/>
              <a:ext cx="816" cy="363"/>
            </a:xfrm>
            <a:prstGeom prst="rect">
              <a:avLst/>
            </a:prstGeom>
            <a:solidFill>
              <a:srgbClr val="CBCBC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ru-RU" sz="1100" b="1" kern="0" dirty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 dirty="0">
                  <a:solidFill>
                    <a:sysClr val="windowText" lastClr="000000"/>
                  </a:solidFill>
                </a:rPr>
                <a:t>Другие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 dirty="0">
                  <a:solidFill>
                    <a:sysClr val="windowText" lastClr="000000"/>
                  </a:solidFill>
                </a:rPr>
                <a:t> анальгетические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 dirty="0">
                  <a:solidFill>
                    <a:sysClr val="windowText" lastClr="000000"/>
                  </a:solidFill>
                </a:rPr>
                <a:t> препараты</a:t>
              </a:r>
              <a:endParaRPr lang="en-US" sz="1100" b="1" kern="0" dirty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en-US" sz="1100" b="1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624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75" y="3136900"/>
            <a:ext cx="147002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472" name="Picture 3" descr="R:\Marketing &amp; Sales\Nurofen\Pack_shots\Nurofen_3D\Nurofen-200-mg-6s-tabs-carton_Gaudi_MAL_versB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175" y="2271713"/>
            <a:ext cx="946150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3" name="Picture 4" descr="R:\Marketing &amp; Sales\Nurofen\Pack_shots\Nurofen_3D\Nurofen-200-mg-12s-tabs-carton_Gaudi_M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3078163"/>
            <a:ext cx="1268413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4" name="Picture 5" descr="R:\Marketing &amp; Sales\Nurofen\Pack_shots\Nurofen_3D\Nurofen-200-mg-24s-tabs-carton_Gaudi_MAL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113" y="2381250"/>
            <a:ext cx="12684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5" name="Picture 6" descr="R:\Marketing &amp; Sales\Nurofen\Pack_shots\Nurofen_3D\Nurofen Junior 200 mg #8 submitted to MoH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1" b="15654"/>
          <a:stretch>
            <a:fillRect/>
          </a:stretch>
        </p:blipFill>
        <p:spPr bwMode="auto">
          <a:xfrm>
            <a:off x="5003800" y="2351088"/>
            <a:ext cx="1201738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6" name="Picture 7" descr="R:\Marketing &amp; Sales\Nurofen\Pack_shots\Nurofen_3D\Nurofen_Neo_6_tab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AF8FB"/>
              </a:clrFrom>
              <a:clrTo>
                <a:srgbClr val="FAF8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200" y="3702050"/>
            <a:ext cx="1255713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7" name="Picture 8" descr="R:\Marketing &amp; Sales\Nurofen\Pack_shots\Nurofen_3D\Nurofen_Neo_12_tab.jpg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913" y="4252913"/>
            <a:ext cx="125571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8" name="Picture 9" descr="R:\Marketing &amp; Sales\Nurofen\Pack_shots\Nurofen_3D\Nurofen_Neo_24_tab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200" y="3035300"/>
            <a:ext cx="125571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9" name="Picture 10" descr="R:\Marketing &amp; Sales\Nurofen\Pack_shots\Nurofen_3D\Nurofen-Express-capsules-10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4322763"/>
            <a:ext cx="12287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0" name="Picture 11" descr="R:\Marketing &amp; Sales\Nurofen\Pack_shots\Nurofen_3D\Nurofen-Express-capsules-20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513" y="3741738"/>
            <a:ext cx="12446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1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75" y="3983038"/>
            <a:ext cx="1449388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2482" name="Footer Placeholder 4"/>
          <p:cNvSpPr txBox="1">
            <a:spLocks/>
          </p:cNvSpPr>
          <p:nvPr/>
        </p:nvSpPr>
        <p:spPr bwMode="auto">
          <a:xfrm>
            <a:off x="93663" y="6607175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100" smtClean="0">
                <a:solidFill>
                  <a:srgbClr val="FFFFFF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 smtClean="0">
              <a:solidFill>
                <a:srgbClr val="FFFFFF"/>
              </a:solidFill>
            </a:endParaRPr>
          </a:p>
        </p:txBody>
      </p:sp>
      <p:sp>
        <p:nvSpPr>
          <p:cNvPr id="244743" name="Text Box 44"/>
          <p:cNvSpPr txBox="1">
            <a:spLocks noChangeArrowheads="1"/>
          </p:cNvSpPr>
          <p:nvPr/>
        </p:nvSpPr>
        <p:spPr bwMode="auto">
          <a:xfrm>
            <a:off x="250825" y="692150"/>
            <a:ext cx="475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800" cap="all" dirty="0" smtClean="0">
                <a:solidFill>
                  <a:srgbClr val="000000"/>
                </a:solidFill>
              </a:rPr>
              <a:t>Закрытый тип</a:t>
            </a:r>
            <a:endParaRPr lang="en-GB" sz="1800" cap="all" dirty="0" smtClean="0">
              <a:solidFill>
                <a:srgbClr val="000000"/>
              </a:solidFill>
            </a:endParaRPr>
          </a:p>
        </p:txBody>
      </p:sp>
      <p:sp>
        <p:nvSpPr>
          <p:cNvPr id="62484" name="AutoShape 66"/>
          <p:cNvSpPr>
            <a:spLocks noChangeArrowheads="1"/>
          </p:cNvSpPr>
          <p:nvPr/>
        </p:nvSpPr>
        <p:spPr bwMode="auto">
          <a:xfrm>
            <a:off x="5227638" y="4613275"/>
            <a:ext cx="936625" cy="2143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Exp neo 12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2485" name="AutoShape 67"/>
          <p:cNvSpPr>
            <a:spLocks noChangeArrowheads="1"/>
          </p:cNvSpPr>
          <p:nvPr/>
        </p:nvSpPr>
        <p:spPr bwMode="auto">
          <a:xfrm>
            <a:off x="5227638" y="3994150"/>
            <a:ext cx="936625" cy="2143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Exp neo 6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2486" name="AutoShape 68"/>
          <p:cNvSpPr>
            <a:spLocks noChangeArrowheads="1"/>
          </p:cNvSpPr>
          <p:nvPr/>
        </p:nvSpPr>
        <p:spPr bwMode="auto">
          <a:xfrm>
            <a:off x="5227638" y="3367088"/>
            <a:ext cx="936625" cy="2143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Exp neo 24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2487" name="AutoShape 69"/>
          <p:cNvSpPr>
            <a:spLocks noChangeArrowheads="1"/>
          </p:cNvSpPr>
          <p:nvPr/>
        </p:nvSpPr>
        <p:spPr bwMode="auto">
          <a:xfrm>
            <a:off x="5227638" y="2719388"/>
            <a:ext cx="936625" cy="2143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NFC 8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2488" name="AutoShape 70"/>
          <p:cNvSpPr>
            <a:spLocks noChangeArrowheads="1"/>
          </p:cNvSpPr>
          <p:nvPr/>
        </p:nvSpPr>
        <p:spPr bwMode="auto">
          <a:xfrm>
            <a:off x="3859213" y="4600575"/>
            <a:ext cx="936625" cy="2143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Exp cap 10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2489" name="AutoShape 71"/>
          <p:cNvSpPr>
            <a:spLocks noChangeArrowheads="1"/>
          </p:cNvSpPr>
          <p:nvPr/>
        </p:nvSpPr>
        <p:spPr bwMode="auto">
          <a:xfrm>
            <a:off x="3859213" y="4037013"/>
            <a:ext cx="936625" cy="2143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Exp cap 20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2490" name="AutoShape 72"/>
          <p:cNvSpPr>
            <a:spLocks noChangeArrowheads="1"/>
          </p:cNvSpPr>
          <p:nvPr/>
        </p:nvSpPr>
        <p:spPr bwMode="auto">
          <a:xfrm>
            <a:off x="3859213" y="3425825"/>
            <a:ext cx="936625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Core 24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2491" name="AutoShape 73"/>
          <p:cNvSpPr>
            <a:spLocks noChangeArrowheads="1"/>
          </p:cNvSpPr>
          <p:nvPr/>
        </p:nvSpPr>
        <p:spPr bwMode="auto">
          <a:xfrm>
            <a:off x="3859213" y="2719388"/>
            <a:ext cx="936625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Core 12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2492" name="AutoShape 74"/>
          <p:cNvSpPr>
            <a:spLocks noChangeArrowheads="1"/>
          </p:cNvSpPr>
          <p:nvPr/>
        </p:nvSpPr>
        <p:spPr bwMode="auto">
          <a:xfrm>
            <a:off x="2419350" y="3641725"/>
            <a:ext cx="936625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Forte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2493" name="AutoShape 75"/>
          <p:cNvSpPr>
            <a:spLocks noChangeArrowheads="1"/>
          </p:cNvSpPr>
          <p:nvPr/>
        </p:nvSpPr>
        <p:spPr bwMode="auto">
          <a:xfrm>
            <a:off x="2492375" y="2719388"/>
            <a:ext cx="863600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Core 6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2494" name="AutoShape 76"/>
          <p:cNvSpPr>
            <a:spLocks noChangeArrowheads="1"/>
          </p:cNvSpPr>
          <p:nvPr/>
        </p:nvSpPr>
        <p:spPr bwMode="auto">
          <a:xfrm>
            <a:off x="2419350" y="4489450"/>
            <a:ext cx="936625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Exp Lady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12" name="Rectangle 36"/>
          <p:cNvSpPr>
            <a:spLocks noChangeArrowheads="1"/>
          </p:cNvSpPr>
          <p:nvPr/>
        </p:nvSpPr>
        <p:spPr bwMode="auto">
          <a:xfrm>
            <a:off x="241300" y="2128838"/>
            <a:ext cx="1568450" cy="661987"/>
          </a:xfrm>
          <a:prstGeom prst="rect">
            <a:avLst/>
          </a:prstGeom>
          <a:solidFill>
            <a:srgbClr val="CBCBCB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/>
            </a:pPr>
            <a:r>
              <a:rPr lang="ru-RU" sz="1100" b="1" kern="0" dirty="0">
                <a:solidFill>
                  <a:sysClr val="windowText" lastClr="000000"/>
                </a:solidFill>
              </a:rPr>
              <a:t>Другие</a:t>
            </a:r>
          </a:p>
          <a:p>
            <a:pPr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/>
            </a:pPr>
            <a:r>
              <a:rPr lang="ru-RU" sz="1100" b="1" kern="0" dirty="0">
                <a:solidFill>
                  <a:sysClr val="windowText" lastClr="000000"/>
                </a:solidFill>
              </a:rPr>
              <a:t> анальгетические</a:t>
            </a:r>
          </a:p>
          <a:p>
            <a:pPr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/>
            </a:pPr>
            <a:r>
              <a:rPr lang="ru-RU" sz="1100" b="1" kern="0" dirty="0">
                <a:solidFill>
                  <a:sysClr val="windowText" lastClr="000000"/>
                </a:solidFill>
              </a:rPr>
              <a:t> препараты</a:t>
            </a:r>
            <a:endParaRPr lang="en-US" sz="11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37"/>
          <p:cNvSpPr>
            <a:spLocks noChangeArrowheads="1"/>
          </p:cNvSpPr>
          <p:nvPr/>
        </p:nvSpPr>
        <p:spPr bwMode="auto">
          <a:xfrm>
            <a:off x="241300" y="2789238"/>
            <a:ext cx="1568450" cy="661987"/>
          </a:xfrm>
          <a:prstGeom prst="rect">
            <a:avLst/>
          </a:prstGeom>
          <a:solidFill>
            <a:srgbClr val="CBCBCB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/>
            </a:pPr>
            <a:endParaRPr lang="ru-RU" sz="1100" b="1" kern="0">
              <a:solidFill>
                <a:sysClr val="windowText" lastClr="000000"/>
              </a:solidFill>
            </a:endParaRPr>
          </a:p>
          <a:p>
            <a:pPr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/>
            </a:pPr>
            <a:r>
              <a:rPr lang="ru-RU" sz="1100" b="1" kern="0">
                <a:solidFill>
                  <a:sysClr val="windowText" lastClr="000000"/>
                </a:solidFill>
              </a:rPr>
              <a:t>Другие</a:t>
            </a:r>
          </a:p>
          <a:p>
            <a:pPr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/>
            </a:pPr>
            <a:r>
              <a:rPr lang="ru-RU" sz="1100" b="1" kern="0">
                <a:solidFill>
                  <a:sysClr val="windowText" lastClr="000000"/>
                </a:solidFill>
              </a:rPr>
              <a:t> анальгетические</a:t>
            </a:r>
          </a:p>
          <a:p>
            <a:pPr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/>
            </a:pPr>
            <a:r>
              <a:rPr lang="ru-RU" sz="1100" b="1" kern="0">
                <a:solidFill>
                  <a:sysClr val="windowText" lastClr="000000"/>
                </a:solidFill>
              </a:rPr>
              <a:t> препараты</a:t>
            </a:r>
            <a:endParaRPr lang="en-US" sz="1100" b="1" kern="0">
              <a:solidFill>
                <a:sysClr val="windowText" lastClr="000000"/>
              </a:solidFill>
            </a:endParaRPr>
          </a:p>
          <a:p>
            <a:pPr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/>
            </a:pPr>
            <a:endParaRPr lang="en-US" sz="1100" b="1" kern="0">
              <a:solidFill>
                <a:sysClr val="windowText" lastClr="000000"/>
              </a:solidFill>
            </a:endParaRPr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41300" y="3451225"/>
            <a:ext cx="1568450" cy="661988"/>
          </a:xfrm>
          <a:prstGeom prst="rect">
            <a:avLst/>
          </a:prstGeom>
          <a:solidFill>
            <a:srgbClr val="CBCBCB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/>
            </a:pPr>
            <a:endParaRPr lang="ru-RU" sz="1100" b="1" kern="0">
              <a:solidFill>
                <a:sysClr val="windowText" lastClr="000000"/>
              </a:solidFill>
            </a:endParaRPr>
          </a:p>
          <a:p>
            <a:pPr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/>
            </a:pPr>
            <a:r>
              <a:rPr lang="ru-RU" sz="1100" b="1" kern="0">
                <a:solidFill>
                  <a:sysClr val="windowText" lastClr="000000"/>
                </a:solidFill>
              </a:rPr>
              <a:t>Другие</a:t>
            </a:r>
          </a:p>
          <a:p>
            <a:pPr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/>
            </a:pPr>
            <a:r>
              <a:rPr lang="ru-RU" sz="1100" b="1" kern="0">
                <a:solidFill>
                  <a:sysClr val="windowText" lastClr="000000"/>
                </a:solidFill>
              </a:rPr>
              <a:t> анальгетические</a:t>
            </a:r>
          </a:p>
          <a:p>
            <a:pPr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/>
            </a:pPr>
            <a:r>
              <a:rPr lang="ru-RU" sz="1100" b="1" kern="0">
                <a:solidFill>
                  <a:sysClr val="windowText" lastClr="000000"/>
                </a:solidFill>
              </a:rPr>
              <a:t> препараты</a:t>
            </a:r>
            <a:endParaRPr lang="en-US" sz="1100" b="1" kern="0">
              <a:solidFill>
                <a:sysClr val="windowText" lastClr="000000"/>
              </a:solidFill>
            </a:endParaRPr>
          </a:p>
          <a:p>
            <a:pPr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/>
            </a:pPr>
            <a:endParaRPr lang="en-US" sz="1100" b="1" kern="0">
              <a:solidFill>
                <a:sysClr val="windowText" lastClr="000000"/>
              </a:solidFill>
            </a:endParaRPr>
          </a:p>
        </p:txBody>
      </p:sp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241300" y="4113213"/>
            <a:ext cx="1568450" cy="661987"/>
          </a:xfrm>
          <a:prstGeom prst="rect">
            <a:avLst/>
          </a:prstGeom>
          <a:solidFill>
            <a:srgbClr val="CBCBCB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/>
            </a:pPr>
            <a:endParaRPr lang="ru-RU" sz="1100" b="1" kern="0" dirty="0">
              <a:solidFill>
                <a:sysClr val="windowText" lastClr="000000"/>
              </a:solidFill>
            </a:endParaRPr>
          </a:p>
          <a:p>
            <a:pPr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/>
            </a:pPr>
            <a:r>
              <a:rPr lang="ru-RU" sz="1100" b="1" kern="0" dirty="0">
                <a:solidFill>
                  <a:sysClr val="windowText" lastClr="000000"/>
                </a:solidFill>
              </a:rPr>
              <a:t>Другие</a:t>
            </a:r>
          </a:p>
          <a:p>
            <a:pPr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/>
            </a:pPr>
            <a:r>
              <a:rPr lang="ru-RU" sz="1100" b="1" kern="0" dirty="0">
                <a:solidFill>
                  <a:sysClr val="windowText" lastClr="000000"/>
                </a:solidFill>
              </a:rPr>
              <a:t> анальгетические</a:t>
            </a:r>
          </a:p>
          <a:p>
            <a:pPr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/>
            </a:pPr>
            <a:r>
              <a:rPr lang="ru-RU" sz="1100" b="1" kern="0" dirty="0">
                <a:solidFill>
                  <a:sysClr val="windowText" lastClr="000000"/>
                </a:solidFill>
              </a:rPr>
              <a:t> препараты</a:t>
            </a:r>
            <a:endParaRPr lang="en-US" sz="1100" b="1" kern="0" dirty="0">
              <a:solidFill>
                <a:sysClr val="windowText" lastClr="000000"/>
              </a:solidFill>
            </a:endParaRPr>
          </a:p>
          <a:p>
            <a:pPr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/>
            </a:pPr>
            <a:endParaRPr lang="en-US" sz="11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62499" name="Text Box 24"/>
          <p:cNvSpPr txBox="1">
            <a:spLocks noChangeArrowheads="1"/>
          </p:cNvSpPr>
          <p:nvPr/>
        </p:nvSpPr>
        <p:spPr bwMode="auto">
          <a:xfrm>
            <a:off x="303213" y="1647825"/>
            <a:ext cx="6762750" cy="198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smtClean="0">
                <a:solidFill>
                  <a:srgbClr val="000000"/>
                </a:solidFill>
              </a:rPr>
              <a:t>Все </a:t>
            </a:r>
            <a:r>
              <a:rPr lang="en-US" sz="1400" smtClean="0">
                <a:solidFill>
                  <a:srgbClr val="000000"/>
                </a:solidFill>
              </a:rPr>
              <a:t>SKU Nurofen</a:t>
            </a:r>
            <a:r>
              <a:rPr lang="ru-RU" sz="1400" smtClean="0">
                <a:solidFill>
                  <a:srgbClr val="000000"/>
                </a:solidFill>
              </a:rPr>
              <a:t> должны размещаться в центре категории на уровне глаз</a:t>
            </a:r>
            <a:endParaRPr lang="en-US" sz="1400" smtClean="0">
              <a:solidFill>
                <a:srgbClr val="000000"/>
              </a:solidFill>
            </a:endParaRPr>
          </a:p>
        </p:txBody>
      </p:sp>
      <p:sp>
        <p:nvSpPr>
          <p:cNvPr id="62500" name="Text Box 14"/>
          <p:cNvSpPr txBox="1">
            <a:spLocks noChangeArrowheads="1"/>
          </p:cNvSpPr>
          <p:nvPr/>
        </p:nvSpPr>
        <p:spPr bwMode="auto">
          <a:xfrm>
            <a:off x="77788" y="5538788"/>
            <a:ext cx="9359900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z="1500" i="1" smtClean="0">
                <a:solidFill>
                  <a:srgbClr val="000000"/>
                </a:solidFill>
              </a:rPr>
              <a:t>!!! При дефектуре, позиция замещается</a:t>
            </a:r>
            <a:r>
              <a:rPr lang="en-US" sz="1500" i="1" smtClean="0">
                <a:solidFill>
                  <a:srgbClr val="000000"/>
                </a:solidFill>
              </a:rPr>
              <a:t> </a:t>
            </a:r>
            <a:r>
              <a:rPr lang="ru-RU" sz="1500" i="1" smtClean="0">
                <a:solidFill>
                  <a:srgbClr val="000000"/>
                </a:solidFill>
              </a:rPr>
              <a:t> на  другую исходя из рейтинга Маст Листа</a:t>
            </a:r>
            <a:endParaRPr lang="en-US" sz="1500" i="1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GB" sz="1500" i="1" u="sng" smtClean="0">
              <a:solidFill>
                <a:srgbClr val="000000"/>
              </a:solidFill>
            </a:endParaRPr>
          </a:p>
        </p:txBody>
      </p:sp>
      <p:sp>
        <p:nvSpPr>
          <p:cNvPr id="62501" name="Rectangle 85"/>
          <p:cNvSpPr>
            <a:spLocks noChangeArrowheads="1"/>
          </p:cNvSpPr>
          <p:nvPr/>
        </p:nvSpPr>
        <p:spPr bwMode="auto">
          <a:xfrm>
            <a:off x="2251075" y="4835525"/>
            <a:ext cx="863600" cy="2873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b="1" smtClean="0">
                <a:solidFill>
                  <a:srgbClr val="FF0000"/>
                </a:solidFill>
              </a:rPr>
              <a:t>Сильная</a:t>
            </a:r>
            <a:endParaRPr lang="en-GB" sz="1400" b="1" smtClean="0">
              <a:solidFill>
                <a:srgbClr val="FF0000"/>
              </a:solidFill>
            </a:endParaRPr>
          </a:p>
        </p:txBody>
      </p:sp>
      <p:sp>
        <p:nvSpPr>
          <p:cNvPr id="62502" name="Rectangle 86"/>
          <p:cNvSpPr>
            <a:spLocks noChangeArrowheads="1"/>
          </p:cNvSpPr>
          <p:nvPr/>
        </p:nvSpPr>
        <p:spPr bwMode="auto">
          <a:xfrm>
            <a:off x="2322513" y="5030788"/>
            <a:ext cx="792162" cy="28733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b="1" smtClean="0">
                <a:solidFill>
                  <a:srgbClr val="FF0000"/>
                </a:solidFill>
              </a:rPr>
              <a:t>боль</a:t>
            </a:r>
            <a:endParaRPr lang="en-GB" sz="1400" b="1" smtClean="0">
              <a:solidFill>
                <a:srgbClr val="FF0000"/>
              </a:solidFill>
            </a:endParaRPr>
          </a:p>
        </p:txBody>
      </p:sp>
      <p:sp>
        <p:nvSpPr>
          <p:cNvPr id="62503" name="Rectangle 88"/>
          <p:cNvSpPr>
            <a:spLocks noChangeArrowheads="1"/>
          </p:cNvSpPr>
          <p:nvPr/>
        </p:nvSpPr>
        <p:spPr bwMode="auto">
          <a:xfrm>
            <a:off x="3987800" y="4830763"/>
            <a:ext cx="1655763" cy="28733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b="1" smtClean="0">
                <a:solidFill>
                  <a:srgbClr val="0033CC"/>
                </a:solidFill>
              </a:rPr>
              <a:t>Умеренная боль</a:t>
            </a:r>
            <a:endParaRPr lang="en-GB" sz="1400" b="1" smtClean="0">
              <a:solidFill>
                <a:srgbClr val="0033CC"/>
              </a:solidFill>
            </a:endParaRPr>
          </a:p>
        </p:txBody>
      </p:sp>
      <p:sp>
        <p:nvSpPr>
          <p:cNvPr id="62504" name="Rectangle 89"/>
          <p:cNvSpPr>
            <a:spLocks noChangeArrowheads="1"/>
          </p:cNvSpPr>
          <p:nvPr/>
        </p:nvSpPr>
        <p:spPr bwMode="auto">
          <a:xfrm>
            <a:off x="4038600" y="5021263"/>
            <a:ext cx="1655763" cy="28733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b="1" smtClean="0">
                <a:solidFill>
                  <a:srgbClr val="0033CC"/>
                </a:solidFill>
              </a:rPr>
              <a:t>БЫСТРОЕ ДЕЙСТВИЕ</a:t>
            </a:r>
            <a:endParaRPr lang="en-GB" sz="1400" b="1" smtClean="0">
              <a:solidFill>
                <a:srgbClr val="0033CC"/>
              </a:solidFill>
            </a:endParaRPr>
          </a:p>
        </p:txBody>
      </p:sp>
      <p:sp>
        <p:nvSpPr>
          <p:cNvPr id="62505" name="Rectangle 91"/>
          <p:cNvSpPr>
            <a:spLocks noChangeArrowheads="1"/>
          </p:cNvSpPr>
          <p:nvPr/>
        </p:nvSpPr>
        <p:spPr bwMode="auto">
          <a:xfrm>
            <a:off x="2411413" y="2060575"/>
            <a:ext cx="2354262" cy="2873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b="1" smtClean="0">
                <a:solidFill>
                  <a:srgbClr val="008000"/>
                </a:solidFill>
              </a:rPr>
              <a:t>Умеренная боль</a:t>
            </a:r>
            <a:endParaRPr lang="en-GB" sz="1400" b="1" smtClean="0">
              <a:solidFill>
                <a:srgbClr val="008000"/>
              </a:solidFill>
            </a:endParaRPr>
          </a:p>
        </p:txBody>
      </p:sp>
      <p:sp>
        <p:nvSpPr>
          <p:cNvPr id="62506" name="Text Box 44"/>
          <p:cNvSpPr txBox="1">
            <a:spLocks noChangeArrowheads="1"/>
          </p:cNvSpPr>
          <p:nvPr/>
        </p:nvSpPr>
        <p:spPr bwMode="auto">
          <a:xfrm>
            <a:off x="323850" y="1125538"/>
            <a:ext cx="568801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mtClean="0">
                <a:solidFill>
                  <a:srgbClr val="EA3492"/>
                </a:solidFill>
              </a:rPr>
              <a:t>Действительно с марта 2014 до октября 2014</a:t>
            </a:r>
            <a:endParaRPr lang="en-GB" smtClean="0">
              <a:solidFill>
                <a:srgbClr val="EA3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228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85"/>
          <p:cNvSpPr>
            <a:spLocks noChangeArrowheads="1"/>
          </p:cNvSpPr>
          <p:nvPr/>
        </p:nvSpPr>
        <p:spPr bwMode="auto">
          <a:xfrm>
            <a:off x="1157288" y="3441700"/>
            <a:ext cx="1873250" cy="20161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19050" algn="ctr">
            <a:solidFill>
              <a:schemeClr val="accent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647D36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endParaRPr lang="en-US" sz="1400" b="1" smtClean="0">
              <a:solidFill>
                <a:srgbClr val="000000"/>
              </a:solidFill>
            </a:endParaRPr>
          </a:p>
        </p:txBody>
      </p:sp>
      <p:sp>
        <p:nvSpPr>
          <p:cNvPr id="63491" name="AutoShape 87"/>
          <p:cNvSpPr>
            <a:spLocks noChangeArrowheads="1"/>
          </p:cNvSpPr>
          <p:nvPr/>
        </p:nvSpPr>
        <p:spPr bwMode="auto">
          <a:xfrm>
            <a:off x="3030538" y="3441700"/>
            <a:ext cx="2735262" cy="201612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19050" algn="ctr">
            <a:solidFill>
              <a:srgbClr val="333399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1F1F5C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endParaRPr lang="en-US" sz="1400" b="1" smtClean="0">
              <a:solidFill>
                <a:srgbClr val="000000"/>
              </a:solidFill>
            </a:endParaRPr>
          </a:p>
        </p:txBody>
      </p:sp>
      <p:sp>
        <p:nvSpPr>
          <p:cNvPr id="63492" name="AutoShape 90"/>
          <p:cNvSpPr>
            <a:spLocks noChangeArrowheads="1"/>
          </p:cNvSpPr>
          <p:nvPr/>
        </p:nvSpPr>
        <p:spPr bwMode="auto">
          <a:xfrm>
            <a:off x="5765800" y="3441700"/>
            <a:ext cx="1081088" cy="2016125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19050" algn="ctr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99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endParaRPr lang="en-US" sz="1400" b="1" smtClean="0">
              <a:solidFill>
                <a:srgbClr val="000000"/>
              </a:solidFill>
            </a:endParaRPr>
          </a:p>
        </p:txBody>
      </p:sp>
      <p:sp>
        <p:nvSpPr>
          <p:cNvPr id="63493" name="Rectangle 2"/>
          <p:cNvSpPr>
            <a:spLocks noChangeArrowheads="1"/>
          </p:cNvSpPr>
          <p:nvPr/>
        </p:nvSpPr>
        <p:spPr bwMode="auto">
          <a:xfrm>
            <a:off x="0" y="0"/>
            <a:ext cx="7272338" cy="647700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2800" b="1" smtClean="0">
                <a:solidFill>
                  <a:srgbClr val="FFFFFF"/>
                </a:solidFill>
              </a:rPr>
              <a:t>Nurofen</a:t>
            </a:r>
            <a:r>
              <a:rPr lang="ru-RU" sz="2800" b="1" smtClean="0">
                <a:solidFill>
                  <a:srgbClr val="FFFFFF"/>
                </a:solidFill>
              </a:rPr>
              <a:t>.  Планограммы</a:t>
            </a:r>
            <a:r>
              <a:rPr lang="en-US" sz="2800" b="1" smtClean="0">
                <a:solidFill>
                  <a:srgbClr val="FFFFFF"/>
                </a:solidFill>
              </a:rPr>
              <a:t> A, VIP</a:t>
            </a:r>
            <a:endParaRPr lang="ru-RU" sz="2800" b="1" smtClean="0">
              <a:solidFill>
                <a:srgbClr val="FFFFFF"/>
              </a:solidFill>
            </a:endParaRPr>
          </a:p>
        </p:txBody>
      </p:sp>
      <p:sp>
        <p:nvSpPr>
          <p:cNvPr id="63494" name="Text Box 24"/>
          <p:cNvSpPr txBox="1">
            <a:spLocks noChangeArrowheads="1"/>
          </p:cNvSpPr>
          <p:nvPr/>
        </p:nvSpPr>
        <p:spPr bwMode="auto">
          <a:xfrm>
            <a:off x="303213" y="1584325"/>
            <a:ext cx="6762750" cy="198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smtClean="0">
                <a:solidFill>
                  <a:srgbClr val="000000"/>
                </a:solidFill>
              </a:rPr>
              <a:t>Все </a:t>
            </a:r>
            <a:r>
              <a:rPr lang="en-US" sz="1400" smtClean="0">
                <a:solidFill>
                  <a:srgbClr val="000000"/>
                </a:solidFill>
              </a:rPr>
              <a:t>SKU Nurofen</a:t>
            </a:r>
            <a:r>
              <a:rPr lang="ru-RU" sz="1400" smtClean="0">
                <a:solidFill>
                  <a:srgbClr val="000000"/>
                </a:solidFill>
              </a:rPr>
              <a:t> должны размещаться в центре категории на уровне глаз</a:t>
            </a:r>
            <a:endParaRPr lang="en-US" sz="1400" smtClean="0">
              <a:solidFill>
                <a:srgbClr val="000000"/>
              </a:solidFill>
            </a:endParaRPr>
          </a:p>
        </p:txBody>
      </p:sp>
      <p:grpSp>
        <p:nvGrpSpPr>
          <p:cNvPr id="63495" name="Group 94"/>
          <p:cNvGrpSpPr>
            <a:grpSpLocks/>
          </p:cNvGrpSpPr>
          <p:nvPr/>
        </p:nvGrpSpPr>
        <p:grpSpPr bwMode="auto">
          <a:xfrm>
            <a:off x="798513" y="2060575"/>
            <a:ext cx="6905625" cy="1317625"/>
            <a:chOff x="1201" y="1305"/>
            <a:chExt cx="4350" cy="830"/>
          </a:xfrm>
        </p:grpSpPr>
        <p:grpSp>
          <p:nvGrpSpPr>
            <p:cNvPr id="63527" name="Group 44"/>
            <p:cNvGrpSpPr>
              <a:grpSpLocks/>
            </p:cNvGrpSpPr>
            <p:nvPr/>
          </p:nvGrpSpPr>
          <p:grpSpPr bwMode="auto">
            <a:xfrm rot="-5400000">
              <a:off x="4049" y="633"/>
              <a:ext cx="829" cy="2174"/>
              <a:chOff x="295" y="845"/>
              <a:chExt cx="816" cy="1451"/>
            </a:xfrm>
          </p:grpSpPr>
          <p:sp>
            <p:nvSpPr>
              <p:cNvPr id="63533" name="Rectangle 45"/>
              <p:cNvSpPr>
                <a:spLocks noChangeArrowheads="1"/>
              </p:cNvSpPr>
              <p:nvPr/>
            </p:nvSpPr>
            <p:spPr bwMode="auto">
              <a:xfrm>
                <a:off x="295" y="845"/>
                <a:ext cx="816" cy="363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Другие</a:t>
                </a: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 анальгетические</a:t>
                </a: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 препараты</a:t>
                </a:r>
                <a:endParaRPr lang="en-US" sz="11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534" name="Rectangle 46"/>
              <p:cNvSpPr>
                <a:spLocks noChangeArrowheads="1"/>
              </p:cNvSpPr>
              <p:nvPr/>
            </p:nvSpPr>
            <p:spPr bwMode="auto">
              <a:xfrm>
                <a:off x="295" y="1207"/>
                <a:ext cx="816" cy="363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endParaRPr lang="ru-RU" sz="1100" b="1" smtClean="0">
                  <a:solidFill>
                    <a:srgbClr val="000000"/>
                  </a:solidFill>
                </a:endParaRP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Другие</a:t>
                </a: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 анальгетические</a:t>
                </a: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 препараты</a:t>
                </a:r>
                <a:endParaRPr lang="en-US" sz="1100" b="1" smtClean="0">
                  <a:solidFill>
                    <a:srgbClr val="000000"/>
                  </a:solidFill>
                </a:endParaRP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endParaRPr lang="en-US" sz="11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535" name="Rectangle 47"/>
              <p:cNvSpPr>
                <a:spLocks noChangeArrowheads="1"/>
              </p:cNvSpPr>
              <p:nvPr/>
            </p:nvSpPr>
            <p:spPr bwMode="auto">
              <a:xfrm>
                <a:off x="295" y="1570"/>
                <a:ext cx="816" cy="363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endParaRPr lang="ru-RU" sz="1100" b="1" smtClean="0">
                  <a:solidFill>
                    <a:srgbClr val="000000"/>
                  </a:solidFill>
                </a:endParaRP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Другие</a:t>
                </a: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 анальгетические</a:t>
                </a: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 препараты</a:t>
                </a:r>
                <a:endParaRPr lang="en-US" sz="1100" b="1" smtClean="0">
                  <a:solidFill>
                    <a:srgbClr val="000000"/>
                  </a:solidFill>
                </a:endParaRP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endParaRPr lang="en-US" sz="11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536" name="Rectangle 48"/>
              <p:cNvSpPr>
                <a:spLocks noChangeArrowheads="1"/>
              </p:cNvSpPr>
              <p:nvPr/>
            </p:nvSpPr>
            <p:spPr bwMode="auto">
              <a:xfrm>
                <a:off x="295" y="1933"/>
                <a:ext cx="816" cy="363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endParaRPr lang="ru-RU" sz="1100" b="1" smtClean="0">
                  <a:solidFill>
                    <a:srgbClr val="000000"/>
                  </a:solidFill>
                </a:endParaRP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Другие</a:t>
                </a: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 анальгетические</a:t>
                </a: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 препараты</a:t>
                </a:r>
                <a:endParaRPr lang="en-US" sz="1100" b="1" smtClean="0">
                  <a:solidFill>
                    <a:srgbClr val="000000"/>
                  </a:solidFill>
                </a:endParaRP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endParaRPr lang="en-US" sz="1100" b="1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3528" name="Group 49"/>
            <p:cNvGrpSpPr>
              <a:grpSpLocks/>
            </p:cNvGrpSpPr>
            <p:nvPr/>
          </p:nvGrpSpPr>
          <p:grpSpPr bwMode="auto">
            <a:xfrm rot="-5400000">
              <a:off x="1873" y="634"/>
              <a:ext cx="829" cy="2174"/>
              <a:chOff x="295" y="845"/>
              <a:chExt cx="816" cy="1451"/>
            </a:xfrm>
          </p:grpSpPr>
          <p:sp>
            <p:nvSpPr>
              <p:cNvPr id="63529" name="Rectangle 50"/>
              <p:cNvSpPr>
                <a:spLocks noChangeArrowheads="1"/>
              </p:cNvSpPr>
              <p:nvPr/>
            </p:nvSpPr>
            <p:spPr bwMode="auto">
              <a:xfrm>
                <a:off x="295" y="845"/>
                <a:ext cx="816" cy="363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Другие</a:t>
                </a: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 анальгетические</a:t>
                </a: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 препараты</a:t>
                </a:r>
                <a:endParaRPr lang="en-US" sz="11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530" name="Rectangle 51"/>
              <p:cNvSpPr>
                <a:spLocks noChangeArrowheads="1"/>
              </p:cNvSpPr>
              <p:nvPr/>
            </p:nvSpPr>
            <p:spPr bwMode="auto">
              <a:xfrm>
                <a:off x="295" y="1207"/>
                <a:ext cx="816" cy="363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endParaRPr lang="ru-RU" sz="1100" b="1" smtClean="0">
                  <a:solidFill>
                    <a:srgbClr val="000000"/>
                  </a:solidFill>
                </a:endParaRP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Другие</a:t>
                </a: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 анальгетические</a:t>
                </a: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 препараты</a:t>
                </a:r>
                <a:endParaRPr lang="en-US" sz="1100" b="1" smtClean="0">
                  <a:solidFill>
                    <a:srgbClr val="000000"/>
                  </a:solidFill>
                </a:endParaRP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endParaRPr lang="en-US" sz="11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531" name="Rectangle 52"/>
              <p:cNvSpPr>
                <a:spLocks noChangeArrowheads="1"/>
              </p:cNvSpPr>
              <p:nvPr/>
            </p:nvSpPr>
            <p:spPr bwMode="auto">
              <a:xfrm>
                <a:off x="295" y="1570"/>
                <a:ext cx="816" cy="363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endParaRPr lang="ru-RU" sz="1100" b="1" smtClean="0">
                  <a:solidFill>
                    <a:srgbClr val="000000"/>
                  </a:solidFill>
                </a:endParaRP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Другие</a:t>
                </a: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 анальгетические</a:t>
                </a: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 препараты</a:t>
                </a:r>
                <a:endParaRPr lang="en-US" sz="1100" b="1" smtClean="0">
                  <a:solidFill>
                    <a:srgbClr val="000000"/>
                  </a:solidFill>
                </a:endParaRP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endParaRPr lang="en-US" sz="11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532" name="Rectangle 53"/>
              <p:cNvSpPr>
                <a:spLocks noChangeArrowheads="1"/>
              </p:cNvSpPr>
              <p:nvPr/>
            </p:nvSpPr>
            <p:spPr bwMode="auto">
              <a:xfrm>
                <a:off x="295" y="1933"/>
                <a:ext cx="816" cy="363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endParaRPr lang="ru-RU" sz="1100" b="1" smtClean="0">
                  <a:solidFill>
                    <a:srgbClr val="000000"/>
                  </a:solidFill>
                </a:endParaRP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Другие</a:t>
                </a: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 анальгетические</a:t>
                </a: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 препараты</a:t>
                </a:r>
                <a:endParaRPr lang="en-US" sz="1100" b="1" smtClean="0">
                  <a:solidFill>
                    <a:srgbClr val="000000"/>
                  </a:solidFill>
                </a:endParaRP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endParaRPr lang="en-US" sz="1100" b="1" smtClean="0">
                  <a:solidFill>
                    <a:srgbClr val="000000"/>
                  </a:solidFill>
                </a:endParaRPr>
              </a:p>
            </p:txBody>
          </p:sp>
        </p:grpSp>
      </p:grpSp>
      <p:pic>
        <p:nvPicPr>
          <p:cNvPr id="634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0" y="3519488"/>
            <a:ext cx="438150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497" name="Picture 3" descr="R:\Marketing &amp; Sales\Nurofen\Pack_shots\Nurofen_3D\Nurofen-200-mg-6s-tabs-carton_Gaudi_MAL_versB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DFF"/>
              </a:clrFrom>
              <a:clrTo>
                <a:srgbClr val="FEFD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3938588"/>
            <a:ext cx="33178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8" name="Picture 4" descr="R:\Marketing &amp; Sales\Nurofen\Pack_shots\Nurofen_3D\Nurofen-200-mg-12s-tabs-carton_Gaudi_M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3649663"/>
            <a:ext cx="328613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9" name="Picture 5" descr="R:\Marketing &amp; Sales\Nurofen\Pack_shots\Nurofen_3D\Nurofen-200-mg-24s-tabs-carton_Gaudi_MA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3636963"/>
            <a:ext cx="3746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00" name="Picture 6" descr="R:\Marketing &amp; Sales\Nurofen\Pack_shots\Nurofen_3D\Nurofen Junior 200 mg #8 submitted to MoH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988" y="3598863"/>
            <a:ext cx="411162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0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559175"/>
            <a:ext cx="436562" cy="80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3502" name="Footer Placeholder 4"/>
          <p:cNvSpPr txBox="1">
            <a:spLocks/>
          </p:cNvSpPr>
          <p:nvPr/>
        </p:nvSpPr>
        <p:spPr bwMode="auto">
          <a:xfrm>
            <a:off x="93663" y="6607175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100" smtClean="0">
                <a:solidFill>
                  <a:srgbClr val="FFFFFF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 smtClean="0">
              <a:solidFill>
                <a:srgbClr val="FFFFFF"/>
              </a:solidFill>
            </a:endParaRPr>
          </a:p>
        </p:txBody>
      </p:sp>
      <p:pic>
        <p:nvPicPr>
          <p:cNvPr id="63503" name="Picture 7" descr="R:\Marketing &amp; Sales\Nurofen\Pack_shots\Nurofen_3D\Nurofen_Neo_6_tab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938" y="3582988"/>
            <a:ext cx="347662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04" name="Picture 8" descr="R:\Marketing &amp; Sales\Nurofen\Pack_shots\Nurofen_3D\Nurofen_Neo_12_tab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38" y="3592513"/>
            <a:ext cx="3873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05" name="Picture 9" descr="R:\Marketing &amp; Sales\Nurofen\Pack_shots\Nurofen_3D\Nurofen_Neo_24_tab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3614738"/>
            <a:ext cx="347663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506" name="AutoShape 73"/>
          <p:cNvSpPr>
            <a:spLocks noChangeArrowheads="1"/>
          </p:cNvSpPr>
          <p:nvPr/>
        </p:nvSpPr>
        <p:spPr bwMode="auto">
          <a:xfrm>
            <a:off x="4656138" y="4389438"/>
            <a:ext cx="539750" cy="4683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Exp </a:t>
            </a:r>
          </a:p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neo 12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3507" name="AutoShape 74"/>
          <p:cNvSpPr>
            <a:spLocks noChangeArrowheads="1"/>
          </p:cNvSpPr>
          <p:nvPr/>
        </p:nvSpPr>
        <p:spPr bwMode="auto">
          <a:xfrm>
            <a:off x="4113213" y="4389438"/>
            <a:ext cx="539750" cy="4683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Exp </a:t>
            </a:r>
          </a:p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neo 6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3508" name="AutoShape 75"/>
          <p:cNvSpPr>
            <a:spLocks noChangeArrowheads="1"/>
          </p:cNvSpPr>
          <p:nvPr/>
        </p:nvSpPr>
        <p:spPr bwMode="auto">
          <a:xfrm>
            <a:off x="5202238" y="4389438"/>
            <a:ext cx="539750" cy="4683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Exp </a:t>
            </a:r>
          </a:p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neo 24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3509" name="AutoShape 76"/>
          <p:cNvSpPr>
            <a:spLocks noChangeArrowheads="1"/>
          </p:cNvSpPr>
          <p:nvPr/>
        </p:nvSpPr>
        <p:spPr bwMode="auto">
          <a:xfrm>
            <a:off x="6835775" y="4389438"/>
            <a:ext cx="539750" cy="4683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NFC 8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3510" name="AutoShape 79"/>
          <p:cNvSpPr>
            <a:spLocks noChangeArrowheads="1"/>
          </p:cNvSpPr>
          <p:nvPr/>
        </p:nvSpPr>
        <p:spPr bwMode="auto">
          <a:xfrm>
            <a:off x="2428875" y="4389438"/>
            <a:ext cx="576263" cy="4683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Core 24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3511" name="AutoShape 80"/>
          <p:cNvSpPr>
            <a:spLocks noChangeArrowheads="1"/>
          </p:cNvSpPr>
          <p:nvPr/>
        </p:nvSpPr>
        <p:spPr bwMode="auto">
          <a:xfrm>
            <a:off x="1839913" y="4389438"/>
            <a:ext cx="576262" cy="4683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Core 12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3512" name="AutoShape 81"/>
          <p:cNvSpPr>
            <a:spLocks noChangeArrowheads="1"/>
          </p:cNvSpPr>
          <p:nvPr/>
        </p:nvSpPr>
        <p:spPr bwMode="auto">
          <a:xfrm>
            <a:off x="6296025" y="4389438"/>
            <a:ext cx="539750" cy="4683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Forte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3513" name="AutoShape 82"/>
          <p:cNvSpPr>
            <a:spLocks noChangeArrowheads="1"/>
          </p:cNvSpPr>
          <p:nvPr/>
        </p:nvSpPr>
        <p:spPr bwMode="auto">
          <a:xfrm>
            <a:off x="1250950" y="4389438"/>
            <a:ext cx="576263" cy="4683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Core 6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3514" name="AutoShape 83"/>
          <p:cNvSpPr>
            <a:spLocks noChangeArrowheads="1"/>
          </p:cNvSpPr>
          <p:nvPr/>
        </p:nvSpPr>
        <p:spPr bwMode="auto">
          <a:xfrm>
            <a:off x="5754688" y="4389438"/>
            <a:ext cx="539750" cy="4683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Exp </a:t>
            </a:r>
          </a:p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Lady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pic>
        <p:nvPicPr>
          <p:cNvPr id="63515" name="Picture 10" descr="R:\Marketing &amp; Sales\Nurofen\Pack_shots\Nurofen_3D\Nurofen-Express-capsules-10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3614738"/>
            <a:ext cx="32385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16" name="Picture 11" descr="R:\Marketing &amp; Sales\Nurofen\Pack_shots\Nurofen_3D\Nurofen-Express-capsules-20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13" y="3614738"/>
            <a:ext cx="328612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517" name="AutoShape 77"/>
          <p:cNvSpPr>
            <a:spLocks noChangeArrowheads="1"/>
          </p:cNvSpPr>
          <p:nvPr/>
        </p:nvSpPr>
        <p:spPr bwMode="auto">
          <a:xfrm>
            <a:off x="3014663" y="4392613"/>
            <a:ext cx="539750" cy="4683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Exp </a:t>
            </a:r>
          </a:p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cap 10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3518" name="AutoShape 84"/>
          <p:cNvSpPr>
            <a:spLocks noChangeArrowheads="1"/>
          </p:cNvSpPr>
          <p:nvPr/>
        </p:nvSpPr>
        <p:spPr bwMode="auto">
          <a:xfrm>
            <a:off x="3565525" y="4392613"/>
            <a:ext cx="539750" cy="4683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Exp </a:t>
            </a:r>
          </a:p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cap 20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3519" name="Rectangle 86"/>
          <p:cNvSpPr>
            <a:spLocks noChangeArrowheads="1"/>
          </p:cNvSpPr>
          <p:nvPr/>
        </p:nvSpPr>
        <p:spPr bwMode="auto">
          <a:xfrm>
            <a:off x="1230313" y="5026025"/>
            <a:ext cx="1655762" cy="2873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b="1" smtClean="0">
                <a:solidFill>
                  <a:srgbClr val="008000"/>
                </a:solidFill>
              </a:rPr>
              <a:t>Умеренная боль</a:t>
            </a:r>
            <a:endParaRPr lang="en-GB" sz="1400" b="1" smtClean="0">
              <a:solidFill>
                <a:srgbClr val="008000"/>
              </a:solidFill>
            </a:endParaRPr>
          </a:p>
        </p:txBody>
      </p:sp>
      <p:sp>
        <p:nvSpPr>
          <p:cNvPr id="63520" name="Rectangle 88"/>
          <p:cNvSpPr>
            <a:spLocks noChangeArrowheads="1"/>
          </p:cNvSpPr>
          <p:nvPr/>
        </p:nvSpPr>
        <p:spPr bwMode="auto">
          <a:xfrm>
            <a:off x="3462338" y="4881563"/>
            <a:ext cx="1655762" cy="28733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b="1" smtClean="0">
                <a:solidFill>
                  <a:srgbClr val="0033CC"/>
                </a:solidFill>
              </a:rPr>
              <a:t>Умеренная боль</a:t>
            </a:r>
            <a:endParaRPr lang="en-GB" sz="1400" b="1" smtClean="0">
              <a:solidFill>
                <a:srgbClr val="0033CC"/>
              </a:solidFill>
            </a:endParaRPr>
          </a:p>
        </p:txBody>
      </p:sp>
      <p:sp>
        <p:nvSpPr>
          <p:cNvPr id="63521" name="Rectangle 89"/>
          <p:cNvSpPr>
            <a:spLocks noChangeArrowheads="1"/>
          </p:cNvSpPr>
          <p:nvPr/>
        </p:nvSpPr>
        <p:spPr bwMode="auto">
          <a:xfrm>
            <a:off x="3462338" y="5097463"/>
            <a:ext cx="1655762" cy="28733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b="1" smtClean="0">
                <a:solidFill>
                  <a:srgbClr val="0033CC"/>
                </a:solidFill>
              </a:rPr>
              <a:t>БЫСТРОЕ ДЕЙСТВИЕ</a:t>
            </a:r>
            <a:endParaRPr lang="en-GB" sz="1400" b="1" smtClean="0">
              <a:solidFill>
                <a:srgbClr val="0033CC"/>
              </a:solidFill>
            </a:endParaRPr>
          </a:p>
        </p:txBody>
      </p:sp>
      <p:sp>
        <p:nvSpPr>
          <p:cNvPr id="63522" name="Rectangle 91"/>
          <p:cNvSpPr>
            <a:spLocks noChangeArrowheads="1"/>
          </p:cNvSpPr>
          <p:nvPr/>
        </p:nvSpPr>
        <p:spPr bwMode="auto">
          <a:xfrm>
            <a:off x="5838825" y="4881563"/>
            <a:ext cx="863600" cy="28733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b="1" smtClean="0">
                <a:solidFill>
                  <a:srgbClr val="FF0000"/>
                </a:solidFill>
              </a:rPr>
              <a:t>Сильная</a:t>
            </a:r>
            <a:endParaRPr lang="en-GB" sz="1400" b="1" smtClean="0">
              <a:solidFill>
                <a:srgbClr val="FF0000"/>
              </a:solidFill>
            </a:endParaRPr>
          </a:p>
        </p:txBody>
      </p:sp>
      <p:sp>
        <p:nvSpPr>
          <p:cNvPr id="63523" name="Rectangle 92"/>
          <p:cNvSpPr>
            <a:spLocks noChangeArrowheads="1"/>
          </p:cNvSpPr>
          <p:nvPr/>
        </p:nvSpPr>
        <p:spPr bwMode="auto">
          <a:xfrm>
            <a:off x="5910263" y="5076825"/>
            <a:ext cx="792162" cy="2873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b="1" smtClean="0">
                <a:solidFill>
                  <a:srgbClr val="FF0000"/>
                </a:solidFill>
              </a:rPr>
              <a:t>боль</a:t>
            </a:r>
            <a:endParaRPr lang="en-GB" sz="1400" b="1" smtClean="0">
              <a:solidFill>
                <a:srgbClr val="FF0000"/>
              </a:solidFill>
            </a:endParaRPr>
          </a:p>
        </p:txBody>
      </p:sp>
      <p:sp>
        <p:nvSpPr>
          <p:cNvPr id="63524" name="Text Box 44"/>
          <p:cNvSpPr txBox="1">
            <a:spLocks noChangeArrowheads="1"/>
          </p:cNvSpPr>
          <p:nvPr/>
        </p:nvSpPr>
        <p:spPr bwMode="auto">
          <a:xfrm>
            <a:off x="250825" y="692150"/>
            <a:ext cx="475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mtClean="0">
                <a:solidFill>
                  <a:srgbClr val="000000"/>
                </a:solidFill>
              </a:rPr>
              <a:t>ОТКРЫТЫЙ ТИП</a:t>
            </a:r>
            <a:endParaRPr lang="en-GB" smtClean="0">
              <a:solidFill>
                <a:srgbClr val="000000"/>
              </a:solidFill>
            </a:endParaRPr>
          </a:p>
        </p:txBody>
      </p:sp>
      <p:sp>
        <p:nvSpPr>
          <p:cNvPr id="63525" name="Text Box 14"/>
          <p:cNvSpPr txBox="1">
            <a:spLocks noChangeArrowheads="1"/>
          </p:cNvSpPr>
          <p:nvPr/>
        </p:nvSpPr>
        <p:spPr bwMode="auto">
          <a:xfrm>
            <a:off x="0" y="5516563"/>
            <a:ext cx="9359900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z="1500" i="1" smtClean="0">
                <a:solidFill>
                  <a:srgbClr val="000000"/>
                </a:solidFill>
              </a:rPr>
              <a:t>!!! При дефектуре, позиция замещается</a:t>
            </a:r>
            <a:r>
              <a:rPr lang="en-US" sz="1500" i="1" smtClean="0">
                <a:solidFill>
                  <a:srgbClr val="000000"/>
                </a:solidFill>
              </a:rPr>
              <a:t> </a:t>
            </a:r>
            <a:r>
              <a:rPr lang="ru-RU" sz="1500" i="1" smtClean="0">
                <a:solidFill>
                  <a:srgbClr val="000000"/>
                </a:solidFill>
              </a:rPr>
              <a:t> на  другую исходя из рейтинга Маст Листа</a:t>
            </a:r>
            <a:endParaRPr lang="en-US" sz="1500" i="1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GB" sz="1500" i="1" u="sng" smtClean="0">
              <a:solidFill>
                <a:srgbClr val="000000"/>
              </a:solidFill>
            </a:endParaRPr>
          </a:p>
        </p:txBody>
      </p:sp>
      <p:sp>
        <p:nvSpPr>
          <p:cNvPr id="63526" name="Text Box 44"/>
          <p:cNvSpPr txBox="1">
            <a:spLocks noChangeArrowheads="1"/>
          </p:cNvSpPr>
          <p:nvPr/>
        </p:nvSpPr>
        <p:spPr bwMode="auto">
          <a:xfrm>
            <a:off x="323850" y="1125538"/>
            <a:ext cx="608488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mtClean="0">
                <a:solidFill>
                  <a:srgbClr val="EA3492"/>
                </a:solidFill>
              </a:rPr>
              <a:t>Действительно с марта 2014 до октября 2014</a:t>
            </a:r>
            <a:endParaRPr lang="en-GB" smtClean="0">
              <a:solidFill>
                <a:srgbClr val="EA3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3413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AutoShape 50"/>
          <p:cNvSpPr>
            <a:spLocks noChangeArrowheads="1"/>
          </p:cNvSpPr>
          <p:nvPr/>
        </p:nvSpPr>
        <p:spPr bwMode="auto">
          <a:xfrm>
            <a:off x="3708400" y="3573463"/>
            <a:ext cx="2808288" cy="16256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19050" algn="ctr">
            <a:solidFill>
              <a:srgbClr val="333399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1F1F5C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endParaRPr lang="en-US" sz="1400" b="1" smtClean="0">
              <a:solidFill>
                <a:srgbClr val="000000"/>
              </a:solidFill>
            </a:endParaRPr>
          </a:p>
        </p:txBody>
      </p:sp>
      <p:sp>
        <p:nvSpPr>
          <p:cNvPr id="64515" name="AutoShape 51"/>
          <p:cNvSpPr>
            <a:spLocks noChangeArrowheads="1"/>
          </p:cNvSpPr>
          <p:nvPr/>
        </p:nvSpPr>
        <p:spPr bwMode="auto">
          <a:xfrm>
            <a:off x="3708400" y="2565400"/>
            <a:ext cx="2735263" cy="10033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19050" algn="ctr">
            <a:solidFill>
              <a:schemeClr val="accent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647D36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endParaRPr lang="en-US" sz="1400" b="1" smtClean="0">
              <a:solidFill>
                <a:srgbClr val="000000"/>
              </a:solidFill>
            </a:endParaRPr>
          </a:p>
        </p:txBody>
      </p:sp>
      <p:sp>
        <p:nvSpPr>
          <p:cNvPr id="64516" name="AutoShape 52"/>
          <p:cNvSpPr>
            <a:spLocks noChangeArrowheads="1"/>
          </p:cNvSpPr>
          <p:nvPr/>
        </p:nvSpPr>
        <p:spPr bwMode="auto">
          <a:xfrm>
            <a:off x="2124075" y="2967038"/>
            <a:ext cx="1584325" cy="2232025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19050" algn="ctr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99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endParaRPr lang="en-US" sz="1400" b="1" smtClean="0">
              <a:solidFill>
                <a:srgbClr val="000000"/>
              </a:solidFill>
            </a:endParaRPr>
          </a:p>
        </p:txBody>
      </p:sp>
      <p:sp>
        <p:nvSpPr>
          <p:cNvPr id="64517" name="Rectangle 54"/>
          <p:cNvSpPr>
            <a:spLocks noChangeArrowheads="1"/>
          </p:cNvSpPr>
          <p:nvPr/>
        </p:nvSpPr>
        <p:spPr bwMode="auto">
          <a:xfrm>
            <a:off x="2466975" y="4733925"/>
            <a:ext cx="863600" cy="2873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b="1" smtClean="0">
                <a:solidFill>
                  <a:srgbClr val="FF0000"/>
                </a:solidFill>
              </a:rPr>
              <a:t>Сильная</a:t>
            </a:r>
            <a:endParaRPr lang="en-GB" sz="1400" b="1" smtClean="0">
              <a:solidFill>
                <a:srgbClr val="FF0000"/>
              </a:solidFill>
            </a:endParaRPr>
          </a:p>
        </p:txBody>
      </p:sp>
      <p:sp>
        <p:nvSpPr>
          <p:cNvPr id="64518" name="Rectangle 55"/>
          <p:cNvSpPr>
            <a:spLocks noChangeArrowheads="1"/>
          </p:cNvSpPr>
          <p:nvPr/>
        </p:nvSpPr>
        <p:spPr bwMode="auto">
          <a:xfrm>
            <a:off x="2538413" y="4929188"/>
            <a:ext cx="792162" cy="28733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b="1" smtClean="0">
                <a:solidFill>
                  <a:srgbClr val="FF0000"/>
                </a:solidFill>
              </a:rPr>
              <a:t>боль</a:t>
            </a:r>
            <a:endParaRPr lang="en-GB" sz="1400" b="1" smtClean="0">
              <a:solidFill>
                <a:srgbClr val="FF0000"/>
              </a:solidFill>
            </a:endParaRPr>
          </a:p>
        </p:txBody>
      </p:sp>
      <p:sp>
        <p:nvSpPr>
          <p:cNvPr id="64519" name="Rectangle 56"/>
          <p:cNvSpPr>
            <a:spLocks noChangeArrowheads="1"/>
          </p:cNvSpPr>
          <p:nvPr/>
        </p:nvSpPr>
        <p:spPr bwMode="auto">
          <a:xfrm>
            <a:off x="4203700" y="4729163"/>
            <a:ext cx="1655763" cy="28733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b="1" smtClean="0">
                <a:solidFill>
                  <a:srgbClr val="0033CC"/>
                </a:solidFill>
              </a:rPr>
              <a:t>Умеренная боль</a:t>
            </a:r>
            <a:endParaRPr lang="en-GB" sz="1400" b="1" smtClean="0">
              <a:solidFill>
                <a:srgbClr val="0033CC"/>
              </a:solidFill>
            </a:endParaRPr>
          </a:p>
        </p:txBody>
      </p:sp>
      <p:sp>
        <p:nvSpPr>
          <p:cNvPr id="64520" name="Rectangle 57"/>
          <p:cNvSpPr>
            <a:spLocks noChangeArrowheads="1"/>
          </p:cNvSpPr>
          <p:nvPr/>
        </p:nvSpPr>
        <p:spPr bwMode="auto">
          <a:xfrm>
            <a:off x="4254500" y="4919663"/>
            <a:ext cx="1655763" cy="28733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b="1" smtClean="0">
                <a:solidFill>
                  <a:srgbClr val="0033CC"/>
                </a:solidFill>
              </a:rPr>
              <a:t>БЫСТРОЕ ДЕЙСТВИЕ</a:t>
            </a:r>
            <a:endParaRPr lang="en-GB" sz="1400" b="1" smtClean="0">
              <a:solidFill>
                <a:srgbClr val="0033CC"/>
              </a:solidFill>
            </a:endParaRPr>
          </a:p>
        </p:txBody>
      </p:sp>
      <p:sp>
        <p:nvSpPr>
          <p:cNvPr id="64521" name="Rectangle 12"/>
          <p:cNvSpPr>
            <a:spLocks noChangeArrowheads="1"/>
          </p:cNvSpPr>
          <p:nvPr/>
        </p:nvSpPr>
        <p:spPr bwMode="auto">
          <a:xfrm>
            <a:off x="0" y="0"/>
            <a:ext cx="7272338" cy="647700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2800" b="1" smtClean="0">
                <a:solidFill>
                  <a:srgbClr val="FFFFFF"/>
                </a:solidFill>
              </a:rPr>
              <a:t>Nurofen</a:t>
            </a:r>
            <a:r>
              <a:rPr lang="ru-RU" sz="2800" b="1" smtClean="0">
                <a:solidFill>
                  <a:srgbClr val="FFFFFF"/>
                </a:solidFill>
              </a:rPr>
              <a:t>.</a:t>
            </a:r>
            <a:r>
              <a:rPr lang="ru-RU" sz="2800" smtClean="0">
                <a:solidFill>
                  <a:srgbClr val="FFFFFF"/>
                </a:solidFill>
              </a:rPr>
              <a:t>  </a:t>
            </a:r>
            <a:r>
              <a:rPr lang="ru-RU" sz="2800" b="1" smtClean="0">
                <a:solidFill>
                  <a:srgbClr val="FFFFFF"/>
                </a:solidFill>
              </a:rPr>
              <a:t>Планограммы </a:t>
            </a:r>
            <a:r>
              <a:rPr lang="en-US" sz="2800" b="1" smtClean="0">
                <a:solidFill>
                  <a:srgbClr val="FFFFFF"/>
                </a:solidFill>
              </a:rPr>
              <a:t>B</a:t>
            </a:r>
            <a:endParaRPr lang="ru-RU" sz="2800" b="1" smtClean="0">
              <a:solidFill>
                <a:srgbClr val="FFFFFF"/>
              </a:solidFill>
            </a:endParaRPr>
          </a:p>
        </p:txBody>
      </p:sp>
      <p:sp>
        <p:nvSpPr>
          <p:cNvPr id="244743" name="Text Box 44"/>
          <p:cNvSpPr txBox="1">
            <a:spLocks noChangeArrowheads="1"/>
          </p:cNvSpPr>
          <p:nvPr/>
        </p:nvSpPr>
        <p:spPr bwMode="auto">
          <a:xfrm>
            <a:off x="250825" y="692150"/>
            <a:ext cx="475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800" cap="all" dirty="0" smtClean="0">
                <a:solidFill>
                  <a:srgbClr val="000000"/>
                </a:solidFill>
              </a:rPr>
              <a:t>Закрытый тип</a:t>
            </a:r>
            <a:endParaRPr lang="en-GB" sz="1800" cap="all" dirty="0" smtClean="0">
              <a:solidFill>
                <a:srgbClr val="000000"/>
              </a:solidFill>
            </a:endParaRPr>
          </a:p>
        </p:txBody>
      </p:sp>
      <p:grpSp>
        <p:nvGrpSpPr>
          <p:cNvPr id="64523" name="Group 45"/>
          <p:cNvGrpSpPr>
            <a:grpSpLocks/>
          </p:cNvGrpSpPr>
          <p:nvPr/>
        </p:nvGrpSpPr>
        <p:grpSpPr bwMode="auto">
          <a:xfrm>
            <a:off x="6602413" y="2033588"/>
            <a:ext cx="1568450" cy="2646362"/>
            <a:chOff x="295" y="845"/>
            <a:chExt cx="816" cy="1451"/>
          </a:xfrm>
        </p:grpSpPr>
        <p:sp>
          <p:nvSpPr>
            <p:cNvPr id="2" name="Rectangle 36"/>
            <p:cNvSpPr>
              <a:spLocks noChangeArrowheads="1"/>
            </p:cNvSpPr>
            <p:nvPr/>
          </p:nvSpPr>
          <p:spPr bwMode="auto">
            <a:xfrm>
              <a:off x="295" y="845"/>
              <a:ext cx="816" cy="363"/>
            </a:xfrm>
            <a:prstGeom prst="rect">
              <a:avLst/>
            </a:prstGeom>
            <a:solidFill>
              <a:srgbClr val="CBCBC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 dirty="0">
                  <a:solidFill>
                    <a:sysClr val="windowText" lastClr="000000"/>
                  </a:solidFill>
                </a:rPr>
                <a:t>Другие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 dirty="0">
                  <a:solidFill>
                    <a:sysClr val="windowText" lastClr="000000"/>
                  </a:solidFill>
                </a:rPr>
                <a:t> анальгетические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 dirty="0">
                  <a:solidFill>
                    <a:sysClr val="windowText" lastClr="000000"/>
                  </a:solidFill>
                </a:rPr>
                <a:t> препараты</a:t>
              </a:r>
              <a:endParaRPr lang="en-US" sz="11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Rectangle 37"/>
            <p:cNvSpPr>
              <a:spLocks noChangeArrowheads="1"/>
            </p:cNvSpPr>
            <p:nvPr/>
          </p:nvSpPr>
          <p:spPr bwMode="auto">
            <a:xfrm>
              <a:off x="295" y="1207"/>
              <a:ext cx="816" cy="363"/>
            </a:xfrm>
            <a:prstGeom prst="rect">
              <a:avLst/>
            </a:prstGeom>
            <a:solidFill>
              <a:srgbClr val="CBCBC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ru-RU" sz="1100" b="1" kern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Другие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 анальгетические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 препараты</a:t>
              </a:r>
              <a:endParaRPr lang="en-US" sz="1100" b="1" kern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en-US" sz="11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Rectangle 38"/>
            <p:cNvSpPr>
              <a:spLocks noChangeArrowheads="1"/>
            </p:cNvSpPr>
            <p:nvPr/>
          </p:nvSpPr>
          <p:spPr bwMode="auto">
            <a:xfrm>
              <a:off x="295" y="1570"/>
              <a:ext cx="816" cy="363"/>
            </a:xfrm>
            <a:prstGeom prst="rect">
              <a:avLst/>
            </a:prstGeom>
            <a:solidFill>
              <a:srgbClr val="CBCBC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ru-RU" sz="1100" b="1" kern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Другие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 анальгетические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 препараты</a:t>
              </a:r>
              <a:endParaRPr lang="en-US" sz="1100" b="1" kern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en-US" sz="11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Rectangle 39"/>
            <p:cNvSpPr>
              <a:spLocks noChangeArrowheads="1"/>
            </p:cNvSpPr>
            <p:nvPr/>
          </p:nvSpPr>
          <p:spPr bwMode="auto">
            <a:xfrm>
              <a:off x="295" y="1933"/>
              <a:ext cx="816" cy="363"/>
            </a:xfrm>
            <a:prstGeom prst="rect">
              <a:avLst/>
            </a:prstGeom>
            <a:solidFill>
              <a:srgbClr val="CBCBC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ru-RU" sz="1100" b="1" kern="0" dirty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 dirty="0">
                  <a:solidFill>
                    <a:sysClr val="windowText" lastClr="000000"/>
                  </a:solidFill>
                </a:rPr>
                <a:t>Другие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 dirty="0">
                  <a:solidFill>
                    <a:sysClr val="windowText" lastClr="000000"/>
                  </a:solidFill>
                </a:rPr>
                <a:t> анальгетические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 dirty="0">
                  <a:solidFill>
                    <a:sysClr val="windowText" lastClr="000000"/>
                  </a:solidFill>
                </a:rPr>
                <a:t> препараты</a:t>
              </a:r>
              <a:endParaRPr lang="en-US" sz="1100" b="1" kern="0" dirty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en-US" sz="1100" b="1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645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3048000"/>
            <a:ext cx="147002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525" name="Picture 4" descr="R:\Marketing &amp; Sales\Nurofen\Pack_shots\Nurofen_3D\Nurofen-200-mg-12s-tabs-carton_Gaudi_M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363" y="2913063"/>
            <a:ext cx="1268412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6" name="Picture 5" descr="R:\Marketing &amp; Sales\Nurofen\Pack_shots\Nurofen_3D\Nurofen-200-mg-24s-tabs-carton_Gaudi_M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85"/>
          <a:stretch>
            <a:fillRect/>
          </a:stretch>
        </p:blipFill>
        <p:spPr bwMode="auto">
          <a:xfrm>
            <a:off x="5148263" y="2890838"/>
            <a:ext cx="12684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7" name="Picture 6" descr="R:\Marketing &amp; Sales\Nurofen\Pack_shots\Nurofen_3D\Nurofen Junior 200 mg #8 submitted to MoH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50" y="2198688"/>
            <a:ext cx="13081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8" name="Picture 7" descr="R:\Marketing &amp; Sales\Nurofen\Pack_shots\Nurofen_3D\Nurofen_Neo_6_tab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7F3F4"/>
              </a:clrFrom>
              <a:clrTo>
                <a:srgbClr val="F7F3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13" y="3562350"/>
            <a:ext cx="1255712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9" name="Picture 8" descr="R:\Marketing &amp; Sales\Nurofen\Pack_shots\Nurofen_3D\Nurofen_Neo_12_tab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4113213"/>
            <a:ext cx="125571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30" name="Picture 10" descr="R:\Marketing &amp; Sales\Nurofen\Pack_shots\Nurofen_3D\Nurofen-Express-capsules-1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013" y="4183063"/>
            <a:ext cx="12287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31" name="Picture 11" descr="R:\Marketing &amp; Sales\Nurofen\Pack_shots\Nurofen_3D\Nurofen-Express-capsules-20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3602038"/>
            <a:ext cx="12446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3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3894138"/>
            <a:ext cx="1449387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533" name="AutoShape 22"/>
          <p:cNvSpPr>
            <a:spLocks noChangeArrowheads="1"/>
          </p:cNvSpPr>
          <p:nvPr/>
        </p:nvSpPr>
        <p:spPr bwMode="auto">
          <a:xfrm>
            <a:off x="5454650" y="4473575"/>
            <a:ext cx="936625" cy="2143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Exp neo 12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4534" name="AutoShape 23"/>
          <p:cNvSpPr>
            <a:spLocks noChangeArrowheads="1"/>
          </p:cNvSpPr>
          <p:nvPr/>
        </p:nvSpPr>
        <p:spPr bwMode="auto">
          <a:xfrm>
            <a:off x="5454650" y="3854450"/>
            <a:ext cx="936625" cy="2143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Exp neo 24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4535" name="AutoShape 25"/>
          <p:cNvSpPr>
            <a:spLocks noChangeArrowheads="1"/>
          </p:cNvSpPr>
          <p:nvPr/>
        </p:nvSpPr>
        <p:spPr bwMode="auto">
          <a:xfrm>
            <a:off x="5454650" y="2630488"/>
            <a:ext cx="936625" cy="2143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NFC 8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4536" name="AutoShape 26"/>
          <p:cNvSpPr>
            <a:spLocks noChangeArrowheads="1"/>
          </p:cNvSpPr>
          <p:nvPr/>
        </p:nvSpPr>
        <p:spPr bwMode="auto">
          <a:xfrm>
            <a:off x="4086225" y="4460875"/>
            <a:ext cx="936625" cy="2143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Exp cap 10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4537" name="AutoShape 27"/>
          <p:cNvSpPr>
            <a:spLocks noChangeArrowheads="1"/>
          </p:cNvSpPr>
          <p:nvPr/>
        </p:nvSpPr>
        <p:spPr bwMode="auto">
          <a:xfrm>
            <a:off x="4086225" y="3897313"/>
            <a:ext cx="936625" cy="2143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Exp cap 20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4538" name="AutoShape 28"/>
          <p:cNvSpPr>
            <a:spLocks noChangeArrowheads="1"/>
          </p:cNvSpPr>
          <p:nvPr/>
        </p:nvSpPr>
        <p:spPr bwMode="auto">
          <a:xfrm>
            <a:off x="4086225" y="3260725"/>
            <a:ext cx="936625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Core 12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4539" name="AutoShape 29"/>
          <p:cNvSpPr>
            <a:spLocks noChangeArrowheads="1"/>
          </p:cNvSpPr>
          <p:nvPr/>
        </p:nvSpPr>
        <p:spPr bwMode="auto">
          <a:xfrm>
            <a:off x="5440363" y="3249613"/>
            <a:ext cx="936625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Core 24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4540" name="AutoShape 30"/>
          <p:cNvSpPr>
            <a:spLocks noChangeArrowheads="1"/>
          </p:cNvSpPr>
          <p:nvPr/>
        </p:nvSpPr>
        <p:spPr bwMode="auto">
          <a:xfrm>
            <a:off x="2646363" y="3552825"/>
            <a:ext cx="936625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Forte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4541" name="AutoShape 32"/>
          <p:cNvSpPr>
            <a:spLocks noChangeArrowheads="1"/>
          </p:cNvSpPr>
          <p:nvPr/>
        </p:nvSpPr>
        <p:spPr bwMode="auto">
          <a:xfrm>
            <a:off x="2646363" y="4400550"/>
            <a:ext cx="936625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Exp Lady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grpSp>
        <p:nvGrpSpPr>
          <p:cNvPr id="64542" name="Group 45"/>
          <p:cNvGrpSpPr>
            <a:grpSpLocks/>
          </p:cNvGrpSpPr>
          <p:nvPr/>
        </p:nvGrpSpPr>
        <p:grpSpPr bwMode="auto">
          <a:xfrm>
            <a:off x="468313" y="2039938"/>
            <a:ext cx="1568450" cy="2646362"/>
            <a:chOff x="295" y="845"/>
            <a:chExt cx="816" cy="1451"/>
          </a:xfrm>
        </p:grpSpPr>
        <p:sp>
          <p:nvSpPr>
            <p:cNvPr id="12" name="Rectangle 36"/>
            <p:cNvSpPr>
              <a:spLocks noChangeArrowheads="1"/>
            </p:cNvSpPr>
            <p:nvPr/>
          </p:nvSpPr>
          <p:spPr bwMode="auto">
            <a:xfrm>
              <a:off x="295" y="845"/>
              <a:ext cx="816" cy="363"/>
            </a:xfrm>
            <a:prstGeom prst="rect">
              <a:avLst/>
            </a:prstGeom>
            <a:solidFill>
              <a:srgbClr val="CBCBC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 dirty="0">
                  <a:solidFill>
                    <a:sysClr val="windowText" lastClr="000000"/>
                  </a:solidFill>
                </a:rPr>
                <a:t>Другие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 dirty="0">
                  <a:solidFill>
                    <a:sysClr val="windowText" lastClr="000000"/>
                  </a:solidFill>
                </a:rPr>
                <a:t> анальгетические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 dirty="0">
                  <a:solidFill>
                    <a:sysClr val="windowText" lastClr="000000"/>
                  </a:solidFill>
                </a:rPr>
                <a:t> препараты</a:t>
              </a:r>
              <a:endParaRPr lang="en-US" sz="11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37"/>
            <p:cNvSpPr>
              <a:spLocks noChangeArrowheads="1"/>
            </p:cNvSpPr>
            <p:nvPr/>
          </p:nvSpPr>
          <p:spPr bwMode="auto">
            <a:xfrm>
              <a:off x="295" y="1207"/>
              <a:ext cx="816" cy="363"/>
            </a:xfrm>
            <a:prstGeom prst="rect">
              <a:avLst/>
            </a:prstGeom>
            <a:solidFill>
              <a:srgbClr val="CBCBC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ru-RU" sz="1100" b="1" kern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Другие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 анальгетические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 препараты</a:t>
              </a:r>
              <a:endParaRPr lang="en-US" sz="1100" b="1" kern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en-US" sz="11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tangle 38"/>
            <p:cNvSpPr>
              <a:spLocks noChangeArrowheads="1"/>
            </p:cNvSpPr>
            <p:nvPr/>
          </p:nvSpPr>
          <p:spPr bwMode="auto">
            <a:xfrm>
              <a:off x="295" y="1570"/>
              <a:ext cx="816" cy="363"/>
            </a:xfrm>
            <a:prstGeom prst="rect">
              <a:avLst/>
            </a:prstGeom>
            <a:solidFill>
              <a:srgbClr val="CBCBC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ru-RU" sz="1100" b="1" kern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Другие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 анальгетические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 препараты</a:t>
              </a:r>
              <a:endParaRPr lang="en-US" sz="1100" b="1" kern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en-US" sz="11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Rectangle 39"/>
            <p:cNvSpPr>
              <a:spLocks noChangeArrowheads="1"/>
            </p:cNvSpPr>
            <p:nvPr/>
          </p:nvSpPr>
          <p:spPr bwMode="auto">
            <a:xfrm>
              <a:off x="295" y="1933"/>
              <a:ext cx="816" cy="363"/>
            </a:xfrm>
            <a:prstGeom prst="rect">
              <a:avLst/>
            </a:prstGeom>
            <a:solidFill>
              <a:srgbClr val="CBCBC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ru-RU" sz="1100" b="1" kern="0" dirty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 dirty="0">
                  <a:solidFill>
                    <a:sysClr val="windowText" lastClr="000000"/>
                  </a:solidFill>
                </a:rPr>
                <a:t>Другие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 dirty="0">
                  <a:solidFill>
                    <a:sysClr val="windowText" lastClr="000000"/>
                  </a:solidFill>
                </a:rPr>
                <a:t> анальгетические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 dirty="0">
                  <a:solidFill>
                    <a:sysClr val="windowText" lastClr="000000"/>
                  </a:solidFill>
                </a:rPr>
                <a:t> препараты</a:t>
              </a:r>
              <a:endParaRPr lang="en-US" sz="1100" b="1" kern="0" dirty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en-US" sz="1100" b="1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4543" name="Footer Placeholder 4"/>
          <p:cNvSpPr txBox="1">
            <a:spLocks/>
          </p:cNvSpPr>
          <p:nvPr/>
        </p:nvSpPr>
        <p:spPr bwMode="auto">
          <a:xfrm>
            <a:off x="93663" y="6607175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100" smtClean="0">
                <a:solidFill>
                  <a:srgbClr val="FFFFFF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 smtClean="0">
              <a:solidFill>
                <a:srgbClr val="FFFFFF"/>
              </a:solidFill>
            </a:endParaRPr>
          </a:p>
        </p:txBody>
      </p:sp>
      <p:sp>
        <p:nvSpPr>
          <p:cNvPr id="64544" name="Text Box 24"/>
          <p:cNvSpPr txBox="1">
            <a:spLocks noChangeArrowheads="1"/>
          </p:cNvSpPr>
          <p:nvPr/>
        </p:nvSpPr>
        <p:spPr bwMode="auto">
          <a:xfrm>
            <a:off x="303213" y="1584325"/>
            <a:ext cx="6762750" cy="198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smtClean="0">
                <a:solidFill>
                  <a:srgbClr val="000000"/>
                </a:solidFill>
              </a:rPr>
              <a:t>Все </a:t>
            </a:r>
            <a:r>
              <a:rPr lang="en-US" sz="1400" smtClean="0">
                <a:solidFill>
                  <a:srgbClr val="000000"/>
                </a:solidFill>
              </a:rPr>
              <a:t>SKU Nurofen</a:t>
            </a:r>
            <a:r>
              <a:rPr lang="ru-RU" sz="1400" smtClean="0">
                <a:solidFill>
                  <a:srgbClr val="000000"/>
                </a:solidFill>
              </a:rPr>
              <a:t> должны размещаться в центре категории на уровне глаз</a:t>
            </a:r>
            <a:endParaRPr lang="en-US" sz="1400" smtClean="0">
              <a:solidFill>
                <a:srgbClr val="000000"/>
              </a:solidFill>
            </a:endParaRPr>
          </a:p>
        </p:txBody>
      </p:sp>
      <p:sp>
        <p:nvSpPr>
          <p:cNvPr id="64545" name="Text Box 14"/>
          <p:cNvSpPr txBox="1">
            <a:spLocks noChangeArrowheads="1"/>
          </p:cNvSpPr>
          <p:nvPr/>
        </p:nvSpPr>
        <p:spPr bwMode="auto">
          <a:xfrm>
            <a:off x="77788" y="5373688"/>
            <a:ext cx="9359900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z="1500" i="1" smtClean="0">
                <a:solidFill>
                  <a:srgbClr val="000000"/>
                </a:solidFill>
              </a:rPr>
              <a:t>!!! При дефектуре, позиция замещается</a:t>
            </a:r>
            <a:r>
              <a:rPr lang="en-US" sz="1500" i="1" smtClean="0">
                <a:solidFill>
                  <a:srgbClr val="000000"/>
                </a:solidFill>
              </a:rPr>
              <a:t> </a:t>
            </a:r>
            <a:r>
              <a:rPr lang="ru-RU" sz="1500" i="1" smtClean="0">
                <a:solidFill>
                  <a:srgbClr val="000000"/>
                </a:solidFill>
              </a:rPr>
              <a:t> на  другую исходя из рейтинга Маст Листа</a:t>
            </a:r>
            <a:endParaRPr lang="en-US" sz="1500" i="1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GB" sz="1500" i="1" u="sng" smtClean="0">
              <a:solidFill>
                <a:srgbClr val="000000"/>
              </a:solidFill>
            </a:endParaRPr>
          </a:p>
        </p:txBody>
      </p:sp>
      <p:sp>
        <p:nvSpPr>
          <p:cNvPr id="64546" name="Rectangle 62"/>
          <p:cNvSpPr>
            <a:spLocks noChangeArrowheads="1"/>
          </p:cNvSpPr>
          <p:nvPr/>
        </p:nvSpPr>
        <p:spPr bwMode="auto">
          <a:xfrm>
            <a:off x="4089400" y="2552700"/>
            <a:ext cx="863600" cy="2873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b="1" smtClean="0">
                <a:solidFill>
                  <a:srgbClr val="008000"/>
                </a:solidFill>
              </a:rPr>
              <a:t>Умеренная</a:t>
            </a:r>
            <a:endParaRPr lang="en-GB" sz="1400" b="1" smtClean="0">
              <a:solidFill>
                <a:srgbClr val="008000"/>
              </a:solidFill>
            </a:endParaRPr>
          </a:p>
        </p:txBody>
      </p:sp>
      <p:sp>
        <p:nvSpPr>
          <p:cNvPr id="64547" name="Rectangle 63"/>
          <p:cNvSpPr>
            <a:spLocks noChangeArrowheads="1"/>
          </p:cNvSpPr>
          <p:nvPr/>
        </p:nvSpPr>
        <p:spPr bwMode="auto">
          <a:xfrm>
            <a:off x="4125913" y="2697163"/>
            <a:ext cx="792162" cy="28733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b="1" smtClean="0">
                <a:solidFill>
                  <a:srgbClr val="008000"/>
                </a:solidFill>
              </a:rPr>
              <a:t>боль</a:t>
            </a:r>
            <a:endParaRPr lang="en-GB" sz="1400" b="1" smtClean="0">
              <a:solidFill>
                <a:srgbClr val="008000"/>
              </a:solidFill>
            </a:endParaRPr>
          </a:p>
        </p:txBody>
      </p:sp>
      <p:sp>
        <p:nvSpPr>
          <p:cNvPr id="64548" name="Text Box 44"/>
          <p:cNvSpPr txBox="1">
            <a:spLocks noChangeArrowheads="1"/>
          </p:cNvSpPr>
          <p:nvPr/>
        </p:nvSpPr>
        <p:spPr bwMode="auto">
          <a:xfrm>
            <a:off x="323850" y="1125538"/>
            <a:ext cx="576103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mtClean="0">
                <a:solidFill>
                  <a:srgbClr val="EA3492"/>
                </a:solidFill>
              </a:rPr>
              <a:t>Действительно с марта 2014 до октября 2014</a:t>
            </a:r>
            <a:endParaRPr lang="en-GB" smtClean="0">
              <a:solidFill>
                <a:srgbClr val="EA3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217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AutoShape 46"/>
          <p:cNvSpPr>
            <a:spLocks noChangeArrowheads="1"/>
          </p:cNvSpPr>
          <p:nvPr/>
        </p:nvSpPr>
        <p:spPr bwMode="auto">
          <a:xfrm>
            <a:off x="4953000" y="3403600"/>
            <a:ext cx="1081088" cy="2016125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19050" algn="ctr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99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endParaRPr lang="en-US" sz="1400" b="1" smtClean="0">
              <a:solidFill>
                <a:srgbClr val="000000"/>
              </a:solidFill>
            </a:endParaRPr>
          </a:p>
        </p:txBody>
      </p:sp>
      <p:sp>
        <p:nvSpPr>
          <p:cNvPr id="65539" name="AutoShape 43"/>
          <p:cNvSpPr>
            <a:spLocks noChangeArrowheads="1"/>
          </p:cNvSpPr>
          <p:nvPr/>
        </p:nvSpPr>
        <p:spPr bwMode="auto">
          <a:xfrm>
            <a:off x="2738438" y="3403600"/>
            <a:ext cx="2193925" cy="201612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19050" algn="ctr">
            <a:solidFill>
              <a:srgbClr val="333399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1F1F5C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endParaRPr lang="en-US" sz="1400" b="1" smtClean="0">
              <a:solidFill>
                <a:srgbClr val="000000"/>
              </a:solidFill>
            </a:endParaRPr>
          </a:p>
        </p:txBody>
      </p:sp>
      <p:sp>
        <p:nvSpPr>
          <p:cNvPr id="65540" name="AutoShape 41"/>
          <p:cNvSpPr>
            <a:spLocks noChangeArrowheads="1"/>
          </p:cNvSpPr>
          <p:nvPr/>
        </p:nvSpPr>
        <p:spPr bwMode="auto">
          <a:xfrm>
            <a:off x="1416050" y="3403600"/>
            <a:ext cx="1296988" cy="20161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19050" algn="ctr">
            <a:solidFill>
              <a:schemeClr val="accent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647D36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endParaRPr lang="en-US" sz="1400" b="1" smtClean="0">
              <a:solidFill>
                <a:srgbClr val="000000"/>
              </a:solidFill>
            </a:endParaRPr>
          </a:p>
        </p:txBody>
      </p:sp>
      <p:sp>
        <p:nvSpPr>
          <p:cNvPr id="65541" name="Rectangle 12"/>
          <p:cNvSpPr>
            <a:spLocks noChangeArrowheads="1"/>
          </p:cNvSpPr>
          <p:nvPr/>
        </p:nvSpPr>
        <p:spPr bwMode="auto">
          <a:xfrm>
            <a:off x="0" y="0"/>
            <a:ext cx="7272338" cy="647700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2800" b="1" smtClean="0">
                <a:solidFill>
                  <a:srgbClr val="FFFFFF"/>
                </a:solidFill>
              </a:rPr>
              <a:t>Nurofen</a:t>
            </a:r>
            <a:r>
              <a:rPr lang="ru-RU" sz="2800" b="1" smtClean="0">
                <a:solidFill>
                  <a:srgbClr val="FFFFFF"/>
                </a:solidFill>
              </a:rPr>
              <a:t>.</a:t>
            </a:r>
            <a:r>
              <a:rPr lang="ru-RU" sz="2800" smtClean="0">
                <a:solidFill>
                  <a:srgbClr val="FFFFFF"/>
                </a:solidFill>
              </a:rPr>
              <a:t>  </a:t>
            </a:r>
            <a:r>
              <a:rPr lang="ru-RU" sz="2800" b="1" smtClean="0">
                <a:solidFill>
                  <a:srgbClr val="FFFFFF"/>
                </a:solidFill>
              </a:rPr>
              <a:t>Планограммы </a:t>
            </a:r>
            <a:r>
              <a:rPr lang="en-US" sz="2800" b="1" smtClean="0">
                <a:solidFill>
                  <a:srgbClr val="FFFFFF"/>
                </a:solidFill>
              </a:rPr>
              <a:t>B</a:t>
            </a:r>
            <a:endParaRPr lang="ru-RU" sz="2800" b="1" smtClean="0">
              <a:solidFill>
                <a:srgbClr val="FFFFFF"/>
              </a:solidFill>
            </a:endParaRPr>
          </a:p>
        </p:txBody>
      </p:sp>
      <p:sp>
        <p:nvSpPr>
          <p:cNvPr id="65542" name="Text Box 44"/>
          <p:cNvSpPr txBox="1">
            <a:spLocks noChangeArrowheads="1"/>
          </p:cNvSpPr>
          <p:nvPr/>
        </p:nvSpPr>
        <p:spPr bwMode="auto">
          <a:xfrm>
            <a:off x="250825" y="692150"/>
            <a:ext cx="475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mtClean="0">
                <a:solidFill>
                  <a:srgbClr val="000000"/>
                </a:solidFill>
              </a:rPr>
              <a:t>ОТКРЫТЫЙ ТИП</a:t>
            </a:r>
            <a:endParaRPr lang="en-GB" smtClean="0">
              <a:solidFill>
                <a:srgbClr val="000000"/>
              </a:solidFill>
            </a:endParaRPr>
          </a:p>
        </p:txBody>
      </p:sp>
      <p:sp>
        <p:nvSpPr>
          <p:cNvPr id="65543" name="Text Box 24"/>
          <p:cNvSpPr txBox="1">
            <a:spLocks noChangeArrowheads="1"/>
          </p:cNvSpPr>
          <p:nvPr/>
        </p:nvSpPr>
        <p:spPr bwMode="auto">
          <a:xfrm>
            <a:off x="303213" y="1584325"/>
            <a:ext cx="6762750" cy="198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smtClean="0">
                <a:solidFill>
                  <a:srgbClr val="000000"/>
                </a:solidFill>
              </a:rPr>
              <a:t>Все </a:t>
            </a:r>
            <a:r>
              <a:rPr lang="en-US" sz="1400" smtClean="0">
                <a:solidFill>
                  <a:srgbClr val="000000"/>
                </a:solidFill>
              </a:rPr>
              <a:t>SKU Nurofen</a:t>
            </a:r>
            <a:r>
              <a:rPr lang="ru-RU" sz="1400" smtClean="0">
                <a:solidFill>
                  <a:srgbClr val="000000"/>
                </a:solidFill>
              </a:rPr>
              <a:t> должны размещаться в центре категории на уровне глаз</a:t>
            </a:r>
            <a:endParaRPr lang="en-US" sz="1400" smtClean="0">
              <a:solidFill>
                <a:srgbClr val="000000"/>
              </a:solidFill>
            </a:endParaRPr>
          </a:p>
        </p:txBody>
      </p:sp>
      <p:grpSp>
        <p:nvGrpSpPr>
          <p:cNvPr id="65544" name="Group 51"/>
          <p:cNvGrpSpPr>
            <a:grpSpLocks/>
          </p:cNvGrpSpPr>
          <p:nvPr/>
        </p:nvGrpSpPr>
        <p:grpSpPr bwMode="auto">
          <a:xfrm>
            <a:off x="1374775" y="2035175"/>
            <a:ext cx="5180013" cy="1316038"/>
            <a:chOff x="112" y="1306"/>
            <a:chExt cx="3263" cy="829"/>
          </a:xfrm>
        </p:grpSpPr>
        <p:grpSp>
          <p:nvGrpSpPr>
            <p:cNvPr id="65574" name="Group 49"/>
            <p:cNvGrpSpPr>
              <a:grpSpLocks/>
            </p:cNvGrpSpPr>
            <p:nvPr/>
          </p:nvGrpSpPr>
          <p:grpSpPr bwMode="auto">
            <a:xfrm rot="-5400000">
              <a:off x="1873" y="634"/>
              <a:ext cx="829" cy="2174"/>
              <a:chOff x="295" y="845"/>
              <a:chExt cx="816" cy="1451"/>
            </a:xfrm>
          </p:grpSpPr>
          <p:sp>
            <p:nvSpPr>
              <p:cNvPr id="65577" name="Rectangle 50"/>
              <p:cNvSpPr>
                <a:spLocks noChangeArrowheads="1"/>
              </p:cNvSpPr>
              <p:nvPr/>
            </p:nvSpPr>
            <p:spPr bwMode="auto">
              <a:xfrm>
                <a:off x="295" y="845"/>
                <a:ext cx="816" cy="363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Другие</a:t>
                </a: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 анальгетические</a:t>
                </a: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 препараты</a:t>
                </a:r>
                <a:endParaRPr lang="en-US" sz="11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578" name="Rectangle 51"/>
              <p:cNvSpPr>
                <a:spLocks noChangeArrowheads="1"/>
              </p:cNvSpPr>
              <p:nvPr/>
            </p:nvSpPr>
            <p:spPr bwMode="auto">
              <a:xfrm>
                <a:off x="295" y="1207"/>
                <a:ext cx="816" cy="363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endParaRPr lang="ru-RU" sz="1100" b="1" smtClean="0">
                  <a:solidFill>
                    <a:srgbClr val="000000"/>
                  </a:solidFill>
                </a:endParaRP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Другие</a:t>
                </a: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 анальгетические</a:t>
                </a: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 препараты</a:t>
                </a:r>
                <a:endParaRPr lang="en-US" sz="1100" b="1" smtClean="0">
                  <a:solidFill>
                    <a:srgbClr val="000000"/>
                  </a:solidFill>
                </a:endParaRP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endParaRPr lang="en-US" sz="11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579" name="Rectangle 52"/>
              <p:cNvSpPr>
                <a:spLocks noChangeArrowheads="1"/>
              </p:cNvSpPr>
              <p:nvPr/>
            </p:nvSpPr>
            <p:spPr bwMode="auto">
              <a:xfrm>
                <a:off x="295" y="1570"/>
                <a:ext cx="816" cy="363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endParaRPr lang="ru-RU" sz="1100" b="1" smtClean="0">
                  <a:solidFill>
                    <a:srgbClr val="000000"/>
                  </a:solidFill>
                </a:endParaRP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Другие</a:t>
                </a: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 анальгетические</a:t>
                </a: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 препараты</a:t>
                </a:r>
                <a:endParaRPr lang="en-US" sz="1100" b="1" smtClean="0">
                  <a:solidFill>
                    <a:srgbClr val="000000"/>
                  </a:solidFill>
                </a:endParaRP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endParaRPr lang="en-US" sz="11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580" name="Rectangle 53"/>
              <p:cNvSpPr>
                <a:spLocks noChangeArrowheads="1"/>
              </p:cNvSpPr>
              <p:nvPr/>
            </p:nvSpPr>
            <p:spPr bwMode="auto">
              <a:xfrm>
                <a:off x="295" y="1933"/>
                <a:ext cx="816" cy="363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endParaRPr lang="ru-RU" sz="1100" b="1" smtClean="0">
                  <a:solidFill>
                    <a:srgbClr val="000000"/>
                  </a:solidFill>
                </a:endParaRP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Другие</a:t>
                </a: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 анальгетические</a:t>
                </a: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 препараты</a:t>
                </a:r>
                <a:endParaRPr lang="en-US" sz="1100" b="1" smtClean="0">
                  <a:solidFill>
                    <a:srgbClr val="000000"/>
                  </a:solidFill>
                </a:endParaRP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endParaRPr lang="en-US" sz="1100" b="1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5575" name="Rectangle 57"/>
            <p:cNvSpPr>
              <a:spLocks noChangeArrowheads="1"/>
            </p:cNvSpPr>
            <p:nvPr/>
          </p:nvSpPr>
          <p:spPr bwMode="auto">
            <a:xfrm rot="-5400000">
              <a:off x="-31" y="1449"/>
              <a:ext cx="829" cy="54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endParaRPr lang="ru-RU" sz="1100" b="1" smtClean="0">
                <a:solidFill>
                  <a:srgbClr val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r>
                <a:rPr lang="ru-RU" sz="1100" b="1" smtClean="0">
                  <a:solidFill>
                    <a:srgbClr val="000000"/>
                  </a:solidFill>
                </a:rPr>
                <a:t>Другие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r>
                <a:rPr lang="ru-RU" sz="1100" b="1" smtClean="0">
                  <a:solidFill>
                    <a:srgbClr val="000000"/>
                  </a:solidFill>
                </a:rPr>
                <a:t> анальгетические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r>
                <a:rPr lang="ru-RU" sz="1100" b="1" smtClean="0">
                  <a:solidFill>
                    <a:srgbClr val="000000"/>
                  </a:solidFill>
                </a:rPr>
                <a:t> препараты</a:t>
              </a:r>
              <a:endParaRPr lang="en-US" sz="1100" b="1" smtClean="0">
                <a:solidFill>
                  <a:srgbClr val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endParaRPr lang="en-US" sz="1100" b="1" smtClean="0">
                <a:solidFill>
                  <a:srgbClr val="000000"/>
                </a:solidFill>
              </a:endParaRPr>
            </a:p>
          </p:txBody>
        </p:sp>
        <p:sp>
          <p:nvSpPr>
            <p:cNvPr id="65576" name="Rectangle 58"/>
            <p:cNvSpPr>
              <a:spLocks noChangeArrowheads="1"/>
            </p:cNvSpPr>
            <p:nvPr/>
          </p:nvSpPr>
          <p:spPr bwMode="auto">
            <a:xfrm rot="-5400000">
              <a:off x="513" y="1449"/>
              <a:ext cx="829" cy="54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endParaRPr lang="ru-RU" sz="1100" b="1" smtClean="0">
                <a:solidFill>
                  <a:srgbClr val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r>
                <a:rPr lang="ru-RU" sz="1100" b="1" smtClean="0">
                  <a:solidFill>
                    <a:srgbClr val="000000"/>
                  </a:solidFill>
                </a:rPr>
                <a:t>Другие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r>
                <a:rPr lang="ru-RU" sz="1100" b="1" smtClean="0">
                  <a:solidFill>
                    <a:srgbClr val="000000"/>
                  </a:solidFill>
                </a:rPr>
                <a:t> анальгетические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r>
                <a:rPr lang="ru-RU" sz="1100" b="1" smtClean="0">
                  <a:solidFill>
                    <a:srgbClr val="000000"/>
                  </a:solidFill>
                </a:rPr>
                <a:t> препараты</a:t>
              </a:r>
              <a:endParaRPr lang="en-US" sz="1100" b="1" smtClean="0">
                <a:solidFill>
                  <a:srgbClr val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endParaRPr lang="en-US" sz="1100" b="1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655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3481388"/>
            <a:ext cx="438150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6" name="Picture 4" descr="R:\Marketing &amp; Sales\Nurofen\Pack_shots\Nurofen_3D\Nurofen-200-mg-12s-tabs-carton_Gaudi_M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0" y="3611563"/>
            <a:ext cx="328613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7" name="Picture 5" descr="R:\Marketing &amp; Sales\Nurofen\Pack_shots\Nurofen_3D\Nurofen-200-mg-24s-tabs-carton_Gaudi_M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0" y="3598863"/>
            <a:ext cx="3746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8" name="Picture 6" descr="R:\Marketing &amp; Sales\Nurofen\Pack_shots\Nurofen_3D\Nurofen Junior 200 mg #8 submitted to MoH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3560763"/>
            <a:ext cx="411162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688" y="3521075"/>
            <a:ext cx="436562" cy="80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65550" name="Group 2"/>
          <p:cNvGrpSpPr>
            <a:grpSpLocks/>
          </p:cNvGrpSpPr>
          <p:nvPr/>
        </p:nvGrpSpPr>
        <p:grpSpPr bwMode="auto">
          <a:xfrm>
            <a:off x="3827463" y="3544888"/>
            <a:ext cx="1082675" cy="1274762"/>
            <a:chOff x="2720975" y="3544888"/>
            <a:chExt cx="1082675" cy="1274762"/>
          </a:xfrm>
        </p:grpSpPr>
        <p:pic>
          <p:nvPicPr>
            <p:cNvPr id="65570" name="Picture 7" descr="R:\Marketing &amp; Sales\Nurofen\Pack_shots\Nurofen_3D\Nurofen_Neo_6_tab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6700" y="3544888"/>
              <a:ext cx="347663" cy="7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571" name="Picture 8" descr="R:\Marketing &amp; Sales\Nurofen\Pack_shots\Nurofen_3D\Nurofen_Neo_12_tab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400" y="3554413"/>
              <a:ext cx="387350" cy="769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572" name="AutoShape 30"/>
            <p:cNvSpPr>
              <a:spLocks noChangeArrowheads="1"/>
            </p:cNvSpPr>
            <p:nvPr/>
          </p:nvSpPr>
          <p:spPr bwMode="auto">
            <a:xfrm>
              <a:off x="3263900" y="4351338"/>
              <a:ext cx="539750" cy="4683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2700000" scaled="1"/>
            </a:gradFill>
            <a:ln w="9525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8C1F5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342900" indent="-342900"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r>
                <a:rPr lang="en-US" sz="1200" b="1" smtClean="0">
                  <a:solidFill>
                    <a:srgbClr val="000000"/>
                  </a:solidFill>
                </a:rPr>
                <a:t>Exp </a:t>
              </a:r>
            </a:p>
            <a:p>
              <a:pPr marL="342900" indent="-342900"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r>
                <a:rPr lang="en-US" sz="1200" b="1" smtClean="0">
                  <a:solidFill>
                    <a:srgbClr val="000000"/>
                  </a:solidFill>
                </a:rPr>
                <a:t>neo 24</a:t>
              </a:r>
              <a:endParaRPr lang="en-GB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65573" name="AutoShape 31"/>
            <p:cNvSpPr>
              <a:spLocks noChangeArrowheads="1"/>
            </p:cNvSpPr>
            <p:nvPr/>
          </p:nvSpPr>
          <p:spPr bwMode="auto">
            <a:xfrm>
              <a:off x="2720975" y="4351338"/>
              <a:ext cx="539750" cy="4683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2700000" scaled="1"/>
            </a:gradFill>
            <a:ln w="9525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8C1F5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342900" indent="-342900"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r>
                <a:rPr lang="en-US" sz="1200" b="1" smtClean="0">
                  <a:solidFill>
                    <a:srgbClr val="000000"/>
                  </a:solidFill>
                </a:rPr>
                <a:t>Exp </a:t>
              </a:r>
            </a:p>
            <a:p>
              <a:pPr marL="342900" indent="-342900"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r>
                <a:rPr lang="en-US" sz="1200" b="1" smtClean="0">
                  <a:solidFill>
                    <a:srgbClr val="000000"/>
                  </a:solidFill>
                </a:rPr>
                <a:t>neo 12</a:t>
              </a:r>
              <a:endParaRPr lang="en-GB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5551" name="AutoShape 33"/>
          <p:cNvSpPr>
            <a:spLocks noChangeArrowheads="1"/>
          </p:cNvSpPr>
          <p:nvPr/>
        </p:nvSpPr>
        <p:spPr bwMode="auto">
          <a:xfrm>
            <a:off x="6022975" y="4351338"/>
            <a:ext cx="539750" cy="4683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NFC 8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5552" name="AutoShape 35"/>
          <p:cNvSpPr>
            <a:spLocks noChangeArrowheads="1"/>
          </p:cNvSpPr>
          <p:nvPr/>
        </p:nvSpPr>
        <p:spPr bwMode="auto">
          <a:xfrm>
            <a:off x="2111375" y="4351338"/>
            <a:ext cx="576263" cy="4683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Core 24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5553" name="AutoShape 36"/>
          <p:cNvSpPr>
            <a:spLocks noChangeArrowheads="1"/>
          </p:cNvSpPr>
          <p:nvPr/>
        </p:nvSpPr>
        <p:spPr bwMode="auto">
          <a:xfrm>
            <a:off x="1522413" y="4351338"/>
            <a:ext cx="576262" cy="4683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Core 12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5554" name="AutoShape 37"/>
          <p:cNvSpPr>
            <a:spLocks noChangeArrowheads="1"/>
          </p:cNvSpPr>
          <p:nvPr/>
        </p:nvSpPr>
        <p:spPr bwMode="auto">
          <a:xfrm>
            <a:off x="5483225" y="4351338"/>
            <a:ext cx="539750" cy="4683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Forte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5555" name="AutoShape 39"/>
          <p:cNvSpPr>
            <a:spLocks noChangeArrowheads="1"/>
          </p:cNvSpPr>
          <p:nvPr/>
        </p:nvSpPr>
        <p:spPr bwMode="auto">
          <a:xfrm>
            <a:off x="4941888" y="4351338"/>
            <a:ext cx="539750" cy="4683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Exp </a:t>
            </a:r>
          </a:p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Lady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grpSp>
        <p:nvGrpSpPr>
          <p:cNvPr id="65556" name="Group 1"/>
          <p:cNvGrpSpPr>
            <a:grpSpLocks/>
          </p:cNvGrpSpPr>
          <p:nvPr/>
        </p:nvGrpSpPr>
        <p:grpSpPr bwMode="auto">
          <a:xfrm>
            <a:off x="2722563" y="3573463"/>
            <a:ext cx="1090612" cy="1246187"/>
            <a:chOff x="3810000" y="3573463"/>
            <a:chExt cx="1090613" cy="1246187"/>
          </a:xfrm>
        </p:grpSpPr>
        <p:pic>
          <p:nvPicPr>
            <p:cNvPr id="65566" name="Picture 10" descr="R:\Marketing &amp; Sales\Nurofen\Pack_shots\Nurofen_3D\Nurofen-Express-capsules-10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0013" y="3573463"/>
              <a:ext cx="323850" cy="749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567" name="Picture 11" descr="R:\Marketing &amp; Sales\Nurofen\Pack_shots\Nurofen_3D\Nurofen-Express-capsules-20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1350" y="3573463"/>
              <a:ext cx="328613" cy="749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568" name="AutoShape 34"/>
            <p:cNvSpPr>
              <a:spLocks noChangeArrowheads="1"/>
            </p:cNvSpPr>
            <p:nvPr/>
          </p:nvSpPr>
          <p:spPr bwMode="auto">
            <a:xfrm>
              <a:off x="3810000" y="4351338"/>
              <a:ext cx="539750" cy="4683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2700000" scaled="1"/>
            </a:gradFill>
            <a:ln w="9525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8C1F5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342900" indent="-342900"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r>
                <a:rPr lang="en-US" sz="1200" b="1" smtClean="0">
                  <a:solidFill>
                    <a:srgbClr val="000000"/>
                  </a:solidFill>
                </a:rPr>
                <a:t>Exp </a:t>
              </a:r>
            </a:p>
            <a:p>
              <a:pPr marL="342900" indent="-342900"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r>
                <a:rPr lang="en-US" sz="1200" b="1" smtClean="0">
                  <a:solidFill>
                    <a:srgbClr val="000000"/>
                  </a:solidFill>
                </a:rPr>
                <a:t>cap 10</a:t>
              </a:r>
              <a:endParaRPr lang="en-GB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65569" name="AutoShape 40"/>
            <p:cNvSpPr>
              <a:spLocks noChangeArrowheads="1"/>
            </p:cNvSpPr>
            <p:nvPr/>
          </p:nvSpPr>
          <p:spPr bwMode="auto">
            <a:xfrm>
              <a:off x="4360863" y="4351338"/>
              <a:ext cx="539750" cy="4683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2700000" scaled="1"/>
            </a:gradFill>
            <a:ln w="9525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8C1F5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342900" indent="-342900"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r>
                <a:rPr lang="en-US" sz="1200" b="1" smtClean="0">
                  <a:solidFill>
                    <a:srgbClr val="000000"/>
                  </a:solidFill>
                </a:rPr>
                <a:t>Exp </a:t>
              </a:r>
            </a:p>
            <a:p>
              <a:pPr marL="342900" indent="-342900"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r>
                <a:rPr lang="en-US" sz="1200" b="1" smtClean="0">
                  <a:solidFill>
                    <a:srgbClr val="000000"/>
                  </a:solidFill>
                </a:rPr>
                <a:t>cap 20</a:t>
              </a:r>
              <a:endParaRPr lang="en-GB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5557" name="Rectangle 42"/>
          <p:cNvSpPr>
            <a:spLocks noChangeArrowheads="1"/>
          </p:cNvSpPr>
          <p:nvPr/>
        </p:nvSpPr>
        <p:spPr bwMode="auto">
          <a:xfrm>
            <a:off x="1560513" y="4891088"/>
            <a:ext cx="1079500" cy="28733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b="1" smtClean="0">
                <a:solidFill>
                  <a:srgbClr val="008000"/>
                </a:solidFill>
              </a:rPr>
              <a:t>Умеренная</a:t>
            </a:r>
            <a:endParaRPr lang="en-GB" sz="1400" b="1" smtClean="0">
              <a:solidFill>
                <a:srgbClr val="008000"/>
              </a:solidFill>
            </a:endParaRPr>
          </a:p>
        </p:txBody>
      </p:sp>
      <p:sp>
        <p:nvSpPr>
          <p:cNvPr id="65558" name="Rectangle 44"/>
          <p:cNvSpPr>
            <a:spLocks noChangeArrowheads="1"/>
          </p:cNvSpPr>
          <p:nvPr/>
        </p:nvSpPr>
        <p:spPr bwMode="auto">
          <a:xfrm>
            <a:off x="3005138" y="4881563"/>
            <a:ext cx="1655762" cy="28733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b="1" smtClean="0">
                <a:solidFill>
                  <a:srgbClr val="0033CC"/>
                </a:solidFill>
              </a:rPr>
              <a:t>Умеренная боль</a:t>
            </a:r>
            <a:endParaRPr lang="en-GB" sz="1400" b="1" smtClean="0">
              <a:solidFill>
                <a:srgbClr val="0033CC"/>
              </a:solidFill>
            </a:endParaRPr>
          </a:p>
        </p:txBody>
      </p:sp>
      <p:sp>
        <p:nvSpPr>
          <p:cNvPr id="65559" name="Rectangle 45"/>
          <p:cNvSpPr>
            <a:spLocks noChangeArrowheads="1"/>
          </p:cNvSpPr>
          <p:nvPr/>
        </p:nvSpPr>
        <p:spPr bwMode="auto">
          <a:xfrm>
            <a:off x="3005138" y="5097463"/>
            <a:ext cx="1655762" cy="28733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b="1" smtClean="0">
                <a:solidFill>
                  <a:srgbClr val="0033CC"/>
                </a:solidFill>
              </a:rPr>
              <a:t>БЫСТРОЕ ДЕЙСТВИЕ</a:t>
            </a:r>
            <a:endParaRPr lang="en-GB" sz="1400" b="1" smtClean="0">
              <a:solidFill>
                <a:srgbClr val="0033CC"/>
              </a:solidFill>
            </a:endParaRPr>
          </a:p>
        </p:txBody>
      </p:sp>
      <p:sp>
        <p:nvSpPr>
          <p:cNvPr id="65560" name="Rectangle 47"/>
          <p:cNvSpPr>
            <a:spLocks noChangeArrowheads="1"/>
          </p:cNvSpPr>
          <p:nvPr/>
        </p:nvSpPr>
        <p:spPr bwMode="auto">
          <a:xfrm>
            <a:off x="5026025" y="4868863"/>
            <a:ext cx="863600" cy="28733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b="1" smtClean="0">
                <a:solidFill>
                  <a:srgbClr val="FF0000"/>
                </a:solidFill>
              </a:rPr>
              <a:t>Сильная</a:t>
            </a:r>
            <a:endParaRPr lang="en-GB" sz="1400" b="1" smtClean="0">
              <a:solidFill>
                <a:srgbClr val="FF0000"/>
              </a:solidFill>
            </a:endParaRPr>
          </a:p>
        </p:txBody>
      </p:sp>
      <p:sp>
        <p:nvSpPr>
          <p:cNvPr id="65561" name="Rectangle 48"/>
          <p:cNvSpPr>
            <a:spLocks noChangeArrowheads="1"/>
          </p:cNvSpPr>
          <p:nvPr/>
        </p:nvSpPr>
        <p:spPr bwMode="auto">
          <a:xfrm>
            <a:off x="5097463" y="5064125"/>
            <a:ext cx="792162" cy="2873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b="1" smtClean="0">
                <a:solidFill>
                  <a:srgbClr val="FF0000"/>
                </a:solidFill>
              </a:rPr>
              <a:t>боль</a:t>
            </a:r>
            <a:endParaRPr lang="en-GB" sz="1400" b="1" smtClean="0">
              <a:solidFill>
                <a:srgbClr val="FF0000"/>
              </a:solidFill>
            </a:endParaRPr>
          </a:p>
        </p:txBody>
      </p:sp>
      <p:sp>
        <p:nvSpPr>
          <p:cNvPr id="65562" name="Footer Placeholder 4"/>
          <p:cNvSpPr txBox="1">
            <a:spLocks/>
          </p:cNvSpPr>
          <p:nvPr/>
        </p:nvSpPr>
        <p:spPr bwMode="auto">
          <a:xfrm>
            <a:off x="93663" y="6607175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100" smtClean="0">
                <a:solidFill>
                  <a:srgbClr val="FFFFFF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 smtClean="0">
              <a:solidFill>
                <a:srgbClr val="FFFFFF"/>
              </a:solidFill>
            </a:endParaRPr>
          </a:p>
        </p:txBody>
      </p:sp>
      <p:sp>
        <p:nvSpPr>
          <p:cNvPr id="65563" name="Rectangle 50"/>
          <p:cNvSpPr>
            <a:spLocks noChangeArrowheads="1"/>
          </p:cNvSpPr>
          <p:nvPr/>
        </p:nvSpPr>
        <p:spPr bwMode="auto">
          <a:xfrm>
            <a:off x="1704975" y="5081588"/>
            <a:ext cx="792163" cy="28733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b="1" smtClean="0">
                <a:solidFill>
                  <a:srgbClr val="008000"/>
                </a:solidFill>
              </a:rPr>
              <a:t>боль</a:t>
            </a:r>
            <a:endParaRPr lang="en-GB" sz="1400" b="1" smtClean="0">
              <a:solidFill>
                <a:srgbClr val="008000"/>
              </a:solidFill>
            </a:endParaRPr>
          </a:p>
        </p:txBody>
      </p:sp>
      <p:sp>
        <p:nvSpPr>
          <p:cNvPr id="65564" name="Text Box 14"/>
          <p:cNvSpPr txBox="1">
            <a:spLocks noChangeArrowheads="1"/>
          </p:cNvSpPr>
          <p:nvPr/>
        </p:nvSpPr>
        <p:spPr bwMode="auto">
          <a:xfrm>
            <a:off x="0" y="5516563"/>
            <a:ext cx="9359900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z="1500" i="1" smtClean="0">
                <a:solidFill>
                  <a:srgbClr val="000000"/>
                </a:solidFill>
              </a:rPr>
              <a:t>!!! При дефектуре, позиция замещается</a:t>
            </a:r>
            <a:r>
              <a:rPr lang="en-US" sz="1500" i="1" smtClean="0">
                <a:solidFill>
                  <a:srgbClr val="000000"/>
                </a:solidFill>
              </a:rPr>
              <a:t> </a:t>
            </a:r>
            <a:r>
              <a:rPr lang="ru-RU" sz="1500" i="1" smtClean="0">
                <a:solidFill>
                  <a:srgbClr val="000000"/>
                </a:solidFill>
              </a:rPr>
              <a:t> на  другую исходя из рейтинга Маст Листа</a:t>
            </a:r>
            <a:endParaRPr lang="en-US" sz="1500" i="1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GB" sz="1500" i="1" u="sng" smtClean="0">
              <a:solidFill>
                <a:srgbClr val="000000"/>
              </a:solidFill>
            </a:endParaRPr>
          </a:p>
        </p:txBody>
      </p:sp>
      <p:sp>
        <p:nvSpPr>
          <p:cNvPr id="65565" name="Text Box 44"/>
          <p:cNvSpPr txBox="1">
            <a:spLocks noChangeArrowheads="1"/>
          </p:cNvSpPr>
          <p:nvPr/>
        </p:nvSpPr>
        <p:spPr bwMode="auto">
          <a:xfrm>
            <a:off x="323850" y="1125538"/>
            <a:ext cx="574833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mtClean="0">
                <a:solidFill>
                  <a:srgbClr val="EA3492"/>
                </a:solidFill>
              </a:rPr>
              <a:t>Действительно с марта 2014 до октября 2014</a:t>
            </a:r>
            <a:endParaRPr lang="en-GB" smtClean="0">
              <a:solidFill>
                <a:srgbClr val="EA3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04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39"/>
          <p:cNvSpPr>
            <a:spLocks noChangeArrowheads="1"/>
          </p:cNvSpPr>
          <p:nvPr/>
        </p:nvSpPr>
        <p:spPr bwMode="auto">
          <a:xfrm>
            <a:off x="3297238" y="2492375"/>
            <a:ext cx="1366837" cy="129698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19050" algn="ctr">
            <a:solidFill>
              <a:srgbClr val="333399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1F1F5C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endParaRPr lang="en-US" sz="1400" b="1" smtClean="0">
              <a:solidFill>
                <a:srgbClr val="000000"/>
              </a:solidFill>
            </a:endParaRPr>
          </a:p>
        </p:txBody>
      </p:sp>
      <p:sp>
        <p:nvSpPr>
          <p:cNvPr id="66563" name="AutoShape 38"/>
          <p:cNvSpPr>
            <a:spLocks noChangeArrowheads="1"/>
          </p:cNvSpPr>
          <p:nvPr/>
        </p:nvSpPr>
        <p:spPr bwMode="auto">
          <a:xfrm>
            <a:off x="3289300" y="1730375"/>
            <a:ext cx="1366838" cy="7334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19050" algn="ctr">
            <a:solidFill>
              <a:schemeClr val="accent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647D36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endParaRPr lang="en-US" sz="1400" b="1" smtClean="0">
              <a:solidFill>
                <a:srgbClr val="000000"/>
              </a:solidFill>
            </a:endParaRPr>
          </a:p>
        </p:txBody>
      </p:sp>
      <p:sp>
        <p:nvSpPr>
          <p:cNvPr id="66564" name="AutoShape 40"/>
          <p:cNvSpPr>
            <a:spLocks noChangeArrowheads="1"/>
          </p:cNvSpPr>
          <p:nvPr/>
        </p:nvSpPr>
        <p:spPr bwMode="auto">
          <a:xfrm>
            <a:off x="1692275" y="1700213"/>
            <a:ext cx="1584325" cy="208915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19050" algn="ctr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99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endParaRPr lang="en-US" sz="1400" b="1" smtClean="0">
              <a:solidFill>
                <a:srgbClr val="000000"/>
              </a:solidFill>
            </a:endParaRPr>
          </a:p>
        </p:txBody>
      </p:sp>
      <p:sp>
        <p:nvSpPr>
          <p:cNvPr id="66565" name="Rectangle 12"/>
          <p:cNvSpPr>
            <a:spLocks noChangeArrowheads="1"/>
          </p:cNvSpPr>
          <p:nvPr/>
        </p:nvSpPr>
        <p:spPr bwMode="auto">
          <a:xfrm>
            <a:off x="0" y="0"/>
            <a:ext cx="7272338" cy="647700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2800" b="1" smtClean="0">
                <a:solidFill>
                  <a:srgbClr val="FFFFFF"/>
                </a:solidFill>
              </a:rPr>
              <a:t>Nurofen</a:t>
            </a:r>
            <a:r>
              <a:rPr lang="ru-RU" sz="2800" b="1" smtClean="0">
                <a:solidFill>
                  <a:srgbClr val="FFFFFF"/>
                </a:solidFill>
              </a:rPr>
              <a:t>.</a:t>
            </a:r>
            <a:r>
              <a:rPr lang="ru-RU" sz="2800" smtClean="0">
                <a:solidFill>
                  <a:srgbClr val="FFFFFF"/>
                </a:solidFill>
              </a:rPr>
              <a:t>  </a:t>
            </a:r>
            <a:r>
              <a:rPr lang="ru-RU" sz="2800" b="1" smtClean="0">
                <a:solidFill>
                  <a:srgbClr val="FFFFFF"/>
                </a:solidFill>
              </a:rPr>
              <a:t>Планограммы С, Киоск</a:t>
            </a:r>
          </a:p>
        </p:txBody>
      </p:sp>
      <p:grpSp>
        <p:nvGrpSpPr>
          <p:cNvPr id="66566" name="Group 36"/>
          <p:cNvGrpSpPr>
            <a:grpSpLocks/>
          </p:cNvGrpSpPr>
          <p:nvPr/>
        </p:nvGrpSpPr>
        <p:grpSpPr bwMode="auto">
          <a:xfrm>
            <a:off x="4716463" y="1773238"/>
            <a:ext cx="1568450" cy="1985962"/>
            <a:chOff x="4159" y="1697"/>
            <a:chExt cx="988" cy="1251"/>
          </a:xfrm>
        </p:grpSpPr>
        <p:sp>
          <p:nvSpPr>
            <p:cNvPr id="13" name="Rectangle 37"/>
            <p:cNvSpPr>
              <a:spLocks noChangeArrowheads="1"/>
            </p:cNvSpPr>
            <p:nvPr/>
          </p:nvSpPr>
          <p:spPr bwMode="auto">
            <a:xfrm>
              <a:off x="4159" y="1697"/>
              <a:ext cx="988" cy="417"/>
            </a:xfrm>
            <a:prstGeom prst="rect">
              <a:avLst/>
            </a:prstGeom>
            <a:solidFill>
              <a:srgbClr val="CBCBC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ru-RU" sz="1100" b="1" kern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Другие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 анальгетические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 препараты</a:t>
              </a:r>
              <a:endParaRPr lang="en-US" sz="1100" b="1" kern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en-US" sz="11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tangle 38"/>
            <p:cNvSpPr>
              <a:spLocks noChangeArrowheads="1"/>
            </p:cNvSpPr>
            <p:nvPr/>
          </p:nvSpPr>
          <p:spPr bwMode="auto">
            <a:xfrm>
              <a:off x="4159" y="2114"/>
              <a:ext cx="988" cy="417"/>
            </a:xfrm>
            <a:prstGeom prst="rect">
              <a:avLst/>
            </a:prstGeom>
            <a:solidFill>
              <a:srgbClr val="CBCBC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ru-RU" sz="1100" b="1" kern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Другие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 анальгетические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 препараты</a:t>
              </a:r>
              <a:endParaRPr lang="en-US" sz="1100" b="1" kern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en-US" sz="11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Rectangle 39"/>
            <p:cNvSpPr>
              <a:spLocks noChangeArrowheads="1"/>
            </p:cNvSpPr>
            <p:nvPr/>
          </p:nvSpPr>
          <p:spPr bwMode="auto">
            <a:xfrm>
              <a:off x="4159" y="2531"/>
              <a:ext cx="988" cy="417"/>
            </a:xfrm>
            <a:prstGeom prst="rect">
              <a:avLst/>
            </a:prstGeom>
            <a:solidFill>
              <a:srgbClr val="CBCBC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ru-RU" sz="1100" b="1" kern="0" dirty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 dirty="0">
                  <a:solidFill>
                    <a:sysClr val="windowText" lastClr="000000"/>
                  </a:solidFill>
                </a:rPr>
                <a:t>Другие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 dirty="0">
                  <a:solidFill>
                    <a:sysClr val="windowText" lastClr="000000"/>
                  </a:solidFill>
                </a:rPr>
                <a:t> анальгетические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 dirty="0">
                  <a:solidFill>
                    <a:sysClr val="windowText" lastClr="000000"/>
                  </a:solidFill>
                </a:rPr>
                <a:t> препараты</a:t>
              </a:r>
              <a:endParaRPr lang="en-US" sz="1100" b="1" kern="0" dirty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en-US" sz="1100" b="1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665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88" y="2001838"/>
            <a:ext cx="1470025" cy="78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68" name="Picture 8" descr="R:\Marketing &amp; Sales\Nurofen\Pack_shots\Nurofen_3D\Nurofen_Neo_12_tab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492375"/>
            <a:ext cx="125571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9" name="Picture 10" descr="R:\Marketing &amp; Sales\Nurofen\Pack_shots\Nurofen_3D\Nurofen-Express-capsules-1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3" y="3175000"/>
            <a:ext cx="1228725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88" y="2847975"/>
            <a:ext cx="1449387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6571" name="AutoShape 18"/>
          <p:cNvSpPr>
            <a:spLocks noChangeArrowheads="1"/>
          </p:cNvSpPr>
          <p:nvPr/>
        </p:nvSpPr>
        <p:spPr bwMode="auto">
          <a:xfrm>
            <a:off x="3687763" y="2852738"/>
            <a:ext cx="936625" cy="2143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Exp neo 12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6572" name="AutoShape 21"/>
          <p:cNvSpPr>
            <a:spLocks noChangeArrowheads="1"/>
          </p:cNvSpPr>
          <p:nvPr/>
        </p:nvSpPr>
        <p:spPr bwMode="auto">
          <a:xfrm>
            <a:off x="3654425" y="3452813"/>
            <a:ext cx="936625" cy="2143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Exp cap 10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grpSp>
        <p:nvGrpSpPr>
          <p:cNvPr id="66573" name="Group 34"/>
          <p:cNvGrpSpPr>
            <a:grpSpLocks/>
          </p:cNvGrpSpPr>
          <p:nvPr/>
        </p:nvGrpSpPr>
        <p:grpSpPr bwMode="auto">
          <a:xfrm>
            <a:off x="3360738" y="1801813"/>
            <a:ext cx="1268412" cy="576262"/>
            <a:chOff x="3243" y="1869"/>
            <a:chExt cx="799" cy="363"/>
          </a:xfrm>
        </p:grpSpPr>
        <p:pic>
          <p:nvPicPr>
            <p:cNvPr id="66579" name="Picture 5" descr="R:\Marketing &amp; Sales\Nurofen\Pack_shots\Nurofen_3D\Nurofen-200-mg-24s-tabs-carton_Gaudi_MAL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185"/>
            <a:stretch>
              <a:fillRect/>
            </a:stretch>
          </p:blipFill>
          <p:spPr bwMode="auto">
            <a:xfrm>
              <a:off x="3243" y="1869"/>
              <a:ext cx="799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80" name="AutoShape 24"/>
            <p:cNvSpPr>
              <a:spLocks noChangeArrowheads="1"/>
            </p:cNvSpPr>
            <p:nvPr/>
          </p:nvSpPr>
          <p:spPr bwMode="auto">
            <a:xfrm>
              <a:off x="3427" y="2095"/>
              <a:ext cx="590" cy="13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2700000" scaled="1"/>
            </a:gradFill>
            <a:ln w="9525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8C1F5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342900" indent="-342900"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r>
                <a:rPr lang="en-US" sz="1200" b="1" smtClean="0">
                  <a:solidFill>
                    <a:srgbClr val="000000"/>
                  </a:solidFill>
                </a:rPr>
                <a:t>Core 24</a:t>
              </a:r>
              <a:endParaRPr lang="en-GB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6574" name="AutoShape 25"/>
          <p:cNvSpPr>
            <a:spLocks noChangeArrowheads="1"/>
          </p:cNvSpPr>
          <p:nvPr/>
        </p:nvSpPr>
        <p:spPr bwMode="auto">
          <a:xfrm>
            <a:off x="2214563" y="2506663"/>
            <a:ext cx="936625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Forte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6575" name="AutoShape 26"/>
          <p:cNvSpPr>
            <a:spLocks noChangeArrowheads="1"/>
          </p:cNvSpPr>
          <p:nvPr/>
        </p:nvSpPr>
        <p:spPr bwMode="auto">
          <a:xfrm>
            <a:off x="2214563" y="3354388"/>
            <a:ext cx="936625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Exp Lady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6576" name="Footer Placeholder 4"/>
          <p:cNvSpPr txBox="1">
            <a:spLocks/>
          </p:cNvSpPr>
          <p:nvPr/>
        </p:nvSpPr>
        <p:spPr bwMode="auto">
          <a:xfrm>
            <a:off x="93663" y="6607175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100" smtClean="0">
                <a:solidFill>
                  <a:srgbClr val="FFFFFF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 smtClean="0">
              <a:solidFill>
                <a:srgbClr val="FFFFFF"/>
              </a:solidFill>
            </a:endParaRPr>
          </a:p>
        </p:txBody>
      </p:sp>
      <p:sp>
        <p:nvSpPr>
          <p:cNvPr id="66577" name="Text Box 14"/>
          <p:cNvSpPr txBox="1">
            <a:spLocks noChangeArrowheads="1"/>
          </p:cNvSpPr>
          <p:nvPr/>
        </p:nvSpPr>
        <p:spPr bwMode="auto">
          <a:xfrm>
            <a:off x="0" y="4724400"/>
            <a:ext cx="9359900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z="1500" i="1" smtClean="0">
                <a:solidFill>
                  <a:srgbClr val="000000"/>
                </a:solidFill>
              </a:rPr>
              <a:t>!!! При дефектуре, позиция замещается</a:t>
            </a:r>
            <a:r>
              <a:rPr lang="en-US" sz="1500" i="1" smtClean="0">
                <a:solidFill>
                  <a:srgbClr val="000000"/>
                </a:solidFill>
              </a:rPr>
              <a:t> </a:t>
            </a:r>
            <a:r>
              <a:rPr lang="ru-RU" sz="1500" i="1" smtClean="0">
                <a:solidFill>
                  <a:srgbClr val="000000"/>
                </a:solidFill>
              </a:rPr>
              <a:t> на  другую исходя из рейтинга Маст Листа</a:t>
            </a:r>
            <a:endParaRPr lang="en-US" sz="1500" i="1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GB" sz="1500" i="1" u="sng" smtClean="0">
              <a:solidFill>
                <a:srgbClr val="000000"/>
              </a:solidFill>
            </a:endParaRPr>
          </a:p>
        </p:txBody>
      </p:sp>
      <p:sp>
        <p:nvSpPr>
          <p:cNvPr id="66578" name="Text Box 44"/>
          <p:cNvSpPr txBox="1">
            <a:spLocks noChangeArrowheads="1"/>
          </p:cNvSpPr>
          <p:nvPr/>
        </p:nvSpPr>
        <p:spPr bwMode="auto">
          <a:xfrm>
            <a:off x="323850" y="1125538"/>
            <a:ext cx="6264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mtClean="0">
                <a:solidFill>
                  <a:srgbClr val="EA3492"/>
                </a:solidFill>
              </a:rPr>
              <a:t>Действительно с марта 2014 до октября 2014</a:t>
            </a:r>
            <a:endParaRPr lang="en-GB" smtClean="0">
              <a:solidFill>
                <a:srgbClr val="EA3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38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2"/>
          <p:cNvSpPr>
            <a:spLocks noChangeArrowheads="1"/>
          </p:cNvSpPr>
          <p:nvPr/>
        </p:nvSpPr>
        <p:spPr bwMode="auto">
          <a:xfrm>
            <a:off x="0" y="0"/>
            <a:ext cx="7272338" cy="647700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2800" b="1" smtClean="0">
                <a:solidFill>
                  <a:srgbClr val="FFFFFF"/>
                </a:solidFill>
              </a:rPr>
              <a:t>Nurofen </a:t>
            </a:r>
            <a:r>
              <a:rPr lang="ru-RU" sz="2800" b="1" smtClean="0">
                <a:solidFill>
                  <a:srgbClr val="FFFFFF"/>
                </a:solidFill>
              </a:rPr>
              <a:t>гель. Планограмма</a:t>
            </a:r>
            <a:r>
              <a:rPr lang="en-US" sz="2800" b="1" smtClean="0">
                <a:solidFill>
                  <a:srgbClr val="FFFFFF"/>
                </a:solidFill>
              </a:rPr>
              <a:t> VIP, A, B</a:t>
            </a:r>
            <a:endParaRPr lang="ru-RU" sz="2800" b="1" smtClean="0">
              <a:solidFill>
                <a:srgbClr val="FFFFFF"/>
              </a:solidFill>
            </a:endParaRPr>
          </a:p>
        </p:txBody>
      </p:sp>
      <p:sp>
        <p:nvSpPr>
          <p:cNvPr id="72707" name="Text Box 31"/>
          <p:cNvSpPr txBox="1">
            <a:spLocks noChangeArrowheads="1"/>
          </p:cNvSpPr>
          <p:nvPr/>
        </p:nvSpPr>
        <p:spPr bwMode="auto">
          <a:xfrm>
            <a:off x="323850" y="1298575"/>
            <a:ext cx="6762750" cy="198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smtClean="0">
                <a:solidFill>
                  <a:srgbClr val="000000"/>
                </a:solidFill>
              </a:rPr>
              <a:t>Все </a:t>
            </a:r>
            <a:r>
              <a:rPr lang="en-US" sz="1400" smtClean="0">
                <a:solidFill>
                  <a:srgbClr val="000000"/>
                </a:solidFill>
              </a:rPr>
              <a:t>SKU Nurofen</a:t>
            </a:r>
            <a:r>
              <a:rPr lang="ru-RU" sz="1400" smtClean="0">
                <a:solidFill>
                  <a:srgbClr val="000000"/>
                </a:solidFill>
              </a:rPr>
              <a:t> должны размещаться в центре категории на уровне глаз</a:t>
            </a:r>
            <a:endParaRPr lang="en-US" sz="1400" smtClean="0">
              <a:solidFill>
                <a:srgbClr val="000000"/>
              </a:solidFill>
            </a:endParaRPr>
          </a:p>
        </p:txBody>
      </p:sp>
      <p:grpSp>
        <p:nvGrpSpPr>
          <p:cNvPr id="72708" name="Group 6"/>
          <p:cNvGrpSpPr>
            <a:grpSpLocks/>
          </p:cNvGrpSpPr>
          <p:nvPr/>
        </p:nvGrpSpPr>
        <p:grpSpPr bwMode="auto">
          <a:xfrm>
            <a:off x="449263" y="1979613"/>
            <a:ext cx="8108950" cy="1022350"/>
            <a:chOff x="797722" y="1933496"/>
            <a:chExt cx="8108623" cy="1023183"/>
          </a:xfrm>
        </p:grpSpPr>
        <p:pic>
          <p:nvPicPr>
            <p:cNvPr id="72711" name="Picture 2" descr="R:\Marketing &amp; Sales\Nurofen\Pack_shots\Nurofen_3D\Nurofen gel-carton-Gaudy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290676"/>
              <a:ext cx="1872207" cy="666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12" name="Picture 3" descr="R:\Marketing &amp; Sales\Nurofen\Pack_shots\Nurofen_3D\Nurofen_gel_100g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3521" y="2199172"/>
              <a:ext cx="2768817" cy="757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390343" y="1933496"/>
              <a:ext cx="1516002" cy="977107"/>
            </a:xfrm>
            <a:prstGeom prst="rect">
              <a:avLst/>
            </a:prstGeom>
            <a:solidFill>
              <a:srgbClr val="CBCBC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600" b="1" kern="0" dirty="0">
                  <a:solidFill>
                    <a:sysClr val="windowText" lastClr="000000"/>
                  </a:solidFill>
                </a:rPr>
                <a:t>Другие гели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97722" y="1979571"/>
              <a:ext cx="1516001" cy="977108"/>
            </a:xfrm>
            <a:prstGeom prst="rect">
              <a:avLst/>
            </a:prstGeom>
            <a:solidFill>
              <a:srgbClr val="CBCBC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600" b="1" kern="0" dirty="0">
                  <a:solidFill>
                    <a:sysClr val="windowText" lastClr="000000"/>
                  </a:solidFill>
                </a:rPr>
                <a:t>Другие гели</a:t>
              </a:r>
            </a:p>
          </p:txBody>
        </p:sp>
      </p:grpSp>
      <p:sp>
        <p:nvSpPr>
          <p:cNvPr id="72709" name="Footer Placeholder 4"/>
          <p:cNvSpPr txBox="1">
            <a:spLocks/>
          </p:cNvSpPr>
          <p:nvPr/>
        </p:nvSpPr>
        <p:spPr bwMode="auto">
          <a:xfrm>
            <a:off x="93663" y="6607175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100" smtClean="0">
                <a:solidFill>
                  <a:srgbClr val="FFFFFF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 smtClean="0">
              <a:solidFill>
                <a:srgbClr val="FFFFFF"/>
              </a:solidFill>
            </a:endParaRPr>
          </a:p>
        </p:txBody>
      </p:sp>
      <p:sp>
        <p:nvSpPr>
          <p:cNvPr id="72710" name="Text Box 44"/>
          <p:cNvSpPr txBox="1">
            <a:spLocks noChangeArrowheads="1"/>
          </p:cNvSpPr>
          <p:nvPr/>
        </p:nvSpPr>
        <p:spPr bwMode="auto">
          <a:xfrm>
            <a:off x="250825" y="692150"/>
            <a:ext cx="475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mtClean="0">
                <a:solidFill>
                  <a:srgbClr val="000000"/>
                </a:solidFill>
              </a:rPr>
              <a:t>ОТКРЫТЫЙ ТИП</a:t>
            </a:r>
            <a:endParaRPr lang="en-GB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70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text with/without bullets_title2">
  <a:themeElements>
    <a:clrScheme name="4_text with/without bullets_title2 1">
      <a:dk1>
        <a:srgbClr val="000000"/>
      </a:dk1>
      <a:lt1>
        <a:srgbClr val="FFFFFF"/>
      </a:lt1>
      <a:dk2>
        <a:srgbClr val="EA3492"/>
      </a:dk2>
      <a:lt2>
        <a:srgbClr val="CBCBCB"/>
      </a:lt2>
      <a:accent1>
        <a:srgbClr val="A7D05A"/>
      </a:accent1>
      <a:accent2>
        <a:srgbClr val="3FBFEC"/>
      </a:accent2>
      <a:accent3>
        <a:srgbClr val="FFFFFF"/>
      </a:accent3>
      <a:accent4>
        <a:srgbClr val="000000"/>
      </a:accent4>
      <a:accent5>
        <a:srgbClr val="D0E4B5"/>
      </a:accent5>
      <a:accent6>
        <a:srgbClr val="38ADD6"/>
      </a:accent6>
      <a:hlink>
        <a:srgbClr val="FDD949"/>
      </a:hlink>
      <a:folHlink>
        <a:srgbClr val="415A6C"/>
      </a:folHlink>
    </a:clrScheme>
    <a:fontScheme name="4_text with/without bullets_title2">
      <a:majorFont>
        <a:latin typeface="Kite Display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4_text with/without bullets_title2 1">
        <a:dk1>
          <a:srgbClr val="000000"/>
        </a:dk1>
        <a:lt1>
          <a:srgbClr val="FFFFFF"/>
        </a:lt1>
        <a:dk2>
          <a:srgbClr val="EA3492"/>
        </a:dk2>
        <a:lt2>
          <a:srgbClr val="CBCBCB"/>
        </a:lt2>
        <a:accent1>
          <a:srgbClr val="A7D05A"/>
        </a:accent1>
        <a:accent2>
          <a:srgbClr val="3FBFEC"/>
        </a:accent2>
        <a:accent3>
          <a:srgbClr val="FFFFFF"/>
        </a:accent3>
        <a:accent4>
          <a:srgbClr val="000000"/>
        </a:accent4>
        <a:accent5>
          <a:srgbClr val="D0E4B5"/>
        </a:accent5>
        <a:accent6>
          <a:srgbClr val="38ADD6"/>
        </a:accent6>
        <a:hlink>
          <a:srgbClr val="FDD949"/>
        </a:hlink>
        <a:folHlink>
          <a:srgbClr val="415A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text with/without bullets_title2">
  <a:themeElements>
    <a:clrScheme name="2_text with/without bullets_title2 1">
      <a:dk1>
        <a:srgbClr val="000000"/>
      </a:dk1>
      <a:lt1>
        <a:srgbClr val="FFFFFF"/>
      </a:lt1>
      <a:dk2>
        <a:srgbClr val="EA3492"/>
      </a:dk2>
      <a:lt2>
        <a:srgbClr val="CBCBCB"/>
      </a:lt2>
      <a:accent1>
        <a:srgbClr val="A7D05A"/>
      </a:accent1>
      <a:accent2>
        <a:srgbClr val="3FBFEC"/>
      </a:accent2>
      <a:accent3>
        <a:srgbClr val="FFFFFF"/>
      </a:accent3>
      <a:accent4>
        <a:srgbClr val="000000"/>
      </a:accent4>
      <a:accent5>
        <a:srgbClr val="D0E4B5"/>
      </a:accent5>
      <a:accent6>
        <a:srgbClr val="38ADD6"/>
      </a:accent6>
      <a:hlink>
        <a:srgbClr val="FDD949"/>
      </a:hlink>
      <a:folHlink>
        <a:srgbClr val="415A6C"/>
      </a:folHlink>
    </a:clrScheme>
    <a:fontScheme name="2_text with/without bullets_title2">
      <a:majorFont>
        <a:latin typeface="Kite Display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text with/without bullets_title2 1">
        <a:dk1>
          <a:srgbClr val="000000"/>
        </a:dk1>
        <a:lt1>
          <a:srgbClr val="FFFFFF"/>
        </a:lt1>
        <a:dk2>
          <a:srgbClr val="EA3492"/>
        </a:dk2>
        <a:lt2>
          <a:srgbClr val="CBCBCB"/>
        </a:lt2>
        <a:accent1>
          <a:srgbClr val="A7D05A"/>
        </a:accent1>
        <a:accent2>
          <a:srgbClr val="3FBFEC"/>
        </a:accent2>
        <a:accent3>
          <a:srgbClr val="FFFFFF"/>
        </a:accent3>
        <a:accent4>
          <a:srgbClr val="000000"/>
        </a:accent4>
        <a:accent5>
          <a:srgbClr val="D0E4B5"/>
        </a:accent5>
        <a:accent6>
          <a:srgbClr val="38ADD6"/>
        </a:accent6>
        <a:hlink>
          <a:srgbClr val="FDD949"/>
        </a:hlink>
        <a:folHlink>
          <a:srgbClr val="415A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text with/without bullets_title2">
  <a:themeElements>
    <a:clrScheme name="2_text with/without bullets_title2 1">
      <a:dk1>
        <a:srgbClr val="000000"/>
      </a:dk1>
      <a:lt1>
        <a:srgbClr val="FFFFFF"/>
      </a:lt1>
      <a:dk2>
        <a:srgbClr val="EA3492"/>
      </a:dk2>
      <a:lt2>
        <a:srgbClr val="CBCBCB"/>
      </a:lt2>
      <a:accent1>
        <a:srgbClr val="A7D05A"/>
      </a:accent1>
      <a:accent2>
        <a:srgbClr val="3FBFEC"/>
      </a:accent2>
      <a:accent3>
        <a:srgbClr val="FFFFFF"/>
      </a:accent3>
      <a:accent4>
        <a:srgbClr val="000000"/>
      </a:accent4>
      <a:accent5>
        <a:srgbClr val="D0E4B5"/>
      </a:accent5>
      <a:accent6>
        <a:srgbClr val="38ADD6"/>
      </a:accent6>
      <a:hlink>
        <a:srgbClr val="FDD949"/>
      </a:hlink>
      <a:folHlink>
        <a:srgbClr val="415A6C"/>
      </a:folHlink>
    </a:clrScheme>
    <a:fontScheme name="2_text with/without bullets_title2">
      <a:majorFont>
        <a:latin typeface="Kite Display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50000"/>
          </a:lnSpc>
          <a:spcBef>
            <a:spcPct val="0"/>
          </a:spcBef>
          <a:spcAft>
            <a:spcPct val="7000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50000"/>
          </a:lnSpc>
          <a:spcBef>
            <a:spcPct val="0"/>
          </a:spcBef>
          <a:spcAft>
            <a:spcPct val="7000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2_text with/without bullets_title2 1">
        <a:dk1>
          <a:srgbClr val="000000"/>
        </a:dk1>
        <a:lt1>
          <a:srgbClr val="FFFFFF"/>
        </a:lt1>
        <a:dk2>
          <a:srgbClr val="EA3492"/>
        </a:dk2>
        <a:lt2>
          <a:srgbClr val="CBCBCB"/>
        </a:lt2>
        <a:accent1>
          <a:srgbClr val="A7D05A"/>
        </a:accent1>
        <a:accent2>
          <a:srgbClr val="3FBFEC"/>
        </a:accent2>
        <a:accent3>
          <a:srgbClr val="FFFFFF"/>
        </a:accent3>
        <a:accent4>
          <a:srgbClr val="000000"/>
        </a:accent4>
        <a:accent5>
          <a:srgbClr val="D0E4B5"/>
        </a:accent5>
        <a:accent6>
          <a:srgbClr val="38ADD6"/>
        </a:accent6>
        <a:hlink>
          <a:srgbClr val="FDD949"/>
        </a:hlink>
        <a:folHlink>
          <a:srgbClr val="415A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text with/without bullets_title2">
  <a:themeElements>
    <a:clrScheme name="2_text with/without bullets_title2 1">
      <a:dk1>
        <a:srgbClr val="000000"/>
      </a:dk1>
      <a:lt1>
        <a:srgbClr val="FFFFFF"/>
      </a:lt1>
      <a:dk2>
        <a:srgbClr val="EA3492"/>
      </a:dk2>
      <a:lt2>
        <a:srgbClr val="CBCBCB"/>
      </a:lt2>
      <a:accent1>
        <a:srgbClr val="A7D05A"/>
      </a:accent1>
      <a:accent2>
        <a:srgbClr val="3FBFEC"/>
      </a:accent2>
      <a:accent3>
        <a:srgbClr val="FFFFFF"/>
      </a:accent3>
      <a:accent4>
        <a:srgbClr val="000000"/>
      </a:accent4>
      <a:accent5>
        <a:srgbClr val="D0E4B5"/>
      </a:accent5>
      <a:accent6>
        <a:srgbClr val="38ADD6"/>
      </a:accent6>
      <a:hlink>
        <a:srgbClr val="FDD949"/>
      </a:hlink>
      <a:folHlink>
        <a:srgbClr val="415A6C"/>
      </a:folHlink>
    </a:clrScheme>
    <a:fontScheme name="2_text with/without bullets_title2">
      <a:majorFont>
        <a:latin typeface="Kite Display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text with/without bullets_title2 1">
        <a:dk1>
          <a:srgbClr val="000000"/>
        </a:dk1>
        <a:lt1>
          <a:srgbClr val="FFFFFF"/>
        </a:lt1>
        <a:dk2>
          <a:srgbClr val="EA3492"/>
        </a:dk2>
        <a:lt2>
          <a:srgbClr val="CBCBCB"/>
        </a:lt2>
        <a:accent1>
          <a:srgbClr val="A7D05A"/>
        </a:accent1>
        <a:accent2>
          <a:srgbClr val="3FBFEC"/>
        </a:accent2>
        <a:accent3>
          <a:srgbClr val="FFFFFF"/>
        </a:accent3>
        <a:accent4>
          <a:srgbClr val="000000"/>
        </a:accent4>
        <a:accent5>
          <a:srgbClr val="D0E4B5"/>
        </a:accent5>
        <a:accent6>
          <a:srgbClr val="38ADD6"/>
        </a:accent6>
        <a:hlink>
          <a:srgbClr val="FDD949"/>
        </a:hlink>
        <a:folHlink>
          <a:srgbClr val="415A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2_text with/without bullets_title2">
  <a:themeElements>
    <a:clrScheme name="2_text with/without bullets_title2 1">
      <a:dk1>
        <a:srgbClr val="000000"/>
      </a:dk1>
      <a:lt1>
        <a:srgbClr val="FFFFFF"/>
      </a:lt1>
      <a:dk2>
        <a:srgbClr val="EA3492"/>
      </a:dk2>
      <a:lt2>
        <a:srgbClr val="CBCBCB"/>
      </a:lt2>
      <a:accent1>
        <a:srgbClr val="A7D05A"/>
      </a:accent1>
      <a:accent2>
        <a:srgbClr val="3FBFEC"/>
      </a:accent2>
      <a:accent3>
        <a:srgbClr val="FFFFFF"/>
      </a:accent3>
      <a:accent4>
        <a:srgbClr val="000000"/>
      </a:accent4>
      <a:accent5>
        <a:srgbClr val="D0E4B5"/>
      </a:accent5>
      <a:accent6>
        <a:srgbClr val="38ADD6"/>
      </a:accent6>
      <a:hlink>
        <a:srgbClr val="FDD949"/>
      </a:hlink>
      <a:folHlink>
        <a:srgbClr val="415A6C"/>
      </a:folHlink>
    </a:clrScheme>
    <a:fontScheme name="2_text with/without bullets_title2">
      <a:majorFont>
        <a:latin typeface="Kite Display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50000"/>
          </a:lnSpc>
          <a:spcBef>
            <a:spcPct val="0"/>
          </a:spcBef>
          <a:spcAft>
            <a:spcPct val="7000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50000"/>
          </a:lnSpc>
          <a:spcBef>
            <a:spcPct val="0"/>
          </a:spcBef>
          <a:spcAft>
            <a:spcPct val="7000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2_text with/without bullets_title2 1">
        <a:dk1>
          <a:srgbClr val="000000"/>
        </a:dk1>
        <a:lt1>
          <a:srgbClr val="FFFFFF"/>
        </a:lt1>
        <a:dk2>
          <a:srgbClr val="EA3492"/>
        </a:dk2>
        <a:lt2>
          <a:srgbClr val="CBCBCB"/>
        </a:lt2>
        <a:accent1>
          <a:srgbClr val="A7D05A"/>
        </a:accent1>
        <a:accent2>
          <a:srgbClr val="3FBFEC"/>
        </a:accent2>
        <a:accent3>
          <a:srgbClr val="FFFFFF"/>
        </a:accent3>
        <a:accent4>
          <a:srgbClr val="000000"/>
        </a:accent4>
        <a:accent5>
          <a:srgbClr val="D0E4B5"/>
        </a:accent5>
        <a:accent6>
          <a:srgbClr val="38ADD6"/>
        </a:accent6>
        <a:hlink>
          <a:srgbClr val="FDD949"/>
        </a:hlink>
        <a:folHlink>
          <a:srgbClr val="415A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1063</Words>
  <Application>Microsoft Office PowerPoint</Application>
  <PresentationFormat>On-screen Show (4:3)</PresentationFormat>
  <Paragraphs>437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Office Theme</vt:lpstr>
      <vt:lpstr>4_text with/without bullets_title2</vt:lpstr>
      <vt:lpstr>2_text with/without bullets_title2</vt:lpstr>
      <vt:lpstr>6_text with/without bullets_title2</vt:lpstr>
      <vt:lpstr>3_text with/without bullets_title2</vt:lpstr>
      <vt:lpstr>12_text with/without bullets_title2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Petrukhina, Tatiana</dc:creator>
  <cp:lastModifiedBy>Petrukhina, Tatiana</cp:lastModifiedBy>
  <cp:revision>4</cp:revision>
  <dcterms:created xsi:type="dcterms:W3CDTF">2006-08-16T00:00:00Z</dcterms:created>
  <dcterms:modified xsi:type="dcterms:W3CDTF">2014-04-04T10:36:33Z</dcterms:modified>
</cp:coreProperties>
</file>