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700" r:id="rId5"/>
    <p:sldMasterId id="2147483713" r:id="rId6"/>
  </p:sldMasterIdLst>
  <p:notesMasterIdLst>
    <p:notesMasterId r:id="rId17"/>
  </p:notesMasterIdLst>
  <p:sldIdLst>
    <p:sldId id="261" r:id="rId7"/>
    <p:sldId id="262" r:id="rId8"/>
    <p:sldId id="26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8F1E9-046A-4E9A-81D1-69F200295CA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E43B2-E4F8-4E7E-A466-1542EB90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79F00-0015-448C-BAA4-B3756C2959C6}" type="slidenum">
              <a:rPr lang="en-GB" b="0">
                <a:solidFill>
                  <a:prstClr val="black"/>
                </a:solidFill>
              </a:rPr>
              <a:pPr eaLnBrk="1" hangingPunct="1"/>
              <a:t>1</a:t>
            </a:fld>
            <a:endParaRPr lang="en-GB" b="0">
              <a:solidFill>
                <a:prstClr val="black"/>
              </a:solidFill>
            </a:endParaRPr>
          </a:p>
        </p:txBody>
      </p:sp>
      <p:sp>
        <p:nvSpPr>
          <p:cNvPr id="124931" name="Rectangle 7"/>
          <p:cNvSpPr txBox="1">
            <a:spLocks noGrp="1" noChangeArrowheads="1"/>
          </p:cNvSpPr>
          <p:nvPr/>
        </p:nvSpPr>
        <p:spPr bwMode="auto">
          <a:xfrm>
            <a:off x="3884613" y="8684926"/>
            <a:ext cx="297180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8" tIns="46150" rIns="92298" bIns="46150" anchor="b"/>
          <a:lstStyle>
            <a:lvl1pPr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23925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068F1FF0-1427-444B-BDA0-B3E0E770E8E0}" type="slidenum">
              <a:rPr lang="en-GB" sz="1200" b="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sz="1200" b="0" smtClean="0">
              <a:solidFill>
                <a:prstClr val="black"/>
              </a:solidFill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699908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59766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534479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2602381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24976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8136217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3028508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601997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016509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45536079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942360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2275010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953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688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031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0004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4804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048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7490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9537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1139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7552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4407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7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2191817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555156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36933512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7589636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981729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979127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3464809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0246239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49913284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134865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67088202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87338"/>
            <a:ext cx="8086725" cy="127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571625"/>
            <a:ext cx="8086725" cy="43783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13" y="6165850"/>
            <a:ext cx="2133600" cy="260350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RB Internal or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473825"/>
            <a:ext cx="2133600" cy="268288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C9DFBBD4-472B-4BD2-9291-9E64A25CBE18}" type="slidenum">
              <a:rPr lang="en-GB"/>
              <a:pPr fontAlgn="base">
                <a:spcBef>
                  <a:spcPct val="0"/>
                </a:spcBef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728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098550"/>
            <a:ext cx="8089900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1813" y="2103438"/>
            <a:ext cx="8089900" cy="38623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245118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28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0581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10128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6420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200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1384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1404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1682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64940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7508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651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716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8320244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2615353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3319162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15779575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632964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1527340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7848187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62199553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868912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19980354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55175970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87338"/>
            <a:ext cx="8086725" cy="127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571625"/>
            <a:ext cx="8086725" cy="43783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13" y="6165850"/>
            <a:ext cx="2133600" cy="260350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RB Internal or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473825"/>
            <a:ext cx="2133600" cy="268288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DED1413F-79D6-42E6-9A1E-662365C7B2AE}" type="slidenum">
              <a:rPr lang="en-GB"/>
              <a:pPr fontAlgn="base">
                <a:spcBef>
                  <a:spcPct val="0"/>
                </a:spcBef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03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098550"/>
            <a:ext cx="8089900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1813" y="2103438"/>
            <a:ext cx="8089900" cy="38623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29550516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503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91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7172" name="Picture 5" descr="RB_logo_HH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8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0073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6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6148" name="Picture 5" descr="RB_logo_HHH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8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365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8.jpeg"/><Relationship Id="rId11" Type="http://schemas.openxmlformats.org/officeDocument/2006/relationships/image" Target="../media/image14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25.jpeg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3.jpeg"/><Relationship Id="rId11" Type="http://schemas.openxmlformats.org/officeDocument/2006/relationships/image" Target="../media/image24.jpeg"/><Relationship Id="rId5" Type="http://schemas.openxmlformats.org/officeDocument/2006/relationships/image" Target="../media/image26.jpeg"/><Relationship Id="rId10" Type="http://schemas.openxmlformats.org/officeDocument/2006/relationships/image" Target="../media/image21.jpeg"/><Relationship Id="rId4" Type="http://schemas.openxmlformats.org/officeDocument/2006/relationships/image" Target="../media/image16.jpeg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2.jpe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5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Nurofen</a:t>
            </a:r>
            <a:r>
              <a:rPr lang="ru-RU" sz="2800" smtClean="0">
                <a:solidFill>
                  <a:srgbClr val="FFFFFF"/>
                </a:solidFill>
              </a:rPr>
              <a:t>.  Критерии оценки выкладки</a:t>
            </a:r>
          </a:p>
        </p:txBody>
      </p:sp>
      <p:graphicFrame>
        <p:nvGraphicFramePr>
          <p:cNvPr id="12491" name="Group 203"/>
          <p:cNvGraphicFramePr>
            <a:graphicFrameLocks noGrp="1"/>
          </p:cNvGraphicFramePr>
          <p:nvPr/>
        </p:nvGraphicFramePr>
        <p:xfrm>
          <a:off x="336550" y="1692275"/>
          <a:ext cx="8470900" cy="3597275"/>
        </p:xfrm>
        <a:graphic>
          <a:graphicData uri="http://schemas.openxmlformats.org/drawingml/2006/table">
            <a:tbl>
              <a:tblPr/>
              <a:tblGrid>
                <a:gridCol w="1054100"/>
                <a:gridCol w="2349500"/>
                <a:gridCol w="2400300"/>
                <a:gridCol w="2667000"/>
              </a:tblGrid>
              <a:tr h="36201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Комментарии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в категории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 критерий -                    Соблюдение Маст Листа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060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А 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).                                                                         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 Маст Листу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 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дефектуре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отсутс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т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вующее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заменятеся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дополнительный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ф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е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йс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SKU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основании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маст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9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                                                   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позиции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9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255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91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 </a:t>
            </a:r>
            <a:r>
              <a:rPr lang="ru-RU" sz="2800" b="1" smtClean="0">
                <a:solidFill>
                  <a:srgbClr val="FFFFFF"/>
                </a:solidFill>
              </a:rPr>
              <a:t>гель. Планограмма</a:t>
            </a:r>
            <a:r>
              <a:rPr lang="en-US" sz="2800" b="1" smtClean="0">
                <a:solidFill>
                  <a:srgbClr val="FFFFFF"/>
                </a:solidFill>
              </a:rPr>
              <a:t> VIP, A, 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grpSp>
        <p:nvGrpSpPr>
          <p:cNvPr id="73731" name="Group 7"/>
          <p:cNvGrpSpPr>
            <a:grpSpLocks/>
          </p:cNvGrpSpPr>
          <p:nvPr/>
        </p:nvGrpSpPr>
        <p:grpSpPr bwMode="auto">
          <a:xfrm>
            <a:off x="395288" y="3182938"/>
            <a:ext cx="8134350" cy="1500187"/>
            <a:chOff x="827584" y="3758527"/>
            <a:chExt cx="8133854" cy="1500418"/>
          </a:xfrm>
        </p:grpSpPr>
        <p:pic>
          <p:nvPicPr>
            <p:cNvPr id="73742" name="Picture 2" descr="R:\Marketing &amp; Sales\Nurofen\Pack_shots\Nurofen_3D\Nurofen gel-carton-Gaud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3" y="4592942"/>
              <a:ext cx="1872207" cy="66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3" name="Picture 3" descr="R:\Marketing &amp; Sales\Nurofen\Pack_shots\Nurofen_3D\Nurofen_gel_100g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3" y="3758527"/>
              <a:ext cx="2768817" cy="75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656529" y="3788694"/>
              <a:ext cx="2304909" cy="985990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7584" y="3788694"/>
              <a:ext cx="2304909" cy="985990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</p:grp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395288" y="1557338"/>
            <a:ext cx="8108950" cy="1022350"/>
            <a:chOff x="797722" y="1933496"/>
            <a:chExt cx="8108623" cy="1023183"/>
          </a:xfrm>
        </p:grpSpPr>
        <p:pic>
          <p:nvPicPr>
            <p:cNvPr id="73738" name="Picture 2" descr="R:\Marketing &amp; Sales\Nurofen\Pack_shots\Nurofen_3D\Nurofen gel-carton-Gaud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290676"/>
              <a:ext cx="1872207" cy="66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9" name="Picture 3" descr="R:\Marketing &amp; Sales\Nurofen\Pack_shots\Nurofen_3D\Nurofen_gel_100g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521" y="2199172"/>
              <a:ext cx="2768817" cy="75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90343" y="1933496"/>
              <a:ext cx="1516002" cy="97710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7722" y="1979571"/>
              <a:ext cx="1516001" cy="977108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</p:grpSp>
      <p:sp>
        <p:nvSpPr>
          <p:cNvPr id="73733" name="Rectangle 30"/>
          <p:cNvSpPr>
            <a:spLocks noChangeArrowheads="1"/>
          </p:cNvSpPr>
          <p:nvPr/>
        </p:nvSpPr>
        <p:spPr bwMode="auto">
          <a:xfrm>
            <a:off x="3635375" y="2636838"/>
            <a:ext cx="1081088" cy="50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0000"/>
                </a:solidFill>
              </a:rPr>
              <a:t>или</a:t>
            </a: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73734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73735" name="Text Box 31"/>
          <p:cNvSpPr txBox="1">
            <a:spLocks noChangeArrowheads="1"/>
          </p:cNvSpPr>
          <p:nvPr/>
        </p:nvSpPr>
        <p:spPr bwMode="auto">
          <a:xfrm>
            <a:off x="323850" y="129857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73736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ЗАКРЫТЫЙ ТИП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73737" name="Text Box 31"/>
          <p:cNvSpPr txBox="1">
            <a:spLocks noChangeArrowheads="1"/>
          </p:cNvSpPr>
          <p:nvPr/>
        </p:nvSpPr>
        <p:spPr bwMode="auto">
          <a:xfrm>
            <a:off x="468313" y="5013325"/>
            <a:ext cx="8064500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2400" smtClean="0">
                <a:solidFill>
                  <a:srgbClr val="EA3492"/>
                </a:solidFill>
              </a:rPr>
              <a:t>В аптеке С и Киоск – </a:t>
            </a:r>
            <a:r>
              <a:rPr lang="en-US" sz="2400" smtClean="0">
                <a:solidFill>
                  <a:srgbClr val="EA3492"/>
                </a:solidFill>
              </a:rPr>
              <a:t>Nurofen Gel 50 ml</a:t>
            </a:r>
            <a:r>
              <a:rPr lang="ru-RU" sz="2400" smtClean="0">
                <a:solidFill>
                  <a:srgbClr val="EA3492"/>
                </a:solidFill>
              </a:rPr>
              <a:t> размещаем в центре категории на уровне глаз!</a:t>
            </a:r>
            <a:endParaRPr lang="en-US" sz="2400" smtClean="0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39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7272338" cy="836613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Nurofen </a:t>
            </a:r>
            <a:r>
              <a:rPr lang="ru-RU" sz="2800" smtClean="0">
                <a:solidFill>
                  <a:srgbClr val="FFFFFF"/>
                </a:solidFill>
              </a:rPr>
              <a:t>гель. Критерии оценки выкладки</a:t>
            </a:r>
          </a:p>
        </p:txBody>
      </p:sp>
      <p:graphicFrame>
        <p:nvGraphicFramePr>
          <p:cNvPr id="4" name="Group 203"/>
          <p:cNvGraphicFramePr>
            <a:graphicFrameLocks noGrp="1"/>
          </p:cNvGraphicFramePr>
          <p:nvPr/>
        </p:nvGraphicFramePr>
        <p:xfrm>
          <a:off x="336550" y="1692275"/>
          <a:ext cx="8470900" cy="2711451"/>
        </p:xfrm>
        <a:graphic>
          <a:graphicData uri="http://schemas.openxmlformats.org/drawingml/2006/table">
            <a:tbl>
              <a:tblPr/>
              <a:tblGrid>
                <a:gridCol w="1054100"/>
                <a:gridCol w="2349500"/>
                <a:gridCol w="2400300"/>
                <a:gridCol w="2667000"/>
              </a:tblGrid>
              <a:tr h="36203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Комментарии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в категории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-   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Соблюдение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Маст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Листа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860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А 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).                                                                         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 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При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дефектуре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отсутс</a:t>
                      </a: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т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вующее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SKU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заменятеся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 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на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двойной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фейс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имеющегося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 в наличии SKU </a:t>
                      </a: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0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размещение в категории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SKU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с выкладкой 1 фейса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позиции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5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213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5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NUROFEN.</a:t>
            </a:r>
            <a:r>
              <a:rPr lang="ru-RU" sz="2800" smtClean="0">
                <a:solidFill>
                  <a:srgbClr val="FFFFFF"/>
                </a:solidFill>
              </a:rPr>
              <a:t> Маст Лист 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79388" y="64770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35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smtClean="0">
                <a:solidFill>
                  <a:srgbClr val="EA3492"/>
                </a:solidFill>
              </a:rPr>
              <a:t>НОЯБРЬ-ДЕКАБРЬ</a:t>
            </a:r>
          </a:p>
        </p:txBody>
      </p:sp>
      <p:sp>
        <p:nvSpPr>
          <p:cNvPr id="56324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graphicFrame>
        <p:nvGraphicFramePr>
          <p:cNvPr id="7" name="Group 275"/>
          <p:cNvGraphicFramePr>
            <a:graphicFrameLocks noGrp="1"/>
          </p:cNvGraphicFramePr>
          <p:nvPr/>
        </p:nvGraphicFramePr>
        <p:xfrm>
          <a:off x="179388" y="1268413"/>
          <a:ext cx="8615362" cy="4375154"/>
        </p:xfrm>
        <a:graphic>
          <a:graphicData uri="http://schemas.openxmlformats.org/drawingml/2006/table">
            <a:tbl>
              <a:tblPr/>
              <a:tblGrid>
                <a:gridCol w="358775"/>
                <a:gridCol w="4249861"/>
                <a:gridCol w="647576"/>
                <a:gridCol w="479425"/>
                <a:gridCol w="484188"/>
                <a:gridCol w="477837"/>
                <a:gridCol w="482600"/>
                <a:gridCol w="474663"/>
                <a:gridCol w="481012"/>
                <a:gridCol w="479425"/>
              </a:tblGrid>
              <a:tr h="4651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№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Название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отрытого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закрытого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Киоск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таблетки и капсулы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Nurofen  Express  Cap №10 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2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" charset="-52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Nurofen №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2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0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" charset="-52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3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B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Express Lady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№12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B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4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" charset="-52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 Express For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te Cap 400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mg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№10 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Nurofen Express Neo №12 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Forte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7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Nurofen  Express Cap №20 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Nurofen №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1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0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" charset="-52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Nurofen Express Neo №24 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1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Nurofen Express Neo №6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1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 Nurofen №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3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0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 местного действия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Гель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50мл 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-52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Гель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100мл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772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2"/>
          <p:cNvSpPr>
            <a:spLocks noChangeArrowheads="1"/>
          </p:cNvSpPr>
          <p:nvPr/>
        </p:nvSpPr>
        <p:spPr bwMode="auto">
          <a:xfrm>
            <a:off x="1895475" y="3954463"/>
            <a:ext cx="1582738" cy="1512887"/>
          </a:xfrm>
          <a:prstGeom prst="rect">
            <a:avLst/>
          </a:prstGeom>
          <a:solidFill>
            <a:srgbClr val="FF99CC"/>
          </a:solidFill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7587" name="Rectangle 55"/>
          <p:cNvSpPr>
            <a:spLocks noChangeArrowheads="1"/>
          </p:cNvSpPr>
          <p:nvPr/>
        </p:nvSpPr>
        <p:spPr bwMode="auto">
          <a:xfrm>
            <a:off x="3517900" y="1989138"/>
            <a:ext cx="2808288" cy="1655762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7588" name="Rectangle 56"/>
          <p:cNvSpPr>
            <a:spLocks noChangeArrowheads="1"/>
          </p:cNvSpPr>
          <p:nvPr/>
        </p:nvSpPr>
        <p:spPr bwMode="auto">
          <a:xfrm>
            <a:off x="3505200" y="2924175"/>
            <a:ext cx="2808288" cy="2376488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00009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7589" name="Rectangle 57"/>
          <p:cNvSpPr>
            <a:spLocks noChangeArrowheads="1"/>
          </p:cNvSpPr>
          <p:nvPr/>
        </p:nvSpPr>
        <p:spPr bwMode="auto">
          <a:xfrm>
            <a:off x="3492500" y="2898775"/>
            <a:ext cx="1366838" cy="7207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7A99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7590" name="Rectangle 54"/>
          <p:cNvSpPr>
            <a:spLocks noChangeArrowheads="1"/>
          </p:cNvSpPr>
          <p:nvPr/>
        </p:nvSpPr>
        <p:spPr bwMode="auto">
          <a:xfrm>
            <a:off x="1911350" y="1989138"/>
            <a:ext cx="1584325" cy="1944687"/>
          </a:xfrm>
          <a:prstGeom prst="rect">
            <a:avLst/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7591" name="Rectangle 1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</a:t>
            </a:r>
            <a:r>
              <a:rPr lang="ru-RU" sz="2800" smtClean="0">
                <a:solidFill>
                  <a:srgbClr val="FFFFFF"/>
                </a:solidFill>
              </a:rPr>
              <a:t>  </a:t>
            </a:r>
            <a:r>
              <a:rPr lang="ru-RU" sz="2800" b="1" smtClean="0">
                <a:solidFill>
                  <a:srgbClr val="FFFFFF"/>
                </a:solidFill>
              </a:rPr>
              <a:t>Планограммы </a:t>
            </a:r>
            <a:r>
              <a:rPr lang="en-US" sz="2800" b="1" smtClean="0">
                <a:solidFill>
                  <a:srgbClr val="FFFFFF"/>
                </a:solidFill>
              </a:rPr>
              <a:t>A, VIP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grpSp>
        <p:nvGrpSpPr>
          <p:cNvPr id="67592" name="Group 45"/>
          <p:cNvGrpSpPr>
            <a:grpSpLocks/>
          </p:cNvGrpSpPr>
          <p:nvPr/>
        </p:nvGrpSpPr>
        <p:grpSpPr bwMode="auto">
          <a:xfrm>
            <a:off x="6375400" y="2122488"/>
            <a:ext cx="1568450" cy="2646362"/>
            <a:chOff x="295" y="845"/>
            <a:chExt cx="816" cy="1451"/>
          </a:xfrm>
        </p:grpSpPr>
        <p:sp>
          <p:nvSpPr>
            <p:cNvPr id="2" name="Rectangle 36"/>
            <p:cNvSpPr>
              <a:spLocks noChangeArrowheads="1"/>
            </p:cNvSpPr>
            <p:nvPr/>
          </p:nvSpPr>
          <p:spPr bwMode="auto">
            <a:xfrm>
              <a:off x="295" y="845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Rectangle 37"/>
            <p:cNvSpPr>
              <a:spLocks noChangeArrowheads="1"/>
            </p:cNvSpPr>
            <p:nvPr/>
          </p:nvSpPr>
          <p:spPr bwMode="auto">
            <a:xfrm>
              <a:off x="295" y="1207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8"/>
            <p:cNvSpPr>
              <a:spLocks noChangeArrowheads="1"/>
            </p:cNvSpPr>
            <p:nvPr/>
          </p:nvSpPr>
          <p:spPr bwMode="auto">
            <a:xfrm>
              <a:off x="295" y="1570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39"/>
            <p:cNvSpPr>
              <a:spLocks noChangeArrowheads="1"/>
            </p:cNvSpPr>
            <p:nvPr/>
          </p:nvSpPr>
          <p:spPr bwMode="auto">
            <a:xfrm>
              <a:off x="295" y="1933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7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132138"/>
            <a:ext cx="1470025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4" name="Picture 5" descr="R:\Marketing &amp; Sales\Nurofen\Pack_shots\Nurofen_3D\Nurofen-200-mg-24s-tabs-carton_Gaudi_MA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305050"/>
            <a:ext cx="12684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5" name="Picture 7" descr="R:\Marketing &amp; Sales\Nurofen\Pack_shots\Nurofen_3D\Nurofen_Neo_6_tab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F8FB"/>
              </a:clrFrom>
              <a:clrTo>
                <a:srgbClr val="FAF8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702050"/>
            <a:ext cx="12557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6" name="Picture 8" descr="R:\Marketing &amp; Sales\Nurofen\Pack_shots\Nurofen_3D\Nurofen_Neo_12_tab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4252913"/>
            <a:ext cx="12557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7" name="Picture 9" descr="R:\Marketing &amp; Sales\Nurofen\Pack_shots\Nurofen_3D\Nurofen_Neo_24_ta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959100"/>
            <a:ext cx="12557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8" name="Picture 10" descr="R:\Marketing &amp; Sales\Nurofen\Pack_shots\Nurofen_3D\Nurofen-Express-capsules-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4322763"/>
            <a:ext cx="12287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9" name="Picture 11" descr="R:\Marketing &amp; Sales\Nurofen\Pack_shots\Nurofen_3D\Nurofen-Express-capsules-2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3741738"/>
            <a:ext cx="1244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301875"/>
            <a:ext cx="144938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601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244743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800" cap="all" dirty="0" smtClean="0">
                <a:solidFill>
                  <a:srgbClr val="000000"/>
                </a:solidFill>
              </a:rPr>
              <a:t>Закрытый тип</a:t>
            </a:r>
            <a:endParaRPr lang="en-GB" sz="1800" cap="all" dirty="0" smtClean="0">
              <a:solidFill>
                <a:srgbClr val="000000"/>
              </a:solidFill>
            </a:endParaRPr>
          </a:p>
        </p:txBody>
      </p:sp>
      <p:sp>
        <p:nvSpPr>
          <p:cNvPr id="67603" name="AutoShape 24"/>
          <p:cNvSpPr>
            <a:spLocks noChangeArrowheads="1"/>
          </p:cNvSpPr>
          <p:nvPr/>
        </p:nvSpPr>
        <p:spPr bwMode="auto">
          <a:xfrm>
            <a:off x="5227638" y="4613275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7604" name="AutoShape 25"/>
          <p:cNvSpPr>
            <a:spLocks noChangeArrowheads="1"/>
          </p:cNvSpPr>
          <p:nvPr/>
        </p:nvSpPr>
        <p:spPr bwMode="auto">
          <a:xfrm>
            <a:off x="5227638" y="3994150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24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7605" name="AutoShape 26"/>
          <p:cNvSpPr>
            <a:spLocks noChangeArrowheads="1"/>
          </p:cNvSpPr>
          <p:nvPr/>
        </p:nvSpPr>
        <p:spPr bwMode="auto">
          <a:xfrm>
            <a:off x="5265738" y="3290888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6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7606" name="AutoShape 28"/>
          <p:cNvSpPr>
            <a:spLocks noChangeArrowheads="1"/>
          </p:cNvSpPr>
          <p:nvPr/>
        </p:nvSpPr>
        <p:spPr bwMode="auto">
          <a:xfrm>
            <a:off x="3859213" y="4600575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7607" name="AutoShape 29"/>
          <p:cNvSpPr>
            <a:spLocks noChangeArrowheads="1"/>
          </p:cNvSpPr>
          <p:nvPr/>
        </p:nvSpPr>
        <p:spPr bwMode="auto">
          <a:xfrm>
            <a:off x="3859213" y="4037013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20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grpSp>
        <p:nvGrpSpPr>
          <p:cNvPr id="67608" name="Group 53"/>
          <p:cNvGrpSpPr>
            <a:grpSpLocks/>
          </p:cNvGrpSpPr>
          <p:nvPr/>
        </p:nvGrpSpPr>
        <p:grpSpPr bwMode="auto">
          <a:xfrm>
            <a:off x="3635375" y="2924175"/>
            <a:ext cx="1268413" cy="598488"/>
            <a:chOff x="2268" y="1891"/>
            <a:chExt cx="799" cy="377"/>
          </a:xfrm>
        </p:grpSpPr>
        <p:pic>
          <p:nvPicPr>
            <p:cNvPr id="67634" name="Picture 4" descr="R:\Marketing &amp; Sales\Nurofen\Pack_shots\Nurofen_3D\Nurofen-200-mg-12s-tabs-carton_Gaudi_MAL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" y="1891"/>
              <a:ext cx="799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35" name="AutoShape 30"/>
            <p:cNvSpPr>
              <a:spLocks noChangeArrowheads="1"/>
            </p:cNvSpPr>
            <p:nvPr/>
          </p:nvSpPr>
          <p:spPr bwMode="auto">
            <a:xfrm>
              <a:off x="2455" y="2110"/>
              <a:ext cx="590" cy="1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Core 20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609" name="AutoShape 31"/>
          <p:cNvSpPr>
            <a:spLocks noChangeArrowheads="1"/>
          </p:cNvSpPr>
          <p:nvPr/>
        </p:nvSpPr>
        <p:spPr bwMode="auto">
          <a:xfrm>
            <a:off x="3897313" y="2643188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30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7610" name="AutoShape 32"/>
          <p:cNvSpPr>
            <a:spLocks noChangeArrowheads="1"/>
          </p:cNvSpPr>
          <p:nvPr/>
        </p:nvSpPr>
        <p:spPr bwMode="auto">
          <a:xfrm>
            <a:off x="2406650" y="3636963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7611" name="AutoShape 34"/>
          <p:cNvSpPr>
            <a:spLocks noChangeArrowheads="1"/>
          </p:cNvSpPr>
          <p:nvPr/>
        </p:nvSpPr>
        <p:spPr bwMode="auto">
          <a:xfrm>
            <a:off x="2401888" y="2808288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grpSp>
        <p:nvGrpSpPr>
          <p:cNvPr id="67612" name="Group 45"/>
          <p:cNvGrpSpPr>
            <a:grpSpLocks/>
          </p:cNvGrpSpPr>
          <p:nvPr/>
        </p:nvGrpSpPr>
        <p:grpSpPr bwMode="auto">
          <a:xfrm>
            <a:off x="241300" y="2128838"/>
            <a:ext cx="1568450" cy="2646362"/>
            <a:chOff x="295" y="845"/>
            <a:chExt cx="816" cy="1451"/>
          </a:xfrm>
        </p:grpSpPr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95" y="845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295" y="1207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295" y="1570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295" y="1933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613" name="Text Box 24"/>
          <p:cNvSpPr txBox="1">
            <a:spLocks noChangeArrowheads="1"/>
          </p:cNvSpPr>
          <p:nvPr/>
        </p:nvSpPr>
        <p:spPr bwMode="auto">
          <a:xfrm>
            <a:off x="303213" y="164782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67614" name="Text Box 14"/>
          <p:cNvSpPr txBox="1">
            <a:spLocks noChangeArrowheads="1"/>
          </p:cNvSpPr>
          <p:nvPr/>
        </p:nvSpPr>
        <p:spPr bwMode="auto">
          <a:xfrm>
            <a:off x="77788" y="5627688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67615" name="Rectangle 42"/>
          <p:cNvSpPr>
            <a:spLocks noChangeArrowheads="1"/>
          </p:cNvSpPr>
          <p:nvPr/>
        </p:nvSpPr>
        <p:spPr bwMode="auto">
          <a:xfrm>
            <a:off x="1979613" y="2060575"/>
            <a:ext cx="14398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</a:t>
            </a:r>
            <a:r>
              <a:rPr lang="en-US" sz="1400" b="1" smtClean="0">
                <a:solidFill>
                  <a:srgbClr val="FF0000"/>
                </a:solidFill>
              </a:rPr>
              <a:t> </a:t>
            </a:r>
            <a:r>
              <a:rPr lang="ru-RU" sz="1400" b="1" smtClean="0">
                <a:solidFill>
                  <a:srgbClr val="FF0000"/>
                </a:solidFill>
              </a:rPr>
              <a:t>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7616" name="Rectangle 44"/>
          <p:cNvSpPr>
            <a:spLocks noChangeArrowheads="1"/>
          </p:cNvSpPr>
          <p:nvPr/>
        </p:nvSpPr>
        <p:spPr bwMode="auto">
          <a:xfrm>
            <a:off x="3987800" y="48307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Умеренная боль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7617" name="Rectangle 45"/>
          <p:cNvSpPr>
            <a:spLocks noChangeArrowheads="1"/>
          </p:cNvSpPr>
          <p:nvPr/>
        </p:nvSpPr>
        <p:spPr bwMode="auto">
          <a:xfrm>
            <a:off x="4038600" y="50212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БЫСТРОЕ ДЕЙСТВИЕ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7618" name="Rectangle 46"/>
          <p:cNvSpPr>
            <a:spLocks noChangeArrowheads="1"/>
          </p:cNvSpPr>
          <p:nvPr/>
        </p:nvSpPr>
        <p:spPr bwMode="auto">
          <a:xfrm>
            <a:off x="3757613" y="1984375"/>
            <a:ext cx="23542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Умеренная боль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7619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475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ноября 2014</a:t>
            </a:r>
            <a:endParaRPr lang="en-GB" smtClean="0">
              <a:solidFill>
                <a:srgbClr val="EA3492"/>
              </a:solidFill>
            </a:endParaRPr>
          </a:p>
        </p:txBody>
      </p:sp>
      <p:pic>
        <p:nvPicPr>
          <p:cNvPr id="6762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017963"/>
            <a:ext cx="146843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21" name="AutoShape 49"/>
          <p:cNvSpPr>
            <a:spLocks noChangeArrowheads="1"/>
          </p:cNvSpPr>
          <p:nvPr/>
        </p:nvSpPr>
        <p:spPr bwMode="auto">
          <a:xfrm>
            <a:off x="2400300" y="4521200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r>
              <a:rPr lang="ru-RU" sz="1200" b="1" smtClean="0">
                <a:solidFill>
                  <a:srgbClr val="000000"/>
                </a:solidFill>
              </a:rPr>
              <a:t> </a:t>
            </a:r>
            <a:r>
              <a:rPr lang="en-US" sz="1200" b="1" smtClean="0">
                <a:solidFill>
                  <a:srgbClr val="000000"/>
                </a:solidFill>
              </a:rPr>
              <a:t>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pic>
        <p:nvPicPr>
          <p:cNvPr id="67622" name="Picture 5" descr="R:\Marketing &amp; Sales\Nurofen\Pack_shots\Nurofen_3D\Nurofen-200-mg-24s-tabs-carton_Gaudi_MA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281238"/>
            <a:ext cx="12684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23" name="AutoShape 33"/>
          <p:cNvSpPr>
            <a:spLocks noChangeArrowheads="1"/>
          </p:cNvSpPr>
          <p:nvPr/>
        </p:nvSpPr>
        <p:spPr bwMode="auto">
          <a:xfrm>
            <a:off x="5292725" y="2641600"/>
            <a:ext cx="863600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468026" name="Line 58"/>
          <p:cNvSpPr>
            <a:spLocks noChangeShapeType="1"/>
          </p:cNvSpPr>
          <p:nvPr/>
        </p:nvSpPr>
        <p:spPr bwMode="auto">
          <a:xfrm flipH="1" flipV="1">
            <a:off x="4957763" y="2878138"/>
            <a:ext cx="1368425" cy="46037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/>
            </a:pPr>
            <a:endParaRPr lang="ru-RU" sz="1400" b="1">
              <a:solidFill>
                <a:srgbClr val="000000"/>
              </a:solidFill>
            </a:endParaRPr>
          </a:p>
        </p:txBody>
      </p:sp>
      <p:sp>
        <p:nvSpPr>
          <p:cNvPr id="67625" name="Line 59"/>
          <p:cNvSpPr>
            <a:spLocks noChangeShapeType="1"/>
          </p:cNvSpPr>
          <p:nvPr/>
        </p:nvSpPr>
        <p:spPr bwMode="auto">
          <a:xfrm>
            <a:off x="4932363" y="2924175"/>
            <a:ext cx="0" cy="7207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00009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 smtClean="0">
              <a:solidFill>
                <a:srgbClr val="000000"/>
              </a:solidFill>
            </a:endParaRPr>
          </a:p>
        </p:txBody>
      </p:sp>
      <p:sp>
        <p:nvSpPr>
          <p:cNvPr id="67626" name="Line 60"/>
          <p:cNvSpPr>
            <a:spLocks noChangeShapeType="1"/>
          </p:cNvSpPr>
          <p:nvPr/>
        </p:nvSpPr>
        <p:spPr bwMode="auto">
          <a:xfrm>
            <a:off x="3492500" y="3644900"/>
            <a:ext cx="1439863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00009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 smtClean="0">
              <a:solidFill>
                <a:srgbClr val="000000"/>
              </a:solidFill>
            </a:endParaRPr>
          </a:p>
        </p:txBody>
      </p:sp>
      <p:sp>
        <p:nvSpPr>
          <p:cNvPr id="67627" name="Rectangle 63"/>
          <p:cNvSpPr>
            <a:spLocks noChangeArrowheads="1"/>
          </p:cNvSpPr>
          <p:nvPr/>
        </p:nvSpPr>
        <p:spPr bwMode="auto">
          <a:xfrm>
            <a:off x="1865313" y="4822825"/>
            <a:ext cx="16557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 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7628" name="Rectangle 64"/>
          <p:cNvSpPr>
            <a:spLocks noChangeArrowheads="1"/>
          </p:cNvSpPr>
          <p:nvPr/>
        </p:nvSpPr>
        <p:spPr bwMode="auto">
          <a:xfrm>
            <a:off x="2098675" y="5013325"/>
            <a:ext cx="1181100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500" b="1" smtClean="0">
                <a:solidFill>
                  <a:srgbClr val="FF0000"/>
                </a:solidFill>
              </a:rPr>
              <a:t>БЫСТРОЕ</a:t>
            </a:r>
            <a:endParaRPr lang="en-GB" sz="1500" b="1" smtClean="0">
              <a:solidFill>
                <a:srgbClr val="FF0000"/>
              </a:solidFill>
            </a:endParaRPr>
          </a:p>
        </p:txBody>
      </p:sp>
      <p:sp>
        <p:nvSpPr>
          <p:cNvPr id="67629" name="Rectangle 64"/>
          <p:cNvSpPr>
            <a:spLocks noChangeArrowheads="1"/>
          </p:cNvSpPr>
          <p:nvPr/>
        </p:nvSpPr>
        <p:spPr bwMode="auto">
          <a:xfrm>
            <a:off x="1865313" y="5229225"/>
            <a:ext cx="16557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500" b="1" smtClean="0">
                <a:solidFill>
                  <a:srgbClr val="FF0000"/>
                </a:solidFill>
              </a:rPr>
              <a:t>ДЕЙСТВИЕ</a:t>
            </a:r>
            <a:endParaRPr lang="en-GB" sz="15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89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4"/>
          <p:cNvSpPr>
            <a:spLocks noChangeArrowheads="1"/>
          </p:cNvSpPr>
          <p:nvPr/>
        </p:nvSpPr>
        <p:spPr bwMode="auto">
          <a:xfrm>
            <a:off x="5767388" y="3441700"/>
            <a:ext cx="1109662" cy="20748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8611" name="AutoShape 2"/>
          <p:cNvSpPr>
            <a:spLocks noChangeArrowheads="1"/>
          </p:cNvSpPr>
          <p:nvPr/>
        </p:nvSpPr>
        <p:spPr bwMode="auto">
          <a:xfrm>
            <a:off x="1157288" y="3441700"/>
            <a:ext cx="1873250" cy="20748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8612" name="AutoShape 3"/>
          <p:cNvSpPr>
            <a:spLocks noChangeArrowheads="1"/>
          </p:cNvSpPr>
          <p:nvPr/>
        </p:nvSpPr>
        <p:spPr bwMode="auto">
          <a:xfrm>
            <a:off x="3059113" y="3429000"/>
            <a:ext cx="2735262" cy="20875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1F5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  Планограммы</a:t>
            </a:r>
            <a:r>
              <a:rPr lang="en-US" sz="2800" b="1" smtClean="0">
                <a:solidFill>
                  <a:srgbClr val="FFFFFF"/>
                </a:solidFill>
              </a:rPr>
              <a:t> A, VIP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68614" name="Text Box 24"/>
          <p:cNvSpPr txBox="1">
            <a:spLocks noChangeArrowheads="1"/>
          </p:cNvSpPr>
          <p:nvPr/>
        </p:nvSpPr>
        <p:spPr bwMode="auto">
          <a:xfrm>
            <a:off x="303213" y="158432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798513" y="2060575"/>
            <a:ext cx="6905625" cy="1317625"/>
            <a:chOff x="1201" y="1305"/>
            <a:chExt cx="4350" cy="830"/>
          </a:xfrm>
        </p:grpSpPr>
        <p:grpSp>
          <p:nvGrpSpPr>
            <p:cNvPr id="68653" name="Group 44"/>
            <p:cNvGrpSpPr>
              <a:grpSpLocks/>
            </p:cNvGrpSpPr>
            <p:nvPr/>
          </p:nvGrpSpPr>
          <p:grpSpPr bwMode="auto">
            <a:xfrm rot="-5400000">
              <a:off x="4049" y="633"/>
              <a:ext cx="829" cy="2174"/>
              <a:chOff x="295" y="845"/>
              <a:chExt cx="816" cy="1451"/>
            </a:xfrm>
          </p:grpSpPr>
          <p:sp>
            <p:nvSpPr>
              <p:cNvPr id="68659" name="Rectangle 45"/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0" name="Rectangle 46"/>
              <p:cNvSpPr>
                <a:spLocks noChangeArrowheads="1"/>
              </p:cNvSpPr>
              <p:nvPr/>
            </p:nvSpPr>
            <p:spPr bwMode="auto">
              <a:xfrm>
                <a:off x="295" y="1207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1" name="Rectangle 47"/>
              <p:cNvSpPr>
                <a:spLocks noChangeArrowheads="1"/>
              </p:cNvSpPr>
              <p:nvPr/>
            </p:nvSpPr>
            <p:spPr bwMode="auto">
              <a:xfrm>
                <a:off x="295" y="1570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2" name="Rectangle 48"/>
              <p:cNvSpPr>
                <a:spLocks noChangeArrowheads="1"/>
              </p:cNvSpPr>
              <p:nvPr/>
            </p:nvSpPr>
            <p:spPr bwMode="auto">
              <a:xfrm>
                <a:off x="295" y="1933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54" name="Group 49"/>
            <p:cNvGrpSpPr>
              <a:grpSpLocks/>
            </p:cNvGrpSpPr>
            <p:nvPr/>
          </p:nvGrpSpPr>
          <p:grpSpPr bwMode="auto">
            <a:xfrm rot="-5400000">
              <a:off x="1873" y="634"/>
              <a:ext cx="829" cy="2174"/>
              <a:chOff x="295" y="845"/>
              <a:chExt cx="816" cy="1451"/>
            </a:xfrm>
          </p:grpSpPr>
          <p:sp>
            <p:nvSpPr>
              <p:cNvPr id="68655" name="Rectangle 50"/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6" name="Rectangle 51"/>
              <p:cNvSpPr>
                <a:spLocks noChangeArrowheads="1"/>
              </p:cNvSpPr>
              <p:nvPr/>
            </p:nvSpPr>
            <p:spPr bwMode="auto">
              <a:xfrm>
                <a:off x="295" y="1207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7" name="Rectangle 52"/>
              <p:cNvSpPr>
                <a:spLocks noChangeArrowheads="1"/>
              </p:cNvSpPr>
              <p:nvPr/>
            </p:nvSpPr>
            <p:spPr bwMode="auto">
              <a:xfrm>
                <a:off x="295" y="1570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8" name="Rectangle 53"/>
              <p:cNvSpPr>
                <a:spLocks noChangeArrowheads="1"/>
              </p:cNvSpPr>
              <p:nvPr/>
            </p:nvSpPr>
            <p:spPr bwMode="auto">
              <a:xfrm>
                <a:off x="295" y="1933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68616" name="Picture 4" descr="R:\Marketing &amp; Sales\Nurofen\Pack_shots\Nurofen_3D\Nurofen-200-mg-12s-tabs-carton_Gaudi_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651250"/>
            <a:ext cx="3286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5" descr="R:\Marketing &amp; Sales\Nurofen\Pack_shots\Nurofen_3D\Nurofen-200-mg-24s-tabs-carton_Gaudi_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638550"/>
            <a:ext cx="374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8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grpSp>
        <p:nvGrpSpPr>
          <p:cNvPr id="68619" name="Group 4"/>
          <p:cNvGrpSpPr>
            <a:grpSpLocks/>
          </p:cNvGrpSpPr>
          <p:nvPr/>
        </p:nvGrpSpPr>
        <p:grpSpPr bwMode="auto">
          <a:xfrm>
            <a:off x="4167188" y="3584575"/>
            <a:ext cx="1628775" cy="1268413"/>
            <a:chOff x="3013075" y="3584575"/>
            <a:chExt cx="1628775" cy="1268413"/>
          </a:xfrm>
        </p:grpSpPr>
        <p:pic>
          <p:nvPicPr>
            <p:cNvPr id="68647" name="Picture 7" descr="R:\Marketing &amp; Sales\Nurofen\Pack_shots\Nurofen_3D\Nurofen_Neo_6_ta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800" y="3584575"/>
              <a:ext cx="347663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8" name="Picture 8" descr="R:\Marketing &amp; Sales\Nurofen\Pack_shots\Nurofen_3D\Nurofen_Neo_12_ta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0" y="3592513"/>
              <a:ext cx="387350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9" name="Picture 9" descr="R:\Marketing &amp; Sales\Nurofen\Pack_shots\Nurofen_3D\Nurofen_Neo_24_ta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238" y="3614738"/>
              <a:ext cx="347662" cy="74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50" name="AutoShape 30"/>
            <p:cNvSpPr>
              <a:spLocks noChangeArrowheads="1"/>
            </p:cNvSpPr>
            <p:nvPr/>
          </p:nvSpPr>
          <p:spPr bwMode="auto">
            <a:xfrm>
              <a:off x="3556000" y="4384675"/>
              <a:ext cx="539750" cy="4683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neo 12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8651" name="AutoShape 31"/>
            <p:cNvSpPr>
              <a:spLocks noChangeArrowheads="1"/>
            </p:cNvSpPr>
            <p:nvPr/>
          </p:nvSpPr>
          <p:spPr bwMode="auto">
            <a:xfrm>
              <a:off x="3013075" y="4384675"/>
              <a:ext cx="539750" cy="4683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neo 6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8652" name="AutoShape 32"/>
            <p:cNvSpPr>
              <a:spLocks noChangeArrowheads="1"/>
            </p:cNvSpPr>
            <p:nvPr/>
          </p:nvSpPr>
          <p:spPr bwMode="auto">
            <a:xfrm>
              <a:off x="4102100" y="4384675"/>
              <a:ext cx="539750" cy="4683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neo 24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620" name="AutoShape 35"/>
          <p:cNvSpPr>
            <a:spLocks noChangeArrowheads="1"/>
          </p:cNvSpPr>
          <p:nvPr/>
        </p:nvSpPr>
        <p:spPr bwMode="auto">
          <a:xfrm>
            <a:off x="2428875" y="4384675"/>
            <a:ext cx="576263" cy="468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30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8621" name="AutoShape 36"/>
          <p:cNvSpPr>
            <a:spLocks noChangeArrowheads="1"/>
          </p:cNvSpPr>
          <p:nvPr/>
        </p:nvSpPr>
        <p:spPr bwMode="auto">
          <a:xfrm>
            <a:off x="1839913" y="4384675"/>
            <a:ext cx="576262" cy="468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20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8622" name="AutoShape 37"/>
          <p:cNvSpPr>
            <a:spLocks noChangeArrowheads="1"/>
          </p:cNvSpPr>
          <p:nvPr/>
        </p:nvSpPr>
        <p:spPr bwMode="auto">
          <a:xfrm>
            <a:off x="6037263" y="4384675"/>
            <a:ext cx="539750" cy="468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8623" name="AutoShape 38"/>
          <p:cNvSpPr>
            <a:spLocks noChangeArrowheads="1"/>
          </p:cNvSpPr>
          <p:nvPr/>
        </p:nvSpPr>
        <p:spPr bwMode="auto">
          <a:xfrm>
            <a:off x="1250950" y="4384675"/>
            <a:ext cx="576263" cy="468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grpSp>
        <p:nvGrpSpPr>
          <p:cNvPr id="68624" name="Group 3"/>
          <p:cNvGrpSpPr>
            <a:grpSpLocks/>
          </p:cNvGrpSpPr>
          <p:nvPr/>
        </p:nvGrpSpPr>
        <p:grpSpPr bwMode="auto">
          <a:xfrm>
            <a:off x="3059113" y="3613150"/>
            <a:ext cx="1090612" cy="1239838"/>
            <a:chOff x="4648200" y="3613150"/>
            <a:chExt cx="1090613" cy="1239838"/>
          </a:xfrm>
        </p:grpSpPr>
        <p:pic>
          <p:nvPicPr>
            <p:cNvPr id="68643" name="Picture 10" descr="R:\Marketing &amp; Sales\Nurofen\Pack_shots\Nurofen_3D\Nurofen-Express-capsules-1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613150"/>
              <a:ext cx="32385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4" name="Picture 11" descr="R:\Marketing &amp; Sales\Nurofen\Pack_shots\Nurofen_3D\Nurofen-Express-capsules-2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550" y="3613150"/>
              <a:ext cx="328613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45" name="AutoShape 34"/>
            <p:cNvSpPr>
              <a:spLocks noChangeArrowheads="1"/>
            </p:cNvSpPr>
            <p:nvPr/>
          </p:nvSpPr>
          <p:spPr bwMode="auto">
            <a:xfrm>
              <a:off x="4648200" y="4384675"/>
              <a:ext cx="539750" cy="4683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cap 10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8646" name="AutoShape 40"/>
            <p:cNvSpPr>
              <a:spLocks noChangeArrowheads="1"/>
            </p:cNvSpPr>
            <p:nvPr/>
          </p:nvSpPr>
          <p:spPr bwMode="auto">
            <a:xfrm>
              <a:off x="5199063" y="4384675"/>
              <a:ext cx="539750" cy="4683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cap 20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625" name="Rectangle 41"/>
          <p:cNvSpPr>
            <a:spLocks noChangeArrowheads="1"/>
          </p:cNvSpPr>
          <p:nvPr/>
        </p:nvSpPr>
        <p:spPr bwMode="auto">
          <a:xfrm>
            <a:off x="1230313" y="5026025"/>
            <a:ext cx="16557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Умеренная боль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8626" name="Rectangle 42"/>
          <p:cNvSpPr>
            <a:spLocks noChangeArrowheads="1"/>
          </p:cNvSpPr>
          <p:nvPr/>
        </p:nvSpPr>
        <p:spPr bwMode="auto">
          <a:xfrm>
            <a:off x="3462338" y="4881563"/>
            <a:ext cx="16557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Умеренная боль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8627" name="Rectangle 43"/>
          <p:cNvSpPr>
            <a:spLocks noChangeArrowheads="1"/>
          </p:cNvSpPr>
          <p:nvPr/>
        </p:nvSpPr>
        <p:spPr bwMode="auto">
          <a:xfrm>
            <a:off x="3462338" y="5097463"/>
            <a:ext cx="16557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БЫСТРОЕ ДЕЙСТВИЕ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8628" name="AutoShape 4"/>
          <p:cNvSpPr>
            <a:spLocks noChangeArrowheads="1"/>
          </p:cNvSpPr>
          <p:nvPr/>
        </p:nvSpPr>
        <p:spPr bwMode="auto">
          <a:xfrm>
            <a:off x="6884988" y="3441700"/>
            <a:ext cx="1150937" cy="20748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pic>
        <p:nvPicPr>
          <p:cNvPr id="6862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3521075"/>
            <a:ext cx="438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30" name="AutoShape 33"/>
          <p:cNvSpPr>
            <a:spLocks noChangeArrowheads="1"/>
          </p:cNvSpPr>
          <p:nvPr/>
        </p:nvSpPr>
        <p:spPr bwMode="auto">
          <a:xfrm>
            <a:off x="6886575" y="4384675"/>
            <a:ext cx="539750" cy="468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pic>
        <p:nvPicPr>
          <p:cNvPr id="6863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560763"/>
            <a:ext cx="436562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32" name="AutoShape 39"/>
          <p:cNvSpPr>
            <a:spLocks noChangeArrowheads="1"/>
          </p:cNvSpPr>
          <p:nvPr/>
        </p:nvSpPr>
        <p:spPr bwMode="auto">
          <a:xfrm>
            <a:off x="7443788" y="4384675"/>
            <a:ext cx="539750" cy="468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8633" name="Rectangle 44"/>
          <p:cNvSpPr>
            <a:spLocks noChangeArrowheads="1"/>
          </p:cNvSpPr>
          <p:nvPr/>
        </p:nvSpPr>
        <p:spPr bwMode="auto">
          <a:xfrm>
            <a:off x="6969125" y="4881563"/>
            <a:ext cx="863600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8634" name="Rectangle 45"/>
          <p:cNvSpPr>
            <a:spLocks noChangeArrowheads="1"/>
          </p:cNvSpPr>
          <p:nvPr/>
        </p:nvSpPr>
        <p:spPr bwMode="auto">
          <a:xfrm>
            <a:off x="7040563" y="5076825"/>
            <a:ext cx="7921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8635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ОТКРЫТЫЙ ТИП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68636" name="Text Box 14"/>
          <p:cNvSpPr txBox="1">
            <a:spLocks noChangeArrowheads="1"/>
          </p:cNvSpPr>
          <p:nvPr/>
        </p:nvSpPr>
        <p:spPr bwMode="auto">
          <a:xfrm>
            <a:off x="0" y="5516563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68637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475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ноября 2014</a:t>
            </a:r>
            <a:endParaRPr lang="en-GB" smtClean="0">
              <a:solidFill>
                <a:srgbClr val="EA3492"/>
              </a:solidFill>
            </a:endParaRPr>
          </a:p>
        </p:txBody>
      </p:sp>
      <p:pic>
        <p:nvPicPr>
          <p:cNvPr id="68638" name="Picture 4" descr="R:\Marketing &amp; Sales\Nurofen\Pack_shots\Nurofen_3D\Nurofen-200-mg-12s-tabs-carton_Gaudi_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651250"/>
            <a:ext cx="3286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39" name="Rectangle 63"/>
          <p:cNvSpPr>
            <a:spLocks noChangeArrowheads="1"/>
          </p:cNvSpPr>
          <p:nvPr/>
        </p:nvSpPr>
        <p:spPr bwMode="auto">
          <a:xfrm>
            <a:off x="5499100" y="48688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200" b="1" smtClean="0">
                <a:solidFill>
                  <a:srgbClr val="FF0000"/>
                </a:solidFill>
              </a:rPr>
              <a:t>Сильная боль</a:t>
            </a:r>
            <a:endParaRPr lang="en-GB" sz="1200" b="1" smtClean="0">
              <a:solidFill>
                <a:srgbClr val="FF0000"/>
              </a:solidFill>
            </a:endParaRPr>
          </a:p>
        </p:txBody>
      </p:sp>
      <p:sp>
        <p:nvSpPr>
          <p:cNvPr id="68640" name="Rectangle 64"/>
          <p:cNvSpPr>
            <a:spLocks noChangeArrowheads="1"/>
          </p:cNvSpPr>
          <p:nvPr/>
        </p:nvSpPr>
        <p:spPr bwMode="auto">
          <a:xfrm>
            <a:off x="5707063" y="5059363"/>
            <a:ext cx="1181100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300" b="1" smtClean="0">
                <a:solidFill>
                  <a:srgbClr val="FF0000"/>
                </a:solidFill>
              </a:rPr>
              <a:t>БЫСТРОЕ</a:t>
            </a:r>
            <a:endParaRPr lang="en-GB" sz="1300" b="1" smtClean="0">
              <a:solidFill>
                <a:srgbClr val="FF0000"/>
              </a:solidFill>
            </a:endParaRPr>
          </a:p>
        </p:txBody>
      </p:sp>
      <p:sp>
        <p:nvSpPr>
          <p:cNvPr id="68641" name="Rectangle 64"/>
          <p:cNvSpPr>
            <a:spLocks noChangeArrowheads="1"/>
          </p:cNvSpPr>
          <p:nvPr/>
        </p:nvSpPr>
        <p:spPr bwMode="auto">
          <a:xfrm>
            <a:off x="5473700" y="5275263"/>
            <a:ext cx="1655763" cy="2413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300" b="1" smtClean="0">
                <a:solidFill>
                  <a:srgbClr val="FF0000"/>
                </a:solidFill>
              </a:rPr>
              <a:t>ДЕЙСТВИЕ</a:t>
            </a:r>
            <a:endParaRPr lang="en-GB" sz="1300" b="1" smtClean="0">
              <a:solidFill>
                <a:srgbClr val="FF0000"/>
              </a:solidFill>
            </a:endParaRPr>
          </a:p>
        </p:txBody>
      </p:sp>
      <p:pic>
        <p:nvPicPr>
          <p:cNvPr id="68642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521075"/>
            <a:ext cx="427037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38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0"/>
          <p:cNvSpPr>
            <a:spLocks noChangeArrowheads="1"/>
          </p:cNvSpPr>
          <p:nvPr/>
        </p:nvSpPr>
        <p:spPr bwMode="auto">
          <a:xfrm>
            <a:off x="3716338" y="3573463"/>
            <a:ext cx="2714625" cy="187166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00009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9635" name="Rectangle 59"/>
          <p:cNvSpPr>
            <a:spLocks noChangeArrowheads="1"/>
          </p:cNvSpPr>
          <p:nvPr/>
        </p:nvSpPr>
        <p:spPr bwMode="auto">
          <a:xfrm>
            <a:off x="3729038" y="2552700"/>
            <a:ext cx="2714625" cy="1008063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9636" name="Rectangle 7"/>
          <p:cNvSpPr>
            <a:spLocks noChangeArrowheads="1"/>
          </p:cNvSpPr>
          <p:nvPr/>
        </p:nvSpPr>
        <p:spPr bwMode="auto">
          <a:xfrm>
            <a:off x="4203700" y="48942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Умеренная боль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9637" name="Rectangle 8"/>
          <p:cNvSpPr>
            <a:spLocks noChangeArrowheads="1"/>
          </p:cNvSpPr>
          <p:nvPr/>
        </p:nvSpPr>
        <p:spPr bwMode="auto">
          <a:xfrm>
            <a:off x="4254500" y="50847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БЫСТРОЕ ДЕЙСТВИЕ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69638" name="Rectangle 1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</a:t>
            </a:r>
            <a:r>
              <a:rPr lang="ru-RU" sz="2800" smtClean="0">
                <a:solidFill>
                  <a:srgbClr val="FFFFFF"/>
                </a:solidFill>
              </a:rPr>
              <a:t>  </a:t>
            </a:r>
            <a:r>
              <a:rPr lang="ru-RU" sz="2800" b="1" smtClean="0">
                <a:solidFill>
                  <a:srgbClr val="FFFFFF"/>
                </a:solidFill>
              </a:rPr>
              <a:t>Планограммы </a:t>
            </a:r>
            <a:r>
              <a:rPr lang="en-US" sz="2800" b="1" smtClean="0">
                <a:solidFill>
                  <a:srgbClr val="FFFFFF"/>
                </a:solidFill>
              </a:rPr>
              <a:t>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244743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800" cap="all" dirty="0" smtClean="0">
                <a:solidFill>
                  <a:srgbClr val="000000"/>
                </a:solidFill>
              </a:rPr>
              <a:t>Закрытый тип</a:t>
            </a:r>
            <a:endParaRPr lang="en-GB" sz="1800" cap="all" dirty="0" smtClean="0">
              <a:solidFill>
                <a:srgbClr val="000000"/>
              </a:solidFill>
            </a:endParaRPr>
          </a:p>
        </p:txBody>
      </p:sp>
      <p:grpSp>
        <p:nvGrpSpPr>
          <p:cNvPr id="69640" name="Group 45"/>
          <p:cNvGrpSpPr>
            <a:grpSpLocks/>
          </p:cNvGrpSpPr>
          <p:nvPr/>
        </p:nvGrpSpPr>
        <p:grpSpPr bwMode="auto">
          <a:xfrm>
            <a:off x="6602413" y="2033588"/>
            <a:ext cx="1568450" cy="2646362"/>
            <a:chOff x="295" y="845"/>
            <a:chExt cx="816" cy="1451"/>
          </a:xfrm>
        </p:grpSpPr>
        <p:sp>
          <p:nvSpPr>
            <p:cNvPr id="2" name="Rectangle 36"/>
            <p:cNvSpPr>
              <a:spLocks noChangeArrowheads="1"/>
            </p:cNvSpPr>
            <p:nvPr/>
          </p:nvSpPr>
          <p:spPr bwMode="auto">
            <a:xfrm>
              <a:off x="295" y="845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Rectangle 37"/>
            <p:cNvSpPr>
              <a:spLocks noChangeArrowheads="1"/>
            </p:cNvSpPr>
            <p:nvPr/>
          </p:nvSpPr>
          <p:spPr bwMode="auto">
            <a:xfrm>
              <a:off x="295" y="1207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8"/>
            <p:cNvSpPr>
              <a:spLocks noChangeArrowheads="1"/>
            </p:cNvSpPr>
            <p:nvPr/>
          </p:nvSpPr>
          <p:spPr bwMode="auto">
            <a:xfrm>
              <a:off x="295" y="1570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39"/>
            <p:cNvSpPr>
              <a:spLocks noChangeArrowheads="1"/>
            </p:cNvSpPr>
            <p:nvPr/>
          </p:nvSpPr>
          <p:spPr bwMode="auto">
            <a:xfrm>
              <a:off x="295" y="1933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9641" name="Picture 4" descr="R:\Marketing &amp; Sales\Nurofen\Pack_shots\Nurofen_3D\Nurofen-200-mg-12s-tabs-carton_Gaudi_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2913063"/>
            <a:ext cx="126841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2" name="Picture 5" descr="R:\Marketing &amp; Sales\Nurofen\Pack_shots\Nurofen_3D\Nurofen-200-mg-24s-tabs-carton_Gaudi_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85"/>
          <a:stretch>
            <a:fillRect/>
          </a:stretch>
        </p:blipFill>
        <p:spPr bwMode="auto">
          <a:xfrm>
            <a:off x="5148263" y="2890838"/>
            <a:ext cx="12684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3" name="Picture 6" descr="R:\Marketing &amp; Sales\Nurofen\Pack_shots\Nurofen_3D\Nurofen Junior 200 mg #8 submitted to MoH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2198688"/>
            <a:ext cx="13081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4" name="Picture 7" descr="R:\Marketing &amp; Sales\Nurofen\Pack_shots\Nurofen_3D\Nurofen_Neo_6_tab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F3F4"/>
              </a:clrFrom>
              <a:clrTo>
                <a:srgbClr val="F7F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3562350"/>
            <a:ext cx="125571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5" name="Picture 8" descr="R:\Marketing &amp; Sales\Nurofen\Pack_shots\Nurofen_3D\Nurofen_Neo_12_tab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113213"/>
            <a:ext cx="12557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6" name="Picture 10" descr="R:\Marketing &amp; Sales\Nurofen\Pack_shots\Nurofen_3D\Nurofen-Express-capsules-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4183063"/>
            <a:ext cx="12287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7" name="Picture 11" descr="R:\Marketing &amp; Sales\Nurofen\Pack_shots\Nurofen_3D\Nurofen-Express-capsules-2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602038"/>
            <a:ext cx="1244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8" name="AutoShape 25"/>
          <p:cNvSpPr>
            <a:spLocks noChangeArrowheads="1"/>
          </p:cNvSpPr>
          <p:nvPr/>
        </p:nvSpPr>
        <p:spPr bwMode="auto">
          <a:xfrm>
            <a:off x="5454650" y="4473575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9649" name="AutoShape 26"/>
          <p:cNvSpPr>
            <a:spLocks noChangeArrowheads="1"/>
          </p:cNvSpPr>
          <p:nvPr/>
        </p:nvSpPr>
        <p:spPr bwMode="auto">
          <a:xfrm>
            <a:off x="5454650" y="3854450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24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9650" name="AutoShape 27"/>
          <p:cNvSpPr>
            <a:spLocks noChangeArrowheads="1"/>
          </p:cNvSpPr>
          <p:nvPr/>
        </p:nvSpPr>
        <p:spPr bwMode="auto">
          <a:xfrm>
            <a:off x="5454650" y="2630488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NFC 8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9651" name="AutoShape 28"/>
          <p:cNvSpPr>
            <a:spLocks noChangeArrowheads="1"/>
          </p:cNvSpPr>
          <p:nvPr/>
        </p:nvSpPr>
        <p:spPr bwMode="auto">
          <a:xfrm>
            <a:off x="4086225" y="4460875"/>
            <a:ext cx="936625" cy="214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9652" name="AutoShape 29"/>
          <p:cNvSpPr>
            <a:spLocks noChangeArrowheads="1"/>
          </p:cNvSpPr>
          <p:nvPr/>
        </p:nvSpPr>
        <p:spPr bwMode="auto">
          <a:xfrm>
            <a:off x="4086225" y="3897313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20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9653" name="AutoShape 30"/>
          <p:cNvSpPr>
            <a:spLocks noChangeArrowheads="1"/>
          </p:cNvSpPr>
          <p:nvPr/>
        </p:nvSpPr>
        <p:spPr bwMode="auto">
          <a:xfrm>
            <a:off x="4086225" y="3260725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2</a:t>
            </a:r>
            <a:r>
              <a:rPr lang="ru-RU" sz="1200" b="1" smtClean="0">
                <a:solidFill>
                  <a:srgbClr val="000000"/>
                </a:solidFill>
              </a:rPr>
              <a:t>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9654" name="AutoShape 31"/>
          <p:cNvSpPr>
            <a:spLocks noChangeArrowheads="1"/>
          </p:cNvSpPr>
          <p:nvPr/>
        </p:nvSpPr>
        <p:spPr bwMode="auto">
          <a:xfrm>
            <a:off x="5440363" y="3249613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1</a:t>
            </a:r>
            <a:r>
              <a:rPr lang="ru-RU" sz="1200" b="1" smtClean="0">
                <a:solidFill>
                  <a:srgbClr val="000000"/>
                </a:solidFill>
              </a:rPr>
              <a:t>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grpSp>
        <p:nvGrpSpPr>
          <p:cNvPr id="69655" name="Group 45"/>
          <p:cNvGrpSpPr>
            <a:grpSpLocks/>
          </p:cNvGrpSpPr>
          <p:nvPr/>
        </p:nvGrpSpPr>
        <p:grpSpPr bwMode="auto">
          <a:xfrm>
            <a:off x="468313" y="2039938"/>
            <a:ext cx="1568450" cy="2646362"/>
            <a:chOff x="295" y="845"/>
            <a:chExt cx="816" cy="1451"/>
          </a:xfrm>
        </p:grpSpPr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95" y="845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295" y="1207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295" y="1570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295" y="1933"/>
              <a:ext cx="816" cy="363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9656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69657" name="Text Box 24"/>
          <p:cNvSpPr txBox="1">
            <a:spLocks noChangeArrowheads="1"/>
          </p:cNvSpPr>
          <p:nvPr/>
        </p:nvSpPr>
        <p:spPr bwMode="auto">
          <a:xfrm>
            <a:off x="303213" y="158432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69658" name="Rectangle 42"/>
          <p:cNvSpPr>
            <a:spLocks noChangeArrowheads="1"/>
          </p:cNvSpPr>
          <p:nvPr/>
        </p:nvSpPr>
        <p:spPr bwMode="auto">
          <a:xfrm>
            <a:off x="4089400" y="2552700"/>
            <a:ext cx="863600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Умеренная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9659" name="Rectangle 43"/>
          <p:cNvSpPr>
            <a:spLocks noChangeArrowheads="1"/>
          </p:cNvSpPr>
          <p:nvPr/>
        </p:nvSpPr>
        <p:spPr bwMode="auto">
          <a:xfrm>
            <a:off x="4125913" y="2697163"/>
            <a:ext cx="7921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боль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69660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475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ноября 2014</a:t>
            </a:r>
            <a:endParaRPr lang="en-GB" smtClean="0">
              <a:solidFill>
                <a:srgbClr val="EA3492"/>
              </a:solidFill>
            </a:endParaRPr>
          </a:p>
        </p:txBody>
      </p:sp>
      <p:sp>
        <p:nvSpPr>
          <p:cNvPr id="69661" name="Rectangle 62"/>
          <p:cNvSpPr>
            <a:spLocks noChangeArrowheads="1"/>
          </p:cNvSpPr>
          <p:nvPr/>
        </p:nvSpPr>
        <p:spPr bwMode="auto">
          <a:xfrm>
            <a:off x="2111375" y="3954463"/>
            <a:ext cx="1582738" cy="1512887"/>
          </a:xfrm>
          <a:prstGeom prst="rect">
            <a:avLst/>
          </a:prstGeom>
          <a:solidFill>
            <a:srgbClr val="FF99CC"/>
          </a:solidFill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9662" name="Rectangle 54"/>
          <p:cNvSpPr>
            <a:spLocks noChangeArrowheads="1"/>
          </p:cNvSpPr>
          <p:nvPr/>
        </p:nvSpPr>
        <p:spPr bwMode="auto">
          <a:xfrm>
            <a:off x="2127250" y="1989138"/>
            <a:ext cx="1584325" cy="1944687"/>
          </a:xfrm>
          <a:prstGeom prst="rect">
            <a:avLst/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pic>
        <p:nvPicPr>
          <p:cNvPr id="6966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132138"/>
            <a:ext cx="1470025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01875"/>
            <a:ext cx="144938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65" name="AutoShape 32"/>
          <p:cNvSpPr>
            <a:spLocks noChangeArrowheads="1"/>
          </p:cNvSpPr>
          <p:nvPr/>
        </p:nvSpPr>
        <p:spPr bwMode="auto">
          <a:xfrm>
            <a:off x="2622550" y="3636963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9666" name="AutoShape 34"/>
          <p:cNvSpPr>
            <a:spLocks noChangeArrowheads="1"/>
          </p:cNvSpPr>
          <p:nvPr/>
        </p:nvSpPr>
        <p:spPr bwMode="auto">
          <a:xfrm>
            <a:off x="2617788" y="2808288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9667" name="Rectangle 42"/>
          <p:cNvSpPr>
            <a:spLocks noChangeArrowheads="1"/>
          </p:cNvSpPr>
          <p:nvPr/>
        </p:nvSpPr>
        <p:spPr bwMode="auto">
          <a:xfrm>
            <a:off x="2195513" y="2060575"/>
            <a:ext cx="14398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</a:t>
            </a:r>
            <a:r>
              <a:rPr lang="en-US" sz="1400" b="1" smtClean="0">
                <a:solidFill>
                  <a:srgbClr val="FF0000"/>
                </a:solidFill>
              </a:rPr>
              <a:t> </a:t>
            </a:r>
            <a:r>
              <a:rPr lang="ru-RU" sz="1400" b="1" smtClean="0">
                <a:solidFill>
                  <a:srgbClr val="FF0000"/>
                </a:solidFill>
              </a:rPr>
              <a:t>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pic>
        <p:nvPicPr>
          <p:cNvPr id="69668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4017963"/>
            <a:ext cx="146843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69" name="AutoShape 49"/>
          <p:cNvSpPr>
            <a:spLocks noChangeArrowheads="1"/>
          </p:cNvSpPr>
          <p:nvPr/>
        </p:nvSpPr>
        <p:spPr bwMode="auto">
          <a:xfrm>
            <a:off x="2616200" y="4521200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r>
              <a:rPr lang="ru-RU" sz="1200" b="1" smtClean="0">
                <a:solidFill>
                  <a:srgbClr val="000000"/>
                </a:solidFill>
              </a:rPr>
              <a:t> </a:t>
            </a:r>
            <a:r>
              <a:rPr lang="en-US" sz="1200" b="1" smtClean="0">
                <a:solidFill>
                  <a:srgbClr val="000000"/>
                </a:solidFill>
              </a:rPr>
              <a:t>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9670" name="Rectangle 63"/>
          <p:cNvSpPr>
            <a:spLocks noChangeArrowheads="1"/>
          </p:cNvSpPr>
          <p:nvPr/>
        </p:nvSpPr>
        <p:spPr bwMode="auto">
          <a:xfrm>
            <a:off x="2081213" y="4822825"/>
            <a:ext cx="16557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 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69671" name="Rectangle 64"/>
          <p:cNvSpPr>
            <a:spLocks noChangeArrowheads="1"/>
          </p:cNvSpPr>
          <p:nvPr/>
        </p:nvSpPr>
        <p:spPr bwMode="auto">
          <a:xfrm>
            <a:off x="2314575" y="5013325"/>
            <a:ext cx="1181100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500" b="1" smtClean="0">
                <a:solidFill>
                  <a:srgbClr val="FF0000"/>
                </a:solidFill>
              </a:rPr>
              <a:t>БЫСТРОЕ</a:t>
            </a:r>
            <a:endParaRPr lang="en-GB" sz="1500" b="1" smtClean="0">
              <a:solidFill>
                <a:srgbClr val="FF0000"/>
              </a:solidFill>
            </a:endParaRPr>
          </a:p>
        </p:txBody>
      </p:sp>
      <p:sp>
        <p:nvSpPr>
          <p:cNvPr id="69672" name="Rectangle 64"/>
          <p:cNvSpPr>
            <a:spLocks noChangeArrowheads="1"/>
          </p:cNvSpPr>
          <p:nvPr/>
        </p:nvSpPr>
        <p:spPr bwMode="auto">
          <a:xfrm>
            <a:off x="2081213" y="5229225"/>
            <a:ext cx="16557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500" b="1" smtClean="0">
                <a:solidFill>
                  <a:srgbClr val="FF0000"/>
                </a:solidFill>
              </a:rPr>
              <a:t>ДЕЙСТВИЕ</a:t>
            </a:r>
            <a:endParaRPr lang="en-GB" sz="1500" b="1" smtClean="0">
              <a:solidFill>
                <a:srgbClr val="FF0000"/>
              </a:solidFill>
            </a:endParaRPr>
          </a:p>
        </p:txBody>
      </p:sp>
      <p:sp>
        <p:nvSpPr>
          <p:cNvPr id="69673" name="Text Box 14"/>
          <p:cNvSpPr txBox="1">
            <a:spLocks noChangeArrowheads="1"/>
          </p:cNvSpPr>
          <p:nvPr/>
        </p:nvSpPr>
        <p:spPr bwMode="auto">
          <a:xfrm>
            <a:off x="77788" y="5627688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82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6057900" y="3403600"/>
            <a:ext cx="1081088" cy="2076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2738438" y="3403600"/>
            <a:ext cx="2193925" cy="20764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1F5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1416050" y="3403600"/>
            <a:ext cx="1296988" cy="20764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70661" name="Rectangle 1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</a:t>
            </a:r>
            <a:r>
              <a:rPr lang="ru-RU" sz="2800" smtClean="0">
                <a:solidFill>
                  <a:srgbClr val="FFFFFF"/>
                </a:solidFill>
              </a:rPr>
              <a:t>  </a:t>
            </a:r>
            <a:r>
              <a:rPr lang="ru-RU" sz="2800" b="1" smtClean="0">
                <a:solidFill>
                  <a:srgbClr val="FFFFFF"/>
                </a:solidFill>
              </a:rPr>
              <a:t>Планограммы </a:t>
            </a:r>
            <a:r>
              <a:rPr lang="en-US" sz="2800" b="1" smtClean="0">
                <a:solidFill>
                  <a:srgbClr val="FFFFFF"/>
                </a:solidFill>
              </a:rPr>
              <a:t>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70662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ОТКРЫТЫЙ ТИП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70663" name="Text Box 24"/>
          <p:cNvSpPr txBox="1">
            <a:spLocks noChangeArrowheads="1"/>
          </p:cNvSpPr>
          <p:nvPr/>
        </p:nvSpPr>
        <p:spPr bwMode="auto">
          <a:xfrm>
            <a:off x="303213" y="158432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70664" name="Group 8"/>
          <p:cNvGrpSpPr>
            <a:grpSpLocks/>
          </p:cNvGrpSpPr>
          <p:nvPr/>
        </p:nvGrpSpPr>
        <p:grpSpPr bwMode="auto">
          <a:xfrm>
            <a:off x="1374775" y="2035175"/>
            <a:ext cx="5180013" cy="1316038"/>
            <a:chOff x="112" y="1306"/>
            <a:chExt cx="3263" cy="829"/>
          </a:xfrm>
        </p:grpSpPr>
        <p:grpSp>
          <p:nvGrpSpPr>
            <p:cNvPr id="70700" name="Group 49"/>
            <p:cNvGrpSpPr>
              <a:grpSpLocks/>
            </p:cNvGrpSpPr>
            <p:nvPr/>
          </p:nvGrpSpPr>
          <p:grpSpPr bwMode="auto">
            <a:xfrm rot="-5400000">
              <a:off x="1873" y="634"/>
              <a:ext cx="829" cy="2174"/>
              <a:chOff x="295" y="845"/>
              <a:chExt cx="816" cy="1451"/>
            </a:xfrm>
          </p:grpSpPr>
          <p:sp>
            <p:nvSpPr>
              <p:cNvPr id="70703" name="Rectangle 50"/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04" name="Rectangle 51"/>
              <p:cNvSpPr>
                <a:spLocks noChangeArrowheads="1"/>
              </p:cNvSpPr>
              <p:nvPr/>
            </p:nvSpPr>
            <p:spPr bwMode="auto">
              <a:xfrm>
                <a:off x="295" y="1207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05" name="Rectangle 52"/>
              <p:cNvSpPr>
                <a:spLocks noChangeArrowheads="1"/>
              </p:cNvSpPr>
              <p:nvPr/>
            </p:nvSpPr>
            <p:spPr bwMode="auto">
              <a:xfrm>
                <a:off x="295" y="1570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06" name="Rectangle 53"/>
              <p:cNvSpPr>
                <a:spLocks noChangeArrowheads="1"/>
              </p:cNvSpPr>
              <p:nvPr/>
            </p:nvSpPr>
            <p:spPr bwMode="auto">
              <a:xfrm>
                <a:off x="295" y="1933"/>
                <a:ext cx="81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ru-RU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Другие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анальгетические</a:t>
                </a: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r>
                  <a:rPr lang="ru-RU" sz="1100" b="1" smtClean="0">
                    <a:solidFill>
                      <a:srgbClr val="000000"/>
                    </a:solidFill>
                  </a:rPr>
                  <a:t> препараты</a:t>
                </a:r>
                <a:endParaRPr lang="en-US" sz="1100" b="1" smtClean="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50000"/>
                  </a:lnSpc>
                  <a:spcBef>
                    <a:spcPct val="0"/>
                  </a:spcBef>
                  <a:spcAft>
                    <a:spcPct val="70000"/>
                  </a:spcAft>
                </a:pPr>
                <a:endParaRPr lang="en-US" sz="11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0701" name="Rectangle 57"/>
            <p:cNvSpPr>
              <a:spLocks noChangeArrowheads="1"/>
            </p:cNvSpPr>
            <p:nvPr/>
          </p:nvSpPr>
          <p:spPr bwMode="auto">
            <a:xfrm rot="-5400000">
              <a:off x="-31" y="1449"/>
              <a:ext cx="829" cy="5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100" b="1" smtClean="0">
                <a:solidFill>
                  <a:srgbClr val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 препараты</a:t>
              </a:r>
              <a:endParaRPr lang="en-US" sz="1100" b="1" smtClean="0">
                <a:solidFill>
                  <a:srgbClr val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en-US" sz="11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02" name="Rectangle 58"/>
            <p:cNvSpPr>
              <a:spLocks noChangeArrowheads="1"/>
            </p:cNvSpPr>
            <p:nvPr/>
          </p:nvSpPr>
          <p:spPr bwMode="auto">
            <a:xfrm rot="-5400000">
              <a:off x="513" y="1449"/>
              <a:ext cx="829" cy="5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100" b="1" smtClean="0">
                <a:solidFill>
                  <a:srgbClr val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ru-RU" sz="1100" b="1" smtClean="0">
                  <a:solidFill>
                    <a:srgbClr val="000000"/>
                  </a:solidFill>
                </a:rPr>
                <a:t> препараты</a:t>
              </a:r>
              <a:endParaRPr lang="en-US" sz="1100" b="1" smtClean="0">
                <a:solidFill>
                  <a:srgbClr val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en-US" sz="1100" b="1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706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3481388"/>
            <a:ext cx="438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6" name="Picture 4" descr="R:\Marketing &amp; Sales\Nurofen\Pack_shots\Nurofen_3D\Nurofen-200-mg-12s-tabs-carton_Gaudi_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3611563"/>
            <a:ext cx="3286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Picture 5" descr="R:\Marketing &amp; Sales\Nurofen\Pack_shots\Nurofen_3D\Nurofen-200-mg-24s-tabs-carton_Gaudi_M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3598863"/>
            <a:ext cx="374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8" name="Picture 6" descr="R:\Marketing &amp; Sales\Nurofen\Pack_shots\Nurofen_3D\Nurofen Junior 200 mg #8 submitted to Mo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8" y="3560763"/>
            <a:ext cx="411162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3521075"/>
            <a:ext cx="436562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0670" name="Group 2"/>
          <p:cNvGrpSpPr>
            <a:grpSpLocks/>
          </p:cNvGrpSpPr>
          <p:nvPr/>
        </p:nvGrpSpPr>
        <p:grpSpPr bwMode="auto">
          <a:xfrm>
            <a:off x="3849688" y="3544888"/>
            <a:ext cx="1082675" cy="1274762"/>
            <a:chOff x="2720975" y="3544888"/>
            <a:chExt cx="1082675" cy="1274762"/>
          </a:xfrm>
        </p:grpSpPr>
        <p:pic>
          <p:nvPicPr>
            <p:cNvPr id="70696" name="Picture 7" descr="R:\Marketing &amp; Sales\Nurofen\Pack_shots\Nurofen_3D\Nurofen_Neo_6_tab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700" y="3544888"/>
              <a:ext cx="347663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97" name="Picture 8" descr="R:\Marketing &amp; Sales\Nurofen\Pack_shots\Nurofen_3D\Nurofen_Neo_12_tab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3554413"/>
              <a:ext cx="387350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98" name="AutoShape 25"/>
            <p:cNvSpPr>
              <a:spLocks noChangeArrowheads="1"/>
            </p:cNvSpPr>
            <p:nvPr/>
          </p:nvSpPr>
          <p:spPr bwMode="auto">
            <a:xfrm>
              <a:off x="3263900" y="4351338"/>
              <a:ext cx="539750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neo 24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9" name="AutoShape 26"/>
            <p:cNvSpPr>
              <a:spLocks noChangeArrowheads="1"/>
            </p:cNvSpPr>
            <p:nvPr/>
          </p:nvSpPr>
          <p:spPr bwMode="auto">
            <a:xfrm>
              <a:off x="2720975" y="4351338"/>
              <a:ext cx="539750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neo 12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0671" name="AutoShape 27"/>
          <p:cNvSpPr>
            <a:spLocks noChangeArrowheads="1"/>
          </p:cNvSpPr>
          <p:nvPr/>
        </p:nvSpPr>
        <p:spPr bwMode="auto">
          <a:xfrm>
            <a:off x="7127875" y="43513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NFC 8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70672" name="AutoShape 29"/>
          <p:cNvSpPr>
            <a:spLocks noChangeArrowheads="1"/>
          </p:cNvSpPr>
          <p:nvPr/>
        </p:nvSpPr>
        <p:spPr bwMode="auto">
          <a:xfrm>
            <a:off x="2111375" y="4351338"/>
            <a:ext cx="576263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2</a:t>
            </a:r>
            <a:r>
              <a:rPr lang="ru-RU" sz="1200" b="1" smtClean="0">
                <a:solidFill>
                  <a:srgbClr val="000000"/>
                </a:solidFill>
              </a:rPr>
              <a:t>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70673" name="AutoShape 30"/>
          <p:cNvSpPr>
            <a:spLocks noChangeArrowheads="1"/>
          </p:cNvSpPr>
          <p:nvPr/>
        </p:nvSpPr>
        <p:spPr bwMode="auto">
          <a:xfrm>
            <a:off x="1522413" y="4351338"/>
            <a:ext cx="576262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Core 1</a:t>
            </a:r>
            <a:r>
              <a:rPr lang="ru-RU" sz="1200" b="1" smtClean="0">
                <a:solidFill>
                  <a:srgbClr val="000000"/>
                </a:solidFill>
              </a:rPr>
              <a:t>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70674" name="AutoShape 31"/>
          <p:cNvSpPr>
            <a:spLocks noChangeArrowheads="1"/>
          </p:cNvSpPr>
          <p:nvPr/>
        </p:nvSpPr>
        <p:spPr bwMode="auto">
          <a:xfrm>
            <a:off x="6588125" y="43513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70675" name="AutoShape 32"/>
          <p:cNvSpPr>
            <a:spLocks noChangeArrowheads="1"/>
          </p:cNvSpPr>
          <p:nvPr/>
        </p:nvSpPr>
        <p:spPr bwMode="auto">
          <a:xfrm>
            <a:off x="6046788" y="43513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grpSp>
        <p:nvGrpSpPr>
          <p:cNvPr id="70676" name="Group 1"/>
          <p:cNvGrpSpPr>
            <a:grpSpLocks/>
          </p:cNvGrpSpPr>
          <p:nvPr/>
        </p:nvGrpSpPr>
        <p:grpSpPr bwMode="auto">
          <a:xfrm>
            <a:off x="2760663" y="3573463"/>
            <a:ext cx="1090612" cy="1246187"/>
            <a:chOff x="3810000" y="3573463"/>
            <a:chExt cx="1090613" cy="1246187"/>
          </a:xfrm>
        </p:grpSpPr>
        <p:pic>
          <p:nvPicPr>
            <p:cNvPr id="70692" name="Picture 10" descr="R:\Marketing &amp; Sales\Nurofen\Pack_shots\Nurofen_3D\Nurofen-Express-capsules-1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013" y="3573463"/>
              <a:ext cx="32385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93" name="Picture 11" descr="R:\Marketing &amp; Sales\Nurofen\Pack_shots\Nurofen_3D\Nurofen-Express-capsules-20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3573463"/>
              <a:ext cx="328613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94" name="AutoShape 28"/>
            <p:cNvSpPr>
              <a:spLocks noChangeArrowheads="1"/>
            </p:cNvSpPr>
            <p:nvPr/>
          </p:nvSpPr>
          <p:spPr bwMode="auto">
            <a:xfrm>
              <a:off x="3810000" y="4351338"/>
              <a:ext cx="539750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cap 10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5" name="AutoShape 33"/>
            <p:cNvSpPr>
              <a:spLocks noChangeArrowheads="1"/>
            </p:cNvSpPr>
            <p:nvPr/>
          </p:nvSpPr>
          <p:spPr bwMode="auto">
            <a:xfrm>
              <a:off x="4360863" y="4351338"/>
              <a:ext cx="539750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Exp </a:t>
              </a:r>
            </a:p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cap 20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0677" name="Rectangle 34"/>
          <p:cNvSpPr>
            <a:spLocks noChangeArrowheads="1"/>
          </p:cNvSpPr>
          <p:nvPr/>
        </p:nvSpPr>
        <p:spPr bwMode="auto">
          <a:xfrm>
            <a:off x="1560513" y="4891088"/>
            <a:ext cx="1079500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Умеренная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70678" name="Rectangle 35"/>
          <p:cNvSpPr>
            <a:spLocks noChangeArrowheads="1"/>
          </p:cNvSpPr>
          <p:nvPr/>
        </p:nvSpPr>
        <p:spPr bwMode="auto">
          <a:xfrm>
            <a:off x="3005138" y="4881563"/>
            <a:ext cx="16557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Умеренная боль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70679" name="Rectangle 36"/>
          <p:cNvSpPr>
            <a:spLocks noChangeArrowheads="1"/>
          </p:cNvSpPr>
          <p:nvPr/>
        </p:nvSpPr>
        <p:spPr bwMode="auto">
          <a:xfrm>
            <a:off x="3005138" y="5097463"/>
            <a:ext cx="1655762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33CC"/>
                </a:solidFill>
              </a:rPr>
              <a:t>БЫСТРОЕ ДЕЙСТВИЕ</a:t>
            </a:r>
            <a:endParaRPr lang="en-GB" sz="1400" b="1" smtClean="0">
              <a:solidFill>
                <a:srgbClr val="0033CC"/>
              </a:solidFill>
            </a:endParaRPr>
          </a:p>
        </p:txBody>
      </p:sp>
      <p:sp>
        <p:nvSpPr>
          <p:cNvPr id="70680" name="Rectangle 37"/>
          <p:cNvSpPr>
            <a:spLocks noChangeArrowheads="1"/>
          </p:cNvSpPr>
          <p:nvPr/>
        </p:nvSpPr>
        <p:spPr bwMode="auto">
          <a:xfrm>
            <a:off x="6130925" y="4868863"/>
            <a:ext cx="863600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70681" name="Rectangle 38"/>
          <p:cNvSpPr>
            <a:spLocks noChangeArrowheads="1"/>
          </p:cNvSpPr>
          <p:nvPr/>
        </p:nvSpPr>
        <p:spPr bwMode="auto">
          <a:xfrm>
            <a:off x="6202363" y="5064125"/>
            <a:ext cx="792162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sp>
        <p:nvSpPr>
          <p:cNvPr id="70682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70683" name="Rectangle 40"/>
          <p:cNvSpPr>
            <a:spLocks noChangeArrowheads="1"/>
          </p:cNvSpPr>
          <p:nvPr/>
        </p:nvSpPr>
        <p:spPr bwMode="auto">
          <a:xfrm>
            <a:off x="1704975" y="5081588"/>
            <a:ext cx="7921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008000"/>
                </a:solidFill>
              </a:rPr>
              <a:t>боль</a:t>
            </a:r>
            <a:endParaRPr lang="en-GB" sz="1400" b="1" smtClean="0">
              <a:solidFill>
                <a:srgbClr val="008000"/>
              </a:solidFill>
            </a:endParaRPr>
          </a:p>
        </p:txBody>
      </p:sp>
      <p:sp>
        <p:nvSpPr>
          <p:cNvPr id="70684" name="Text Box 14"/>
          <p:cNvSpPr txBox="1">
            <a:spLocks noChangeArrowheads="1"/>
          </p:cNvSpPr>
          <p:nvPr/>
        </p:nvSpPr>
        <p:spPr bwMode="auto">
          <a:xfrm>
            <a:off x="0" y="5516563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70685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475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ноября 2014</a:t>
            </a:r>
            <a:endParaRPr lang="en-GB" smtClean="0">
              <a:solidFill>
                <a:srgbClr val="EA3492"/>
              </a:solidFill>
            </a:endParaRPr>
          </a:p>
        </p:txBody>
      </p:sp>
      <p:sp>
        <p:nvSpPr>
          <p:cNvPr id="70686" name="AutoShape 4"/>
          <p:cNvSpPr>
            <a:spLocks noChangeArrowheads="1"/>
          </p:cNvSpPr>
          <p:nvPr/>
        </p:nvSpPr>
        <p:spPr bwMode="auto">
          <a:xfrm>
            <a:off x="4941888" y="3403600"/>
            <a:ext cx="1109662" cy="20748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70687" name="AutoShape 37"/>
          <p:cNvSpPr>
            <a:spLocks noChangeArrowheads="1"/>
          </p:cNvSpPr>
          <p:nvPr/>
        </p:nvSpPr>
        <p:spPr bwMode="auto">
          <a:xfrm>
            <a:off x="5211763" y="4351338"/>
            <a:ext cx="539750" cy="468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 </a:t>
            </a:r>
          </a:p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70688" name="Rectangle 64"/>
          <p:cNvSpPr>
            <a:spLocks noChangeArrowheads="1"/>
          </p:cNvSpPr>
          <p:nvPr/>
        </p:nvSpPr>
        <p:spPr bwMode="auto">
          <a:xfrm>
            <a:off x="4881563" y="5021263"/>
            <a:ext cx="1181100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300" b="1" smtClean="0">
                <a:solidFill>
                  <a:srgbClr val="FF0000"/>
                </a:solidFill>
              </a:rPr>
              <a:t>БЫСТРОЕ</a:t>
            </a:r>
            <a:endParaRPr lang="en-GB" sz="1300" b="1" smtClean="0">
              <a:solidFill>
                <a:srgbClr val="FF0000"/>
              </a:solidFill>
            </a:endParaRPr>
          </a:p>
        </p:txBody>
      </p:sp>
      <p:pic>
        <p:nvPicPr>
          <p:cNvPr id="7068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3482975"/>
            <a:ext cx="427037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90" name="Rectangle 63"/>
          <p:cNvSpPr>
            <a:spLocks noChangeArrowheads="1"/>
          </p:cNvSpPr>
          <p:nvPr/>
        </p:nvSpPr>
        <p:spPr bwMode="auto">
          <a:xfrm>
            <a:off x="4673600" y="48434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200" b="1" smtClean="0">
                <a:solidFill>
                  <a:srgbClr val="FF0000"/>
                </a:solidFill>
              </a:rPr>
              <a:t>Сильная боль</a:t>
            </a:r>
            <a:endParaRPr lang="en-GB" sz="1200" b="1" smtClean="0">
              <a:solidFill>
                <a:srgbClr val="FF0000"/>
              </a:solidFill>
            </a:endParaRPr>
          </a:p>
        </p:txBody>
      </p:sp>
      <p:sp>
        <p:nvSpPr>
          <p:cNvPr id="70691" name="Rectangle 64"/>
          <p:cNvSpPr>
            <a:spLocks noChangeArrowheads="1"/>
          </p:cNvSpPr>
          <p:nvPr/>
        </p:nvSpPr>
        <p:spPr bwMode="auto">
          <a:xfrm>
            <a:off x="4648200" y="5249863"/>
            <a:ext cx="1655763" cy="2413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300" b="1" smtClean="0">
                <a:solidFill>
                  <a:srgbClr val="FF0000"/>
                </a:solidFill>
              </a:rPr>
              <a:t>ДЕЙСТВИЕ</a:t>
            </a:r>
            <a:endParaRPr lang="en-GB" sz="13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15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7"/>
          <p:cNvSpPr>
            <a:spLocks noChangeArrowheads="1"/>
          </p:cNvSpPr>
          <p:nvPr/>
        </p:nvSpPr>
        <p:spPr bwMode="auto">
          <a:xfrm>
            <a:off x="3276600" y="1557338"/>
            <a:ext cx="1439863" cy="1511300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647D3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71683" name="Rectangle 39"/>
          <p:cNvSpPr>
            <a:spLocks noChangeArrowheads="1"/>
          </p:cNvSpPr>
          <p:nvPr/>
        </p:nvSpPr>
        <p:spPr bwMode="auto">
          <a:xfrm>
            <a:off x="3276600" y="3068638"/>
            <a:ext cx="1439863" cy="1873250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00009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71684" name="Rectangle 1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</a:t>
            </a:r>
            <a:r>
              <a:rPr lang="ru-RU" sz="2800" b="1" smtClean="0">
                <a:solidFill>
                  <a:srgbClr val="FFFFFF"/>
                </a:solidFill>
              </a:rPr>
              <a:t>.</a:t>
            </a:r>
            <a:r>
              <a:rPr lang="ru-RU" sz="2800" smtClean="0">
                <a:solidFill>
                  <a:srgbClr val="FFFFFF"/>
                </a:solidFill>
              </a:rPr>
              <a:t>  </a:t>
            </a:r>
            <a:r>
              <a:rPr lang="ru-RU" sz="2800" b="1" smtClean="0">
                <a:solidFill>
                  <a:srgbClr val="FFFFFF"/>
                </a:solidFill>
              </a:rPr>
              <a:t>Планограммы С, Киоск</a:t>
            </a:r>
          </a:p>
        </p:txBody>
      </p:sp>
      <p:grpSp>
        <p:nvGrpSpPr>
          <p:cNvPr id="71685" name="Group 6"/>
          <p:cNvGrpSpPr>
            <a:grpSpLocks/>
          </p:cNvGrpSpPr>
          <p:nvPr/>
        </p:nvGrpSpPr>
        <p:grpSpPr bwMode="auto">
          <a:xfrm>
            <a:off x="5292725" y="1773238"/>
            <a:ext cx="1568450" cy="1985962"/>
            <a:chOff x="4159" y="1697"/>
            <a:chExt cx="988" cy="1251"/>
          </a:xfrm>
        </p:grpSpPr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4159" y="1697"/>
              <a:ext cx="988" cy="41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4159" y="2114"/>
              <a:ext cx="988" cy="41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159" y="2531"/>
              <a:ext cx="988" cy="41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ru-RU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Другие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анальгетические</a:t>
              </a: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100" b="1" kern="0" dirty="0">
                  <a:solidFill>
                    <a:sysClr val="windowText" lastClr="000000"/>
                  </a:solidFill>
                </a:rPr>
                <a:t> препараты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1686" name="Picture 8" descr="R:\Marketing &amp; Sales\Nurofen\Pack_shots\Nurofen_3D\Nurofen_Neo_12_tab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3089275"/>
            <a:ext cx="12557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 descr="R:\Marketing &amp; Sales\Nurofen\Pack_shots\Nurofen_3D\Nurofen-Express-capsules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3" y="3771900"/>
            <a:ext cx="122872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AutoShape 14"/>
          <p:cNvSpPr>
            <a:spLocks noChangeArrowheads="1"/>
          </p:cNvSpPr>
          <p:nvPr/>
        </p:nvSpPr>
        <p:spPr bwMode="auto">
          <a:xfrm>
            <a:off x="3662363" y="3449638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neo 12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71689" name="AutoShape 15"/>
          <p:cNvSpPr>
            <a:spLocks noChangeArrowheads="1"/>
          </p:cNvSpPr>
          <p:nvPr/>
        </p:nvSpPr>
        <p:spPr bwMode="auto">
          <a:xfrm>
            <a:off x="3629025" y="4049713"/>
            <a:ext cx="936625" cy="214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grpSp>
        <p:nvGrpSpPr>
          <p:cNvPr id="71690" name="Group 16"/>
          <p:cNvGrpSpPr>
            <a:grpSpLocks/>
          </p:cNvGrpSpPr>
          <p:nvPr/>
        </p:nvGrpSpPr>
        <p:grpSpPr bwMode="auto">
          <a:xfrm>
            <a:off x="3335338" y="2398713"/>
            <a:ext cx="1268412" cy="576262"/>
            <a:chOff x="3243" y="1869"/>
            <a:chExt cx="799" cy="363"/>
          </a:xfrm>
        </p:grpSpPr>
        <p:pic>
          <p:nvPicPr>
            <p:cNvPr id="71709" name="Picture 5" descr="R:\Marketing &amp; Sales\Nurofen\Pack_shots\Nurofen_3D\Nurofen-200-mg-24s-tabs-carton_Gaudi_MA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85"/>
            <a:stretch>
              <a:fillRect/>
            </a:stretch>
          </p:blipFill>
          <p:spPr bwMode="auto">
            <a:xfrm>
              <a:off x="3243" y="1869"/>
              <a:ext cx="79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10" name="AutoShape 18"/>
            <p:cNvSpPr>
              <a:spLocks noChangeArrowheads="1"/>
            </p:cNvSpPr>
            <p:nvPr/>
          </p:nvSpPr>
          <p:spPr bwMode="auto">
            <a:xfrm>
              <a:off x="3427" y="2095"/>
              <a:ext cx="590" cy="1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C1F5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342900" indent="-342900"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r>
                <a:rPr lang="en-US" sz="1200" b="1" smtClean="0">
                  <a:solidFill>
                    <a:srgbClr val="000000"/>
                  </a:solidFill>
                </a:rPr>
                <a:t>Core 2</a:t>
              </a:r>
              <a:r>
                <a:rPr lang="ru-RU" sz="1200" b="1" smtClean="0">
                  <a:solidFill>
                    <a:srgbClr val="000000"/>
                  </a:solidFill>
                </a:rPr>
                <a:t>0</a:t>
              </a:r>
              <a:endParaRPr lang="en-GB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1691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71692" name="Text Box 14"/>
          <p:cNvSpPr txBox="1">
            <a:spLocks noChangeArrowheads="1"/>
          </p:cNvSpPr>
          <p:nvPr/>
        </p:nvSpPr>
        <p:spPr bwMode="auto">
          <a:xfrm>
            <a:off x="0" y="5373688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0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0000"/>
                </a:solidFill>
              </a:rPr>
              <a:t> </a:t>
            </a:r>
            <a:r>
              <a:rPr lang="ru-RU" sz="1500" i="1" smtClean="0">
                <a:solidFill>
                  <a:srgbClr val="000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71693" name="Text Box 44"/>
          <p:cNvSpPr txBox="1">
            <a:spLocks noChangeArrowheads="1"/>
          </p:cNvSpPr>
          <p:nvPr/>
        </p:nvSpPr>
        <p:spPr bwMode="auto">
          <a:xfrm>
            <a:off x="323850" y="1125538"/>
            <a:ext cx="475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EA3492"/>
                </a:solidFill>
              </a:rPr>
              <a:t>Действительно с ноября 2014</a:t>
            </a:r>
            <a:endParaRPr lang="en-GB" smtClean="0">
              <a:solidFill>
                <a:srgbClr val="EA3492"/>
              </a:solidFill>
            </a:endParaRPr>
          </a:p>
        </p:txBody>
      </p:sp>
      <p:sp>
        <p:nvSpPr>
          <p:cNvPr id="71694" name="Rectangle 62"/>
          <p:cNvSpPr>
            <a:spLocks noChangeArrowheads="1"/>
          </p:cNvSpPr>
          <p:nvPr/>
        </p:nvSpPr>
        <p:spPr bwMode="auto">
          <a:xfrm>
            <a:off x="1627188" y="3522663"/>
            <a:ext cx="1582737" cy="1419225"/>
          </a:xfrm>
          <a:prstGeom prst="rect">
            <a:avLst/>
          </a:prstGeom>
          <a:solidFill>
            <a:srgbClr val="FF99CC"/>
          </a:solidFill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71695" name="Rectangle 54"/>
          <p:cNvSpPr>
            <a:spLocks noChangeArrowheads="1"/>
          </p:cNvSpPr>
          <p:nvPr/>
        </p:nvSpPr>
        <p:spPr bwMode="auto">
          <a:xfrm>
            <a:off x="1643063" y="1557338"/>
            <a:ext cx="1584325" cy="1944687"/>
          </a:xfrm>
          <a:prstGeom prst="rect">
            <a:avLst/>
          </a:prstGeom>
          <a:solidFill>
            <a:srgbClr val="FFCC99"/>
          </a:solidFill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pic>
        <p:nvPicPr>
          <p:cNvPr id="7169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700338"/>
            <a:ext cx="1470025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1870075"/>
            <a:ext cx="1449388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98" name="AutoShape 32"/>
          <p:cNvSpPr>
            <a:spLocks noChangeArrowheads="1"/>
          </p:cNvSpPr>
          <p:nvPr/>
        </p:nvSpPr>
        <p:spPr bwMode="auto">
          <a:xfrm>
            <a:off x="2138363" y="3205163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71699" name="AutoShape 34"/>
          <p:cNvSpPr>
            <a:spLocks noChangeArrowheads="1"/>
          </p:cNvSpPr>
          <p:nvPr/>
        </p:nvSpPr>
        <p:spPr bwMode="auto">
          <a:xfrm>
            <a:off x="2133600" y="2376488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Exp Lady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71700" name="Rectangle 42"/>
          <p:cNvSpPr>
            <a:spLocks noChangeArrowheads="1"/>
          </p:cNvSpPr>
          <p:nvPr/>
        </p:nvSpPr>
        <p:spPr bwMode="auto">
          <a:xfrm>
            <a:off x="1711325" y="1628775"/>
            <a:ext cx="1439863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b="1" smtClean="0">
                <a:solidFill>
                  <a:srgbClr val="FF0000"/>
                </a:solidFill>
              </a:rPr>
              <a:t>Сильная</a:t>
            </a:r>
            <a:r>
              <a:rPr lang="en-US" sz="1400" b="1" smtClean="0">
                <a:solidFill>
                  <a:srgbClr val="FF0000"/>
                </a:solidFill>
              </a:rPr>
              <a:t> </a:t>
            </a:r>
            <a:r>
              <a:rPr lang="ru-RU" sz="1400" b="1" smtClean="0">
                <a:solidFill>
                  <a:srgbClr val="FF0000"/>
                </a:solidFill>
              </a:rPr>
              <a:t>боль</a:t>
            </a:r>
            <a:endParaRPr lang="en-GB" sz="1400" b="1" smtClean="0">
              <a:solidFill>
                <a:srgbClr val="FF0000"/>
              </a:solidFill>
            </a:endParaRPr>
          </a:p>
        </p:txBody>
      </p:sp>
      <p:pic>
        <p:nvPicPr>
          <p:cNvPr id="7170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3586163"/>
            <a:ext cx="146843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2" name="AutoShape 49"/>
          <p:cNvSpPr>
            <a:spLocks noChangeArrowheads="1"/>
          </p:cNvSpPr>
          <p:nvPr/>
        </p:nvSpPr>
        <p:spPr bwMode="auto">
          <a:xfrm>
            <a:off x="2132013" y="4089400"/>
            <a:ext cx="93662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C1F5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Forte</a:t>
            </a:r>
            <a:r>
              <a:rPr lang="ru-RU" sz="1200" b="1" smtClean="0">
                <a:solidFill>
                  <a:srgbClr val="000000"/>
                </a:solidFill>
              </a:rPr>
              <a:t> </a:t>
            </a:r>
            <a:r>
              <a:rPr lang="en-US" sz="1200" b="1" smtClean="0">
                <a:solidFill>
                  <a:srgbClr val="000000"/>
                </a:solidFill>
              </a:rPr>
              <a:t>cap 10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71703" name="Rectangle 63"/>
          <p:cNvSpPr>
            <a:spLocks noChangeArrowheads="1"/>
          </p:cNvSpPr>
          <p:nvPr/>
        </p:nvSpPr>
        <p:spPr bwMode="auto">
          <a:xfrm>
            <a:off x="1597025" y="4302125"/>
            <a:ext cx="1655763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000" b="1" smtClean="0">
                <a:solidFill>
                  <a:srgbClr val="FF0000"/>
                </a:solidFill>
              </a:rPr>
              <a:t>Сильная боль</a:t>
            </a:r>
            <a:endParaRPr lang="en-GB" sz="1000" b="1" smtClean="0">
              <a:solidFill>
                <a:srgbClr val="FF0000"/>
              </a:solidFill>
            </a:endParaRPr>
          </a:p>
        </p:txBody>
      </p:sp>
      <p:sp>
        <p:nvSpPr>
          <p:cNvPr id="71704" name="Rectangle 64"/>
          <p:cNvSpPr>
            <a:spLocks noChangeArrowheads="1"/>
          </p:cNvSpPr>
          <p:nvPr/>
        </p:nvSpPr>
        <p:spPr bwMode="auto">
          <a:xfrm>
            <a:off x="1830388" y="4492625"/>
            <a:ext cx="1181100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b="1" smtClean="0">
                <a:solidFill>
                  <a:srgbClr val="FF0000"/>
                </a:solidFill>
              </a:rPr>
              <a:t>БЫСТРОЕ</a:t>
            </a:r>
            <a:endParaRPr lang="en-GB" sz="1100" b="1" smtClean="0">
              <a:solidFill>
                <a:srgbClr val="FF0000"/>
              </a:solidFill>
            </a:endParaRPr>
          </a:p>
        </p:txBody>
      </p:sp>
      <p:sp>
        <p:nvSpPr>
          <p:cNvPr id="71705" name="Rectangle 64"/>
          <p:cNvSpPr>
            <a:spLocks noChangeArrowheads="1"/>
          </p:cNvSpPr>
          <p:nvPr/>
        </p:nvSpPr>
        <p:spPr bwMode="auto">
          <a:xfrm>
            <a:off x="1597025" y="4708525"/>
            <a:ext cx="1655763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b="1" smtClean="0">
                <a:solidFill>
                  <a:srgbClr val="FF0000"/>
                </a:solidFill>
              </a:rPr>
              <a:t>ДЕЙСТВИЕ</a:t>
            </a:r>
            <a:endParaRPr lang="en-GB" sz="1100" b="1" smtClean="0">
              <a:solidFill>
                <a:srgbClr val="FF0000"/>
              </a:solidFill>
            </a:endParaRPr>
          </a:p>
        </p:txBody>
      </p:sp>
      <p:sp>
        <p:nvSpPr>
          <p:cNvPr id="71706" name="Rectangle 7"/>
          <p:cNvSpPr>
            <a:spLocks noChangeArrowheads="1"/>
          </p:cNvSpPr>
          <p:nvPr/>
        </p:nvSpPr>
        <p:spPr bwMode="auto">
          <a:xfrm>
            <a:off x="3162300" y="43481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000" b="1" smtClean="0">
                <a:solidFill>
                  <a:srgbClr val="0033CC"/>
                </a:solidFill>
              </a:rPr>
              <a:t>Умеренная боль</a:t>
            </a:r>
            <a:endParaRPr lang="en-GB" sz="1000" b="1" smtClean="0">
              <a:solidFill>
                <a:srgbClr val="0033CC"/>
              </a:solidFill>
            </a:endParaRPr>
          </a:p>
        </p:txBody>
      </p:sp>
      <p:sp>
        <p:nvSpPr>
          <p:cNvPr id="71707" name="Rectangle 8"/>
          <p:cNvSpPr>
            <a:spLocks noChangeArrowheads="1"/>
          </p:cNvSpPr>
          <p:nvPr/>
        </p:nvSpPr>
        <p:spPr bwMode="auto">
          <a:xfrm>
            <a:off x="3213100" y="4538663"/>
            <a:ext cx="1655763" cy="2873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000" b="1" smtClean="0">
                <a:solidFill>
                  <a:srgbClr val="0033CC"/>
                </a:solidFill>
              </a:rPr>
              <a:t>БЫСТРОЕ ДЕЙСТВИЕ</a:t>
            </a:r>
            <a:endParaRPr lang="en-GB" sz="1000" b="1" smtClean="0">
              <a:solidFill>
                <a:srgbClr val="0033CC"/>
              </a:solidFill>
            </a:endParaRPr>
          </a:p>
        </p:txBody>
      </p:sp>
      <p:sp>
        <p:nvSpPr>
          <p:cNvPr id="71708" name="Rectangle 7"/>
          <p:cNvSpPr>
            <a:spLocks noChangeArrowheads="1"/>
          </p:cNvSpPr>
          <p:nvPr/>
        </p:nvSpPr>
        <p:spPr bwMode="auto">
          <a:xfrm>
            <a:off x="3152775" y="1628775"/>
            <a:ext cx="1655763" cy="2873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342900" indent="-342900" algn="ctr"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200" b="1" smtClean="0">
                <a:solidFill>
                  <a:srgbClr val="008000"/>
                </a:solidFill>
              </a:rPr>
              <a:t>Умеренная боль</a:t>
            </a:r>
            <a:endParaRPr lang="en-GB" sz="1200" b="1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63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Nurofen </a:t>
            </a:r>
            <a:r>
              <a:rPr lang="ru-RU" sz="2800" b="1" smtClean="0">
                <a:solidFill>
                  <a:srgbClr val="FFFFFF"/>
                </a:solidFill>
              </a:rPr>
              <a:t>гель. Планограмма</a:t>
            </a:r>
            <a:r>
              <a:rPr lang="en-US" sz="2800" b="1" smtClean="0">
                <a:solidFill>
                  <a:srgbClr val="FFFFFF"/>
                </a:solidFill>
              </a:rPr>
              <a:t> VIP, A, 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72707" name="Text Box 31"/>
          <p:cNvSpPr txBox="1">
            <a:spLocks noChangeArrowheads="1"/>
          </p:cNvSpPr>
          <p:nvPr/>
        </p:nvSpPr>
        <p:spPr bwMode="auto">
          <a:xfrm>
            <a:off x="323850" y="1298575"/>
            <a:ext cx="6762750" cy="198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400" smtClean="0">
                <a:solidFill>
                  <a:srgbClr val="000000"/>
                </a:solidFill>
              </a:rPr>
              <a:t>Все </a:t>
            </a:r>
            <a:r>
              <a:rPr lang="en-US" sz="1400" smtClean="0">
                <a:solidFill>
                  <a:srgbClr val="000000"/>
                </a:solidFill>
              </a:rPr>
              <a:t>SKU Nurofen</a:t>
            </a:r>
            <a:r>
              <a:rPr lang="ru-RU" sz="1400" smtClean="0">
                <a:solidFill>
                  <a:srgbClr val="000000"/>
                </a:solidFill>
              </a:rPr>
              <a:t> должны размещаться в центре категории на уровне глаз</a:t>
            </a:r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72708" name="Group 6"/>
          <p:cNvGrpSpPr>
            <a:grpSpLocks/>
          </p:cNvGrpSpPr>
          <p:nvPr/>
        </p:nvGrpSpPr>
        <p:grpSpPr bwMode="auto">
          <a:xfrm>
            <a:off x="449263" y="1979613"/>
            <a:ext cx="8108950" cy="1022350"/>
            <a:chOff x="797722" y="1933496"/>
            <a:chExt cx="8108623" cy="1023183"/>
          </a:xfrm>
        </p:grpSpPr>
        <p:pic>
          <p:nvPicPr>
            <p:cNvPr id="72711" name="Picture 2" descr="R:\Marketing &amp; Sales\Nurofen\Pack_shots\Nurofen_3D\Nurofen gel-carton-Gaud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290676"/>
              <a:ext cx="1872207" cy="66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2" name="Picture 3" descr="R:\Marketing &amp; Sales\Nurofen\Pack_shots\Nurofen_3D\Nurofen_gel_100g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521" y="2199172"/>
              <a:ext cx="2768817" cy="75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90343" y="1933496"/>
              <a:ext cx="1516002" cy="977107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7722" y="1979571"/>
              <a:ext cx="1516001" cy="977108"/>
            </a:xfrm>
            <a:prstGeom prst="rect">
              <a:avLst/>
            </a:prstGeom>
            <a:solidFill>
              <a:srgbClr val="CBCBC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  <a:defRPr/>
              </a:pPr>
              <a:r>
                <a:rPr lang="ru-RU" sz="1600" b="1" kern="0" dirty="0">
                  <a:solidFill>
                    <a:sysClr val="windowText" lastClr="000000"/>
                  </a:solidFill>
                </a:rPr>
                <a:t>Другие гели</a:t>
              </a:r>
            </a:p>
          </p:txBody>
        </p:sp>
      </p:grpSp>
      <p:sp>
        <p:nvSpPr>
          <p:cNvPr id="72709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72710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ОТКРЫТЫЙ ТИП</a:t>
            </a:r>
            <a:endParaRPr lang="en-GB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70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1114</Words>
  <Application>Microsoft Office PowerPoint</Application>
  <PresentationFormat>On-screen Show (4:3)</PresentationFormat>
  <Paragraphs>469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Office Theme</vt:lpstr>
      <vt:lpstr>4_text with/without bullets_title2</vt:lpstr>
      <vt:lpstr>2_text with/without bullets_title2</vt:lpstr>
      <vt:lpstr>6_text with/without bullets_title2</vt:lpstr>
      <vt:lpstr>3_text with/without bullets_title2</vt:lpstr>
      <vt:lpstr>12_text with/without bullets_title2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4</cp:revision>
  <dcterms:created xsi:type="dcterms:W3CDTF">2006-08-16T00:00:00Z</dcterms:created>
  <dcterms:modified xsi:type="dcterms:W3CDTF">2014-04-04T10:37:29Z</dcterms:modified>
</cp:coreProperties>
</file>