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2216351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13.jpeg"/><Relationship Id="rId3" Type="http://schemas.openxmlformats.org/officeDocument/2006/relationships/image" Target="../media/image16.jpeg"/><Relationship Id="rId7" Type="http://schemas.openxmlformats.org/officeDocument/2006/relationships/image" Target="../media/image14.jpeg"/><Relationship Id="rId12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5.jpeg"/><Relationship Id="rId5" Type="http://schemas.openxmlformats.org/officeDocument/2006/relationships/image" Target="../media/image9.jpeg"/><Relationship Id="rId10" Type="http://schemas.openxmlformats.org/officeDocument/2006/relationships/image" Target="../media/image2.jpeg"/><Relationship Id="rId4" Type="http://schemas.openxmlformats.org/officeDocument/2006/relationships/image" Target="../media/image8.jpeg"/><Relationship Id="rId9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7.jpeg"/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12" Type="http://schemas.openxmlformats.org/officeDocument/2006/relationships/image" Target="../media/image15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4.jpeg"/><Relationship Id="rId1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0">
                <a:solidFill>
                  <a:srgbClr val="FFFFFF"/>
                </a:solidFill>
                <a:latin typeface="Kite Display" pitchFamily="2" charset="0"/>
              </a:rPr>
              <a:t>Strepsils</a:t>
            </a:r>
            <a:r>
              <a:rPr lang="ru-RU" sz="2800" b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>
                <a:solidFill>
                  <a:srgbClr val="FFFFFF"/>
                </a:solidFill>
              </a:rPr>
              <a:t>Критерии оценки выкладки</a:t>
            </a:r>
          </a:p>
        </p:txBody>
      </p:sp>
      <p:graphicFrame>
        <p:nvGraphicFramePr>
          <p:cNvPr id="120217" name="Group 409"/>
          <p:cNvGraphicFramePr>
            <a:graphicFrameLocks noGrp="1"/>
          </p:cNvGraphicFramePr>
          <p:nvPr>
            <p:ph/>
          </p:nvPr>
        </p:nvGraphicFramePr>
        <p:xfrm>
          <a:off x="523875" y="1098550"/>
          <a:ext cx="8097838" cy="4867276"/>
        </p:xfrm>
        <a:graphic>
          <a:graphicData uri="http://schemas.openxmlformats.org/drawingml/2006/table">
            <a:tbl>
              <a:tblPr/>
              <a:tblGrid>
                <a:gridCol w="1008063"/>
                <a:gridCol w="2246312"/>
                <a:gridCol w="2293938"/>
                <a:gridCol w="2549525"/>
              </a:tblGrid>
              <a:tr h="5064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Критерии оценки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Комментарии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Категория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-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2 критерий -                    Соблюдение Маст Листа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).                      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 Маст Листу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планограмме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.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дефектуре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отсутсвующее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заменятеся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дополнительный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файс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основании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маст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.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9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SKU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191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chemeClr val="bg1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07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7272338" cy="647700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0">
                <a:solidFill>
                  <a:srgbClr val="FFFFFF"/>
                </a:solidFill>
                <a:latin typeface="Kite Display" pitchFamily="2" charset="0"/>
              </a:rPr>
              <a:t>Strepsils</a:t>
            </a:r>
            <a:r>
              <a:rPr lang="ru-RU" sz="2800" b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>
                <a:solidFill>
                  <a:srgbClr val="FFFFFF"/>
                </a:solidFill>
              </a:rPr>
              <a:t>Маст Лист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50825" y="5084763"/>
            <a:ext cx="8569325" cy="785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Strepsils </a:t>
            </a:r>
            <a:r>
              <a:rPr lang="ru-RU">
                <a:solidFill>
                  <a:srgbClr val="000000"/>
                </a:solidFill>
              </a:rPr>
              <a:t>для детей СО ВКУСОМ КЛУБНИКИ в </a:t>
            </a:r>
            <a:r>
              <a:rPr lang="en-US">
                <a:solidFill>
                  <a:srgbClr val="000000"/>
                </a:solidFill>
              </a:rPr>
              <a:t>Must list</a:t>
            </a:r>
          </a:p>
          <a:p>
            <a:pPr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ru-RU">
                <a:solidFill>
                  <a:srgbClr val="000000"/>
                </a:solidFill>
              </a:rPr>
              <a:t>Изменение приоритетности </a:t>
            </a:r>
            <a:r>
              <a:rPr lang="en-US">
                <a:solidFill>
                  <a:srgbClr val="000000"/>
                </a:solidFill>
              </a:rPr>
              <a:t>SKU </a:t>
            </a:r>
            <a:r>
              <a:rPr lang="ru-RU">
                <a:solidFill>
                  <a:srgbClr val="000000"/>
                </a:solidFill>
              </a:rPr>
              <a:t>в </a:t>
            </a:r>
            <a:r>
              <a:rPr lang="en-US">
                <a:solidFill>
                  <a:srgbClr val="000000"/>
                </a:solidFill>
              </a:rPr>
              <a:t>Must list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79388" y="647700"/>
            <a:ext cx="8353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35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>
                <a:solidFill>
                  <a:srgbClr val="EA3492"/>
                </a:solidFill>
              </a:rPr>
              <a:t>МАЙ - ДЕКАБРЬ</a:t>
            </a:r>
          </a:p>
        </p:txBody>
      </p:sp>
      <p:pic>
        <p:nvPicPr>
          <p:cNvPr id="9421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8740775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94214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chemeClr val="bg1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9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7272338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0">
                <a:solidFill>
                  <a:srgbClr val="FFFFFF"/>
                </a:solidFill>
              </a:rPr>
              <a:t>Strepsils</a:t>
            </a:r>
            <a:r>
              <a:rPr lang="ru-RU" sz="2800" b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>
                <a:solidFill>
                  <a:srgbClr val="FFFFFF"/>
                </a:solidFill>
              </a:rPr>
              <a:t>Планограммы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ru-RU" sz="2800">
                <a:solidFill>
                  <a:srgbClr val="FFFFFF"/>
                </a:solidFill>
              </a:rPr>
              <a:t>для </a:t>
            </a:r>
            <a:r>
              <a:rPr lang="en-US" sz="2800">
                <a:solidFill>
                  <a:srgbClr val="FFFFFF"/>
                </a:solidFill>
              </a:rPr>
              <a:t>Vip, A</a:t>
            </a:r>
            <a:endParaRPr lang="ru-RU" sz="2800">
              <a:solidFill>
                <a:srgbClr val="FFFFFF"/>
              </a:solidFill>
            </a:endParaRPr>
          </a:p>
        </p:txBody>
      </p:sp>
      <p:sp>
        <p:nvSpPr>
          <p:cNvPr id="95235" name="Text Box 24"/>
          <p:cNvSpPr txBox="1">
            <a:spLocks noChangeArrowheads="1"/>
          </p:cNvSpPr>
          <p:nvPr/>
        </p:nvSpPr>
        <p:spPr bwMode="auto">
          <a:xfrm>
            <a:off x="93663" y="5435600"/>
            <a:ext cx="9050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rgbClr val="000000"/>
                </a:solidFill>
              </a:rPr>
              <a:t>Все </a:t>
            </a:r>
            <a:r>
              <a:rPr lang="en-US" sz="1600" dirty="0">
                <a:solidFill>
                  <a:srgbClr val="000000"/>
                </a:solidFill>
              </a:rPr>
              <a:t>SKU </a:t>
            </a:r>
            <a:r>
              <a:rPr lang="en-US" sz="1600" dirty="0" err="1">
                <a:solidFill>
                  <a:srgbClr val="000000"/>
                </a:solidFill>
              </a:rPr>
              <a:t>Strepsils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должны размещаться в центре категории на уровне глаз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180975" y="981075"/>
            <a:ext cx="2233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sz="1800" cap="all" dirty="0" smtClean="0">
                <a:solidFill>
                  <a:srgbClr val="000000"/>
                </a:solidFill>
              </a:rPr>
              <a:t>Открытый тип</a:t>
            </a:r>
            <a:endParaRPr lang="en-GB" sz="1800" cap="all" dirty="0" smtClean="0">
              <a:solidFill>
                <a:srgbClr val="000000"/>
              </a:solidFill>
            </a:endParaRPr>
          </a:p>
        </p:txBody>
      </p:sp>
      <p:sp>
        <p:nvSpPr>
          <p:cNvPr id="95237" name="Rounded Rectangle 1"/>
          <p:cNvSpPr>
            <a:spLocks noChangeArrowheads="1"/>
          </p:cNvSpPr>
          <p:nvPr/>
        </p:nvSpPr>
        <p:spPr bwMode="auto">
          <a:xfrm>
            <a:off x="7288213" y="2679700"/>
            <a:ext cx="1703387" cy="13620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5246" name="Text Box 56"/>
          <p:cNvSpPr txBox="1">
            <a:spLocks noChangeArrowheads="1"/>
          </p:cNvSpPr>
          <p:nvPr/>
        </p:nvSpPr>
        <p:spPr bwMode="auto">
          <a:xfrm>
            <a:off x="3509963" y="2479675"/>
            <a:ext cx="693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№24</a:t>
            </a:r>
          </a:p>
        </p:txBody>
      </p:sp>
      <p:sp>
        <p:nvSpPr>
          <p:cNvPr id="95247" name="Text Box 57"/>
          <p:cNvSpPr txBox="1">
            <a:spLocks noChangeArrowheads="1"/>
          </p:cNvSpPr>
          <p:nvPr/>
        </p:nvSpPr>
        <p:spPr bwMode="auto">
          <a:xfrm>
            <a:off x="2166938" y="2479675"/>
            <a:ext cx="693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№24</a:t>
            </a:r>
          </a:p>
        </p:txBody>
      </p:sp>
      <p:sp>
        <p:nvSpPr>
          <p:cNvPr id="95248" name="Text Box 58"/>
          <p:cNvSpPr txBox="1">
            <a:spLocks noChangeArrowheads="1"/>
          </p:cNvSpPr>
          <p:nvPr/>
        </p:nvSpPr>
        <p:spPr bwMode="auto">
          <a:xfrm>
            <a:off x="5175250" y="247967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№24</a:t>
            </a:r>
          </a:p>
        </p:txBody>
      </p:sp>
      <p:sp>
        <p:nvSpPr>
          <p:cNvPr id="95249" name="Text Box 60"/>
          <p:cNvSpPr txBox="1">
            <a:spLocks noChangeArrowheads="1"/>
          </p:cNvSpPr>
          <p:nvPr/>
        </p:nvSpPr>
        <p:spPr bwMode="auto">
          <a:xfrm>
            <a:off x="2816225" y="248602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№36</a:t>
            </a:r>
          </a:p>
        </p:txBody>
      </p:sp>
      <p:sp>
        <p:nvSpPr>
          <p:cNvPr id="95250" name="Text Box 61"/>
          <p:cNvSpPr txBox="1">
            <a:spLocks noChangeArrowheads="1"/>
          </p:cNvSpPr>
          <p:nvPr/>
        </p:nvSpPr>
        <p:spPr bwMode="auto">
          <a:xfrm>
            <a:off x="4162425" y="2479675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№36</a:t>
            </a:r>
          </a:p>
        </p:txBody>
      </p:sp>
      <p:sp>
        <p:nvSpPr>
          <p:cNvPr id="95255" name="Text Box 44"/>
          <p:cNvSpPr txBox="1">
            <a:spLocks noChangeArrowheads="1"/>
          </p:cNvSpPr>
          <p:nvPr/>
        </p:nvSpPr>
        <p:spPr bwMode="auto">
          <a:xfrm>
            <a:off x="6661150" y="4075113"/>
            <a:ext cx="244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1600">
                <a:solidFill>
                  <a:srgbClr val="FF0000"/>
                </a:solidFill>
              </a:rPr>
              <a:t>Выделяем блок «Сильная боль»</a:t>
            </a:r>
            <a:endParaRPr lang="en-GB" sz="1600">
              <a:solidFill>
                <a:srgbClr val="FF0000"/>
              </a:solidFill>
            </a:endParaRPr>
          </a:p>
        </p:txBody>
      </p: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269875" y="3970338"/>
            <a:ext cx="4784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rgbClr val="000000"/>
                </a:solidFill>
              </a:rPr>
              <a:t>Детский Клубника</a:t>
            </a:r>
          </a:p>
          <a:p>
            <a:pPr eaLnBrk="1" hangingPunct="1"/>
            <a:r>
              <a:rPr lang="ru-RU" sz="1600" dirty="0">
                <a:solidFill>
                  <a:srgbClr val="000000"/>
                </a:solidFill>
              </a:rPr>
              <a:t>При заведении начиная с февраля 2014,</a:t>
            </a:r>
          </a:p>
          <a:p>
            <a:pPr eaLnBrk="1" hangingPunct="1"/>
            <a:r>
              <a:rPr lang="ru-RU" sz="1600" dirty="0">
                <a:solidFill>
                  <a:srgbClr val="000000"/>
                </a:solidFill>
              </a:rPr>
              <a:t>Обязательно с мая 2014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5259" name="Text Box 61"/>
          <p:cNvSpPr txBox="1">
            <a:spLocks noChangeArrowheads="1"/>
          </p:cNvSpPr>
          <p:nvPr/>
        </p:nvSpPr>
        <p:spPr bwMode="auto">
          <a:xfrm>
            <a:off x="5868988" y="2486025"/>
            <a:ext cx="693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/>
              <a:t>№36</a:t>
            </a:r>
          </a:p>
        </p:txBody>
      </p:sp>
      <p:sp>
        <p:nvSpPr>
          <p:cNvPr id="95260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chemeClr val="bg1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chemeClr val="bg1"/>
              </a:solidFill>
            </a:endParaRPr>
          </a:p>
        </p:txBody>
      </p:sp>
      <p:pic>
        <p:nvPicPr>
          <p:cNvPr id="29" name="Picture 2" descr="\\Rumofs002\sales\TradeMarketing\S&amp;CM HC\IMAGE LIBRARY\Strepsils\3D\Strepsils packs\3D_strepsils_warm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t="16807" r="13986" b="15730"/>
          <a:stretch/>
        </p:blipFill>
        <p:spPr bwMode="auto">
          <a:xfrm rot="16200000">
            <a:off x="4607392" y="3097873"/>
            <a:ext cx="894416" cy="64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\\Rumofs002\sales\TradeMarketing\S&amp;CM HC\IMAGE LIBRARY\Strepsils\3D\Strepsils packs\Junior Lem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15265" r="15089" b="15988"/>
          <a:stretch/>
        </p:blipFill>
        <p:spPr bwMode="auto">
          <a:xfrm rot="16200000">
            <a:off x="61460" y="3063706"/>
            <a:ext cx="914400" cy="67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\\Rumofs002\sales\TradeMarketing\S&amp;CM HC\IMAGE LIBRARY\Strepsils\3D\Strepsils packs\Junior-Straw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4517" r="13605" b="15162"/>
          <a:stretch/>
        </p:blipFill>
        <p:spPr bwMode="auto">
          <a:xfrm rot="16200000">
            <a:off x="730333" y="3035723"/>
            <a:ext cx="943329" cy="691302"/>
          </a:xfrm>
          <a:prstGeom prst="rect">
            <a:avLst/>
          </a:prstGeom>
          <a:noFill/>
          <a:ln w="28575">
            <a:solidFill>
              <a:srgbClr val="F21A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\\Rumofs002\sales\TradeMarketing\S&amp;CM HC\IMAGE LIBRARY\Strepsils\3D\Strepsils packs\s_carton 24 NEW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27658"/>
          <a:stretch/>
        </p:blipFill>
        <p:spPr bwMode="auto">
          <a:xfrm rot="16200000">
            <a:off x="7734769" y="3130752"/>
            <a:ext cx="896060" cy="5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\\Rumofs002\sales\TradeMarketing\S&amp;CM HC\IMAGE LIBRARY\Strepsils\3D\Strepsils packs\s_carton 24_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6" t="10085" r="9881" b="10922"/>
          <a:stretch/>
        </p:blipFill>
        <p:spPr bwMode="auto">
          <a:xfrm rot="16200000">
            <a:off x="5241806" y="3077680"/>
            <a:ext cx="896060" cy="65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9" descr="\\Rumofs002\sales\TradeMarketing\S&amp;CM HC\IMAGE LIBRARY\Strepsils\3D\Strepsils packs\s_Carton Original 2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922"/>
          <a:stretch/>
        </p:blipFill>
        <p:spPr bwMode="auto">
          <a:xfrm rot="16200000">
            <a:off x="1447197" y="3086689"/>
            <a:ext cx="853083" cy="62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\\Rumofs002\sales\TradeMarketing\S&amp;CM HC\IMAGE LIBRARY\Strepsils\3D\Strepsils packs\s_Carton Strepsils H&amp;L 24's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922"/>
          <a:stretch/>
        </p:blipFill>
        <p:spPr bwMode="auto">
          <a:xfrm rot="16200000">
            <a:off x="2067052" y="3085375"/>
            <a:ext cx="875928" cy="63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\\Rumofs002\sales\TradeMarketing\S&amp;CM HC\IMAGE LIBRARY\Strepsils\3D\Strepsils packs\s_Carton Strepsils H&amp;L 36's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253"/>
          <a:stretch/>
        </p:blipFill>
        <p:spPr bwMode="auto">
          <a:xfrm rot="16200000">
            <a:off x="2735993" y="3082665"/>
            <a:ext cx="875927" cy="6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3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t="10334" r="11050" b="10085"/>
          <a:stretch/>
        </p:blipFill>
        <p:spPr bwMode="auto">
          <a:xfrm rot="16200000">
            <a:off x="3372738" y="3084999"/>
            <a:ext cx="894415" cy="6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\\Rumofs002\sales\TradeMarketing\S&amp;CM HC\IMAGE LIBRARY\Strepsils\3D\Strepsils packs\s_carton_36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862" b="10252"/>
          <a:stretch/>
        </p:blipFill>
        <p:spPr bwMode="auto">
          <a:xfrm rot="16200000">
            <a:off x="4036900" y="3097689"/>
            <a:ext cx="875928" cy="65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5" descr="\\Rumofs002\sales\TradeMarketing\S&amp;CM HC\IMAGE LIBRARY\Strepsils\3D\Strepsils packs\s_carton36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617" b="10922"/>
          <a:stretch/>
        </p:blipFill>
        <p:spPr bwMode="auto">
          <a:xfrm rot="16200000">
            <a:off x="5891127" y="3083016"/>
            <a:ext cx="896063" cy="64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10084" r="10371" b="27993"/>
          <a:stretch/>
        </p:blipFill>
        <p:spPr bwMode="auto">
          <a:xfrm rot="16200000">
            <a:off x="7170447" y="3132969"/>
            <a:ext cx="903707" cy="5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\\Rumofs002\sales\TradeMarketing\S&amp;CM HC\IMAGE LIBRARY\Strepsils\3D\Strepsils packs\s_carton 24's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252"/>
          <a:stretch/>
        </p:blipFill>
        <p:spPr bwMode="auto">
          <a:xfrm rot="16200000">
            <a:off x="6505982" y="3065181"/>
            <a:ext cx="896060" cy="66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\\Rumofs002\sales\TradeMarketing\S&amp;CM HC\IMAGE LIBRARY\Strepsils\3D\Strepsils packs\s_Carton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3" t="11839" r="19909" b="9355"/>
          <a:stretch/>
        </p:blipFill>
        <p:spPr bwMode="auto">
          <a:xfrm>
            <a:off x="8444303" y="2940720"/>
            <a:ext cx="515001" cy="9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90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3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t="10334" r="11050" b="10085"/>
          <a:stretch/>
        </p:blipFill>
        <p:spPr bwMode="auto">
          <a:xfrm>
            <a:off x="3984317" y="2715175"/>
            <a:ext cx="894415" cy="6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\\Rumofs002\sales\TradeMarketing\S&amp;CM HC\IMAGE LIBRARY\Strepsils\3D\Strepsils packs\s_carton_3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862" b="10252"/>
          <a:stretch/>
        </p:blipFill>
        <p:spPr bwMode="auto">
          <a:xfrm>
            <a:off x="3984316" y="2005282"/>
            <a:ext cx="898833" cy="65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\\Rumofs002\sales\TradeMarketing\S&amp;CM HC\IMAGE LIBRARY\Strepsils\3D\Strepsils packs\s_Carton Strepsils H&amp;L 24's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922"/>
          <a:stretch/>
        </p:blipFill>
        <p:spPr bwMode="auto">
          <a:xfrm>
            <a:off x="3079246" y="3468306"/>
            <a:ext cx="875928" cy="63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\\Rumofs002\sales\TradeMarketing\S&amp;CM HC\IMAGE LIBRARY\Strepsils\3D\Strepsils packs\s_Carton Strepsils H&amp;L 36's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253"/>
          <a:stretch/>
        </p:blipFill>
        <p:spPr bwMode="auto">
          <a:xfrm>
            <a:off x="3079246" y="2721648"/>
            <a:ext cx="875927" cy="6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7272338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0">
                <a:solidFill>
                  <a:srgbClr val="FFFFFF"/>
                </a:solidFill>
              </a:rPr>
              <a:t>Strepsils</a:t>
            </a:r>
            <a:r>
              <a:rPr lang="ru-RU" sz="2800" b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>
                <a:solidFill>
                  <a:srgbClr val="FFFFFF"/>
                </a:solidFill>
              </a:rPr>
              <a:t>Планограммы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ru-RU" sz="2800">
                <a:solidFill>
                  <a:srgbClr val="FFFFFF"/>
                </a:solidFill>
              </a:rPr>
              <a:t>для </a:t>
            </a:r>
            <a:r>
              <a:rPr lang="en-US" sz="2800">
                <a:solidFill>
                  <a:srgbClr val="FFFFFF"/>
                </a:solidFill>
              </a:rPr>
              <a:t>Vip, A</a:t>
            </a:r>
            <a:endParaRPr lang="ru-RU" sz="2800">
              <a:solidFill>
                <a:srgbClr val="FFFFFF"/>
              </a:solidFill>
            </a:endParaRP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179388" y="827088"/>
            <a:ext cx="4756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  <a:defRPr sz="1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sz="1800" cap="all" dirty="0" smtClean="0">
                <a:solidFill>
                  <a:srgbClr val="000000"/>
                </a:solidFill>
              </a:rPr>
              <a:t>Закрытый тип</a:t>
            </a:r>
            <a:endParaRPr lang="en-GB" sz="1800" cap="all" dirty="0" smtClean="0">
              <a:solidFill>
                <a:srgbClr val="000000"/>
              </a:solidFill>
            </a:endParaRPr>
          </a:p>
        </p:txBody>
      </p:sp>
      <p:sp>
        <p:nvSpPr>
          <p:cNvPr id="96260" name="Rounded Rectangle 1"/>
          <p:cNvSpPr>
            <a:spLocks noChangeArrowheads="1"/>
          </p:cNvSpPr>
          <p:nvPr/>
        </p:nvSpPr>
        <p:spPr bwMode="auto">
          <a:xfrm>
            <a:off x="4918075" y="1898650"/>
            <a:ext cx="1022350" cy="23780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6261" name="Text Box 24"/>
          <p:cNvSpPr txBox="1">
            <a:spLocks noChangeArrowheads="1"/>
          </p:cNvSpPr>
          <p:nvPr/>
        </p:nvSpPr>
        <p:spPr bwMode="auto">
          <a:xfrm>
            <a:off x="227013" y="5373688"/>
            <a:ext cx="8670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600">
                <a:solidFill>
                  <a:srgbClr val="000000"/>
                </a:solidFill>
              </a:rPr>
              <a:t>Все </a:t>
            </a:r>
            <a:r>
              <a:rPr lang="en-US" sz="1600">
                <a:solidFill>
                  <a:srgbClr val="000000"/>
                </a:solidFill>
              </a:rPr>
              <a:t>SKU Strepsils </a:t>
            </a:r>
            <a:r>
              <a:rPr lang="ru-RU" sz="1600">
                <a:solidFill>
                  <a:srgbClr val="000000"/>
                </a:solidFill>
              </a:rPr>
              <a:t>должны размещаться в центре категории на уровне глаз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6272" name="Text Box 77"/>
          <p:cNvSpPr txBox="1">
            <a:spLocks noChangeArrowheads="1"/>
          </p:cNvSpPr>
          <p:nvPr/>
        </p:nvSpPr>
        <p:spPr bwMode="auto">
          <a:xfrm>
            <a:off x="2970213" y="3087688"/>
            <a:ext cx="693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№36</a:t>
            </a:r>
          </a:p>
        </p:txBody>
      </p:sp>
      <p:sp>
        <p:nvSpPr>
          <p:cNvPr id="96273" name="Text Box 78"/>
          <p:cNvSpPr txBox="1">
            <a:spLocks noChangeArrowheads="1"/>
          </p:cNvSpPr>
          <p:nvPr/>
        </p:nvSpPr>
        <p:spPr bwMode="auto">
          <a:xfrm>
            <a:off x="2971800" y="3854450"/>
            <a:ext cx="693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</a:rPr>
              <a:t>№24</a:t>
            </a:r>
          </a:p>
        </p:txBody>
      </p:sp>
      <p:sp>
        <p:nvSpPr>
          <p:cNvPr id="96274" name="Text Box 44"/>
          <p:cNvSpPr txBox="1">
            <a:spLocks noChangeArrowheads="1"/>
          </p:cNvSpPr>
          <p:nvPr/>
        </p:nvSpPr>
        <p:spPr bwMode="auto">
          <a:xfrm>
            <a:off x="6084888" y="2443163"/>
            <a:ext cx="25193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1600">
                <a:solidFill>
                  <a:srgbClr val="FF0000"/>
                </a:solidFill>
              </a:rPr>
              <a:t>Выделяем блок «Сильная боль»</a:t>
            </a:r>
            <a:endParaRPr lang="en-GB" sz="1600">
              <a:solidFill>
                <a:srgbClr val="FF0000"/>
              </a:solidFill>
            </a:endParaRPr>
          </a:p>
        </p:txBody>
      </p:sp>
      <p:sp>
        <p:nvSpPr>
          <p:cNvPr id="96277" name="Text Box 78"/>
          <p:cNvSpPr txBox="1">
            <a:spLocks noChangeArrowheads="1"/>
          </p:cNvSpPr>
          <p:nvPr/>
        </p:nvSpPr>
        <p:spPr bwMode="auto">
          <a:xfrm>
            <a:off x="3897313" y="3068638"/>
            <a:ext cx="693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№24</a:t>
            </a:r>
          </a:p>
        </p:txBody>
      </p:sp>
      <p:sp>
        <p:nvSpPr>
          <p:cNvPr id="96278" name="Text Box 77"/>
          <p:cNvSpPr txBox="1">
            <a:spLocks noChangeArrowheads="1"/>
          </p:cNvSpPr>
          <p:nvPr/>
        </p:nvSpPr>
        <p:spPr bwMode="auto">
          <a:xfrm>
            <a:off x="3851275" y="2462213"/>
            <a:ext cx="693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№36</a:t>
            </a:r>
          </a:p>
        </p:txBody>
      </p: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341313" y="4295775"/>
            <a:ext cx="64627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600">
                <a:solidFill>
                  <a:srgbClr val="000000"/>
                </a:solidFill>
              </a:rPr>
              <a:t>Детский Клубника</a:t>
            </a:r>
          </a:p>
          <a:p>
            <a:pPr eaLnBrk="1" hangingPunct="1"/>
            <a:r>
              <a:rPr lang="ru-RU" sz="1600">
                <a:solidFill>
                  <a:srgbClr val="000000"/>
                </a:solidFill>
              </a:rPr>
              <a:t>При заведении начиная с февраля 2014,</a:t>
            </a:r>
          </a:p>
          <a:p>
            <a:pPr eaLnBrk="1" hangingPunct="1"/>
            <a:r>
              <a:rPr lang="ru-RU" sz="1600">
                <a:solidFill>
                  <a:srgbClr val="000000"/>
                </a:solidFill>
              </a:rPr>
              <a:t>Обязательно с мая 2014, до этого дублируем фейсинг Детского лимон или размещаем Оригинальный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6281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chemeClr val="bg1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chemeClr val="bg1"/>
              </a:solidFill>
            </a:endParaRPr>
          </a:p>
        </p:txBody>
      </p:sp>
      <p:pic>
        <p:nvPicPr>
          <p:cNvPr id="26" name="Picture 15" descr="\\Rumofs002\sales\TradeMarketing\S&amp;CM HC\IMAGE LIBRARY\Strepsils\3D\Strepsils packs\s_carton3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617" b="10922"/>
          <a:stretch/>
        </p:blipFill>
        <p:spPr bwMode="auto">
          <a:xfrm>
            <a:off x="2139898" y="2005282"/>
            <a:ext cx="875928" cy="64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\\Rumofs002\sales\TradeMarketing\S&amp;CM HC\IMAGE LIBRARY\Strepsils\3D\Strepsils packs\s_carton 24's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252"/>
          <a:stretch/>
        </p:blipFill>
        <p:spPr bwMode="auto">
          <a:xfrm>
            <a:off x="3059113" y="2005282"/>
            <a:ext cx="896060" cy="66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79" name="Text Box 78"/>
          <p:cNvSpPr txBox="1">
            <a:spLocks noChangeArrowheads="1"/>
          </p:cNvSpPr>
          <p:nvPr/>
        </p:nvSpPr>
        <p:spPr bwMode="auto">
          <a:xfrm>
            <a:off x="1848644" y="2366568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000000"/>
                </a:solidFill>
              </a:rPr>
              <a:t>№24</a:t>
            </a:r>
          </a:p>
        </p:txBody>
      </p:sp>
      <p:pic>
        <p:nvPicPr>
          <p:cNvPr id="28" name="Picture 3" descr="\\Rumofs002\sales\TradeMarketing\S&amp;CM HC\IMAGE LIBRARY\Strepsils\3D\Strepsils packs\Junior Lemon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15265" r="15089" b="15988"/>
          <a:stretch/>
        </p:blipFill>
        <p:spPr bwMode="auto">
          <a:xfrm>
            <a:off x="2106197" y="2689678"/>
            <a:ext cx="914400" cy="67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\\Rumofs002\sales\TradeMarketing\S&amp;CM HC\IMAGE LIBRARY\Strepsils\3D\Strepsils packs\Junior-Straw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4517" r="13605" b="15162"/>
          <a:stretch/>
        </p:blipFill>
        <p:spPr bwMode="auto">
          <a:xfrm>
            <a:off x="2106197" y="3418312"/>
            <a:ext cx="943329" cy="691302"/>
          </a:xfrm>
          <a:prstGeom prst="rect">
            <a:avLst/>
          </a:prstGeom>
          <a:noFill/>
          <a:ln w="28575">
            <a:solidFill>
              <a:srgbClr val="F21A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\\Rumofs002\sales\TradeMarketing\S&amp;CM HC\IMAGE LIBRARY\Strepsils\3D\Strepsils packs\3D_strepsils_warm_2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t="16807" r="13986" b="15730"/>
          <a:stretch/>
        </p:blipFill>
        <p:spPr bwMode="auto">
          <a:xfrm>
            <a:off x="3986402" y="3454400"/>
            <a:ext cx="894416" cy="64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\\Rumofs002\sales\TradeMarketing\S&amp;CM HC\IMAGE LIBRARY\Strepsils\3D\Strepsils packs\s_carton 24 NEW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27658"/>
          <a:stretch/>
        </p:blipFill>
        <p:spPr bwMode="auto">
          <a:xfrm>
            <a:off x="4985043" y="2919352"/>
            <a:ext cx="896060" cy="5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\\Rumofs002\sales\TradeMarketing\S&amp;CM HC\IMAGE LIBRARY\Strepsils\3D\Strepsils packs\s_Carton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3" t="11839" r="19909" b="9355"/>
          <a:stretch/>
        </p:blipFill>
        <p:spPr bwMode="auto">
          <a:xfrm>
            <a:off x="5171748" y="1980508"/>
            <a:ext cx="515001" cy="9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10084" r="10371" b="27993"/>
          <a:stretch/>
        </p:blipFill>
        <p:spPr bwMode="auto">
          <a:xfrm>
            <a:off x="4977396" y="3528698"/>
            <a:ext cx="903707" cy="5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77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7272338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0">
                <a:solidFill>
                  <a:srgbClr val="FFFFFF"/>
                </a:solidFill>
              </a:rPr>
              <a:t>Strepsils</a:t>
            </a:r>
            <a:r>
              <a:rPr lang="ru-RU" sz="2800" b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>
                <a:solidFill>
                  <a:srgbClr val="FFFFFF"/>
                </a:solidFill>
              </a:rPr>
              <a:t>Планограммы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ru-RU" sz="2800">
                <a:solidFill>
                  <a:srgbClr val="FFFFFF"/>
                </a:solidFill>
              </a:rPr>
              <a:t>для </a:t>
            </a:r>
            <a:r>
              <a:rPr lang="en-US" sz="2800">
                <a:solidFill>
                  <a:srgbClr val="FFFFFF"/>
                </a:solidFill>
              </a:rPr>
              <a:t>B</a:t>
            </a:r>
            <a:endParaRPr lang="ru-RU" sz="2800">
              <a:solidFill>
                <a:srgbClr val="FFFFFF"/>
              </a:solidFill>
            </a:endParaRPr>
          </a:p>
        </p:txBody>
      </p:sp>
      <p:sp>
        <p:nvSpPr>
          <p:cNvPr id="97283" name="Rounded Rectangle 1"/>
          <p:cNvSpPr>
            <a:spLocks noChangeArrowheads="1"/>
          </p:cNvSpPr>
          <p:nvPr/>
        </p:nvSpPr>
        <p:spPr bwMode="auto">
          <a:xfrm rot="-5400000">
            <a:off x="5168900" y="4819650"/>
            <a:ext cx="1112837" cy="74136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84" name="Rounded Rectangle 1"/>
          <p:cNvSpPr>
            <a:spLocks noChangeArrowheads="1"/>
          </p:cNvSpPr>
          <p:nvPr/>
        </p:nvSpPr>
        <p:spPr bwMode="auto">
          <a:xfrm>
            <a:off x="6477000" y="1445419"/>
            <a:ext cx="1766888" cy="105171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371475" y="862013"/>
            <a:ext cx="1851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rgbClr val="000000"/>
                </a:solidFill>
              </a:rPr>
              <a:t>Открытый тип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97286" name="Text Box 5"/>
          <p:cNvSpPr txBox="1">
            <a:spLocks noChangeArrowheads="1"/>
          </p:cNvSpPr>
          <p:nvPr/>
        </p:nvSpPr>
        <p:spPr bwMode="auto">
          <a:xfrm>
            <a:off x="2570163" y="2997200"/>
            <a:ext cx="30289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rgbClr val="000000"/>
                </a:solidFill>
              </a:rPr>
              <a:t>Закрытый тип</a:t>
            </a:r>
            <a:endParaRPr lang="en-GB">
              <a:solidFill>
                <a:srgbClr val="000000"/>
              </a:solidFill>
            </a:endParaRPr>
          </a:p>
        </p:txBody>
      </p:sp>
      <p:sp>
        <p:nvSpPr>
          <p:cNvPr id="97295" name="Text Box 18"/>
          <p:cNvSpPr txBox="1">
            <a:spLocks noChangeArrowheads="1"/>
          </p:cNvSpPr>
          <p:nvPr/>
        </p:nvSpPr>
        <p:spPr bwMode="auto">
          <a:xfrm>
            <a:off x="3205163" y="1262063"/>
            <a:ext cx="693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7D05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BCBCB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№36</a:t>
            </a:r>
          </a:p>
        </p:txBody>
      </p:sp>
      <p:sp>
        <p:nvSpPr>
          <p:cNvPr id="97309" name="Text Box 24"/>
          <p:cNvSpPr txBox="1">
            <a:spLocks noChangeArrowheads="1"/>
          </p:cNvSpPr>
          <p:nvPr/>
        </p:nvSpPr>
        <p:spPr bwMode="auto">
          <a:xfrm>
            <a:off x="4348163" y="5805488"/>
            <a:ext cx="461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600">
                <a:solidFill>
                  <a:srgbClr val="000000"/>
                </a:solidFill>
              </a:rPr>
              <a:t>Все </a:t>
            </a:r>
            <a:r>
              <a:rPr lang="en-US" sz="1600">
                <a:solidFill>
                  <a:srgbClr val="000000"/>
                </a:solidFill>
              </a:rPr>
              <a:t>SKU Strepsils </a:t>
            </a:r>
            <a:r>
              <a:rPr lang="ru-RU" sz="1600">
                <a:solidFill>
                  <a:srgbClr val="000000"/>
                </a:solidFill>
              </a:rPr>
              <a:t>должны размещаться в центре категории на уровне глаз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7310" name="Text Box 44"/>
          <p:cNvSpPr txBox="1">
            <a:spLocks noChangeArrowheads="1"/>
          </p:cNvSpPr>
          <p:nvPr/>
        </p:nvSpPr>
        <p:spPr bwMode="auto">
          <a:xfrm>
            <a:off x="6453188" y="2947988"/>
            <a:ext cx="2517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1600">
                <a:solidFill>
                  <a:srgbClr val="FF0000"/>
                </a:solidFill>
              </a:rPr>
              <a:t>Выделяем блок «Сильная боль»</a:t>
            </a:r>
            <a:endParaRPr lang="en-GB" sz="1600">
              <a:solidFill>
                <a:srgbClr val="FF0000"/>
              </a:solidFill>
            </a:endParaRPr>
          </a:p>
        </p:txBody>
      </p:sp>
      <p:sp>
        <p:nvSpPr>
          <p:cNvPr id="97311" name="Text Box 24"/>
          <p:cNvSpPr txBox="1">
            <a:spLocks noChangeArrowheads="1"/>
          </p:cNvSpPr>
          <p:nvPr/>
        </p:nvSpPr>
        <p:spPr bwMode="auto">
          <a:xfrm>
            <a:off x="227013" y="2584450"/>
            <a:ext cx="1998662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600">
                <a:solidFill>
                  <a:srgbClr val="000000"/>
                </a:solidFill>
              </a:rPr>
              <a:t>Детский Клубника</a:t>
            </a:r>
          </a:p>
          <a:p>
            <a:pPr eaLnBrk="1" hangingPunct="1"/>
            <a:r>
              <a:rPr lang="ru-RU" sz="1600">
                <a:solidFill>
                  <a:srgbClr val="000000"/>
                </a:solidFill>
              </a:rPr>
              <a:t>При заведении начиная с февраля 2014,</a:t>
            </a:r>
          </a:p>
          <a:p>
            <a:pPr eaLnBrk="1" hangingPunct="1"/>
            <a:r>
              <a:rPr lang="ru-RU" sz="1600">
                <a:solidFill>
                  <a:srgbClr val="000000"/>
                </a:solidFill>
              </a:rPr>
              <a:t>Обязательно с мая 2014, до этого дублируем фейсинг Детского лимон или размещаем Оригинальный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7312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chemeClr val="bg1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chemeClr val="bg1"/>
              </a:solidFill>
            </a:endParaRPr>
          </a:p>
        </p:txBody>
      </p:sp>
      <p:pic>
        <p:nvPicPr>
          <p:cNvPr id="33" name="Picture 2" descr="\\Rumofs002\sales\TradeMarketing\S&amp;CM HC\IMAGE LIBRARY\Strepsils\3D\Strepsils packs\3D_strepsils_warm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t="16807" r="13986" b="15730"/>
          <a:stretch/>
        </p:blipFill>
        <p:spPr bwMode="auto">
          <a:xfrm rot="16200000">
            <a:off x="4443824" y="1698359"/>
            <a:ext cx="922026" cy="64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\\Rumofs002\sales\TradeMarketing\S&amp;CM HC\IMAGE LIBRARY\Strepsils\3D\Strepsils packs\Junior Lem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15265" r="15089" b="15988"/>
          <a:stretch/>
        </p:blipFill>
        <p:spPr bwMode="auto">
          <a:xfrm rot="16200000">
            <a:off x="1146482" y="1677997"/>
            <a:ext cx="914400" cy="67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\\Rumofs002\sales\TradeMarketing\S&amp;CM HC\IMAGE LIBRARY\Strepsils\3D\Strepsils packs\Junior-Straw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4517" r="13605" b="15162"/>
          <a:stretch/>
        </p:blipFill>
        <p:spPr bwMode="auto">
          <a:xfrm rot="16200000">
            <a:off x="1815355" y="1650014"/>
            <a:ext cx="943329" cy="691302"/>
          </a:xfrm>
          <a:prstGeom prst="rect">
            <a:avLst/>
          </a:prstGeom>
          <a:noFill/>
          <a:ln w="28575">
            <a:solidFill>
              <a:srgbClr val="F21A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\\Rumofs002\sales\TradeMarketing\S&amp;CM HC\IMAGE LIBRARY\Strepsils\3D\Strepsils packs\s_carton 24_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6" t="10085" r="9881" b="10922"/>
          <a:stretch/>
        </p:blipFill>
        <p:spPr bwMode="auto">
          <a:xfrm rot="16200000">
            <a:off x="5092042" y="1691971"/>
            <a:ext cx="896060" cy="65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\\Rumofs002\sales\TradeMarketing\S&amp;CM HC\IMAGE LIBRARY\Strepsils\3D\Strepsils packs\s_Carton Strepsils H&amp;L 24'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922"/>
          <a:stretch/>
        </p:blipFill>
        <p:spPr bwMode="auto">
          <a:xfrm rot="16200000">
            <a:off x="2489923" y="1699666"/>
            <a:ext cx="875928" cy="63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\\Rumofs002\sales\TradeMarketing\S&amp;CM HC\IMAGE LIBRARY\Strepsils\3D\Strepsils packs\s_Carton Strepsils H&amp;L 36's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253"/>
          <a:stretch/>
        </p:blipFill>
        <p:spPr bwMode="auto">
          <a:xfrm rot="16200000">
            <a:off x="3158864" y="1696956"/>
            <a:ext cx="875927" cy="6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3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t="10334" r="11050" b="10085"/>
          <a:stretch/>
        </p:blipFill>
        <p:spPr bwMode="auto">
          <a:xfrm rot="16200000">
            <a:off x="3795609" y="1699290"/>
            <a:ext cx="894415" cy="6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\\Rumofs002\sales\TradeMarketing\S&amp;CM HC\IMAGE LIBRARY\Strepsils\3D\Strepsils packs\s_carton 24's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252"/>
          <a:stretch/>
        </p:blipFill>
        <p:spPr bwMode="auto">
          <a:xfrm rot="16200000">
            <a:off x="5698842" y="1679472"/>
            <a:ext cx="896060" cy="66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\\Rumofs002\sales\TradeMarketing\S&amp;CM HC\IMAGE LIBRARY\Strepsils\3D\Strepsils packs\s_carton 24 NEW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27658"/>
          <a:stretch/>
        </p:blipFill>
        <p:spPr bwMode="auto">
          <a:xfrm rot="16200000">
            <a:off x="6925274" y="1714032"/>
            <a:ext cx="896060" cy="5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10084" r="10371" b="27993"/>
          <a:stretch/>
        </p:blipFill>
        <p:spPr bwMode="auto">
          <a:xfrm rot="16200000">
            <a:off x="6360952" y="1716249"/>
            <a:ext cx="903707" cy="5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\\Rumofs002\sales\TradeMarketing\S&amp;CM HC\IMAGE LIBRARY\Strepsils\3D\Strepsils packs\s_Carton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3" t="11839" r="19909" b="9355"/>
          <a:stretch/>
        </p:blipFill>
        <p:spPr bwMode="auto">
          <a:xfrm>
            <a:off x="7696200" y="1524000"/>
            <a:ext cx="515001" cy="9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3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t="10334" r="11050" b="10085"/>
          <a:stretch/>
        </p:blipFill>
        <p:spPr bwMode="auto">
          <a:xfrm>
            <a:off x="3368279" y="3659490"/>
            <a:ext cx="894415" cy="6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\\Rumofs002\sales\TradeMarketing\S&amp;CM HC\IMAGE LIBRARY\Strepsils\3D\Strepsils packs\s_Carton Strepsils H&amp;L 24'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922"/>
          <a:stretch/>
        </p:blipFill>
        <p:spPr bwMode="auto">
          <a:xfrm>
            <a:off x="3375397" y="5135306"/>
            <a:ext cx="875928" cy="63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5" descr="\\Rumofs002\sales\TradeMarketing\S&amp;CM HC\IMAGE LIBRARY\Strepsils\3D\Strepsils packs\s_carton36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617" b="10922"/>
          <a:stretch/>
        </p:blipFill>
        <p:spPr bwMode="auto">
          <a:xfrm>
            <a:off x="2395901" y="3657600"/>
            <a:ext cx="875928" cy="64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\\Rumofs002\sales\TradeMarketing\S&amp;CM HC\IMAGE LIBRARY\Strepsils\3D\Strepsils packs\s_carton 24's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252"/>
          <a:stretch/>
        </p:blipFill>
        <p:spPr bwMode="auto">
          <a:xfrm>
            <a:off x="4361740" y="3657600"/>
            <a:ext cx="896060" cy="66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\\Rumofs002\sales\TradeMarketing\S&amp;CM HC\IMAGE LIBRARY\Strepsils\3D\Strepsils packs\Junior Lem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15265" r="15089" b="15988"/>
          <a:stretch/>
        </p:blipFill>
        <p:spPr bwMode="auto">
          <a:xfrm>
            <a:off x="2362200" y="4341996"/>
            <a:ext cx="914400" cy="67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\\Rumofs002\sales\TradeMarketing\S&amp;CM HC\IMAGE LIBRARY\Strepsils\3D\Strepsils packs\Junior-Straw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4517" r="13605" b="15162"/>
          <a:stretch/>
        </p:blipFill>
        <p:spPr bwMode="auto">
          <a:xfrm>
            <a:off x="2379309" y="5090664"/>
            <a:ext cx="943329" cy="691302"/>
          </a:xfrm>
          <a:prstGeom prst="rect">
            <a:avLst/>
          </a:prstGeom>
          <a:noFill/>
          <a:ln w="28575">
            <a:solidFill>
              <a:srgbClr val="F21A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\\Rumofs002\sales\TradeMarketing\S&amp;CM HC\IMAGE LIBRARY\Strepsils\3D\Strepsils packs\3D_strepsils_warm_2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t="16807" r="13986" b="15730"/>
          <a:stretch/>
        </p:blipFill>
        <p:spPr bwMode="auto">
          <a:xfrm>
            <a:off x="3372007" y="4375059"/>
            <a:ext cx="894416" cy="64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\\Rumofs002\sales\TradeMarketing\S&amp;CM HC\IMAGE LIBRARY\Strepsils\3D\Strepsils packs\s_Carton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3" t="11839" r="19909" b="9355"/>
          <a:stretch/>
        </p:blipFill>
        <p:spPr bwMode="auto">
          <a:xfrm>
            <a:off x="5467817" y="4754640"/>
            <a:ext cx="515001" cy="9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 descr="\\Rumofs002\sales\TradeMarketing\S&amp;CM HC\IMAGE LIBRARY\Strepsils\3D\Strepsils packs\s_carton 24 NEW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27658"/>
          <a:stretch/>
        </p:blipFill>
        <p:spPr bwMode="auto">
          <a:xfrm>
            <a:off x="4352474" y="4501368"/>
            <a:ext cx="896060" cy="5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6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10084" r="10371" b="27993"/>
          <a:stretch/>
        </p:blipFill>
        <p:spPr bwMode="auto">
          <a:xfrm>
            <a:off x="4344827" y="5256092"/>
            <a:ext cx="903707" cy="5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59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7272338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2800" b="0">
                <a:solidFill>
                  <a:srgbClr val="FFFFFF"/>
                </a:solidFill>
              </a:rPr>
              <a:t>Strepsils</a:t>
            </a:r>
            <a:r>
              <a:rPr lang="ru-RU" sz="2800" b="0">
                <a:solidFill>
                  <a:srgbClr val="FFFFFF"/>
                </a:solidFill>
                <a:latin typeface="Kite Display" pitchFamily="2" charset="0"/>
              </a:rPr>
              <a:t>.  </a:t>
            </a:r>
            <a:r>
              <a:rPr lang="ru-RU" sz="2800">
                <a:solidFill>
                  <a:srgbClr val="FFFFFF"/>
                </a:solidFill>
              </a:rPr>
              <a:t>Планограммы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ru-RU" sz="2800">
                <a:solidFill>
                  <a:srgbClr val="FFFFFF"/>
                </a:solidFill>
              </a:rPr>
              <a:t>для </a:t>
            </a:r>
            <a:r>
              <a:rPr lang="en-US" sz="2800">
                <a:solidFill>
                  <a:srgbClr val="FFFFFF"/>
                </a:solidFill>
              </a:rPr>
              <a:t>C </a:t>
            </a:r>
            <a:r>
              <a:rPr lang="ru-RU" sz="2800">
                <a:solidFill>
                  <a:srgbClr val="FFFFFF"/>
                </a:solidFill>
              </a:rPr>
              <a:t>и Киоска</a:t>
            </a:r>
          </a:p>
        </p:txBody>
      </p:sp>
      <p:sp>
        <p:nvSpPr>
          <p:cNvPr id="98307" name="Rounded Rectangle 1"/>
          <p:cNvSpPr>
            <a:spLocks noChangeArrowheads="1"/>
          </p:cNvSpPr>
          <p:nvPr/>
        </p:nvSpPr>
        <p:spPr bwMode="auto">
          <a:xfrm rot="-5400000">
            <a:off x="2066925" y="1757363"/>
            <a:ext cx="1519238" cy="105251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8314" name="Text Box 24"/>
          <p:cNvSpPr txBox="1">
            <a:spLocks noChangeArrowheads="1"/>
          </p:cNvSpPr>
          <p:nvPr/>
        </p:nvSpPr>
        <p:spPr bwMode="auto">
          <a:xfrm>
            <a:off x="3775075" y="5264150"/>
            <a:ext cx="511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600">
                <a:solidFill>
                  <a:srgbClr val="000000"/>
                </a:solidFill>
              </a:rPr>
              <a:t>Все </a:t>
            </a:r>
            <a:r>
              <a:rPr lang="en-US" sz="1600">
                <a:solidFill>
                  <a:srgbClr val="000000"/>
                </a:solidFill>
              </a:rPr>
              <a:t>SKU Strepsils </a:t>
            </a:r>
            <a:r>
              <a:rPr lang="ru-RU" sz="1600">
                <a:solidFill>
                  <a:srgbClr val="000000"/>
                </a:solidFill>
              </a:rPr>
              <a:t>должны размещаться в центре категории на уровне глаз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8315" name="Text Box 24"/>
          <p:cNvSpPr txBox="1">
            <a:spLocks noChangeArrowheads="1"/>
          </p:cNvSpPr>
          <p:nvPr/>
        </p:nvSpPr>
        <p:spPr bwMode="auto">
          <a:xfrm>
            <a:off x="3675063" y="2538413"/>
            <a:ext cx="4784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ru-RU" sz="1600">
                <a:solidFill>
                  <a:srgbClr val="000000"/>
                </a:solidFill>
              </a:rPr>
              <a:t>Детский Клубника</a:t>
            </a:r>
          </a:p>
          <a:p>
            <a:pPr eaLnBrk="1" hangingPunct="1"/>
            <a:r>
              <a:rPr lang="ru-RU" sz="1600">
                <a:solidFill>
                  <a:srgbClr val="000000"/>
                </a:solidFill>
              </a:rPr>
              <a:t>При заведении начиная с февраля 2014,</a:t>
            </a:r>
          </a:p>
          <a:p>
            <a:pPr eaLnBrk="1" hangingPunct="1"/>
            <a:r>
              <a:rPr lang="ru-RU" sz="1600">
                <a:solidFill>
                  <a:srgbClr val="000000"/>
                </a:solidFill>
              </a:rPr>
              <a:t>Обязательно с мая 2014</a:t>
            </a:r>
          </a:p>
          <a:p>
            <a:pPr eaLnBrk="1" hangingPunct="1"/>
            <a:r>
              <a:rPr lang="ru-RU" sz="1600">
                <a:solidFill>
                  <a:srgbClr val="000000"/>
                </a:solidFill>
              </a:rPr>
              <a:t>Январь – в планограмме Лимон, с февраля по Май – или Лимон, или Клубника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8316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Aft>
                <a:spcPct val="70000"/>
              </a:spcAft>
            </a:pPr>
            <a:r>
              <a:rPr lang="ru-RU" sz="1100">
                <a:solidFill>
                  <a:schemeClr val="bg1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>
              <a:solidFill>
                <a:schemeClr val="bg1"/>
              </a:solidFill>
            </a:endParaRPr>
          </a:p>
        </p:txBody>
      </p:sp>
      <p:pic>
        <p:nvPicPr>
          <p:cNvPr id="15" name="Picture 10" descr="\\Rumofs002\sales\TradeMarketing\S&amp;CM HC\IMAGE LIBRARY\Strepsils\3D\Strepsils packs\s_Carton Strepsils H&amp;L 24'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7" t="10085" r="10126" b="10922"/>
          <a:stretch/>
        </p:blipFill>
        <p:spPr bwMode="auto">
          <a:xfrm>
            <a:off x="363910" y="2373313"/>
            <a:ext cx="875928" cy="63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\\Rumofs002\sales\TradeMarketing\S&amp;CM HC\IMAGE LIBRARY\Strepsils\3D\Strepsils packs\s_carton_2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3" t="10334" r="11050" b="10085"/>
          <a:stretch/>
        </p:blipFill>
        <p:spPr bwMode="auto">
          <a:xfrm>
            <a:off x="321697" y="1530350"/>
            <a:ext cx="894415" cy="65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\\Rumofs002\sales\TradeMarketing\S&amp;CM HC\IMAGE LIBRARY\Strepsils\3D\Strepsils packs\Junior-Straw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4517" r="13605" b="15162"/>
          <a:stretch/>
        </p:blipFill>
        <p:spPr bwMode="auto">
          <a:xfrm>
            <a:off x="1283934" y="2307855"/>
            <a:ext cx="943329" cy="691302"/>
          </a:xfrm>
          <a:prstGeom prst="rect">
            <a:avLst/>
          </a:prstGeom>
          <a:noFill/>
          <a:ln w="28575">
            <a:solidFill>
              <a:srgbClr val="F21AE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\\Rumofs002\sales\TradeMarketing\S&amp;CM HC\IMAGE LIBRARY\Strepsils\3D\Strepsils packs\s_carton 24_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6" t="10085" r="9881" b="10922"/>
          <a:stretch/>
        </p:blipFill>
        <p:spPr bwMode="auto">
          <a:xfrm>
            <a:off x="1283934" y="1534060"/>
            <a:ext cx="896060" cy="65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\\Rumofs002\sales\TradeMarketing\S&amp;CM HC\IMAGE LIBRARY\Strepsils\3D\Strepsils packs\s_Carton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3" t="11839" r="19909" b="9355"/>
          <a:stretch/>
        </p:blipFill>
        <p:spPr bwMode="auto">
          <a:xfrm>
            <a:off x="2530943" y="1534060"/>
            <a:ext cx="515001" cy="91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\\Rumofs002\sales\TradeMarketing\S&amp;CM HC\IMAGE LIBRARY\Strepsils\3D\Strepsils packs\s_Strepsils Intensive 24 carton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10084" r="10371" b="27993"/>
          <a:stretch/>
        </p:blipFill>
        <p:spPr bwMode="auto">
          <a:xfrm>
            <a:off x="2372893" y="2479946"/>
            <a:ext cx="903707" cy="5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37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402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Petrukhina, Tatiana</cp:lastModifiedBy>
  <cp:revision>4</cp:revision>
  <dcterms:created xsi:type="dcterms:W3CDTF">2006-08-16T00:00:00Z</dcterms:created>
  <dcterms:modified xsi:type="dcterms:W3CDTF">2014-04-04T12:17:33Z</dcterms:modified>
</cp:coreProperties>
</file>