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598488" y="0"/>
            <a:ext cx="8128000" cy="6921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sz="3600" b="1" smtClean="0">
                <a:solidFill>
                  <a:srgbClr val="00B050"/>
                </a:solidFill>
                <a:effectLst/>
              </a:rPr>
              <a:t>Летнее промо 2014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90488" y="812800"/>
            <a:ext cx="54895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ru-RU" sz="2400" b="1" u="sng">
                <a:solidFill>
                  <a:srgbClr val="0070C0"/>
                </a:solidFill>
              </a:rPr>
              <a:t>Участники:</a:t>
            </a:r>
            <a:r>
              <a:rPr lang="ru-RU" sz="2400">
                <a:solidFill>
                  <a:srgbClr val="0070C0"/>
                </a:solidFill>
              </a:rPr>
              <a:t> 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ru-RU" sz="2400">
                <a:solidFill>
                  <a:srgbClr val="0070C0"/>
                </a:solidFill>
              </a:rPr>
              <a:t>Приоритет №1 – сети 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ru-RU" sz="2400">
                <a:solidFill>
                  <a:srgbClr val="0070C0"/>
                </a:solidFill>
              </a:rPr>
              <a:t>Приоритет №2 – независимые аптеки </a:t>
            </a:r>
            <a:r>
              <a:rPr lang="en-US" sz="2400">
                <a:solidFill>
                  <a:srgbClr val="0070C0"/>
                </a:solidFill>
              </a:rPr>
              <a:t>VIP, A</a:t>
            </a:r>
            <a:endParaRPr lang="en-GB" sz="2400">
              <a:solidFill>
                <a:srgbClr val="0070C0"/>
              </a:solidFill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0488" y="2852738"/>
            <a:ext cx="8442325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ru-RU" sz="2400" b="1" u="sng">
                <a:solidFill>
                  <a:srgbClr val="0070C0"/>
                </a:solidFill>
              </a:rPr>
              <a:t>Задачи акции:</a:t>
            </a:r>
            <a:r>
              <a:rPr lang="ru-RU" sz="2400">
                <a:solidFill>
                  <a:srgbClr val="0070C0"/>
                </a:solidFill>
              </a:rPr>
              <a:t> 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ru-RU" sz="2400">
                <a:solidFill>
                  <a:srgbClr val="0070C0"/>
                </a:solidFill>
              </a:rPr>
              <a:t>- Увеличить продажи и 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ru-RU" sz="2400">
                <a:solidFill>
                  <a:srgbClr val="0070C0"/>
                </a:solidFill>
              </a:rPr>
              <a:t>- Повысить знания о новинках</a:t>
            </a:r>
            <a:endParaRPr lang="en-GB" sz="2400">
              <a:solidFill>
                <a:srgbClr val="0070C0"/>
              </a:solidFill>
            </a:endParaRP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ru-RU" sz="2400">
                <a:solidFill>
                  <a:srgbClr val="0070C0"/>
                </a:solidFill>
              </a:rPr>
              <a:t>- Повысить уровень рекомендации аптек 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ru-RU" sz="2400">
                <a:solidFill>
                  <a:srgbClr val="0070C0"/>
                </a:solidFill>
              </a:rPr>
              <a:t>- Повысить лояльность к бренду</a:t>
            </a:r>
          </a:p>
        </p:txBody>
      </p:sp>
      <p:pic>
        <p:nvPicPr>
          <p:cNvPr id="1638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" t="2003" r="28313" b="2856"/>
          <a:stretch>
            <a:fillRect/>
          </a:stretch>
        </p:blipFill>
        <p:spPr bwMode="auto">
          <a:xfrm>
            <a:off x="5962650" y="839788"/>
            <a:ext cx="2952750" cy="431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0" t="69231" r="21181" b="22501"/>
          <a:stretch>
            <a:fillRect/>
          </a:stretch>
        </p:blipFill>
        <p:spPr bwMode="auto">
          <a:xfrm>
            <a:off x="-128588" y="5949950"/>
            <a:ext cx="938053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2588" cy="5619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solidFill>
                  <a:srgbClr val="00B050"/>
                </a:solidFill>
                <a:effectLst/>
                <a:latin typeface="Calibri" pitchFamily="34" charset="0"/>
                <a:ea typeface="+mn-ea"/>
                <a:cs typeface="+mn-cs"/>
              </a:rPr>
              <a:t>Летнее промо 2014 года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8288" y="1819275"/>
            <a:ext cx="8467725" cy="31400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endParaRPr lang="ru-RU" sz="1800" dirty="0" smtClean="0">
              <a:latin typeface="+mj-lt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ru-RU" sz="2400" dirty="0" smtClean="0">
                <a:solidFill>
                  <a:srgbClr val="0070C0"/>
                </a:solidFill>
                <a:latin typeface="+mj-lt"/>
              </a:rPr>
              <a:t>ПОСМ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ru-RU" sz="2400" dirty="0" smtClean="0">
                <a:solidFill>
                  <a:srgbClr val="0070C0"/>
                </a:solidFill>
                <a:latin typeface="+mj-lt"/>
              </a:rPr>
              <a:t>Разработка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ru-RU" sz="2400" dirty="0" smtClean="0">
                <a:solidFill>
                  <a:srgbClr val="0070C0"/>
                </a:solidFill>
                <a:latin typeface="+mj-lt"/>
              </a:rPr>
              <a:t>ПОСМ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ru-RU" sz="2400" dirty="0" smtClean="0">
                <a:solidFill>
                  <a:srgbClr val="0070C0"/>
                </a:solidFill>
                <a:latin typeface="+mj-lt"/>
              </a:rPr>
              <a:t>Производство</a:t>
            </a:r>
            <a:endParaRPr lang="en-US" sz="2400" dirty="0" smtClean="0">
              <a:solidFill>
                <a:srgbClr val="0070C0"/>
              </a:solidFill>
              <a:latin typeface="+mj-lt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ru-RU" sz="2400" dirty="0" smtClean="0">
                <a:solidFill>
                  <a:srgbClr val="0070C0"/>
                </a:solidFill>
                <a:latin typeface="+mj-lt"/>
              </a:rPr>
              <a:t>Рассылка ПОСМ и призов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ru-RU" sz="2400" dirty="0" smtClean="0">
                <a:solidFill>
                  <a:srgbClr val="0070C0"/>
                </a:solidFill>
                <a:latin typeface="+mj-lt"/>
              </a:rPr>
              <a:t>Анонс Активности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ru-RU" sz="2400" dirty="0" smtClean="0">
                <a:solidFill>
                  <a:srgbClr val="0070C0"/>
                </a:solidFill>
                <a:latin typeface="+mj-lt"/>
              </a:rPr>
              <a:t>Проведение активности</a:t>
            </a:r>
            <a:endParaRPr lang="ru-RU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79838" y="2420938"/>
            <a:ext cx="1293812" cy="4318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91100" y="2957513"/>
            <a:ext cx="723900" cy="4318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Rounded Rectangle 11"/>
          <p:cNvSpPr/>
          <p:nvPr/>
        </p:nvSpPr>
        <p:spPr>
          <a:xfrm>
            <a:off x="5353050" y="3492500"/>
            <a:ext cx="684213" cy="4318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Rounded Rectangle 12"/>
          <p:cNvSpPr/>
          <p:nvPr/>
        </p:nvSpPr>
        <p:spPr>
          <a:xfrm>
            <a:off x="4997450" y="4003675"/>
            <a:ext cx="1089025" cy="4556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Rounded Rectangle 13"/>
          <p:cNvSpPr/>
          <p:nvPr/>
        </p:nvSpPr>
        <p:spPr>
          <a:xfrm>
            <a:off x="6126163" y="4579938"/>
            <a:ext cx="2262187" cy="4318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grpSp>
        <p:nvGrpSpPr>
          <p:cNvPr id="17412" name="Rectangle 4"/>
          <p:cNvGrpSpPr>
            <a:grpSpLocks/>
          </p:cNvGrpSpPr>
          <p:nvPr/>
        </p:nvGrpSpPr>
        <p:grpSpPr bwMode="auto">
          <a:xfrm>
            <a:off x="3721785" y="1035051"/>
            <a:ext cx="890588" cy="615950"/>
            <a:chOff x="2346" y="829"/>
            <a:chExt cx="561" cy="388"/>
          </a:xfrm>
          <a:solidFill>
            <a:srgbClr val="00B050"/>
          </a:solidFill>
        </p:grpSpPr>
        <p:pic>
          <p:nvPicPr>
            <p:cNvPr id="17438" name="Rectangle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829"/>
              <a:ext cx="561" cy="3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9" name="Text Box 5"/>
            <p:cNvSpPr txBox="1">
              <a:spLocks noChangeArrowheads="1"/>
            </p:cNvSpPr>
            <p:nvPr/>
          </p:nvSpPr>
          <p:spPr bwMode="auto">
            <a:xfrm>
              <a:off x="2381" y="848"/>
              <a:ext cx="492" cy="2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ru-RU" dirty="0" smtClean="0">
                  <a:solidFill>
                    <a:schemeClr val="bg1"/>
                  </a:solidFill>
                </a:rPr>
                <a:t>март</a:t>
              </a:r>
            </a:p>
          </p:txBody>
        </p:sp>
      </p:grpSp>
      <p:grpSp>
        <p:nvGrpSpPr>
          <p:cNvPr id="17413" name="Rectangle 5"/>
          <p:cNvGrpSpPr>
            <a:grpSpLocks/>
          </p:cNvGrpSpPr>
          <p:nvPr/>
        </p:nvGrpSpPr>
        <p:grpSpPr bwMode="auto">
          <a:xfrm>
            <a:off x="4502835" y="1035051"/>
            <a:ext cx="914400" cy="622300"/>
            <a:chOff x="2838" y="829"/>
            <a:chExt cx="576" cy="392"/>
          </a:xfrm>
          <a:solidFill>
            <a:srgbClr val="00B050"/>
          </a:solidFill>
        </p:grpSpPr>
        <p:pic>
          <p:nvPicPr>
            <p:cNvPr id="17436" name="Rectangl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8" y="829"/>
              <a:ext cx="576" cy="3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7" name="Text Box 8"/>
            <p:cNvSpPr txBox="1">
              <a:spLocks noChangeArrowheads="1"/>
            </p:cNvSpPr>
            <p:nvPr/>
          </p:nvSpPr>
          <p:spPr bwMode="auto">
            <a:xfrm>
              <a:off x="2873" y="848"/>
              <a:ext cx="505" cy="2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ru-RU" dirty="0" smtClean="0">
                  <a:solidFill>
                    <a:schemeClr val="bg1"/>
                  </a:solidFill>
                </a:rPr>
                <a:t>апр</a:t>
              </a:r>
            </a:p>
          </p:txBody>
        </p:sp>
      </p:grpSp>
      <p:grpSp>
        <p:nvGrpSpPr>
          <p:cNvPr id="17414" name="Rectangle 6"/>
          <p:cNvGrpSpPr>
            <a:grpSpLocks/>
          </p:cNvGrpSpPr>
          <p:nvPr/>
        </p:nvGrpSpPr>
        <p:grpSpPr bwMode="auto">
          <a:xfrm>
            <a:off x="5331510" y="1035051"/>
            <a:ext cx="804863" cy="615950"/>
            <a:chOff x="3360" y="829"/>
            <a:chExt cx="507" cy="388"/>
          </a:xfrm>
          <a:solidFill>
            <a:srgbClr val="00B050"/>
          </a:solidFill>
        </p:grpSpPr>
        <p:pic>
          <p:nvPicPr>
            <p:cNvPr id="17434" name="Rectangle 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829"/>
              <a:ext cx="507" cy="3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5" name="Text Box 11"/>
            <p:cNvSpPr txBox="1">
              <a:spLocks noChangeArrowheads="1"/>
            </p:cNvSpPr>
            <p:nvPr/>
          </p:nvSpPr>
          <p:spPr bwMode="auto">
            <a:xfrm>
              <a:off x="3393" y="848"/>
              <a:ext cx="441" cy="2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ru-RU" dirty="0" smtClean="0">
                  <a:solidFill>
                    <a:schemeClr val="bg1"/>
                  </a:solidFill>
                </a:rPr>
                <a:t>май</a:t>
              </a:r>
            </a:p>
          </p:txBody>
        </p:sp>
      </p:grpSp>
      <p:grpSp>
        <p:nvGrpSpPr>
          <p:cNvPr id="17415" name="Rectangle 7"/>
          <p:cNvGrpSpPr>
            <a:grpSpLocks/>
          </p:cNvGrpSpPr>
          <p:nvPr/>
        </p:nvGrpSpPr>
        <p:grpSpPr bwMode="auto">
          <a:xfrm>
            <a:off x="6026835" y="1035051"/>
            <a:ext cx="835025" cy="622300"/>
            <a:chOff x="3798" y="829"/>
            <a:chExt cx="526" cy="392"/>
          </a:xfrm>
          <a:solidFill>
            <a:srgbClr val="00B050"/>
          </a:solidFill>
        </p:grpSpPr>
        <p:pic>
          <p:nvPicPr>
            <p:cNvPr id="17432" name="Rectangle 7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8" y="829"/>
              <a:ext cx="526" cy="3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3" name="Text Box 14"/>
            <p:cNvSpPr txBox="1">
              <a:spLocks noChangeArrowheads="1"/>
            </p:cNvSpPr>
            <p:nvPr/>
          </p:nvSpPr>
          <p:spPr bwMode="auto">
            <a:xfrm>
              <a:off x="3834" y="847"/>
              <a:ext cx="456" cy="2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ru-RU" dirty="0" smtClean="0">
                  <a:solidFill>
                    <a:schemeClr val="bg1"/>
                  </a:solidFill>
                </a:rPr>
                <a:t>июн</a:t>
              </a:r>
            </a:p>
          </p:txBody>
        </p:sp>
      </p:grpSp>
      <p:grpSp>
        <p:nvGrpSpPr>
          <p:cNvPr id="17416" name="Rectangle 8"/>
          <p:cNvGrpSpPr>
            <a:grpSpLocks/>
          </p:cNvGrpSpPr>
          <p:nvPr/>
        </p:nvGrpSpPr>
        <p:grpSpPr bwMode="auto">
          <a:xfrm>
            <a:off x="6763435" y="1035051"/>
            <a:ext cx="884238" cy="622300"/>
            <a:chOff x="4262" y="829"/>
            <a:chExt cx="557" cy="392"/>
          </a:xfrm>
          <a:solidFill>
            <a:srgbClr val="00B050"/>
          </a:solidFill>
        </p:grpSpPr>
        <p:pic>
          <p:nvPicPr>
            <p:cNvPr id="17430" name="Rectangle 8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2" y="829"/>
              <a:ext cx="557" cy="3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1" name="Text Box 17"/>
            <p:cNvSpPr txBox="1">
              <a:spLocks noChangeArrowheads="1"/>
            </p:cNvSpPr>
            <p:nvPr/>
          </p:nvSpPr>
          <p:spPr bwMode="auto">
            <a:xfrm>
              <a:off x="4297" y="848"/>
              <a:ext cx="488" cy="2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ru-RU" dirty="0" smtClean="0">
                  <a:solidFill>
                    <a:schemeClr val="bg1"/>
                  </a:solidFill>
                </a:rPr>
                <a:t>июл</a:t>
              </a:r>
            </a:p>
          </p:txBody>
        </p:sp>
      </p:grpSp>
      <p:grpSp>
        <p:nvGrpSpPr>
          <p:cNvPr id="17422" name="Rectangle 14"/>
          <p:cNvGrpSpPr>
            <a:grpSpLocks/>
          </p:cNvGrpSpPr>
          <p:nvPr/>
        </p:nvGrpSpPr>
        <p:grpSpPr bwMode="auto">
          <a:xfrm>
            <a:off x="101470" y="1052513"/>
            <a:ext cx="3638550" cy="579437"/>
            <a:chOff x="123" y="829"/>
            <a:chExt cx="2292" cy="365"/>
          </a:xfrm>
          <a:solidFill>
            <a:srgbClr val="00B050"/>
          </a:solidFill>
        </p:grpSpPr>
        <p:pic>
          <p:nvPicPr>
            <p:cNvPr id="17428" name="Rectangle 1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" y="829"/>
              <a:ext cx="2292" cy="3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9" name="Text Box 25"/>
            <p:cNvSpPr txBox="1">
              <a:spLocks noChangeArrowheads="1"/>
            </p:cNvSpPr>
            <p:nvPr/>
          </p:nvSpPr>
          <p:spPr bwMode="auto">
            <a:xfrm>
              <a:off x="156" y="848"/>
              <a:ext cx="2225" cy="2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mtClean="0">
                <a:solidFill>
                  <a:srgbClr val="403152"/>
                </a:solidFill>
              </a:endParaRPr>
            </a:p>
          </p:txBody>
        </p:sp>
      </p:grpSp>
      <p:grpSp>
        <p:nvGrpSpPr>
          <p:cNvPr id="17423" name="Rectangle 15"/>
          <p:cNvGrpSpPr>
            <a:grpSpLocks/>
          </p:cNvGrpSpPr>
          <p:nvPr/>
        </p:nvGrpSpPr>
        <p:grpSpPr bwMode="auto">
          <a:xfrm>
            <a:off x="7538135" y="1035051"/>
            <a:ext cx="1030402" cy="622300"/>
            <a:chOff x="4750" y="829"/>
            <a:chExt cx="568" cy="392"/>
          </a:xfrm>
          <a:solidFill>
            <a:srgbClr val="00B050"/>
          </a:solidFill>
        </p:grpSpPr>
        <p:pic>
          <p:nvPicPr>
            <p:cNvPr id="17426" name="Rectangle 1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0" y="829"/>
              <a:ext cx="568" cy="3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 Box 28"/>
            <p:cNvSpPr txBox="1">
              <a:spLocks noChangeArrowheads="1"/>
            </p:cNvSpPr>
            <p:nvPr/>
          </p:nvSpPr>
          <p:spPr bwMode="auto">
            <a:xfrm>
              <a:off x="4785" y="848"/>
              <a:ext cx="499" cy="2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ru-RU" dirty="0" smtClean="0">
                  <a:solidFill>
                    <a:schemeClr val="bg1"/>
                  </a:solidFill>
                </a:rPr>
                <a:t>авг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84163" y="2046288"/>
            <a:ext cx="8285162" cy="378142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7425" name="Picture 32" descr="D:\Data\movchinnik\AppData\Local\Microsoft\Windows\Temporary Internet Files\Content.Outlook\4OWWTX0B\Dettol_OVAL_002_е_01 (8)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2235200"/>
            <a:ext cx="1674812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0" t="69231" r="21181" b="22501"/>
          <a:stretch>
            <a:fillRect/>
          </a:stretch>
        </p:blipFill>
        <p:spPr bwMode="auto">
          <a:xfrm>
            <a:off x="-128588" y="5949950"/>
            <a:ext cx="938053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8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8575"/>
            <a:ext cx="8002587" cy="5619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solidFill>
                  <a:srgbClr val="00B050"/>
                </a:solidFill>
                <a:effectLst/>
                <a:latin typeface="Calibri" pitchFamily="34" charset="0"/>
                <a:ea typeface="+mn-ea"/>
                <a:cs typeface="+mn-cs"/>
              </a:rPr>
              <a:t>Подготовка к проведению </a:t>
            </a:r>
            <a:r>
              <a:rPr lang="ru-RU" sz="3600" b="1" dirty="0" smtClean="0">
                <a:solidFill>
                  <a:srgbClr val="00B050"/>
                </a:solidFill>
                <a:effectLst/>
                <a:latin typeface="Calibri" pitchFamily="34" charset="0"/>
                <a:ea typeface="+mn-ea"/>
                <a:cs typeface="+mn-cs"/>
              </a:rPr>
              <a:t>акции</a:t>
            </a:r>
            <a:endParaRPr lang="en-GB" sz="3600" b="1" dirty="0" smtClean="0">
              <a:solidFill>
                <a:srgbClr val="00B05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38175" y="765175"/>
            <a:ext cx="7848600" cy="554355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ru-RU" sz="2700" b="1" u="sng" dirty="0">
                <a:solidFill>
                  <a:srgbClr val="00B050"/>
                </a:solidFill>
                <a:latin typeface="+mn-lt"/>
                <a:cs typeface="Calibri" pitchFamily="34" charset="0"/>
              </a:rPr>
              <a:t>До </a:t>
            </a:r>
            <a:r>
              <a:rPr lang="ru-RU" sz="2700" b="1" u="sng" dirty="0" smtClean="0">
                <a:solidFill>
                  <a:srgbClr val="00B050"/>
                </a:solidFill>
                <a:latin typeface="+mn-lt"/>
                <a:cs typeface="Calibri" pitchFamily="34" charset="0"/>
              </a:rPr>
              <a:t>15 мая </a:t>
            </a:r>
            <a:r>
              <a:rPr lang="ru-RU" sz="2700" dirty="0">
                <a:solidFill>
                  <a:srgbClr val="0070C0"/>
                </a:solidFill>
                <a:latin typeface="+mn-lt"/>
                <a:cs typeface="Calibri" pitchFamily="34" charset="0"/>
              </a:rPr>
              <a:t>нужно выбрать </a:t>
            </a:r>
            <a:r>
              <a:rPr lang="ru-RU" sz="2700" dirty="0" smtClean="0">
                <a:solidFill>
                  <a:srgbClr val="0070C0"/>
                </a:solidFill>
                <a:latin typeface="+mn-lt"/>
                <a:cs typeface="Calibri" pitchFamily="34" charset="0"/>
              </a:rPr>
              <a:t>аптеки для участия в программе. Для этого при выборе </a:t>
            </a:r>
            <a:r>
              <a:rPr lang="ru-RU" sz="2700" dirty="0">
                <a:solidFill>
                  <a:srgbClr val="0070C0"/>
                </a:solidFill>
                <a:latin typeface="+mn-lt"/>
                <a:cs typeface="Calibri" pitchFamily="34" charset="0"/>
              </a:rPr>
              <a:t>необходимо</a:t>
            </a:r>
            <a:r>
              <a:rPr lang="ru-RU" sz="2700" dirty="0" smtClean="0">
                <a:solidFill>
                  <a:srgbClr val="0070C0"/>
                </a:solidFill>
                <a:latin typeface="+mn-lt"/>
                <a:cs typeface="Calibri" pitchFamily="34" charset="0"/>
              </a:rPr>
              <a:t> руководствоваться следующими приоритетами:</a:t>
            </a:r>
          </a:p>
          <a:p>
            <a:pPr marL="487363" lvl="1" indent="-304800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•"/>
              <a:defRPr/>
            </a:pPr>
            <a:r>
              <a:rPr lang="ru-RU" sz="2700" dirty="0" smtClean="0">
                <a:solidFill>
                  <a:srgbClr val="0070C0"/>
                </a:solidFill>
                <a:latin typeface="+mn-lt"/>
                <a:cs typeface="Calibri" pitchFamily="34" charset="0"/>
              </a:rPr>
              <a:t>Приоритет №1 - задействовать сети, при этом акцию необходимо проводить только в аптеках </a:t>
            </a:r>
            <a:r>
              <a:rPr lang="en-US" sz="2700" dirty="0" smtClean="0">
                <a:solidFill>
                  <a:srgbClr val="0070C0"/>
                </a:solidFill>
                <a:latin typeface="+mn-lt"/>
                <a:cs typeface="Calibri" pitchFamily="34" charset="0"/>
              </a:rPr>
              <a:t>(</a:t>
            </a:r>
            <a:r>
              <a:rPr lang="ru-RU" sz="2700" dirty="0" smtClean="0">
                <a:solidFill>
                  <a:srgbClr val="0070C0"/>
                </a:solidFill>
                <a:latin typeface="+mn-lt"/>
                <a:cs typeface="Calibri" pitchFamily="34" charset="0"/>
              </a:rPr>
              <a:t>категорий </a:t>
            </a:r>
            <a:r>
              <a:rPr lang="en-US" sz="2700" dirty="0" smtClean="0">
                <a:solidFill>
                  <a:srgbClr val="0070C0"/>
                </a:solidFill>
                <a:latin typeface="+mn-lt"/>
                <a:cs typeface="Calibri" pitchFamily="34" charset="0"/>
              </a:rPr>
              <a:t>VIP, A, B)</a:t>
            </a:r>
            <a:r>
              <a:rPr lang="ru-RU" sz="2700" dirty="0" smtClean="0">
                <a:solidFill>
                  <a:srgbClr val="0070C0"/>
                </a:solidFill>
                <a:latin typeface="+mn-lt"/>
                <a:cs typeface="Calibri" pitchFamily="34" charset="0"/>
              </a:rPr>
              <a:t>, которые посещаются представителем </a:t>
            </a:r>
            <a:r>
              <a:rPr lang="en-US" sz="2700" dirty="0" smtClean="0">
                <a:solidFill>
                  <a:srgbClr val="0070C0"/>
                </a:solidFill>
                <a:latin typeface="+mn-lt"/>
                <a:cs typeface="Calibri" pitchFamily="34" charset="0"/>
              </a:rPr>
              <a:t>RBH</a:t>
            </a:r>
          </a:p>
          <a:p>
            <a:pPr marL="487363" lvl="1" indent="-304800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•"/>
              <a:defRPr/>
            </a:pPr>
            <a:r>
              <a:rPr lang="ru-RU" sz="2700" dirty="0" smtClean="0">
                <a:solidFill>
                  <a:srgbClr val="0070C0"/>
                </a:solidFill>
                <a:latin typeface="+mn-lt"/>
                <a:cs typeface="Calibri" pitchFamily="34" charset="0"/>
              </a:rPr>
              <a:t>Приоритет №2 – проводить акцию в независимых аптеках  </a:t>
            </a:r>
            <a:r>
              <a:rPr lang="en-US" sz="2700" dirty="0" smtClean="0">
                <a:solidFill>
                  <a:srgbClr val="0070C0"/>
                </a:solidFill>
                <a:latin typeface="+mn-lt"/>
                <a:cs typeface="Calibri" pitchFamily="34" charset="0"/>
              </a:rPr>
              <a:t>VIP, A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ru-RU" sz="2700" dirty="0" smtClean="0">
                <a:solidFill>
                  <a:srgbClr val="0070C0"/>
                </a:solidFill>
                <a:latin typeface="+mn-lt"/>
                <a:cs typeface="Calibri" pitchFamily="34" charset="0"/>
              </a:rPr>
              <a:t>До </a:t>
            </a:r>
            <a:r>
              <a:rPr lang="ru-RU" sz="2700" b="1" u="sng" dirty="0" smtClean="0">
                <a:solidFill>
                  <a:srgbClr val="00B050"/>
                </a:solidFill>
                <a:latin typeface="+mn-lt"/>
                <a:cs typeface="Calibri" pitchFamily="34" charset="0"/>
              </a:rPr>
              <a:t>30 мая </a:t>
            </a:r>
            <a:r>
              <a:rPr lang="ru-RU" sz="2700" dirty="0" smtClean="0">
                <a:solidFill>
                  <a:srgbClr val="0070C0"/>
                </a:solidFill>
                <a:latin typeface="+mn-lt"/>
                <a:cs typeface="Calibri" pitchFamily="34" charset="0"/>
              </a:rPr>
              <a:t>внести в отчет по акции выбранные для акции аптеки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ru-RU" sz="2700" dirty="0" smtClean="0">
                <a:solidFill>
                  <a:srgbClr val="0070C0"/>
                </a:solidFill>
                <a:latin typeface="+mn-lt"/>
                <a:cs typeface="Calibri" pitchFamily="34" charset="0"/>
              </a:rPr>
              <a:t>Подарки должны передаваться строго по акту приемки-передачи</a:t>
            </a:r>
            <a:endParaRPr lang="en-GB" sz="2700" dirty="0" smtClean="0">
              <a:solidFill>
                <a:srgbClr val="0070C0"/>
              </a:solidFill>
              <a:latin typeface="+mn-lt"/>
              <a:cs typeface="Calibri" pitchFamily="34" charset="0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0" t="69231" r="21181" b="22501"/>
          <a:stretch>
            <a:fillRect/>
          </a:stretch>
        </p:blipFill>
        <p:spPr bwMode="auto">
          <a:xfrm>
            <a:off x="-128588" y="5949950"/>
            <a:ext cx="938053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95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 b="1" dirty="0">
                <a:solidFill>
                  <a:srgbClr val="00B050"/>
                </a:solidFill>
                <a:effectLst/>
                <a:latin typeface="Calibri" pitchFamily="34" charset="0"/>
                <a:ea typeface="+mn-ea"/>
                <a:cs typeface="+mn-cs"/>
              </a:rPr>
              <a:t>Приложения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0" t="69231" r="21181" b="22501"/>
          <a:stretch>
            <a:fillRect/>
          </a:stretch>
        </p:blipFill>
        <p:spPr bwMode="auto">
          <a:xfrm>
            <a:off x="-128588" y="5949950"/>
            <a:ext cx="938053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40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82600"/>
            <a:ext cx="6769100" cy="7905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>
                <a:solidFill>
                  <a:srgbClr val="00B050"/>
                </a:solidFill>
              </a:rPr>
              <a:t>Эффективность</a:t>
            </a:r>
            <a:r>
              <a:rPr lang="ru-RU" smtClean="0">
                <a:solidFill>
                  <a:srgbClr val="000099"/>
                </a:solidFill>
              </a:rPr>
              <a:t> Спрея для ран Деттол</a:t>
            </a:r>
          </a:p>
        </p:txBody>
      </p:sp>
      <p:sp>
        <p:nvSpPr>
          <p:cNvPr id="20483" name="Содержимое 11"/>
          <p:cNvSpPr>
            <a:spLocks noGrp="1"/>
          </p:cNvSpPr>
          <p:nvPr>
            <p:ph idx="1"/>
          </p:nvPr>
        </p:nvSpPr>
        <p:spPr>
          <a:xfrm>
            <a:off x="500063" y="2052638"/>
            <a:ext cx="7240587" cy="4300537"/>
          </a:xfrm>
        </p:spPr>
        <p:txBody>
          <a:bodyPr/>
          <a:lstStyle/>
          <a:p>
            <a:pPr eaLnBrk="1" hangingPunct="1">
              <a:buFontTx/>
              <a:buChar char="•"/>
            </a:pPr>
            <a:endParaRPr lang="en-GB" smtClean="0"/>
          </a:p>
        </p:txBody>
      </p:sp>
      <p:pic>
        <p:nvPicPr>
          <p:cNvPr id="2" name="Picture 2" descr="C:\My\Work\Citymetria\Dettol\PSD\BackGround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1463" y="5084763"/>
            <a:ext cx="1898650" cy="108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endParaRPr lang="ru-RU" sz="800" dirty="0"/>
          </a:p>
          <a:p>
            <a:pPr>
              <a:defRPr/>
            </a:pPr>
            <a:r>
              <a:rPr lang="ru-RU" b="1" dirty="0">
                <a:latin typeface="+mn-lt"/>
              </a:rPr>
              <a:t>ГРИБКИ</a:t>
            </a:r>
          </a:p>
          <a:p>
            <a:pPr>
              <a:defRPr/>
            </a:pPr>
            <a:endParaRPr lang="ru-RU" sz="500" b="1" dirty="0">
              <a:latin typeface="+mn-lt"/>
            </a:endParaRPr>
          </a:p>
          <a:p>
            <a:pPr marL="285750" indent="-285750" eaLnBrk="0" hangingPunct="0">
              <a:buFont typeface="Wingdings" pitchFamily="2" charset="2"/>
              <a:buChar char="ü"/>
              <a:defRPr/>
            </a:pPr>
            <a:r>
              <a:rPr lang="ru-RU" sz="1600" dirty="0">
                <a:latin typeface="+mn-lt"/>
              </a:rPr>
              <a:t>Candida albicans</a:t>
            </a:r>
          </a:p>
          <a:p>
            <a:pPr eaLnBrk="0" hangingPunct="0">
              <a:defRPr/>
            </a:pP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285750" y="3122613"/>
            <a:ext cx="4572000" cy="21082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latin typeface="+mn-lt"/>
              </a:rPr>
              <a:t>БАКТЕРИИ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500" b="1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dirty="0">
                <a:latin typeface="+mn-lt"/>
              </a:rPr>
              <a:t>Escherichia coli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dirty="0">
                <a:latin typeface="+mn-lt"/>
              </a:rPr>
              <a:t>Enterococcus </a:t>
            </a:r>
            <a:r>
              <a:rPr lang="en-US" sz="1600" dirty="0" err="1">
                <a:latin typeface="+mn-lt"/>
              </a:rPr>
              <a:t>hirae</a:t>
            </a:r>
            <a:r>
              <a:rPr lang="ru-RU" sz="1600" dirty="0">
                <a:latin typeface="+mn-lt"/>
              </a:rPr>
              <a:t> </a:t>
            </a:r>
            <a:endParaRPr lang="en-US" sz="1600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dirty="0" err="1">
                <a:latin typeface="+mn-lt"/>
              </a:rPr>
              <a:t>Klebsiella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pneumoniae</a:t>
            </a:r>
            <a:endParaRPr lang="en-US" sz="1600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dirty="0">
                <a:latin typeface="+mn-lt"/>
              </a:rPr>
              <a:t>Proteus vulgaris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dirty="0">
                <a:latin typeface="+mn-lt"/>
              </a:rPr>
              <a:t>Pseudomonas </a:t>
            </a:r>
            <a:r>
              <a:rPr lang="en-US" sz="1600" dirty="0" err="1">
                <a:latin typeface="+mn-lt"/>
              </a:rPr>
              <a:t>aeruginosa</a:t>
            </a:r>
            <a:endParaRPr lang="en-US" sz="1600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dirty="0">
                <a:latin typeface="+mn-lt"/>
              </a:rPr>
              <a:t>Staphylococcus </a:t>
            </a:r>
            <a:r>
              <a:rPr lang="en-US" sz="1600" dirty="0" err="1">
                <a:latin typeface="+mn-lt"/>
              </a:rPr>
              <a:t>aureus</a:t>
            </a:r>
            <a:endParaRPr lang="en-US" sz="16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n-lt"/>
              </a:rPr>
              <a:t>      </a:t>
            </a:r>
            <a:r>
              <a:rPr lang="en-US" sz="1200" dirty="0">
                <a:latin typeface="+mn-lt"/>
              </a:rPr>
              <a:t>(</a:t>
            </a:r>
            <a:r>
              <a:rPr lang="ru-RU" sz="1200" dirty="0">
                <a:latin typeface="+mn-lt"/>
              </a:rPr>
              <a:t>частый возбудитель раневых инфекций)</a:t>
            </a:r>
          </a:p>
        </p:txBody>
      </p:sp>
      <p:sp>
        <p:nvSpPr>
          <p:cNvPr id="20488" name="Rectangle 15"/>
          <p:cNvSpPr>
            <a:spLocks noChangeArrowheads="1"/>
          </p:cNvSpPr>
          <p:nvPr/>
        </p:nvSpPr>
        <p:spPr bwMode="auto">
          <a:xfrm>
            <a:off x="0" y="5951538"/>
            <a:ext cx="59880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900" i="1"/>
              <a:t>1 </a:t>
            </a:r>
            <a:r>
              <a:rPr lang="en-US" sz="900" i="1"/>
              <a:t>RECKITT BENCKISER (1996) In vitro study using CEN TC216 Phase 2, Step 1 test methodology. Data on file.</a:t>
            </a:r>
            <a:endParaRPr lang="ru-RU" sz="900" i="1"/>
          </a:p>
          <a:p>
            <a:r>
              <a:rPr lang="ru-RU" sz="900" i="1"/>
              <a:t>2 </a:t>
            </a:r>
            <a:r>
              <a:rPr lang="en-US" sz="900" i="1"/>
              <a:t>RECKITT BENCKISER (2006) In vitro study using European Standard EN1276. Data on file.</a:t>
            </a:r>
            <a:endParaRPr lang="ru-RU" sz="900" i="1"/>
          </a:p>
          <a:p>
            <a:r>
              <a:rPr lang="ru-RU" sz="900" i="1" baseline="30000"/>
              <a:t>3</a:t>
            </a:r>
            <a:r>
              <a:rPr lang="ru-RU" sz="900" i="1"/>
              <a:t> </a:t>
            </a:r>
            <a:r>
              <a:rPr lang="en-US" sz="900" i="1"/>
              <a:t>RECKITT BENCKISER (2006) In vitro study using European Standard EN1650. Data on file</a:t>
            </a:r>
            <a:endParaRPr lang="ru-RU" sz="900" i="1"/>
          </a:p>
        </p:txBody>
      </p:sp>
      <p:sp>
        <p:nvSpPr>
          <p:cNvPr id="17" name="Rectangle 16"/>
          <p:cNvSpPr/>
          <p:nvPr/>
        </p:nvSpPr>
        <p:spPr>
          <a:xfrm>
            <a:off x="4760913" y="3481388"/>
            <a:ext cx="4462462" cy="15684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dirty="0">
                <a:latin typeface="+mn-lt"/>
              </a:rPr>
              <a:t>Staphylococcus </a:t>
            </a:r>
            <a:r>
              <a:rPr lang="en-US" sz="1600" dirty="0" err="1">
                <a:latin typeface="+mn-lt"/>
              </a:rPr>
              <a:t>epidermidis</a:t>
            </a:r>
            <a:endParaRPr lang="en-US" sz="1600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dirty="0">
                <a:latin typeface="+mn-lt"/>
              </a:rPr>
              <a:t>Streptococcus </a:t>
            </a:r>
            <a:r>
              <a:rPr lang="en-US" sz="1600" dirty="0" err="1">
                <a:latin typeface="+mn-lt"/>
              </a:rPr>
              <a:t>pyogenes</a:t>
            </a:r>
            <a:endParaRPr lang="en-US" sz="1600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1600" dirty="0">
                <a:latin typeface="+mn-lt"/>
              </a:rPr>
              <a:t>Устойчивый к метициллину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</a:rPr>
              <a:t>     </a:t>
            </a:r>
            <a:r>
              <a:rPr lang="en-US" sz="1600" dirty="0">
                <a:latin typeface="Arial" charset="0"/>
                <a:cs typeface="Arial" charset="0"/>
              </a:rPr>
              <a:t>Staphylococcus </a:t>
            </a:r>
            <a:r>
              <a:rPr lang="en-US" sz="1600" dirty="0" err="1">
                <a:latin typeface="Arial" charset="0"/>
                <a:cs typeface="Arial" charset="0"/>
              </a:rPr>
              <a:t>aureus</a:t>
            </a:r>
            <a:r>
              <a:rPr lang="en-US" sz="1600" dirty="0">
                <a:latin typeface="Arial" charset="0"/>
                <a:cs typeface="Arial" charset="0"/>
              </a:rPr>
              <a:t> (MRSA)</a:t>
            </a:r>
            <a:endParaRPr lang="ru-RU" sz="1600" dirty="0">
              <a:latin typeface="Arial" charset="0"/>
              <a:cs typeface="Arial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1600" dirty="0">
                <a:latin typeface="+mn-lt"/>
              </a:rPr>
              <a:t>Устойчивый к ванкомицину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</a:rPr>
              <a:t>     </a:t>
            </a:r>
            <a:r>
              <a:rPr lang="en-US" sz="1600" dirty="0">
                <a:latin typeface="Arial" charset="0"/>
                <a:cs typeface="Arial" charset="0"/>
              </a:rPr>
              <a:t>Enterococcus </a:t>
            </a:r>
            <a:r>
              <a:rPr lang="en-US" sz="1600" dirty="0" err="1">
                <a:latin typeface="Arial" charset="0"/>
                <a:cs typeface="Arial" charset="0"/>
              </a:rPr>
              <a:t>faecalis</a:t>
            </a:r>
            <a:r>
              <a:rPr lang="en-US" sz="1600" dirty="0">
                <a:latin typeface="Arial" charset="0"/>
                <a:cs typeface="Arial" charset="0"/>
              </a:rPr>
              <a:t> (</a:t>
            </a:r>
            <a:r>
              <a:rPr lang="en-US" sz="1600" dirty="0">
                <a:latin typeface="+mn-lt"/>
              </a:rPr>
              <a:t>VRE</a:t>
            </a:r>
            <a:r>
              <a:rPr lang="ru-RU" sz="1600" dirty="0">
                <a:latin typeface="+mn-lt"/>
              </a:rPr>
              <a:t>)</a:t>
            </a:r>
          </a:p>
        </p:txBody>
      </p:sp>
      <p:sp>
        <p:nvSpPr>
          <p:cNvPr id="20490" name="Rectangle 3"/>
          <p:cNvSpPr>
            <a:spLocks noChangeArrowheads="1"/>
          </p:cNvSpPr>
          <p:nvPr/>
        </p:nvSpPr>
        <p:spPr bwMode="auto">
          <a:xfrm>
            <a:off x="2994025" y="2997200"/>
            <a:ext cx="330676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en-US" sz="3200" b="1"/>
          </a:p>
        </p:txBody>
      </p:sp>
      <p:sp>
        <p:nvSpPr>
          <p:cNvPr id="20491" name="Rounded Rectangle 13"/>
          <p:cNvSpPr>
            <a:spLocks noChangeArrowheads="1"/>
          </p:cNvSpPr>
          <p:nvPr/>
        </p:nvSpPr>
        <p:spPr bwMode="auto">
          <a:xfrm>
            <a:off x="149225" y="1154113"/>
            <a:ext cx="8772525" cy="18891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/>
            <a:r>
              <a:rPr lang="ru-RU" sz="1500" b="1">
                <a:solidFill>
                  <a:srgbClr val="000099"/>
                </a:solidFill>
              </a:rPr>
              <a:t>Проявляет бактерицидную активность в отношении стафилококков, стрептококков, грамотрицательных бактерий (кишечной и синегнойной палочек, протея, клебсиеллы и др.), анаэробных бактерий, грибов и плесеней. Дейтствует на штаммы бактерий, устойчивых к антибиотикам и другим химиотерапевтическим лекарственным средствам; подавляет плазмокоагулазу и гиалуронидазу стафилококков. Предупреждает вторичное инфицирование ран госпитальными штаммами микроорганизмов.</a:t>
            </a:r>
          </a:p>
        </p:txBody>
      </p:sp>
      <p:sp>
        <p:nvSpPr>
          <p:cNvPr id="20492" name="Rectangle 13"/>
          <p:cNvSpPr>
            <a:spLocks noChangeArrowheads="1"/>
          </p:cNvSpPr>
          <p:nvPr/>
        </p:nvSpPr>
        <p:spPr bwMode="auto">
          <a:xfrm>
            <a:off x="0" y="6524625"/>
            <a:ext cx="66595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ru-RU" sz="900"/>
              <a:t>Информация предназначена исключительно для внутреннего пользования сотрудников ООО Реккит Бенкиз Хэлскэр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7570858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263525" y="304800"/>
            <a:ext cx="4300538" cy="2076450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100" b="1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Cостав: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00" b="1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100" dirty="0">
                <a:latin typeface="+mj-lt"/>
                <a:ea typeface="+mj-ea"/>
                <a:cs typeface="+mj-cs"/>
              </a:rPr>
              <a:t>В 100 мл спрея содержится: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00" b="1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11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активное вещество: </a:t>
            </a:r>
            <a:r>
              <a:rPr lang="ru-RU" sz="1100" dirty="0">
                <a:latin typeface="+mj-lt"/>
                <a:ea typeface="+mj-ea"/>
                <a:cs typeface="+mj-cs"/>
              </a:rPr>
              <a:t>раствор бензалкония хлорида 50% в пересчете на бензалкония хлорид – 0,198 г;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endParaRPr lang="ru-RU" sz="200" b="1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11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вспомогательные вещества: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1100" dirty="0">
                <a:latin typeface="+mj-lt"/>
                <a:ea typeface="+mj-ea"/>
                <a:cs typeface="+mj-cs"/>
              </a:rPr>
              <a:t>пропиленгликоль 2,08 г, натрия дигидрофосфат 0,718 г,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1100" dirty="0">
                <a:latin typeface="+mj-lt"/>
                <a:ea typeface="+mj-ea"/>
                <a:cs typeface="+mj-cs"/>
              </a:rPr>
              <a:t>натрия гидрофосфат 0,143 г, хвойный ароматизатор 0,046 г, динатрия эдетат 0,015 г, вода смягченная 96, 603 г</a:t>
            </a:r>
            <a:endParaRPr lang="ru-RU" sz="1100" b="1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32313" y="1955800"/>
            <a:ext cx="5103812" cy="852488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1100" dirty="0">
                <a:latin typeface="+mj-lt"/>
                <a:ea typeface="+mj-ea"/>
                <a:cs typeface="+mj-cs"/>
              </a:rPr>
              <a:t>Противопоказания: детский возраст до 3 лет, индивидуальная непереносимость.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1100" dirty="0">
                <a:latin typeface="+mj-lt"/>
                <a:ea typeface="+mj-ea"/>
                <a:cs typeface="+mj-cs"/>
              </a:rPr>
              <a:t>Возможно использование во время всего периода беременности и лактации.</a:t>
            </a:r>
          </a:p>
        </p:txBody>
      </p:sp>
      <p:sp>
        <p:nvSpPr>
          <p:cNvPr id="13" name="Скругленный прямоугольник 21"/>
          <p:cNvSpPr/>
          <p:nvPr/>
        </p:nvSpPr>
        <p:spPr bwMode="auto">
          <a:xfrm>
            <a:off x="4654550" y="304800"/>
            <a:ext cx="4113213" cy="1736725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b="1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Бензалкония хлорид – антисептик, поверхностно-активное катионное вещество, нарушает проницаемость клеточной мембраны микроорганизмов и тормозит ферментативные процессы, активен в отношении многих патогенных бактерий, некоторых видов вирусов (инактивирует вирус </a:t>
            </a:r>
            <a:r>
              <a:rPr lang="en-GB" sz="1200" b="1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Herpes simplex</a:t>
            </a:r>
            <a:r>
              <a:rPr lang="ru-RU" sz="1200" b="1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), грибов и простейших*.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76213" y="6191250"/>
            <a:ext cx="892492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 i="1"/>
              <a:t>*</a:t>
            </a:r>
            <a:r>
              <a:rPr lang="ru-RU" sz="1000" i="1"/>
              <a:t>Инструкция по медицинскому применению препарата Деттол Бензалкония Хлорид. ЛП 000556</a:t>
            </a:r>
          </a:p>
          <a:p>
            <a:r>
              <a:rPr lang="en-US" sz="1000" i="1"/>
              <a:t>*</a:t>
            </a:r>
            <a:r>
              <a:rPr lang="ru-RU" sz="1000" i="1"/>
              <a:t>*</a:t>
            </a:r>
            <a:r>
              <a:rPr lang="en-US" sz="1000" i="1"/>
              <a:t>RECKITT BENCKISER (1996) In vitro study using CEN TC216 Phase 2, Step 1 test methodology. Data on file.</a:t>
            </a:r>
            <a:endParaRPr lang="ru-RU" sz="1000" i="1"/>
          </a:p>
          <a:p>
            <a:r>
              <a:rPr lang="en-US" sz="1000" i="1"/>
              <a:t>**</a:t>
            </a:r>
            <a:r>
              <a:rPr lang="ru-RU" sz="1000" i="1"/>
              <a:t>* </a:t>
            </a:r>
            <a:r>
              <a:rPr lang="en-US" sz="1000" i="1"/>
              <a:t>RECKITT BENCKISER (2006) In vitro study using European Standard EN1276. Data on file.</a:t>
            </a:r>
            <a:endParaRPr lang="ru-RU" sz="1000" i="1"/>
          </a:p>
          <a:p>
            <a:r>
              <a:rPr lang="en-US" sz="1000" i="1"/>
              <a:t>*</a:t>
            </a:r>
            <a:r>
              <a:rPr lang="ru-RU" sz="1000" i="1"/>
              <a:t>* **</a:t>
            </a:r>
            <a:r>
              <a:rPr lang="en-US" sz="1000" i="1"/>
              <a:t>RECKITT BENCKISER (2006) In vitro study using European Standard EN1650. Data on file</a:t>
            </a:r>
            <a:endParaRPr lang="ru-RU" sz="1000" i="1"/>
          </a:p>
          <a:p>
            <a:endParaRPr lang="ru-RU" sz="1000" i="1"/>
          </a:p>
        </p:txBody>
      </p:sp>
      <p:cxnSp>
        <p:nvCxnSpPr>
          <p:cNvPr id="15" name="Straight Connector 15"/>
          <p:cNvCxnSpPr/>
          <p:nvPr/>
        </p:nvCxnSpPr>
        <p:spPr>
          <a:xfrm rot="18242440" flipH="1" flipV="1">
            <a:off x="6422231" y="4571207"/>
            <a:ext cx="792163" cy="1079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7"/>
          <p:cNvCxnSpPr/>
          <p:nvPr/>
        </p:nvCxnSpPr>
        <p:spPr>
          <a:xfrm rot="18242440" flipH="1" flipV="1">
            <a:off x="6642100" y="4498975"/>
            <a:ext cx="655638" cy="1793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9"/>
          <p:cNvCxnSpPr/>
          <p:nvPr/>
        </p:nvCxnSpPr>
        <p:spPr>
          <a:xfrm rot="18242440">
            <a:off x="6892925" y="4319588"/>
            <a:ext cx="457200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4"/>
          <p:cNvCxnSpPr/>
          <p:nvPr/>
        </p:nvCxnSpPr>
        <p:spPr>
          <a:xfrm rot="18242440" flipH="1">
            <a:off x="6538119" y="4679157"/>
            <a:ext cx="676275" cy="1666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Rounded Rectangle 13"/>
          <p:cNvSpPr>
            <a:spLocks noChangeArrowheads="1"/>
          </p:cNvSpPr>
          <p:nvPr/>
        </p:nvSpPr>
        <p:spPr bwMode="auto">
          <a:xfrm>
            <a:off x="277813" y="3046413"/>
            <a:ext cx="8774112" cy="112395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/>
            <a:r>
              <a:rPr lang="ru-RU" sz="1200">
                <a:solidFill>
                  <a:srgbClr val="000099"/>
                </a:solidFill>
              </a:rPr>
              <a:t>Спрей для обработки ран </a:t>
            </a:r>
            <a:r>
              <a:rPr lang="en-US" sz="1200">
                <a:solidFill>
                  <a:srgbClr val="000099"/>
                </a:solidFill>
              </a:rPr>
              <a:t>Dettol </a:t>
            </a:r>
            <a:r>
              <a:rPr lang="ru-RU" sz="1200">
                <a:solidFill>
                  <a:srgbClr val="000099"/>
                </a:solidFill>
              </a:rPr>
              <a:t>п</a:t>
            </a:r>
            <a:r>
              <a:rPr lang="ru-RU" sz="1200" b="1">
                <a:solidFill>
                  <a:srgbClr val="000099"/>
                </a:solidFill>
              </a:rPr>
              <a:t>роявляет бактерицидную активность в отношении стафилококков, стрептококков, грамотрицательных бактерий (кишечной и синегнойной палочек, протея, клебсиеллы и др.), анаэробных бактерий, грибов и плесеней. Действует на штаммы бактерий, устойчивых к антибиотикам и другим химиотерапевтическим лекарственным средствам; подавляет плазмокоагулазу и гиалуронидазу стафилококков. Предупреждает вторичное инфицирование ран госпитальными штаммами микроорганизмов.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7281863" y="5097463"/>
            <a:ext cx="1511300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ru-RU" sz="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100" b="1" dirty="0">
                <a:latin typeface="+mn-lt"/>
              </a:rPr>
              <a:t>ГРИБКИ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00" b="1" dirty="0">
              <a:latin typeface="+mn-lt"/>
            </a:endParaRPr>
          </a:p>
          <a:p>
            <a:pPr marL="285750" indent="-285750" eaLnBrk="0" fontAlgn="auto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1050" dirty="0">
                <a:latin typeface="+mn-lt"/>
              </a:rPr>
              <a:t>Candida albicans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ru-RU" sz="1100" dirty="0"/>
          </a:p>
        </p:txBody>
      </p:sp>
      <p:sp>
        <p:nvSpPr>
          <p:cNvPr id="22" name="Rectangle 21"/>
          <p:cNvSpPr/>
          <p:nvPr/>
        </p:nvSpPr>
        <p:spPr>
          <a:xfrm>
            <a:off x="215900" y="4746625"/>
            <a:ext cx="4572000" cy="14001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100" b="1" dirty="0">
                <a:latin typeface="+mn-lt"/>
              </a:rPr>
              <a:t>БАКТЕРИИ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00" b="1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050" dirty="0">
                <a:latin typeface="+mn-lt"/>
              </a:rPr>
              <a:t>Escherichia coli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050" dirty="0">
                <a:latin typeface="+mn-lt"/>
              </a:rPr>
              <a:t>Enterococcus </a:t>
            </a:r>
            <a:r>
              <a:rPr lang="en-US" sz="1050" dirty="0" err="1">
                <a:latin typeface="+mn-lt"/>
              </a:rPr>
              <a:t>hirae</a:t>
            </a:r>
            <a:r>
              <a:rPr lang="ru-RU" sz="1050" dirty="0">
                <a:latin typeface="+mn-lt"/>
              </a:rPr>
              <a:t> </a:t>
            </a:r>
            <a:endParaRPr lang="en-US" sz="1050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050" dirty="0" err="1">
                <a:latin typeface="+mn-lt"/>
              </a:rPr>
              <a:t>Klebsiella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pneumoniae</a:t>
            </a:r>
            <a:endParaRPr lang="en-US" sz="1050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050" dirty="0">
                <a:latin typeface="+mn-lt"/>
              </a:rPr>
              <a:t>Proteus vulgaris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050" dirty="0">
                <a:latin typeface="+mn-lt"/>
              </a:rPr>
              <a:t>Pseudomonas </a:t>
            </a:r>
            <a:r>
              <a:rPr lang="en-US" sz="1050" dirty="0" err="1">
                <a:latin typeface="+mn-lt"/>
              </a:rPr>
              <a:t>aeruginosa</a:t>
            </a:r>
            <a:endParaRPr lang="en-US" sz="1050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050" dirty="0">
                <a:latin typeface="+mn-lt"/>
              </a:rPr>
              <a:t>Staphylococcus </a:t>
            </a:r>
            <a:r>
              <a:rPr lang="en-US" sz="1050" dirty="0" err="1">
                <a:latin typeface="+mn-lt"/>
              </a:rPr>
              <a:t>aureus</a:t>
            </a:r>
            <a:endParaRPr lang="en-US" sz="105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900" dirty="0">
                <a:latin typeface="+mn-lt"/>
              </a:rPr>
              <a:t>      </a:t>
            </a:r>
            <a:r>
              <a:rPr lang="en-US" sz="900" dirty="0">
                <a:latin typeface="+mn-lt"/>
              </a:rPr>
              <a:t>(</a:t>
            </a:r>
            <a:r>
              <a:rPr lang="ru-RU" sz="900" dirty="0">
                <a:latin typeface="+mn-lt"/>
              </a:rPr>
              <a:t>частый возбудитель раневых инфекций)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75063" y="4962525"/>
            <a:ext cx="4462462" cy="1062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050" dirty="0">
                <a:latin typeface="+mn-lt"/>
              </a:rPr>
              <a:t>Staphylococcus </a:t>
            </a:r>
            <a:r>
              <a:rPr lang="en-US" sz="1050" dirty="0" err="1">
                <a:latin typeface="+mn-lt"/>
              </a:rPr>
              <a:t>epidermidis</a:t>
            </a:r>
            <a:endParaRPr lang="en-US" sz="1050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050" dirty="0">
                <a:latin typeface="+mn-lt"/>
              </a:rPr>
              <a:t>Streptococcus </a:t>
            </a:r>
            <a:r>
              <a:rPr lang="en-US" sz="1050" dirty="0" err="1">
                <a:latin typeface="+mn-lt"/>
              </a:rPr>
              <a:t>pyogenes</a:t>
            </a:r>
            <a:endParaRPr lang="en-US" sz="1050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1050" dirty="0">
                <a:latin typeface="+mn-lt"/>
              </a:rPr>
              <a:t>Устойчивый к метициллину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50" dirty="0">
                <a:latin typeface="+mn-lt"/>
              </a:rPr>
              <a:t>     </a:t>
            </a:r>
            <a:r>
              <a:rPr lang="en-US" sz="1050" dirty="0">
                <a:latin typeface="+mn-lt"/>
              </a:rPr>
              <a:t>Staphylococcus </a:t>
            </a:r>
            <a:r>
              <a:rPr lang="en-US" sz="1050" dirty="0" err="1">
                <a:latin typeface="+mn-lt"/>
              </a:rPr>
              <a:t>aureus</a:t>
            </a:r>
            <a:r>
              <a:rPr lang="en-US" sz="1050" dirty="0">
                <a:latin typeface="+mn-lt"/>
              </a:rPr>
              <a:t> (MRSA)</a:t>
            </a:r>
            <a:endParaRPr lang="ru-RU" sz="1050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1050" dirty="0">
                <a:latin typeface="+mn-lt"/>
              </a:rPr>
              <a:t>Устойчивый к ванкомицину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50" dirty="0">
                <a:latin typeface="+mn-lt"/>
              </a:rPr>
              <a:t>     </a:t>
            </a:r>
            <a:r>
              <a:rPr lang="en-US" sz="1050" dirty="0">
                <a:latin typeface="+mn-lt"/>
              </a:rPr>
              <a:t>Enterococcus </a:t>
            </a:r>
            <a:r>
              <a:rPr lang="en-US" sz="1050" dirty="0" err="1">
                <a:latin typeface="+mn-lt"/>
              </a:rPr>
              <a:t>faecalis</a:t>
            </a:r>
            <a:r>
              <a:rPr lang="en-US" sz="1050" dirty="0">
                <a:latin typeface="+mn-lt"/>
              </a:rPr>
              <a:t> (VRE</a:t>
            </a:r>
            <a:r>
              <a:rPr lang="ru-RU" sz="1050" dirty="0">
                <a:latin typeface="+mn-lt"/>
              </a:rPr>
              <a:t>)</a:t>
            </a:r>
          </a:p>
        </p:txBody>
      </p:sp>
      <p:sp>
        <p:nvSpPr>
          <p:cNvPr id="21518" name="Rectangle 3"/>
          <p:cNvSpPr>
            <a:spLocks noChangeArrowheads="1"/>
          </p:cNvSpPr>
          <p:nvPr/>
        </p:nvSpPr>
        <p:spPr bwMode="auto">
          <a:xfrm>
            <a:off x="2994025" y="4170363"/>
            <a:ext cx="330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en-US" sz="2400" b="1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293688" y="4306888"/>
            <a:ext cx="914558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1200">
                <a:latin typeface="Arial" charset="0"/>
                <a:cs typeface="Arial" charset="0"/>
              </a:rPr>
              <a:t>В</a:t>
            </a:r>
            <a:r>
              <a:rPr lang="ru-RU" sz="1400">
                <a:latin typeface="Arial" charset="0"/>
                <a:cs typeface="Arial" charset="0"/>
              </a:rPr>
              <a:t> </a:t>
            </a:r>
            <a:r>
              <a:rPr lang="ru-RU" sz="1200">
                <a:latin typeface="Arial" charset="0"/>
                <a:cs typeface="Arial" charset="0"/>
              </a:rPr>
              <a:t>исследованиях </a:t>
            </a:r>
            <a:r>
              <a:rPr lang="en-US" sz="1200">
                <a:latin typeface="Arial" charset="0"/>
                <a:cs typeface="Arial" charset="0"/>
              </a:rPr>
              <a:t>in vitro </a:t>
            </a:r>
            <a:r>
              <a:rPr lang="ru-RU" sz="1200">
                <a:latin typeface="Arial" charset="0"/>
                <a:cs typeface="Arial" charset="0"/>
              </a:rPr>
              <a:t>спрея в условиях загрязнения была доказана способность спрея уничножать различные виды бактерий (тест 1, этапа 2, фазы </a:t>
            </a:r>
            <a:r>
              <a:rPr lang="en-US" sz="1200">
                <a:latin typeface="Arial" charset="0"/>
                <a:cs typeface="Arial" charset="0"/>
              </a:rPr>
              <a:t>CEN TC2161</a:t>
            </a:r>
            <a:r>
              <a:rPr lang="ru-RU" sz="1200">
                <a:latin typeface="Arial" charset="0"/>
                <a:cs typeface="Arial" charset="0"/>
              </a:rPr>
              <a:t>; </a:t>
            </a:r>
            <a:r>
              <a:rPr lang="en-US" sz="1200">
                <a:latin typeface="Arial" charset="0"/>
                <a:cs typeface="Arial" charset="0"/>
              </a:rPr>
              <a:t>EN 12762**</a:t>
            </a:r>
            <a:r>
              <a:rPr lang="ru-RU" sz="1200">
                <a:latin typeface="Arial" charset="0"/>
                <a:cs typeface="Arial" charset="0"/>
              </a:rPr>
              <a:t>*) и грибков (</a:t>
            </a:r>
            <a:r>
              <a:rPr lang="en-US" sz="1200">
                <a:latin typeface="Arial" charset="0"/>
                <a:cs typeface="Arial" charset="0"/>
              </a:rPr>
              <a:t>EN 16503</a:t>
            </a:r>
            <a:r>
              <a:rPr lang="ru-RU" sz="1200">
                <a:latin typeface="Arial" charset="0"/>
                <a:cs typeface="Arial" charset="0"/>
              </a:rPr>
              <a:t>****)</a:t>
            </a:r>
          </a:p>
        </p:txBody>
      </p:sp>
    </p:spTree>
    <p:extLst>
      <p:ext uri="{BB962C8B-B14F-4D97-AF65-F5344CB8AC3E}">
        <p14:creationId xmlns:p14="http://schemas.microsoft.com/office/powerpoint/2010/main" val="37953341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663</Words>
  <Application>Microsoft Office PowerPoint</Application>
  <PresentationFormat>On-screen Show (4:3)</PresentationFormat>
  <Paragraphs>91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Летнее промо 2014</vt:lpstr>
      <vt:lpstr>Летнее промо 2014 года</vt:lpstr>
      <vt:lpstr>Подготовка к проведению акции</vt:lpstr>
      <vt:lpstr>Приложения</vt:lpstr>
      <vt:lpstr>Эффективность Спрея для ран Деттол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Летнее промо 2014</dc:title>
  <dc:creator>Ovchinnikov, Mikhail</dc:creator>
  <cp:lastModifiedBy>Ovchinnikov, Mikhail</cp:lastModifiedBy>
  <cp:revision>1</cp:revision>
  <dcterms:created xsi:type="dcterms:W3CDTF">2006-08-16T00:00:00Z</dcterms:created>
  <dcterms:modified xsi:type="dcterms:W3CDTF">2014-04-16T07:35:29Z</dcterms:modified>
</cp:coreProperties>
</file>