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74" r:id="rId5"/>
    <p:sldId id="265" r:id="rId6"/>
    <p:sldId id="267" r:id="rId7"/>
    <p:sldId id="266" r:id="rId8"/>
    <p:sldId id="261" r:id="rId9"/>
    <p:sldId id="268" r:id="rId10"/>
    <p:sldId id="269" r:id="rId11"/>
    <p:sldId id="273" r:id="rId12"/>
    <p:sldId id="272" r:id="rId13"/>
    <p:sldId id="271" r:id="rId14"/>
    <p:sldId id="262" r:id="rId15"/>
    <p:sldId id="270"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91E"/>
    <a:srgbClr val="FFC500"/>
    <a:srgbClr val="FFCE13"/>
    <a:srgbClr val="F3CE13"/>
    <a:srgbClr val="EEA506"/>
    <a:srgbClr val="DBA506"/>
    <a:srgbClr val="FFD700"/>
    <a:srgbClr val="F8E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p:restoredTop sz="96327"/>
  </p:normalViewPr>
  <p:slideViewPr>
    <p:cSldViewPr snapToGrid="0" snapToObjects="1">
      <p:cViewPr varScale="1">
        <p:scale>
          <a:sx n="125" d="100"/>
          <a:sy n="125"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Overview</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Model</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Conclusion</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AFB37AEA-307F-5D48-9B39-8A74ED2E7D5B}">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Dashboard</a:t>
          </a:r>
          <a:endParaRPr lang="en-US" b="0" i="1" dirty="0">
            <a:latin typeface="Helvetica" pitchFamily="2" charset="0"/>
          </a:endParaRPr>
        </a:p>
      </dgm:t>
    </dgm:pt>
    <dgm:pt modelId="{DE9D57A4-2691-734B-8BF6-0122AA346E12}" type="sibTrans" cxnId="{A4EE7B93-D943-7F47-BFF3-2C2E1A6A7FB2}">
      <dgm:prSet/>
      <dgm:spPr/>
      <dgm:t>
        <a:bodyPr/>
        <a:lstStyle/>
        <a:p>
          <a:endParaRPr lang="en-US"/>
        </a:p>
      </dgm:t>
    </dgm:pt>
    <dgm:pt modelId="{8E07740E-427F-BB45-B748-BAE38967B348}" type="parTrans" cxnId="{A4EE7B93-D943-7F47-BFF3-2C2E1A6A7FB2}">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4">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4">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3BF065F1-A5B0-7545-A7DC-862890517175}" type="pres">
      <dgm:prSet presAssocID="{AFB37AEA-307F-5D48-9B39-8A74ED2E7D5B}" presName="parTxOnly" presStyleLbl="node1" presStyleIdx="2" presStyleCnt="4">
        <dgm:presLayoutVars>
          <dgm:chMax val="0"/>
          <dgm:chPref val="0"/>
          <dgm:bulletEnabled val="1"/>
        </dgm:presLayoutVars>
      </dgm:prSet>
      <dgm:spPr/>
    </dgm:pt>
    <dgm:pt modelId="{551F5A96-9E54-1549-A239-7619204262A3}" type="pres">
      <dgm:prSet presAssocID="{DE9D57A4-2691-734B-8BF6-0122AA346E12}" presName="parTxOnlySpace" presStyleCnt="0"/>
      <dgm:spPr/>
    </dgm:pt>
    <dgm:pt modelId="{F5A6FFFB-6079-6842-AE15-A57D9EE33BFD}" type="pres">
      <dgm:prSet presAssocID="{C13318B6-5E68-AC41-8EFF-76112AB59B71}" presName="parTxOnly" presStyleLbl="node1" presStyleIdx="3" presStyleCnt="4">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31389952-83DD-5246-B248-33ED8279BA2D}" type="presOf" srcId="{AFB37AEA-307F-5D48-9B39-8A74ED2E7D5B}" destId="{3BF065F1-A5B0-7545-A7DC-862890517175}"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3" destOrd="0" parTransId="{B3D54340-C6D3-7245-A375-919A1EED0760}" sibTransId="{2F024FCE-FF52-7646-A484-378183CAAD3D}"/>
    <dgm:cxn modelId="{A4EE7B93-D943-7F47-BFF3-2C2E1A6A7FB2}" srcId="{47F1E61A-4DC9-AA46-9DC6-93A048683300}" destId="{AFB37AEA-307F-5D48-9B39-8A74ED2E7D5B}" srcOrd="2" destOrd="0" parTransId="{8E07740E-427F-BB45-B748-BAE38967B348}" sibTransId="{DE9D57A4-2691-734B-8BF6-0122AA346E12}"/>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DE2C16A6-AE5D-9F41-AC62-FA2E5D020D0B}" type="presParOf" srcId="{278AEA2E-A270-F542-B6F7-205C18EB5467}" destId="{3BF065F1-A5B0-7545-A7DC-862890517175}" srcOrd="4" destOrd="0" presId="urn:microsoft.com/office/officeart/2005/8/layout/chevron1"/>
    <dgm:cxn modelId="{814E87DF-8DC2-E642-AFF9-A546D932E243}" type="presParOf" srcId="{278AEA2E-A270-F542-B6F7-205C18EB5467}" destId="{551F5A96-9E54-1549-A239-7619204262A3}" srcOrd="5" destOrd="0" presId="urn:microsoft.com/office/officeart/2005/8/layout/chevron1"/>
    <dgm:cxn modelId="{9662C840-65BE-6A42-9D1B-8E4DBC00F99A}" type="presParOf" srcId="{278AEA2E-A270-F542-B6F7-205C18EB5467}" destId="{F5A6FFFB-6079-6842-AE15-A57D9EE33BF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Data Preprocessing and Cleaning</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Exploratory Data Analysis</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Modelling</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3">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3">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F5A6FFFB-6079-6842-AE15-A57D9EE33BFD}" type="pres">
      <dgm:prSet presAssocID="{C13318B6-5E68-AC41-8EFF-76112AB59B71}" presName="parTxOnly" presStyleLbl="node1" presStyleIdx="2" presStyleCnt="3">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2" destOrd="0" parTransId="{B3D54340-C6D3-7245-A375-919A1EED0760}" sibTransId="{2F024FCE-FF52-7646-A484-378183CAAD3D}"/>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9662C840-65BE-6A42-9D1B-8E4DBC00F99A}" type="presParOf" srcId="{278AEA2E-A270-F542-B6F7-205C18EB5467}" destId="{F5A6FFFB-6079-6842-AE15-A57D9EE33BF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3586"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Overview</a:t>
          </a:r>
        </a:p>
      </dsp:txBody>
      <dsp:txXfrm>
        <a:off x="421097" y="1133476"/>
        <a:ext cx="1252533" cy="835021"/>
      </dsp:txXfrm>
    </dsp:sp>
    <dsp:sp modelId="{4D9E0582-17C3-7D46-9882-EC691760E472}">
      <dsp:nvSpPr>
        <dsp:cNvPr id="0" name=""/>
        <dsp:cNvSpPr/>
      </dsp:nvSpPr>
      <dsp:spPr>
        <a:xfrm>
          <a:off x="1882385"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a:t>
          </a:r>
        </a:p>
      </dsp:txBody>
      <dsp:txXfrm>
        <a:off x="2299896" y="1133476"/>
        <a:ext cx="1252533" cy="835021"/>
      </dsp:txXfrm>
    </dsp:sp>
    <dsp:sp modelId="{3BF065F1-A5B0-7545-A7DC-862890517175}">
      <dsp:nvSpPr>
        <dsp:cNvPr id="0" name=""/>
        <dsp:cNvSpPr/>
      </dsp:nvSpPr>
      <dsp:spPr>
        <a:xfrm>
          <a:off x="37611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Dashboard</a:t>
          </a:r>
          <a:endParaRPr lang="en-US" sz="1800" b="0" i="1" kern="1200" dirty="0">
            <a:latin typeface="Helvetica" pitchFamily="2" charset="0"/>
          </a:endParaRPr>
        </a:p>
      </dsp:txBody>
      <dsp:txXfrm>
        <a:off x="4178695" y="1133476"/>
        <a:ext cx="1252533" cy="835021"/>
      </dsp:txXfrm>
    </dsp:sp>
    <dsp:sp modelId="{F5A6FFFB-6079-6842-AE15-A57D9EE33BFD}">
      <dsp:nvSpPr>
        <dsp:cNvPr id="0" name=""/>
        <dsp:cNvSpPr/>
      </dsp:nvSpPr>
      <dsp:spPr>
        <a:xfrm>
          <a:off x="56399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Conclusion</a:t>
          </a:r>
        </a:p>
      </dsp:txBody>
      <dsp:txXfrm>
        <a:off x="6057495" y="1133476"/>
        <a:ext cx="1252533" cy="835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2264"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Data Preprocessing and Cleaning</a:t>
          </a:r>
        </a:p>
      </dsp:txBody>
      <dsp:txXfrm>
        <a:off x="554164" y="999087"/>
        <a:ext cx="1655699" cy="1103799"/>
      </dsp:txXfrm>
    </dsp:sp>
    <dsp:sp modelId="{4D9E0582-17C3-7D46-9882-EC691760E472}">
      <dsp:nvSpPr>
        <dsp:cNvPr id="0" name=""/>
        <dsp:cNvSpPr/>
      </dsp:nvSpPr>
      <dsp:spPr>
        <a:xfrm>
          <a:off x="2485813"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Exploratory Data Analysis</a:t>
          </a:r>
        </a:p>
      </dsp:txBody>
      <dsp:txXfrm>
        <a:off x="3037713" y="999087"/>
        <a:ext cx="1655699" cy="1103799"/>
      </dsp:txXfrm>
    </dsp:sp>
    <dsp:sp modelId="{F5A6FFFB-6079-6842-AE15-A57D9EE33BFD}">
      <dsp:nvSpPr>
        <dsp:cNvPr id="0" name=""/>
        <dsp:cNvSpPr/>
      </dsp:nvSpPr>
      <dsp:spPr>
        <a:xfrm>
          <a:off x="4969361"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Modelling</a:t>
          </a:r>
        </a:p>
      </dsp:txBody>
      <dsp:txXfrm>
        <a:off x="5521261" y="999087"/>
        <a:ext cx="1655699" cy="11037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7/1/20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1864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73716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7/1/20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402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7/1/20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5253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E6B91E"/>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7/1/20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5052797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08BBBB-636A-0F42-A816-1E76F8FD21CA}" type="datetimeFigureOut">
              <a:rPr lang="en-US" smtClean="0"/>
              <a:t>7/1/20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8510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7/1/20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784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8BBBB-636A-0F42-A816-1E76F8FD21CA}" type="datetimeFigureOut">
              <a:rPr lang="en-US" smtClean="0"/>
              <a:t>7/1/20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3030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8BBBB-636A-0F42-A816-1E76F8FD21CA}" type="datetimeFigureOut">
              <a:rPr lang="en-US" smtClean="0"/>
              <a:t>7/1/20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4398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08BBBB-636A-0F42-A816-1E76F8FD21CA}" type="datetimeFigureOut">
              <a:rPr lang="en-US" smtClean="0"/>
              <a:t>7/1/20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3395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08BBBB-636A-0F42-A816-1E76F8FD21CA}" type="datetimeFigureOut">
              <a:rPr lang="en-US" smtClean="0"/>
              <a:t>7/1/20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9855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08BBBB-636A-0F42-A816-1E76F8FD21CA}" type="datetimeFigureOut">
              <a:rPr lang="en-US" smtClean="0"/>
              <a:t>7/1/20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1E0100C-4CF2-8A48-91BC-1ACE1548CC7A}" type="slidenum">
              <a:rPr lang="en-US" smtClean="0"/>
              <a:t>‹#›</a:t>
            </a:fld>
            <a:endParaRPr lang="en-US"/>
          </a:p>
        </p:txBody>
      </p:sp>
    </p:spTree>
    <p:extLst>
      <p:ext uri="{BB962C8B-B14F-4D97-AF65-F5344CB8AC3E}">
        <p14:creationId xmlns:p14="http://schemas.microsoft.com/office/powerpoint/2010/main" val="37932939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66B-82ED-E842-B099-D201F71BD6CE}"/>
              </a:ext>
            </a:extLst>
          </p:cNvPr>
          <p:cNvSpPr>
            <a:spLocks noGrp="1"/>
          </p:cNvSpPr>
          <p:nvPr>
            <p:ph type="ctrTitle"/>
          </p:nvPr>
        </p:nvSpPr>
        <p:spPr>
          <a:xfrm>
            <a:off x="1600198" y="1783080"/>
            <a:ext cx="8991600" cy="1645920"/>
          </a:xfrm>
          <a:solidFill>
            <a:srgbClr val="E6B91E"/>
          </a:solidFill>
        </p:spPr>
        <p:txBody>
          <a:bodyPr>
            <a:normAutofit fontScale="90000"/>
          </a:bodyPr>
          <a:lstStyle/>
          <a:p>
            <a:r>
              <a:rPr lang="en-US" sz="4800" cap="none" spc="0" dirty="0">
                <a:solidFill>
                  <a:schemeClr val="bg1"/>
                </a:solidFill>
                <a:latin typeface="Impact" panose="020B0806030902050204" pitchFamily="34" charset="0"/>
              </a:rPr>
              <a:t>Movie Recommender System from </a:t>
            </a:r>
            <a:r>
              <a:rPr lang="en-US" sz="4800" cap="none" spc="0">
                <a:solidFill>
                  <a:schemeClr val="bg1"/>
                </a:solidFill>
                <a:latin typeface="Impact" panose="020B0806030902050204" pitchFamily="34" charset="0"/>
              </a:rPr>
              <a:t>IMDb Dataset</a:t>
            </a:r>
            <a:endParaRPr lang="en-US" sz="4800" spc="0" dirty="0">
              <a:solidFill>
                <a:schemeClr val="bg1"/>
              </a:solidFill>
              <a:latin typeface="Impact" panose="020B0806030902050204" pitchFamily="34" charset="0"/>
            </a:endParaRPr>
          </a:p>
        </p:txBody>
      </p:sp>
      <p:sp>
        <p:nvSpPr>
          <p:cNvPr id="3" name="Subtitle 2">
            <a:extLst>
              <a:ext uri="{FF2B5EF4-FFF2-40B4-BE49-F238E27FC236}">
                <a16:creationId xmlns:a16="http://schemas.microsoft.com/office/drawing/2014/main" id="{A74EB26F-665E-0744-A048-D346D13B4202}"/>
              </a:ext>
            </a:extLst>
          </p:cNvPr>
          <p:cNvSpPr>
            <a:spLocks noGrp="1"/>
          </p:cNvSpPr>
          <p:nvPr>
            <p:ph type="subTitle" idx="1"/>
          </p:nvPr>
        </p:nvSpPr>
        <p:spPr>
          <a:xfrm>
            <a:off x="2980363" y="4466478"/>
            <a:ext cx="6231269" cy="1389258"/>
          </a:xfrm>
          <a:solidFill>
            <a:schemeClr val="bg1"/>
          </a:solidFill>
          <a:ln w="38100">
            <a:solidFill>
              <a:srgbClr val="E6B91E"/>
            </a:solidFill>
          </a:ln>
        </p:spPr>
        <p:txBody>
          <a:bodyPr anchor="ctr">
            <a:normAutofit/>
          </a:bodyPr>
          <a:lstStyle/>
          <a:p>
            <a:r>
              <a:rPr lang="en-US" sz="2400" i="1" dirty="0">
                <a:solidFill>
                  <a:schemeClr val="tx1"/>
                </a:solidFill>
                <a:latin typeface="Helvetica Oblique" pitchFamily="2" charset="0"/>
              </a:rPr>
              <a:t>Dimas M. Adnan</a:t>
            </a:r>
          </a:p>
          <a:p>
            <a:r>
              <a:rPr lang="en-US" sz="2400" i="1" dirty="0">
                <a:solidFill>
                  <a:schemeClr val="tx1"/>
                </a:solidFill>
                <a:latin typeface="Helvetica Oblique" pitchFamily="2" charset="0"/>
              </a:rPr>
              <a:t>JCDS0804</a:t>
            </a:r>
          </a:p>
        </p:txBody>
      </p:sp>
    </p:spTree>
    <p:extLst>
      <p:ext uri="{BB962C8B-B14F-4D97-AF65-F5344CB8AC3E}">
        <p14:creationId xmlns:p14="http://schemas.microsoft.com/office/powerpoint/2010/main" val="65176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Selecting A Great Movie To Watch</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a:xfrm>
            <a:off x="2231136" y="2638044"/>
            <a:ext cx="7729728" cy="4219956"/>
          </a:xfrm>
        </p:spPr>
        <p:txBody>
          <a:bodyPr>
            <a:noAutofit/>
          </a:bodyPr>
          <a:lstStyle/>
          <a:p>
            <a:r>
              <a:rPr lang="en-ID" dirty="0">
                <a:solidFill>
                  <a:schemeClr val="bg1"/>
                </a:solidFill>
                <a:latin typeface="Helvetica" pitchFamily="2" charset="0"/>
              </a:rPr>
              <a:t>Select by themes</a:t>
            </a:r>
          </a:p>
          <a:p>
            <a:r>
              <a:rPr lang="en-ID" dirty="0">
                <a:solidFill>
                  <a:schemeClr val="bg1"/>
                </a:solidFill>
                <a:latin typeface="Helvetica" pitchFamily="2" charset="0"/>
              </a:rPr>
              <a:t>Choose by genre</a:t>
            </a:r>
          </a:p>
          <a:p>
            <a:r>
              <a:rPr lang="en-ID" dirty="0">
                <a:solidFill>
                  <a:schemeClr val="bg1"/>
                </a:solidFill>
                <a:latin typeface="Helvetica" pitchFamily="2" charset="0"/>
              </a:rPr>
              <a:t>Select by favourite actors</a:t>
            </a:r>
          </a:p>
          <a:p>
            <a:r>
              <a:rPr lang="en-ID" dirty="0">
                <a:solidFill>
                  <a:schemeClr val="bg1"/>
                </a:solidFill>
                <a:latin typeface="Helvetica" pitchFamily="2" charset="0"/>
              </a:rPr>
              <a:t>Select by audience</a:t>
            </a:r>
          </a:p>
          <a:p>
            <a:r>
              <a:rPr lang="en-ID" dirty="0">
                <a:solidFill>
                  <a:schemeClr val="bg1"/>
                </a:solidFill>
                <a:latin typeface="Helvetica" pitchFamily="2" charset="0"/>
              </a:rPr>
              <a:t>Select by the director</a:t>
            </a:r>
          </a:p>
          <a:p>
            <a:r>
              <a:rPr lang="en-ID" dirty="0">
                <a:solidFill>
                  <a:schemeClr val="bg1"/>
                </a:solidFill>
                <a:latin typeface="Helvetica" pitchFamily="2" charset="0"/>
              </a:rPr>
              <a:t>Select by the producer</a:t>
            </a:r>
          </a:p>
          <a:p>
            <a:r>
              <a:rPr lang="en-ID" dirty="0">
                <a:solidFill>
                  <a:schemeClr val="bg1"/>
                </a:solidFill>
                <a:latin typeface="Helvetica" pitchFamily="2" charset="0"/>
              </a:rPr>
              <a:t>Year of released</a:t>
            </a:r>
          </a:p>
          <a:p>
            <a:r>
              <a:rPr lang="en-ID" dirty="0">
                <a:solidFill>
                  <a:schemeClr val="bg1"/>
                </a:solidFill>
                <a:latin typeface="Helvetica" pitchFamily="2" charset="0"/>
              </a:rPr>
              <a:t>Use popularity rankings (score)</a:t>
            </a:r>
          </a:p>
          <a:p>
            <a:pPr marL="0" indent="0">
              <a:buNone/>
            </a:pPr>
            <a:endParaRPr lang="en-ID" sz="1600" dirty="0">
              <a:solidFill>
                <a:schemeClr val="bg1"/>
              </a:solidFill>
              <a:latin typeface="Helvetica" pitchFamily="2" charset="0"/>
            </a:endParaRPr>
          </a:p>
          <a:p>
            <a:pPr marL="0" indent="0">
              <a:buNone/>
            </a:pPr>
            <a:r>
              <a:rPr lang="en-ID" sz="800" dirty="0">
                <a:solidFill>
                  <a:schemeClr val="bg1"/>
                </a:solidFill>
                <a:latin typeface="Helvetica" pitchFamily="2" charset="0"/>
              </a:rPr>
              <a:t>http://</a:t>
            </a:r>
            <a:r>
              <a:rPr lang="en-ID" sz="800" dirty="0" err="1">
                <a:solidFill>
                  <a:schemeClr val="bg1"/>
                </a:solidFill>
                <a:latin typeface="Helvetica" pitchFamily="2" charset="0"/>
              </a:rPr>
              <a:t>www.gacds.org</a:t>
            </a:r>
            <a:r>
              <a:rPr lang="en-ID" sz="800" dirty="0">
                <a:solidFill>
                  <a:schemeClr val="bg1"/>
                </a:solidFill>
                <a:latin typeface="Helvetica" pitchFamily="2" charset="0"/>
              </a:rPr>
              <a:t>/entertainment/tips-to-selecting-a-great-movie-to-watch/</a:t>
            </a:r>
          </a:p>
          <a:p>
            <a:pPr marL="0" indent="0">
              <a:buNone/>
            </a:pPr>
            <a:r>
              <a:rPr lang="en-ID" sz="800" dirty="0">
                <a:solidFill>
                  <a:schemeClr val="bg1"/>
                </a:solidFill>
                <a:latin typeface="Helvetica" pitchFamily="2" charset="0"/>
              </a:rPr>
              <a:t>taken from https://</a:t>
            </a:r>
            <a:r>
              <a:rPr lang="en-ID" sz="800" dirty="0" err="1">
                <a:solidFill>
                  <a:schemeClr val="bg1"/>
                </a:solidFill>
                <a:latin typeface="Helvetica" pitchFamily="2" charset="0"/>
              </a:rPr>
              <a:t>medium.com</a:t>
            </a:r>
            <a:r>
              <a:rPr lang="en-ID" sz="800" dirty="0">
                <a:solidFill>
                  <a:schemeClr val="bg1"/>
                </a:solidFill>
                <a:latin typeface="Helvetica" pitchFamily="2" charset="0"/>
              </a:rPr>
              <a:t>/</a:t>
            </a:r>
            <a:r>
              <a:rPr lang="en-ID" sz="800" dirty="0" err="1">
                <a:solidFill>
                  <a:schemeClr val="bg1"/>
                </a:solidFill>
                <a:latin typeface="Helvetica" pitchFamily="2" charset="0"/>
              </a:rPr>
              <a:t>fnplus</a:t>
            </a:r>
            <a:r>
              <a:rPr lang="en-ID" sz="800" dirty="0">
                <a:solidFill>
                  <a:schemeClr val="bg1"/>
                </a:solidFill>
                <a:latin typeface="Helvetica" pitchFamily="2" charset="0"/>
              </a:rPr>
              <a:t>/content-based-recommendations-ffb221931485</a:t>
            </a:r>
          </a:p>
          <a:p>
            <a:pPr marL="0" indent="0">
              <a:buNone/>
            </a:pPr>
            <a:endParaRPr lang="en-ID" sz="1600"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A1A5DBAF-2863-AA4E-B936-47391C505078}"/>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91591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 Used</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r>
              <a:rPr lang="en-ID" dirty="0">
                <a:solidFill>
                  <a:schemeClr val="bg1"/>
                </a:solidFill>
                <a:latin typeface="Helvetica" pitchFamily="2" charset="0"/>
              </a:rPr>
              <a:t>Natural Language Processing		 </a:t>
            </a:r>
          </a:p>
          <a:p>
            <a:pPr lvl="1"/>
            <a:r>
              <a:rPr lang="en-ID" dirty="0">
                <a:solidFill>
                  <a:schemeClr val="bg1"/>
                </a:solidFill>
                <a:latin typeface="Helvetica" pitchFamily="2" charset="0"/>
              </a:rPr>
              <a:t>Bag of Words</a:t>
            </a:r>
          </a:p>
          <a:p>
            <a:pPr lvl="2"/>
            <a:r>
              <a:rPr lang="en-ID" dirty="0">
                <a:solidFill>
                  <a:schemeClr val="bg1"/>
                </a:solidFill>
                <a:latin typeface="Helvetica" pitchFamily="2" charset="0"/>
              </a:rPr>
              <a:t>‘company’, ’director’, 'genre’, 'star’, 'rating’, and 'year’ </a:t>
            </a:r>
          </a:p>
          <a:p>
            <a:r>
              <a:rPr lang="en-ID" dirty="0">
                <a:solidFill>
                  <a:schemeClr val="bg1"/>
                </a:solidFill>
                <a:latin typeface="Helvetica" pitchFamily="2" charset="0"/>
              </a:rPr>
              <a:t>Content-based Filtering</a:t>
            </a:r>
            <a:endParaRPr lang="en-US" dirty="0">
              <a:solidFill>
                <a:schemeClr val="bg1"/>
              </a:solidFill>
              <a:latin typeface="Helvetica" pitchFamily="2" charset="0"/>
            </a:endParaRPr>
          </a:p>
          <a:p>
            <a:pPr lvl="1"/>
            <a:r>
              <a:rPr lang="en-US" dirty="0" err="1">
                <a:solidFill>
                  <a:schemeClr val="bg1"/>
                </a:solidFill>
                <a:latin typeface="Helvetica" pitchFamily="2" charset="0"/>
              </a:rPr>
              <a:t>CountVectorizer</a:t>
            </a:r>
            <a:endParaRPr lang="en-US" dirty="0">
              <a:solidFill>
                <a:schemeClr val="bg1"/>
              </a:solidFill>
              <a:latin typeface="Helvetica" pitchFamily="2" charset="0"/>
            </a:endParaRPr>
          </a:p>
          <a:p>
            <a:pPr lvl="1"/>
            <a:r>
              <a:rPr lang="en-US" dirty="0">
                <a:solidFill>
                  <a:schemeClr val="bg1"/>
                </a:solidFill>
                <a:latin typeface="Helvetica" pitchFamily="2" charset="0"/>
              </a:rPr>
              <a:t>Cosine Similarity</a:t>
            </a:r>
            <a:endParaRPr lang="en-ID"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A1A5DBAF-2863-AA4E-B936-47391C505078}"/>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07903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Dashboard</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43840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2"/>
          <a:stretch>
            <a:fillRect/>
          </a:stretch>
        </p:blipFill>
        <p:spPr>
          <a:xfrm>
            <a:off x="11374147" y="6464180"/>
            <a:ext cx="817853" cy="39382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D7C39C9-2DBE-3B4B-BD6D-AD712C8C1428}"/>
              </a:ext>
            </a:extLst>
          </p:cNvPr>
          <p:cNvPicPr>
            <a:picLocks noChangeAspect="1"/>
          </p:cNvPicPr>
          <p:nvPr/>
        </p:nvPicPr>
        <p:blipFill>
          <a:blip r:embed="rId3"/>
          <a:stretch>
            <a:fillRect/>
          </a:stretch>
        </p:blipFill>
        <p:spPr>
          <a:xfrm>
            <a:off x="6294793" y="3620945"/>
            <a:ext cx="5876526" cy="32320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9FC98EE-7EC7-BC4C-8F80-921A0B594644}"/>
              </a:ext>
            </a:extLst>
          </p:cNvPr>
          <p:cNvPicPr>
            <a:picLocks noChangeAspect="1"/>
          </p:cNvPicPr>
          <p:nvPr/>
        </p:nvPicPr>
        <p:blipFill>
          <a:blip r:embed="rId4"/>
          <a:stretch>
            <a:fillRect/>
          </a:stretch>
        </p:blipFill>
        <p:spPr>
          <a:xfrm>
            <a:off x="6294793" y="7280"/>
            <a:ext cx="5876526" cy="323208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2D9F748-114E-EA4B-9F9F-EC20C9603496}"/>
              </a:ext>
            </a:extLst>
          </p:cNvPr>
          <p:cNvPicPr>
            <a:picLocks noChangeAspect="1"/>
          </p:cNvPicPr>
          <p:nvPr/>
        </p:nvPicPr>
        <p:blipFill>
          <a:blip r:embed="rId5"/>
          <a:stretch>
            <a:fillRect/>
          </a:stretch>
        </p:blipFill>
        <p:spPr>
          <a:xfrm>
            <a:off x="13253" y="3618519"/>
            <a:ext cx="5883956" cy="323209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91571A2-EBFB-5049-8760-715DE4A0C2AD}"/>
              </a:ext>
            </a:extLst>
          </p:cNvPr>
          <p:cNvPicPr>
            <a:picLocks noChangeAspect="1"/>
          </p:cNvPicPr>
          <p:nvPr/>
        </p:nvPicPr>
        <p:blipFill>
          <a:blip r:embed="rId6"/>
          <a:stretch>
            <a:fillRect/>
          </a:stretch>
        </p:blipFill>
        <p:spPr>
          <a:xfrm>
            <a:off x="0" y="0"/>
            <a:ext cx="5910463" cy="3246650"/>
          </a:xfrm>
          <a:prstGeom prst="rect">
            <a:avLst/>
          </a:prstGeom>
        </p:spPr>
      </p:pic>
    </p:spTree>
    <p:extLst>
      <p:ext uri="{BB962C8B-B14F-4D97-AF65-F5344CB8AC3E}">
        <p14:creationId xmlns:p14="http://schemas.microsoft.com/office/powerpoint/2010/main" val="100287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Conclusion</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5963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Conclusion</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pPr marL="0" indent="0">
              <a:buNone/>
            </a:pPr>
            <a:r>
              <a:rPr lang="en-US" dirty="0">
                <a:solidFill>
                  <a:schemeClr val="bg1"/>
                </a:solidFill>
                <a:latin typeface="Helvetica" pitchFamily="2" charset="0"/>
              </a:rPr>
              <a:t>The model can give you movies recommendation based on the bag of words which contained multiple features mentioned before. The recommendations are ranked/sorted by their cosine similarity score.</a:t>
            </a:r>
            <a:endParaRPr lang="en-ID" dirty="0">
              <a:solidFill>
                <a:schemeClr val="bg1"/>
              </a:solidFill>
              <a:latin typeface="Helvetica" pitchFamily="2"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601FDE17-E0A8-024E-B60E-1C90BD6F7047}"/>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6552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chemeClr val="bg1"/>
          </a:solidFill>
          <a:ln w="76200">
            <a:solidFill>
              <a:srgbClr val="E6B91E"/>
            </a:solidFill>
          </a:ln>
        </p:spPr>
        <p:txBody>
          <a:bodyPr/>
          <a:lstStyle/>
          <a:p>
            <a:r>
              <a:rPr lang="en-US" b="1" i="1" dirty="0">
                <a:solidFill>
                  <a:srgbClr val="E6B91E"/>
                </a:solidFill>
                <a:latin typeface="Helvetica Bold Oblique" pitchFamily="2" charset="0"/>
              </a:rPr>
              <a:t>Thank you!</a:t>
            </a:r>
          </a:p>
        </p:txBody>
      </p:sp>
      <p:pic>
        <p:nvPicPr>
          <p:cNvPr id="4" name="Picture 3" descr="A picture containing tableware, plate, drawing&#10;&#10;Description automatically generated">
            <a:extLst>
              <a:ext uri="{FF2B5EF4-FFF2-40B4-BE49-F238E27FC236}">
                <a16:creationId xmlns:a16="http://schemas.microsoft.com/office/drawing/2014/main" id="{1BF229D1-0E96-F648-9968-B310B12BC307}"/>
              </a:ext>
            </a:extLst>
          </p:cNvPr>
          <p:cNvPicPr>
            <a:picLocks noChangeAspect="1"/>
          </p:cNvPicPr>
          <p:nvPr/>
        </p:nvPicPr>
        <p:blipFill>
          <a:blip r:embed="rId2"/>
          <a:stretch>
            <a:fillRect/>
          </a:stretch>
        </p:blipFill>
        <p:spPr>
          <a:xfrm>
            <a:off x="5497417" y="5393634"/>
            <a:ext cx="1197166" cy="576470"/>
          </a:xfrm>
          <a:prstGeom prst="rect">
            <a:avLst/>
          </a:prstGeom>
        </p:spPr>
      </p:pic>
    </p:spTree>
    <p:extLst>
      <p:ext uri="{BB962C8B-B14F-4D97-AF65-F5344CB8AC3E}">
        <p14:creationId xmlns:p14="http://schemas.microsoft.com/office/powerpoint/2010/main" val="332906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Presentation Outline</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2046264947"/>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60AB247C-A8A6-2643-BF19-FE9006174BB7}"/>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167080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Overview</a:t>
            </a:r>
          </a:p>
        </p:txBody>
      </p:sp>
      <p:pic>
        <p:nvPicPr>
          <p:cNvPr id="14" name="Picture 13" descr="A picture containing tableware, plate, drawing&#10;&#10;Description automatically generated">
            <a:extLst>
              <a:ext uri="{FF2B5EF4-FFF2-40B4-BE49-F238E27FC236}">
                <a16:creationId xmlns:a16="http://schemas.microsoft.com/office/drawing/2014/main" id="{6AE3B7F0-82DB-9145-882D-43A7E74B475D}"/>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450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Overview</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fontScale="92500" lnSpcReduction="10000"/>
          </a:bodyPr>
          <a:lstStyle/>
          <a:p>
            <a:r>
              <a:rPr lang="en-ID" dirty="0">
                <a:solidFill>
                  <a:schemeClr val="bg1"/>
                </a:solidFill>
                <a:latin typeface="Helvetica" pitchFamily="2" charset="0"/>
              </a:rPr>
              <a:t>In a very general way, recommender systems are algorithms aimed at suggesting relevant items to users (items being movies to watch, text to read, products to buy or anything else depending on industries) (Rocca, 2019). </a:t>
            </a:r>
            <a:r>
              <a:rPr lang="en-ID" dirty="0"/>
              <a:t> </a:t>
            </a:r>
            <a:endParaRPr lang="en-ID" dirty="0">
              <a:solidFill>
                <a:schemeClr val="bg1"/>
              </a:solidFill>
              <a:latin typeface="Helvetica" pitchFamily="2" charset="0"/>
            </a:endParaRPr>
          </a:p>
          <a:p>
            <a:r>
              <a:rPr lang="en-ID" dirty="0">
                <a:solidFill>
                  <a:schemeClr val="bg1"/>
                </a:solidFill>
                <a:latin typeface="Helvetica" pitchFamily="2" charset="0"/>
              </a:rPr>
              <a:t>Recommender Systems (RS) have emerged as a popular paradigm and often as an alternative to search, for enabling customers to quickly discover needed items (Lu, </a:t>
            </a:r>
            <a:r>
              <a:rPr lang="en-ID" i="1" dirty="0">
                <a:solidFill>
                  <a:schemeClr val="bg1"/>
                </a:solidFill>
                <a:latin typeface="Helvetica" pitchFamily="2" charset="0"/>
              </a:rPr>
              <a:t>et al, </a:t>
            </a:r>
            <a:r>
              <a:rPr lang="en-ID" dirty="0">
                <a:solidFill>
                  <a:schemeClr val="bg1"/>
                </a:solidFill>
                <a:latin typeface="Helvetica" pitchFamily="2" charset="0"/>
              </a:rPr>
              <a:t>2014).</a:t>
            </a:r>
          </a:p>
          <a:p>
            <a:r>
              <a:rPr lang="en-ID" dirty="0">
                <a:solidFill>
                  <a:schemeClr val="bg1"/>
                </a:solidFill>
                <a:latin typeface="Helvetica" pitchFamily="2" charset="0"/>
              </a:rPr>
              <a:t>Personalized Product Recommendations Drive Just 7% of Visits but 26% of Revenue (</a:t>
            </a:r>
            <a:r>
              <a:rPr lang="en-ID" dirty="0" err="1">
                <a:solidFill>
                  <a:schemeClr val="bg1"/>
                </a:solidFill>
                <a:latin typeface="Helvetica" pitchFamily="2" charset="0"/>
              </a:rPr>
              <a:t>Salesforce.com</a:t>
            </a:r>
            <a:r>
              <a:rPr lang="en-ID" dirty="0">
                <a:solidFill>
                  <a:schemeClr val="bg1"/>
                </a:solidFill>
                <a:latin typeface="Helvetica" pitchFamily="2" charset="0"/>
              </a:rPr>
              <a:t>, 2017).</a:t>
            </a:r>
          </a:p>
          <a:p>
            <a:r>
              <a:rPr lang="en-ID" dirty="0">
                <a:solidFill>
                  <a:schemeClr val="bg1"/>
                </a:solidFill>
                <a:latin typeface="Helvetica" pitchFamily="2" charset="0"/>
              </a:rPr>
              <a:t>35% of </a:t>
            </a:r>
            <a:r>
              <a:rPr lang="en-ID" dirty="0" err="1">
                <a:solidFill>
                  <a:schemeClr val="bg1"/>
                </a:solidFill>
                <a:latin typeface="Helvetica" pitchFamily="2" charset="0"/>
              </a:rPr>
              <a:t>Amazon.com’s</a:t>
            </a:r>
            <a:r>
              <a:rPr lang="en-ID" dirty="0">
                <a:solidFill>
                  <a:schemeClr val="bg1"/>
                </a:solidFill>
                <a:latin typeface="Helvetica" pitchFamily="2" charset="0"/>
              </a:rPr>
              <a:t> revenue is generated by its recommendation engine (McKinsey, 2013).</a:t>
            </a:r>
          </a:p>
          <a:p>
            <a:endParaRPr lang="en-ID"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EA34F6F6-ED0E-C94D-A61C-A842997B0D21}"/>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50869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Overview</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lnSpcReduction="10000"/>
          </a:bodyPr>
          <a:lstStyle/>
          <a:p>
            <a:r>
              <a:rPr lang="en-ID" dirty="0">
                <a:solidFill>
                  <a:schemeClr val="bg1"/>
                </a:solidFill>
                <a:latin typeface="Helvetica" pitchFamily="2" charset="0"/>
              </a:rPr>
              <a:t>IMDb is the world's most popular and authoritative source for movie, TV and celebrity content, designed to help fans explore the world of movies and shows and decide what to watch.</a:t>
            </a:r>
          </a:p>
          <a:p>
            <a:endParaRPr lang="en-ID" dirty="0">
              <a:solidFill>
                <a:schemeClr val="bg1"/>
              </a:solidFill>
              <a:latin typeface="Helvetica" pitchFamily="2" charset="0"/>
            </a:endParaRPr>
          </a:p>
          <a:p>
            <a:r>
              <a:rPr lang="en-ID" dirty="0">
                <a:solidFill>
                  <a:schemeClr val="bg1"/>
                </a:solidFill>
                <a:latin typeface="Helvetica" pitchFamily="2" charset="0"/>
              </a:rPr>
              <a:t>The dataset is taken from </a:t>
            </a:r>
            <a:r>
              <a:rPr lang="en-ID" dirty="0">
                <a:solidFill>
                  <a:srgbClr val="E6B91E"/>
                </a:solidFill>
                <a:latin typeface="Helvetica" pitchFamily="2" charset="0"/>
              </a:rPr>
              <a:t>https://</a:t>
            </a:r>
            <a:r>
              <a:rPr lang="en-ID" dirty="0" err="1">
                <a:solidFill>
                  <a:srgbClr val="E6B91E"/>
                </a:solidFill>
                <a:latin typeface="Helvetica" pitchFamily="2" charset="0"/>
              </a:rPr>
              <a:t>www.kaggle.com</a:t>
            </a:r>
            <a:r>
              <a:rPr lang="en-ID" dirty="0">
                <a:solidFill>
                  <a:srgbClr val="E6B91E"/>
                </a:solidFill>
                <a:latin typeface="Helvetica" pitchFamily="2" charset="0"/>
              </a:rPr>
              <a:t>/</a:t>
            </a:r>
            <a:r>
              <a:rPr lang="en-ID" dirty="0" err="1">
                <a:solidFill>
                  <a:srgbClr val="E6B91E"/>
                </a:solidFill>
                <a:latin typeface="Helvetica" pitchFamily="2" charset="0"/>
              </a:rPr>
              <a:t>danielgrijalvas</a:t>
            </a:r>
            <a:r>
              <a:rPr lang="en-ID" dirty="0">
                <a:solidFill>
                  <a:srgbClr val="E6B91E"/>
                </a:solidFill>
                <a:latin typeface="Helvetica" pitchFamily="2" charset="0"/>
              </a:rPr>
              <a:t>/movies</a:t>
            </a:r>
          </a:p>
          <a:p>
            <a:endParaRPr lang="en-ID" dirty="0">
              <a:solidFill>
                <a:schemeClr val="bg1"/>
              </a:solidFill>
              <a:latin typeface="Helvetica" pitchFamily="2" charset="0"/>
            </a:endParaRPr>
          </a:p>
          <a:p>
            <a:r>
              <a:rPr lang="en-ID" dirty="0">
                <a:solidFill>
                  <a:schemeClr val="bg1"/>
                </a:solidFill>
                <a:latin typeface="Helvetica" pitchFamily="2" charset="0"/>
              </a:rPr>
              <a:t>There are 6820 movies in the dataset (220 movies per year, 1986-2016).</a:t>
            </a:r>
            <a:br>
              <a:rPr lang="en-ID" dirty="0">
                <a:solidFill>
                  <a:schemeClr val="bg1"/>
                </a:solidFill>
                <a:latin typeface="Helvetica" pitchFamily="2" charset="0"/>
              </a:rPr>
            </a:br>
            <a:endParaRPr lang="en-US"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EA34F6F6-ED0E-C94D-A61C-A842997B0D21}"/>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49520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xfrm rot="16200000">
            <a:off x="-1586575" y="2834639"/>
            <a:ext cx="6858002" cy="1188720"/>
          </a:xfrm>
          <a:solidFill>
            <a:srgbClr val="E6B91E"/>
          </a:solidFill>
        </p:spPr>
        <p:txBody>
          <a:bodyPr/>
          <a:lstStyle/>
          <a:p>
            <a:r>
              <a:rPr lang="en-US" b="1" i="1" cap="none" spc="0" dirty="0">
                <a:solidFill>
                  <a:schemeClr val="tx1"/>
                </a:solidFill>
                <a:latin typeface="Helvetica Bold Oblique" pitchFamily="2" charset="0"/>
              </a:rPr>
              <a:t>Feature Description</a:t>
            </a:r>
          </a:p>
        </p:txBody>
      </p:sp>
      <p:graphicFrame>
        <p:nvGraphicFramePr>
          <p:cNvPr id="6" name="Content Placeholder 5">
            <a:extLst>
              <a:ext uri="{FF2B5EF4-FFF2-40B4-BE49-F238E27FC236}">
                <a16:creationId xmlns:a16="http://schemas.microsoft.com/office/drawing/2014/main" id="{CE5935EA-CAD9-A744-8780-707EE8BB5693}"/>
              </a:ext>
            </a:extLst>
          </p:cNvPr>
          <p:cNvGraphicFramePr>
            <a:graphicFrameLocks noGrp="1"/>
          </p:cNvGraphicFramePr>
          <p:nvPr>
            <p:ph idx="1"/>
            <p:extLst>
              <p:ext uri="{D42A27DB-BD31-4B8C-83A1-F6EECF244321}">
                <p14:modId xmlns:p14="http://schemas.microsoft.com/office/powerpoint/2010/main" val="218912683"/>
              </p:ext>
            </p:extLst>
          </p:nvPr>
        </p:nvGraphicFramePr>
        <p:xfrm>
          <a:off x="3656058" y="-2"/>
          <a:ext cx="7287877" cy="6858016"/>
        </p:xfrm>
        <a:graphic>
          <a:graphicData uri="http://schemas.openxmlformats.org/drawingml/2006/table">
            <a:tbl>
              <a:tblPr firstRow="1" bandRow="1">
                <a:tableStyleId>{AF606853-7671-496A-8E4F-DF71F8EC918B}</a:tableStyleId>
              </a:tblPr>
              <a:tblGrid>
                <a:gridCol w="1156432">
                  <a:extLst>
                    <a:ext uri="{9D8B030D-6E8A-4147-A177-3AD203B41FA5}">
                      <a16:colId xmlns:a16="http://schemas.microsoft.com/office/drawing/2014/main" val="296715777"/>
                    </a:ext>
                  </a:extLst>
                </a:gridCol>
                <a:gridCol w="6131445">
                  <a:extLst>
                    <a:ext uri="{9D8B030D-6E8A-4147-A177-3AD203B41FA5}">
                      <a16:colId xmlns:a16="http://schemas.microsoft.com/office/drawing/2014/main" val="1462227974"/>
                    </a:ext>
                  </a:extLst>
                </a:gridCol>
              </a:tblGrid>
              <a:tr h="428626">
                <a:tc>
                  <a:txBody>
                    <a:bodyPr/>
                    <a:lstStyle/>
                    <a:p>
                      <a:pPr algn="ctr"/>
                      <a:r>
                        <a:rPr lang="en-US" b="1" i="1" dirty="0">
                          <a:latin typeface="Helvetica Light Oblique"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1" i="1" dirty="0">
                          <a:latin typeface="Helvetica Light Oblique" panose="020B0403020202020204" pitchFamily="34" charset="0"/>
                        </a:rPr>
                        <a:t>Description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9409266"/>
                  </a:ext>
                </a:extLst>
              </a:tr>
              <a:tr h="428626">
                <a:tc>
                  <a:txBody>
                    <a:bodyPr/>
                    <a:lstStyle/>
                    <a:p>
                      <a:pPr algn="ctr"/>
                      <a:r>
                        <a:rPr lang="en-US" b="0" i="0" dirty="0">
                          <a:latin typeface="Helvetica Light" panose="020B0403020202020204" pitchFamily="34" charset="0"/>
                        </a:rPr>
                        <a:t>budget</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the budget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55490859"/>
                  </a:ext>
                </a:extLst>
              </a:tr>
              <a:tr h="428626">
                <a:tc>
                  <a:txBody>
                    <a:bodyPr/>
                    <a:lstStyle/>
                    <a:p>
                      <a:pPr algn="ctr"/>
                      <a:r>
                        <a:rPr lang="en-US" b="0" i="0" dirty="0">
                          <a:latin typeface="Helvetica Light" panose="020B0403020202020204" pitchFamily="34" charset="0"/>
                        </a:rPr>
                        <a:t>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n>
                            <a:noFill/>
                          </a:ln>
                          <a:latin typeface="Helvetica Light" panose="020B0403020202020204" pitchFamily="34" charset="0"/>
                        </a:rPr>
                        <a:t>movie production 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346335748"/>
                  </a:ext>
                </a:extLst>
              </a:tr>
              <a:tr h="428626">
                <a:tc>
                  <a:txBody>
                    <a:bodyPr/>
                    <a:lstStyle/>
                    <a:p>
                      <a:pPr algn="ctr"/>
                      <a:r>
                        <a:rPr lang="en-US" b="0" i="0" dirty="0">
                          <a:latin typeface="Helvetica Light" panose="020B0403020202020204" pitchFamily="34" charset="0"/>
                        </a:rPr>
                        <a:t>country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movie country of origin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15615126"/>
                  </a:ext>
                </a:extLst>
              </a:tr>
              <a:tr h="428626">
                <a:tc>
                  <a:txBody>
                    <a:bodyPr/>
                    <a:lstStyle/>
                    <a:p>
                      <a:pPr algn="ctr"/>
                      <a:r>
                        <a:rPr lang="en-US" b="0" i="0" dirty="0">
                          <a:latin typeface="Helvetica Light" panose="020B0403020202020204" pitchFamily="34" charset="0"/>
                        </a:rPr>
                        <a:t>director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director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660406359"/>
                  </a:ext>
                </a:extLst>
              </a:tr>
              <a:tr h="428626">
                <a:tc>
                  <a:txBody>
                    <a:bodyPr/>
                    <a:lstStyle/>
                    <a:p>
                      <a:pPr algn="ctr"/>
                      <a:r>
                        <a:rPr lang="en-US" b="0" i="0" dirty="0">
                          <a:latin typeface="Helvetica Light" panose="020B0403020202020204" pitchFamily="34" charset="0"/>
                        </a:rPr>
                        <a:t>genre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genre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952742249"/>
                  </a:ext>
                </a:extLst>
              </a:tr>
              <a:tr h="428626">
                <a:tc>
                  <a:txBody>
                    <a:bodyPr/>
                    <a:lstStyle/>
                    <a:p>
                      <a:pPr algn="ctr"/>
                      <a:r>
                        <a:rPr lang="en-US" b="0" i="0" dirty="0">
                          <a:latin typeface="Helvetica Light" panose="020B0403020202020204" pitchFamily="34" charset="0"/>
                        </a:rPr>
                        <a:t>gross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revenue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066800962"/>
                  </a:ext>
                </a:extLst>
              </a:tr>
              <a:tr h="428626">
                <a:tc>
                  <a:txBody>
                    <a:bodyPr/>
                    <a:lstStyle/>
                    <a:p>
                      <a:pPr algn="ctr"/>
                      <a:r>
                        <a:rPr lang="en-US" b="0" i="0" dirty="0">
                          <a:latin typeface="Helvetica Light"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name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922952977"/>
                  </a:ext>
                </a:extLst>
              </a:tr>
              <a:tr h="428626">
                <a:tc>
                  <a:txBody>
                    <a:bodyPr/>
                    <a:lstStyle/>
                    <a:p>
                      <a:pPr algn="ctr"/>
                      <a:r>
                        <a:rPr lang="en-US" b="0" i="0" dirty="0">
                          <a:latin typeface="Helvetica Light" panose="020B0403020202020204" pitchFamily="34" charset="0"/>
                        </a:rPr>
                        <a:t>rating</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rating of the movie (R, PG, etc.)</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255714934"/>
                  </a:ext>
                </a:extLst>
              </a:tr>
              <a:tr h="428626">
                <a:tc>
                  <a:txBody>
                    <a:bodyPr/>
                    <a:lstStyle/>
                    <a:p>
                      <a:pPr algn="ctr"/>
                      <a:r>
                        <a:rPr lang="en-US" b="0" i="0" dirty="0">
                          <a:latin typeface="Helvetica Light" panose="020B0403020202020204" pitchFamily="34" charset="0"/>
                        </a:rPr>
                        <a:t>released</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release date (YYYY-MM-DD)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403210582"/>
                  </a:ext>
                </a:extLst>
              </a:tr>
              <a:tr h="428626">
                <a:tc>
                  <a:txBody>
                    <a:bodyPr/>
                    <a:lstStyle/>
                    <a:p>
                      <a:pPr algn="ctr"/>
                      <a:r>
                        <a:rPr lang="en-US" b="0" i="0" dirty="0">
                          <a:latin typeface="Helvetica Light" panose="020B0403020202020204" pitchFamily="34" charset="0"/>
                        </a:rPr>
                        <a:t>runtime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duration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839495517"/>
                  </a:ext>
                </a:extLst>
              </a:tr>
              <a:tr h="428626">
                <a:tc>
                  <a:txBody>
                    <a:bodyPr/>
                    <a:lstStyle/>
                    <a:p>
                      <a:pPr algn="ctr"/>
                      <a:r>
                        <a:rPr lang="en-US" b="0" i="0" dirty="0">
                          <a:latin typeface="Helvetica Light" panose="020B0403020202020204" pitchFamily="34" charset="0"/>
                        </a:rPr>
                        <a:t>score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IMDb user rating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585395120"/>
                  </a:ext>
                </a:extLst>
              </a:tr>
              <a:tr h="428626">
                <a:tc>
                  <a:txBody>
                    <a:bodyPr/>
                    <a:lstStyle/>
                    <a:p>
                      <a:pPr algn="ctr"/>
                      <a:r>
                        <a:rPr lang="en-US" b="0" i="0" dirty="0">
                          <a:latin typeface="Helvetica Light" panose="020B0403020202020204" pitchFamily="34" charset="0"/>
                        </a:rPr>
                        <a:t>star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actor/actress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582455257"/>
                  </a:ext>
                </a:extLst>
              </a:tr>
              <a:tr h="428626">
                <a:tc>
                  <a:txBody>
                    <a:bodyPr/>
                    <a:lstStyle/>
                    <a:p>
                      <a:pPr algn="ctr"/>
                      <a:r>
                        <a:rPr lang="en-US" b="0" i="0" dirty="0">
                          <a:latin typeface="Helvetica Light" panose="020B0403020202020204" pitchFamily="34" charset="0"/>
                        </a:rPr>
                        <a:t>votes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Helvetica Light" panose="020B0403020202020204" pitchFamily="34" charset="0"/>
                        </a:rPr>
                        <a:t>number of user votes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274944235"/>
                  </a:ext>
                </a:extLst>
              </a:tr>
              <a:tr h="428626">
                <a:tc>
                  <a:txBody>
                    <a:bodyPr/>
                    <a:lstStyle/>
                    <a:p>
                      <a:pPr algn="ctr"/>
                      <a:r>
                        <a:rPr lang="en-US" b="0" i="0" dirty="0">
                          <a:latin typeface="Helvetica Light" panose="020B0403020202020204" pitchFamily="34" charset="0"/>
                        </a:rPr>
                        <a:t>writer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writer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794139873"/>
                  </a:ext>
                </a:extLst>
              </a:tr>
              <a:tr h="428626">
                <a:tc>
                  <a:txBody>
                    <a:bodyPr/>
                    <a:lstStyle/>
                    <a:p>
                      <a:pPr algn="ctr"/>
                      <a:r>
                        <a:rPr lang="en-US" b="0" i="0" dirty="0">
                          <a:latin typeface="Helvetica Light" panose="020B0403020202020204" pitchFamily="34" charset="0"/>
                        </a:rPr>
                        <a:t>year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year of release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458634611"/>
                  </a:ext>
                </a:extLst>
              </a:tr>
            </a:tbl>
          </a:graphicData>
        </a:graphic>
      </p:graphicFrame>
      <p:pic>
        <p:nvPicPr>
          <p:cNvPr id="7" name="Picture 6" descr="A picture containing tableware, plate, drawing&#10;&#10;Description automatically generated">
            <a:extLst>
              <a:ext uri="{FF2B5EF4-FFF2-40B4-BE49-F238E27FC236}">
                <a16:creationId xmlns:a16="http://schemas.microsoft.com/office/drawing/2014/main" id="{F9AD8B8F-7F81-CD44-9320-4EEF9AB58344}"/>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89212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Goal(s)</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chor="ctr">
            <a:normAutofit/>
          </a:bodyPr>
          <a:lstStyle/>
          <a:p>
            <a:pPr marL="0" indent="0" algn="ctr">
              <a:buNone/>
            </a:pPr>
            <a:r>
              <a:rPr lang="en-US" sz="2400" b="1" i="1" dirty="0">
                <a:solidFill>
                  <a:schemeClr val="bg1"/>
                </a:solidFill>
                <a:latin typeface="Helvetica Bold Oblique" pitchFamily="2" charset="0"/>
              </a:rPr>
              <a:t>“Build a simple </a:t>
            </a:r>
            <a:r>
              <a:rPr lang="en-US" sz="2400" b="1" i="1">
                <a:solidFill>
                  <a:schemeClr val="bg1"/>
                </a:solidFill>
                <a:latin typeface="Helvetica Bold Oblique" pitchFamily="2" charset="0"/>
              </a:rPr>
              <a:t>movie recommender </a:t>
            </a:r>
            <a:r>
              <a:rPr lang="en-US" sz="2400" b="1" i="1" dirty="0">
                <a:solidFill>
                  <a:schemeClr val="bg1"/>
                </a:solidFill>
                <a:latin typeface="Helvetica Bold Oblique" pitchFamily="2" charset="0"/>
              </a:rPr>
              <a:t>system”</a:t>
            </a:r>
          </a:p>
          <a:p>
            <a:pPr marL="0" indent="0">
              <a:buNone/>
            </a:pPr>
            <a:endParaRPr lang="en-US" sz="2400" dirty="0">
              <a:solidFill>
                <a:schemeClr val="bg1"/>
              </a:solidFill>
              <a:latin typeface="Helvetica Light" panose="020B0403020202020204" pitchFamily="34"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FDAA26A3-969C-F744-A3CB-D6E00F3F79CB}"/>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0483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modelling</a:t>
            </a:r>
          </a:p>
        </p:txBody>
      </p:sp>
      <p:pic>
        <p:nvPicPr>
          <p:cNvPr id="4" name="Picture 3" descr="A picture containing tableware, plate, drawing&#10;&#10;Description automatically generated">
            <a:extLst>
              <a:ext uri="{FF2B5EF4-FFF2-40B4-BE49-F238E27FC236}">
                <a16:creationId xmlns:a16="http://schemas.microsoft.com/office/drawing/2014/main" id="{77120D09-6D4F-8042-AF50-C42658DAF2C6}"/>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30366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Modelling Process </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2609993247"/>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9993483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7310</TotalTime>
  <Words>439</Words>
  <Application>Microsoft Macintosh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Gill Sans MT</vt:lpstr>
      <vt:lpstr>Helvetica</vt:lpstr>
      <vt:lpstr>Helvetica Bold Oblique</vt:lpstr>
      <vt:lpstr>Helvetica Light</vt:lpstr>
      <vt:lpstr>Helvetica Light Oblique</vt:lpstr>
      <vt:lpstr>Helvetica Oblique</vt:lpstr>
      <vt:lpstr>Impact</vt:lpstr>
      <vt:lpstr>Parcel</vt:lpstr>
      <vt:lpstr>Movie Recommender System from IMDb Dataset</vt:lpstr>
      <vt:lpstr>Presentation Outline</vt:lpstr>
      <vt:lpstr>Overview</vt:lpstr>
      <vt:lpstr>Overview</vt:lpstr>
      <vt:lpstr>Overview</vt:lpstr>
      <vt:lpstr>Feature Description</vt:lpstr>
      <vt:lpstr>Goal(s)</vt:lpstr>
      <vt:lpstr>modelling</vt:lpstr>
      <vt:lpstr>Modelling Process </vt:lpstr>
      <vt:lpstr>Selecting A Great Movie To Watch</vt:lpstr>
      <vt:lpstr>Model Used</vt:lpstr>
      <vt:lpstr>Dashboard</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Recommendation System</dc:title>
  <dc:creator>Dimas Adnan</dc:creator>
  <cp:lastModifiedBy>Dimas Adnan</cp:lastModifiedBy>
  <cp:revision>28</cp:revision>
  <dcterms:created xsi:type="dcterms:W3CDTF">2020-06-17T15:50:39Z</dcterms:created>
  <dcterms:modified xsi:type="dcterms:W3CDTF">2020-07-01T12:22:04Z</dcterms:modified>
</cp:coreProperties>
</file>