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65" r:id="rId5"/>
    <p:sldId id="267" r:id="rId6"/>
    <p:sldId id="266" r:id="rId7"/>
    <p:sldId id="261" r:id="rId8"/>
    <p:sldId id="268" r:id="rId9"/>
    <p:sldId id="269" r:id="rId10"/>
    <p:sldId id="272" r:id="rId11"/>
    <p:sldId id="271" r:id="rId12"/>
    <p:sldId id="262" r:id="rId13"/>
    <p:sldId id="27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91E"/>
    <a:srgbClr val="FFC500"/>
    <a:srgbClr val="FFCE13"/>
    <a:srgbClr val="F3CE13"/>
    <a:srgbClr val="EEA506"/>
    <a:srgbClr val="DBA506"/>
    <a:srgbClr val="FFD700"/>
    <a:srgbClr val="F8E2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9"/>
    <p:restoredTop sz="96327"/>
  </p:normalViewPr>
  <p:slideViewPr>
    <p:cSldViewPr snapToGrid="0" snapToObjects="1">
      <p:cViewPr varScale="1">
        <p:scale>
          <a:sx n="124" d="100"/>
          <a:sy n="124" d="100"/>
        </p:scale>
        <p:origin x="2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F1E61A-4DC9-AA46-9DC6-93A048683300}" type="doc">
      <dgm:prSet loTypeId="urn:microsoft.com/office/officeart/2005/8/layout/chevron1" loCatId="" qsTypeId="urn:microsoft.com/office/officeart/2005/8/quickstyle/simple2" qsCatId="simple" csTypeId="urn:microsoft.com/office/officeart/2005/8/colors/accent1_2" csCatId="accent1" phldr="1"/>
      <dgm:spPr/>
    </dgm:pt>
    <dgm:pt modelId="{1B92A370-EEAB-3946-B896-E58D0B3D90CF}">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Overview</a:t>
          </a:r>
        </a:p>
      </dgm:t>
    </dgm:pt>
    <dgm:pt modelId="{034B204F-8652-5E44-B661-EA8F9FF765C2}" type="parTrans" cxnId="{4E9E2911-59A6-7146-B8BF-5B539AFA1DDD}">
      <dgm:prSet/>
      <dgm:spPr/>
      <dgm:t>
        <a:bodyPr/>
        <a:lstStyle/>
        <a:p>
          <a:endParaRPr lang="en-US"/>
        </a:p>
      </dgm:t>
    </dgm:pt>
    <dgm:pt modelId="{1424DB9D-63ED-0647-99CC-4C366A71C13E}" type="sibTrans" cxnId="{4E9E2911-59A6-7146-B8BF-5B539AFA1DDD}">
      <dgm:prSet/>
      <dgm:spPr/>
      <dgm:t>
        <a:bodyPr/>
        <a:lstStyle/>
        <a:p>
          <a:endParaRPr lang="en-US"/>
        </a:p>
      </dgm:t>
    </dgm:pt>
    <dgm:pt modelId="{357C98B2-96C3-2045-ACE6-26EF9F7F7F0A}">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Model</a:t>
          </a:r>
        </a:p>
      </dgm:t>
    </dgm:pt>
    <dgm:pt modelId="{DF2F0523-FF2D-5847-8A8E-21CE9D8C807E}" type="parTrans" cxnId="{571ADDCA-464D-A749-A91C-03466230A162}">
      <dgm:prSet/>
      <dgm:spPr/>
      <dgm:t>
        <a:bodyPr/>
        <a:lstStyle/>
        <a:p>
          <a:endParaRPr lang="en-US"/>
        </a:p>
      </dgm:t>
    </dgm:pt>
    <dgm:pt modelId="{7D99C141-5831-4345-8ABD-761200EA16C6}" type="sibTrans" cxnId="{571ADDCA-464D-A749-A91C-03466230A162}">
      <dgm:prSet/>
      <dgm:spPr/>
      <dgm:t>
        <a:bodyPr/>
        <a:lstStyle/>
        <a:p>
          <a:endParaRPr lang="en-US"/>
        </a:p>
      </dgm:t>
    </dgm:pt>
    <dgm:pt modelId="{C13318B6-5E68-AC41-8EFF-76112AB59B71}">
      <dgm:prSet phldrT="[Text]"/>
      <dgm:spPr>
        <a:solidFill>
          <a:schemeClr val="tx1"/>
        </a:solidFill>
        <a:ln>
          <a:solidFill>
            <a:srgbClr val="E6B91E"/>
          </a:solidFill>
        </a:ln>
      </dgm:spPr>
      <dgm:t>
        <a:bodyPr anchor="ctr"/>
        <a:lstStyle/>
        <a:p>
          <a:r>
            <a:rPr lang="en-US" b="0" i="1" dirty="0">
              <a:latin typeface="Helvetica Light Oblique" panose="020B0403020202020204" pitchFamily="34" charset="0"/>
            </a:rPr>
            <a:t>Conclusion</a:t>
          </a:r>
        </a:p>
      </dgm:t>
    </dgm:pt>
    <dgm:pt modelId="{B3D54340-C6D3-7245-A375-919A1EED0760}" type="parTrans" cxnId="{7530DC7D-EA7D-444F-92F3-6AE3E9A4E818}">
      <dgm:prSet/>
      <dgm:spPr/>
      <dgm:t>
        <a:bodyPr/>
        <a:lstStyle/>
        <a:p>
          <a:endParaRPr lang="en-US"/>
        </a:p>
      </dgm:t>
    </dgm:pt>
    <dgm:pt modelId="{2F024FCE-FF52-7646-A484-378183CAAD3D}" type="sibTrans" cxnId="{7530DC7D-EA7D-444F-92F3-6AE3E9A4E818}">
      <dgm:prSet/>
      <dgm:spPr/>
      <dgm:t>
        <a:bodyPr/>
        <a:lstStyle/>
        <a:p>
          <a:endParaRPr lang="en-US"/>
        </a:p>
      </dgm:t>
    </dgm:pt>
    <dgm:pt modelId="{AFB37AEA-307F-5D48-9B39-8A74ED2E7D5B}">
      <dgm:prSet/>
      <dgm:spPr>
        <a:solidFill>
          <a:schemeClr val="tx1"/>
        </a:solidFill>
        <a:ln>
          <a:solidFill>
            <a:srgbClr val="E6B91E"/>
          </a:solidFill>
        </a:ln>
      </dgm:spPr>
      <dgm:t>
        <a:bodyPr/>
        <a:lstStyle/>
        <a:p>
          <a:r>
            <a:rPr lang="en-US" dirty="0"/>
            <a:t>Dashboard</a:t>
          </a:r>
        </a:p>
      </dgm:t>
    </dgm:pt>
    <dgm:pt modelId="{8E07740E-427F-BB45-B748-BAE38967B348}" type="parTrans" cxnId="{A4EE7B93-D943-7F47-BFF3-2C2E1A6A7FB2}">
      <dgm:prSet/>
      <dgm:spPr/>
      <dgm:t>
        <a:bodyPr/>
        <a:lstStyle/>
        <a:p>
          <a:endParaRPr lang="en-US"/>
        </a:p>
      </dgm:t>
    </dgm:pt>
    <dgm:pt modelId="{DE9D57A4-2691-734B-8BF6-0122AA346E12}" type="sibTrans" cxnId="{A4EE7B93-D943-7F47-BFF3-2C2E1A6A7FB2}">
      <dgm:prSet/>
      <dgm:spPr/>
      <dgm:t>
        <a:bodyPr/>
        <a:lstStyle/>
        <a:p>
          <a:endParaRPr lang="en-US"/>
        </a:p>
      </dgm:t>
    </dgm:pt>
    <dgm:pt modelId="{278AEA2E-A270-F542-B6F7-205C18EB5467}" type="pres">
      <dgm:prSet presAssocID="{47F1E61A-4DC9-AA46-9DC6-93A048683300}" presName="Name0" presStyleCnt="0">
        <dgm:presLayoutVars>
          <dgm:dir/>
          <dgm:animLvl val="lvl"/>
          <dgm:resizeHandles val="exact"/>
        </dgm:presLayoutVars>
      </dgm:prSet>
      <dgm:spPr/>
    </dgm:pt>
    <dgm:pt modelId="{8720874B-C75E-3D4C-9212-E184911A0C14}" type="pres">
      <dgm:prSet presAssocID="{1B92A370-EEAB-3946-B896-E58D0B3D90CF}" presName="parTxOnly" presStyleLbl="node1" presStyleIdx="0" presStyleCnt="4">
        <dgm:presLayoutVars>
          <dgm:chMax val="0"/>
          <dgm:chPref val="0"/>
          <dgm:bulletEnabled val="1"/>
        </dgm:presLayoutVars>
      </dgm:prSet>
      <dgm:spPr/>
    </dgm:pt>
    <dgm:pt modelId="{B42BDE74-400F-8B4E-9980-18AA0314E674}" type="pres">
      <dgm:prSet presAssocID="{1424DB9D-63ED-0647-99CC-4C366A71C13E}" presName="parTxOnlySpace" presStyleCnt="0"/>
      <dgm:spPr/>
    </dgm:pt>
    <dgm:pt modelId="{4D9E0582-17C3-7D46-9882-EC691760E472}" type="pres">
      <dgm:prSet presAssocID="{357C98B2-96C3-2045-ACE6-26EF9F7F7F0A}" presName="parTxOnly" presStyleLbl="node1" presStyleIdx="1" presStyleCnt="4">
        <dgm:presLayoutVars>
          <dgm:chMax val="0"/>
          <dgm:chPref val="0"/>
          <dgm:bulletEnabled val="1"/>
        </dgm:presLayoutVars>
      </dgm:prSet>
      <dgm:spPr/>
    </dgm:pt>
    <dgm:pt modelId="{3B7344FC-77E0-0D4D-B516-1CBC4D501F75}" type="pres">
      <dgm:prSet presAssocID="{7D99C141-5831-4345-8ABD-761200EA16C6}" presName="parTxOnlySpace" presStyleCnt="0"/>
      <dgm:spPr/>
    </dgm:pt>
    <dgm:pt modelId="{3BF065F1-A5B0-7545-A7DC-862890517175}" type="pres">
      <dgm:prSet presAssocID="{AFB37AEA-307F-5D48-9B39-8A74ED2E7D5B}" presName="parTxOnly" presStyleLbl="node1" presStyleIdx="2" presStyleCnt="4">
        <dgm:presLayoutVars>
          <dgm:chMax val="0"/>
          <dgm:chPref val="0"/>
          <dgm:bulletEnabled val="1"/>
        </dgm:presLayoutVars>
      </dgm:prSet>
      <dgm:spPr/>
    </dgm:pt>
    <dgm:pt modelId="{551F5A96-9E54-1549-A239-7619204262A3}" type="pres">
      <dgm:prSet presAssocID="{DE9D57A4-2691-734B-8BF6-0122AA346E12}" presName="parTxOnlySpace" presStyleCnt="0"/>
      <dgm:spPr/>
    </dgm:pt>
    <dgm:pt modelId="{F5A6FFFB-6079-6842-AE15-A57D9EE33BFD}" type="pres">
      <dgm:prSet presAssocID="{C13318B6-5E68-AC41-8EFF-76112AB59B71}" presName="parTxOnly" presStyleLbl="node1" presStyleIdx="3" presStyleCnt="4">
        <dgm:presLayoutVars>
          <dgm:chMax val="0"/>
          <dgm:chPref val="0"/>
          <dgm:bulletEnabled val="1"/>
        </dgm:presLayoutVars>
      </dgm:prSet>
      <dgm:spPr/>
    </dgm:pt>
  </dgm:ptLst>
  <dgm:cxnLst>
    <dgm:cxn modelId="{4E9E2911-59A6-7146-B8BF-5B539AFA1DDD}" srcId="{47F1E61A-4DC9-AA46-9DC6-93A048683300}" destId="{1B92A370-EEAB-3946-B896-E58D0B3D90CF}" srcOrd="0" destOrd="0" parTransId="{034B204F-8652-5E44-B661-EA8F9FF765C2}" sibTransId="{1424DB9D-63ED-0647-99CC-4C366A71C13E}"/>
    <dgm:cxn modelId="{429DBE1D-EB66-6447-B01C-0B87C1C3FFBD}" type="presOf" srcId="{1B92A370-EEAB-3946-B896-E58D0B3D90CF}" destId="{8720874B-C75E-3D4C-9212-E184911A0C14}" srcOrd="0" destOrd="0" presId="urn:microsoft.com/office/officeart/2005/8/layout/chevron1"/>
    <dgm:cxn modelId="{31389952-83DD-5246-B248-33ED8279BA2D}" type="presOf" srcId="{AFB37AEA-307F-5D48-9B39-8A74ED2E7D5B}" destId="{3BF065F1-A5B0-7545-A7DC-862890517175}" srcOrd="0" destOrd="0" presId="urn:microsoft.com/office/officeart/2005/8/layout/chevron1"/>
    <dgm:cxn modelId="{E3DC2667-4FFF-D04E-8716-F9869BBF6669}" type="presOf" srcId="{357C98B2-96C3-2045-ACE6-26EF9F7F7F0A}" destId="{4D9E0582-17C3-7D46-9882-EC691760E472}" srcOrd="0" destOrd="0" presId="urn:microsoft.com/office/officeart/2005/8/layout/chevron1"/>
    <dgm:cxn modelId="{A9E7867A-D82C-124D-8A0D-6E390EDA7EAC}" type="presOf" srcId="{47F1E61A-4DC9-AA46-9DC6-93A048683300}" destId="{278AEA2E-A270-F542-B6F7-205C18EB5467}" srcOrd="0" destOrd="0" presId="urn:microsoft.com/office/officeart/2005/8/layout/chevron1"/>
    <dgm:cxn modelId="{7530DC7D-EA7D-444F-92F3-6AE3E9A4E818}" srcId="{47F1E61A-4DC9-AA46-9DC6-93A048683300}" destId="{C13318B6-5E68-AC41-8EFF-76112AB59B71}" srcOrd="3" destOrd="0" parTransId="{B3D54340-C6D3-7245-A375-919A1EED0760}" sibTransId="{2F024FCE-FF52-7646-A484-378183CAAD3D}"/>
    <dgm:cxn modelId="{A4EE7B93-D943-7F47-BFF3-2C2E1A6A7FB2}" srcId="{47F1E61A-4DC9-AA46-9DC6-93A048683300}" destId="{AFB37AEA-307F-5D48-9B39-8A74ED2E7D5B}" srcOrd="2" destOrd="0" parTransId="{8E07740E-427F-BB45-B748-BAE38967B348}" sibTransId="{DE9D57A4-2691-734B-8BF6-0122AA346E12}"/>
    <dgm:cxn modelId="{410346BB-9271-6C4A-B32F-B0BC802BDF61}" type="presOf" srcId="{C13318B6-5E68-AC41-8EFF-76112AB59B71}" destId="{F5A6FFFB-6079-6842-AE15-A57D9EE33BFD}" srcOrd="0" destOrd="0" presId="urn:microsoft.com/office/officeart/2005/8/layout/chevron1"/>
    <dgm:cxn modelId="{571ADDCA-464D-A749-A91C-03466230A162}" srcId="{47F1E61A-4DC9-AA46-9DC6-93A048683300}" destId="{357C98B2-96C3-2045-ACE6-26EF9F7F7F0A}" srcOrd="1" destOrd="0" parTransId="{DF2F0523-FF2D-5847-8A8E-21CE9D8C807E}" sibTransId="{7D99C141-5831-4345-8ABD-761200EA16C6}"/>
    <dgm:cxn modelId="{17F79C0B-5A89-B945-930E-394D9155D610}" type="presParOf" srcId="{278AEA2E-A270-F542-B6F7-205C18EB5467}" destId="{8720874B-C75E-3D4C-9212-E184911A0C14}" srcOrd="0" destOrd="0" presId="urn:microsoft.com/office/officeart/2005/8/layout/chevron1"/>
    <dgm:cxn modelId="{4B1AF1CB-3478-EE49-9AC7-0D25CCE93BD6}" type="presParOf" srcId="{278AEA2E-A270-F542-B6F7-205C18EB5467}" destId="{B42BDE74-400F-8B4E-9980-18AA0314E674}" srcOrd="1" destOrd="0" presId="urn:microsoft.com/office/officeart/2005/8/layout/chevron1"/>
    <dgm:cxn modelId="{5840B409-785D-FC42-968A-0A94136E6FAF}" type="presParOf" srcId="{278AEA2E-A270-F542-B6F7-205C18EB5467}" destId="{4D9E0582-17C3-7D46-9882-EC691760E472}" srcOrd="2" destOrd="0" presId="urn:microsoft.com/office/officeart/2005/8/layout/chevron1"/>
    <dgm:cxn modelId="{4B071B4D-72BD-C84D-9281-5F44AF04C96E}" type="presParOf" srcId="{278AEA2E-A270-F542-B6F7-205C18EB5467}" destId="{3B7344FC-77E0-0D4D-B516-1CBC4D501F75}" srcOrd="3" destOrd="0" presId="urn:microsoft.com/office/officeart/2005/8/layout/chevron1"/>
    <dgm:cxn modelId="{DE2C16A6-AE5D-9F41-AC62-FA2E5D020D0B}" type="presParOf" srcId="{278AEA2E-A270-F542-B6F7-205C18EB5467}" destId="{3BF065F1-A5B0-7545-A7DC-862890517175}" srcOrd="4" destOrd="0" presId="urn:microsoft.com/office/officeart/2005/8/layout/chevron1"/>
    <dgm:cxn modelId="{814E87DF-8DC2-E642-AFF9-A546D932E243}" type="presParOf" srcId="{278AEA2E-A270-F542-B6F7-205C18EB5467}" destId="{551F5A96-9E54-1549-A239-7619204262A3}" srcOrd="5" destOrd="0" presId="urn:microsoft.com/office/officeart/2005/8/layout/chevron1"/>
    <dgm:cxn modelId="{9662C840-65BE-6A42-9D1B-8E4DBC00F99A}" type="presParOf" srcId="{278AEA2E-A270-F542-B6F7-205C18EB5467}" destId="{F5A6FFFB-6079-6842-AE15-A57D9EE33BF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F1E61A-4DC9-AA46-9DC6-93A048683300}" type="doc">
      <dgm:prSet loTypeId="urn:microsoft.com/office/officeart/2005/8/layout/chevron1" loCatId="" qsTypeId="urn:microsoft.com/office/officeart/2005/8/quickstyle/simple2" qsCatId="simple" csTypeId="urn:microsoft.com/office/officeart/2005/8/colors/accent1_2" csCatId="accent1" phldr="1"/>
      <dgm:spPr/>
    </dgm:pt>
    <dgm:pt modelId="{1B92A370-EEAB-3946-B896-E58D0B3D90CF}">
      <dgm:prSet phldrT="[Text]" custT="1"/>
      <dgm:spPr>
        <a:solidFill>
          <a:schemeClr val="tx1"/>
        </a:solidFill>
        <a:ln>
          <a:solidFill>
            <a:srgbClr val="E6B91E"/>
          </a:solidFill>
        </a:ln>
      </dgm:spPr>
      <dgm:t>
        <a:bodyPr anchor="ctr"/>
        <a:lstStyle/>
        <a:p>
          <a:r>
            <a:rPr lang="en-US" sz="1800" b="0" i="1" dirty="0">
              <a:latin typeface="Helvetica Light Oblique" panose="020B0403020202020204" pitchFamily="34" charset="0"/>
            </a:rPr>
            <a:t>Data Preprocessing and Cleaning</a:t>
          </a:r>
        </a:p>
      </dgm:t>
    </dgm:pt>
    <dgm:pt modelId="{034B204F-8652-5E44-B661-EA8F9FF765C2}" type="parTrans" cxnId="{4E9E2911-59A6-7146-B8BF-5B539AFA1DDD}">
      <dgm:prSet/>
      <dgm:spPr/>
      <dgm:t>
        <a:bodyPr/>
        <a:lstStyle/>
        <a:p>
          <a:endParaRPr lang="en-US"/>
        </a:p>
      </dgm:t>
    </dgm:pt>
    <dgm:pt modelId="{1424DB9D-63ED-0647-99CC-4C366A71C13E}" type="sibTrans" cxnId="{4E9E2911-59A6-7146-B8BF-5B539AFA1DDD}">
      <dgm:prSet/>
      <dgm:spPr/>
      <dgm:t>
        <a:bodyPr/>
        <a:lstStyle/>
        <a:p>
          <a:endParaRPr lang="en-US"/>
        </a:p>
      </dgm:t>
    </dgm:pt>
    <dgm:pt modelId="{357C98B2-96C3-2045-ACE6-26EF9F7F7F0A}">
      <dgm:prSet phldrT="[Text]" custT="1"/>
      <dgm:spPr>
        <a:solidFill>
          <a:schemeClr val="tx1"/>
        </a:solidFill>
        <a:ln>
          <a:solidFill>
            <a:srgbClr val="E6B91E"/>
          </a:solidFill>
        </a:ln>
      </dgm:spPr>
      <dgm:t>
        <a:bodyPr anchor="ctr"/>
        <a:lstStyle/>
        <a:p>
          <a:r>
            <a:rPr lang="en-US" sz="1800" b="0" i="1" dirty="0">
              <a:latin typeface="Helvetica Light Oblique" panose="020B0403020202020204" pitchFamily="34" charset="0"/>
            </a:rPr>
            <a:t>Exploratory Data Analysis</a:t>
          </a:r>
        </a:p>
      </dgm:t>
    </dgm:pt>
    <dgm:pt modelId="{DF2F0523-FF2D-5847-8A8E-21CE9D8C807E}" type="parTrans" cxnId="{571ADDCA-464D-A749-A91C-03466230A162}">
      <dgm:prSet/>
      <dgm:spPr/>
      <dgm:t>
        <a:bodyPr/>
        <a:lstStyle/>
        <a:p>
          <a:endParaRPr lang="en-US"/>
        </a:p>
      </dgm:t>
    </dgm:pt>
    <dgm:pt modelId="{7D99C141-5831-4345-8ABD-761200EA16C6}" type="sibTrans" cxnId="{571ADDCA-464D-A749-A91C-03466230A162}">
      <dgm:prSet/>
      <dgm:spPr/>
      <dgm:t>
        <a:bodyPr/>
        <a:lstStyle/>
        <a:p>
          <a:endParaRPr lang="en-US"/>
        </a:p>
      </dgm:t>
    </dgm:pt>
    <dgm:pt modelId="{C13318B6-5E68-AC41-8EFF-76112AB59B71}">
      <dgm:prSet phldrT="[Text]" custT="1"/>
      <dgm:spPr>
        <a:solidFill>
          <a:schemeClr val="tx1"/>
        </a:solidFill>
        <a:ln>
          <a:solidFill>
            <a:srgbClr val="E6B91E"/>
          </a:solidFill>
        </a:ln>
      </dgm:spPr>
      <dgm:t>
        <a:bodyPr anchor="ctr"/>
        <a:lstStyle/>
        <a:p>
          <a:r>
            <a:rPr lang="en-US" sz="1800" b="0" i="1" dirty="0">
              <a:latin typeface="Helvetica Light Oblique" panose="020B0403020202020204" pitchFamily="34" charset="0"/>
            </a:rPr>
            <a:t>Modelling</a:t>
          </a:r>
        </a:p>
      </dgm:t>
    </dgm:pt>
    <dgm:pt modelId="{B3D54340-C6D3-7245-A375-919A1EED0760}" type="parTrans" cxnId="{7530DC7D-EA7D-444F-92F3-6AE3E9A4E818}">
      <dgm:prSet/>
      <dgm:spPr/>
      <dgm:t>
        <a:bodyPr/>
        <a:lstStyle/>
        <a:p>
          <a:endParaRPr lang="en-US"/>
        </a:p>
      </dgm:t>
    </dgm:pt>
    <dgm:pt modelId="{2F024FCE-FF52-7646-A484-378183CAAD3D}" type="sibTrans" cxnId="{7530DC7D-EA7D-444F-92F3-6AE3E9A4E818}">
      <dgm:prSet/>
      <dgm:spPr/>
      <dgm:t>
        <a:bodyPr/>
        <a:lstStyle/>
        <a:p>
          <a:endParaRPr lang="en-US"/>
        </a:p>
      </dgm:t>
    </dgm:pt>
    <dgm:pt modelId="{278AEA2E-A270-F542-B6F7-205C18EB5467}" type="pres">
      <dgm:prSet presAssocID="{47F1E61A-4DC9-AA46-9DC6-93A048683300}" presName="Name0" presStyleCnt="0">
        <dgm:presLayoutVars>
          <dgm:dir/>
          <dgm:animLvl val="lvl"/>
          <dgm:resizeHandles val="exact"/>
        </dgm:presLayoutVars>
      </dgm:prSet>
      <dgm:spPr/>
    </dgm:pt>
    <dgm:pt modelId="{8720874B-C75E-3D4C-9212-E184911A0C14}" type="pres">
      <dgm:prSet presAssocID="{1B92A370-EEAB-3946-B896-E58D0B3D90CF}" presName="parTxOnly" presStyleLbl="node1" presStyleIdx="0" presStyleCnt="3">
        <dgm:presLayoutVars>
          <dgm:chMax val="0"/>
          <dgm:chPref val="0"/>
          <dgm:bulletEnabled val="1"/>
        </dgm:presLayoutVars>
      </dgm:prSet>
      <dgm:spPr/>
    </dgm:pt>
    <dgm:pt modelId="{B42BDE74-400F-8B4E-9980-18AA0314E674}" type="pres">
      <dgm:prSet presAssocID="{1424DB9D-63ED-0647-99CC-4C366A71C13E}" presName="parTxOnlySpace" presStyleCnt="0"/>
      <dgm:spPr/>
    </dgm:pt>
    <dgm:pt modelId="{4D9E0582-17C3-7D46-9882-EC691760E472}" type="pres">
      <dgm:prSet presAssocID="{357C98B2-96C3-2045-ACE6-26EF9F7F7F0A}" presName="parTxOnly" presStyleLbl="node1" presStyleIdx="1" presStyleCnt="3">
        <dgm:presLayoutVars>
          <dgm:chMax val="0"/>
          <dgm:chPref val="0"/>
          <dgm:bulletEnabled val="1"/>
        </dgm:presLayoutVars>
      </dgm:prSet>
      <dgm:spPr/>
    </dgm:pt>
    <dgm:pt modelId="{3B7344FC-77E0-0D4D-B516-1CBC4D501F75}" type="pres">
      <dgm:prSet presAssocID="{7D99C141-5831-4345-8ABD-761200EA16C6}" presName="parTxOnlySpace" presStyleCnt="0"/>
      <dgm:spPr/>
    </dgm:pt>
    <dgm:pt modelId="{F5A6FFFB-6079-6842-AE15-A57D9EE33BFD}" type="pres">
      <dgm:prSet presAssocID="{C13318B6-5E68-AC41-8EFF-76112AB59B71}" presName="parTxOnly" presStyleLbl="node1" presStyleIdx="2" presStyleCnt="3">
        <dgm:presLayoutVars>
          <dgm:chMax val="0"/>
          <dgm:chPref val="0"/>
          <dgm:bulletEnabled val="1"/>
        </dgm:presLayoutVars>
      </dgm:prSet>
      <dgm:spPr/>
    </dgm:pt>
  </dgm:ptLst>
  <dgm:cxnLst>
    <dgm:cxn modelId="{4E9E2911-59A6-7146-B8BF-5B539AFA1DDD}" srcId="{47F1E61A-4DC9-AA46-9DC6-93A048683300}" destId="{1B92A370-EEAB-3946-B896-E58D0B3D90CF}" srcOrd="0" destOrd="0" parTransId="{034B204F-8652-5E44-B661-EA8F9FF765C2}" sibTransId="{1424DB9D-63ED-0647-99CC-4C366A71C13E}"/>
    <dgm:cxn modelId="{429DBE1D-EB66-6447-B01C-0B87C1C3FFBD}" type="presOf" srcId="{1B92A370-EEAB-3946-B896-E58D0B3D90CF}" destId="{8720874B-C75E-3D4C-9212-E184911A0C14}" srcOrd="0" destOrd="0" presId="urn:microsoft.com/office/officeart/2005/8/layout/chevron1"/>
    <dgm:cxn modelId="{E3DC2667-4FFF-D04E-8716-F9869BBF6669}" type="presOf" srcId="{357C98B2-96C3-2045-ACE6-26EF9F7F7F0A}" destId="{4D9E0582-17C3-7D46-9882-EC691760E472}" srcOrd="0" destOrd="0" presId="urn:microsoft.com/office/officeart/2005/8/layout/chevron1"/>
    <dgm:cxn modelId="{A9E7867A-D82C-124D-8A0D-6E390EDA7EAC}" type="presOf" srcId="{47F1E61A-4DC9-AA46-9DC6-93A048683300}" destId="{278AEA2E-A270-F542-B6F7-205C18EB5467}" srcOrd="0" destOrd="0" presId="urn:microsoft.com/office/officeart/2005/8/layout/chevron1"/>
    <dgm:cxn modelId="{7530DC7D-EA7D-444F-92F3-6AE3E9A4E818}" srcId="{47F1E61A-4DC9-AA46-9DC6-93A048683300}" destId="{C13318B6-5E68-AC41-8EFF-76112AB59B71}" srcOrd="2" destOrd="0" parTransId="{B3D54340-C6D3-7245-A375-919A1EED0760}" sibTransId="{2F024FCE-FF52-7646-A484-378183CAAD3D}"/>
    <dgm:cxn modelId="{410346BB-9271-6C4A-B32F-B0BC802BDF61}" type="presOf" srcId="{C13318B6-5E68-AC41-8EFF-76112AB59B71}" destId="{F5A6FFFB-6079-6842-AE15-A57D9EE33BFD}" srcOrd="0" destOrd="0" presId="urn:microsoft.com/office/officeart/2005/8/layout/chevron1"/>
    <dgm:cxn modelId="{571ADDCA-464D-A749-A91C-03466230A162}" srcId="{47F1E61A-4DC9-AA46-9DC6-93A048683300}" destId="{357C98B2-96C3-2045-ACE6-26EF9F7F7F0A}" srcOrd="1" destOrd="0" parTransId="{DF2F0523-FF2D-5847-8A8E-21CE9D8C807E}" sibTransId="{7D99C141-5831-4345-8ABD-761200EA16C6}"/>
    <dgm:cxn modelId="{17F79C0B-5A89-B945-930E-394D9155D610}" type="presParOf" srcId="{278AEA2E-A270-F542-B6F7-205C18EB5467}" destId="{8720874B-C75E-3D4C-9212-E184911A0C14}" srcOrd="0" destOrd="0" presId="urn:microsoft.com/office/officeart/2005/8/layout/chevron1"/>
    <dgm:cxn modelId="{4B1AF1CB-3478-EE49-9AC7-0D25CCE93BD6}" type="presParOf" srcId="{278AEA2E-A270-F542-B6F7-205C18EB5467}" destId="{B42BDE74-400F-8B4E-9980-18AA0314E674}" srcOrd="1" destOrd="0" presId="urn:microsoft.com/office/officeart/2005/8/layout/chevron1"/>
    <dgm:cxn modelId="{5840B409-785D-FC42-968A-0A94136E6FAF}" type="presParOf" srcId="{278AEA2E-A270-F542-B6F7-205C18EB5467}" destId="{4D9E0582-17C3-7D46-9882-EC691760E472}" srcOrd="2" destOrd="0" presId="urn:microsoft.com/office/officeart/2005/8/layout/chevron1"/>
    <dgm:cxn modelId="{4B071B4D-72BD-C84D-9281-5F44AF04C96E}" type="presParOf" srcId="{278AEA2E-A270-F542-B6F7-205C18EB5467}" destId="{3B7344FC-77E0-0D4D-B516-1CBC4D501F75}" srcOrd="3" destOrd="0" presId="urn:microsoft.com/office/officeart/2005/8/layout/chevron1"/>
    <dgm:cxn modelId="{9662C840-65BE-6A42-9D1B-8E4DBC00F99A}" type="presParOf" srcId="{278AEA2E-A270-F542-B6F7-205C18EB5467}" destId="{F5A6FFFB-6079-6842-AE15-A57D9EE33BF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874B-C75E-3D4C-9212-E184911A0C14}">
      <dsp:nvSpPr>
        <dsp:cNvPr id="0" name=""/>
        <dsp:cNvSpPr/>
      </dsp:nvSpPr>
      <dsp:spPr>
        <a:xfrm>
          <a:off x="3586"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Overview</a:t>
          </a:r>
        </a:p>
      </dsp:txBody>
      <dsp:txXfrm>
        <a:off x="421097" y="1133476"/>
        <a:ext cx="1252533" cy="835021"/>
      </dsp:txXfrm>
    </dsp:sp>
    <dsp:sp modelId="{4D9E0582-17C3-7D46-9882-EC691760E472}">
      <dsp:nvSpPr>
        <dsp:cNvPr id="0" name=""/>
        <dsp:cNvSpPr/>
      </dsp:nvSpPr>
      <dsp:spPr>
        <a:xfrm>
          <a:off x="1882385"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Model</a:t>
          </a:r>
        </a:p>
      </dsp:txBody>
      <dsp:txXfrm>
        <a:off x="2299896" y="1133476"/>
        <a:ext cx="1252533" cy="835021"/>
      </dsp:txXfrm>
    </dsp:sp>
    <dsp:sp modelId="{3BF065F1-A5B0-7545-A7DC-862890517175}">
      <dsp:nvSpPr>
        <dsp:cNvPr id="0" name=""/>
        <dsp:cNvSpPr/>
      </dsp:nvSpPr>
      <dsp:spPr>
        <a:xfrm>
          <a:off x="3761184"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Dashboard</a:t>
          </a:r>
        </a:p>
      </dsp:txBody>
      <dsp:txXfrm>
        <a:off x="4178695" y="1133476"/>
        <a:ext cx="1252533" cy="835021"/>
      </dsp:txXfrm>
    </dsp:sp>
    <dsp:sp modelId="{F5A6FFFB-6079-6842-AE15-A57D9EE33BFD}">
      <dsp:nvSpPr>
        <dsp:cNvPr id="0" name=""/>
        <dsp:cNvSpPr/>
      </dsp:nvSpPr>
      <dsp:spPr>
        <a:xfrm>
          <a:off x="5639984" y="1133476"/>
          <a:ext cx="2087554" cy="835021"/>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Conclusion</a:t>
          </a:r>
        </a:p>
      </dsp:txBody>
      <dsp:txXfrm>
        <a:off x="6057495" y="1133476"/>
        <a:ext cx="1252533" cy="835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874B-C75E-3D4C-9212-E184911A0C14}">
      <dsp:nvSpPr>
        <dsp:cNvPr id="0" name=""/>
        <dsp:cNvSpPr/>
      </dsp:nvSpPr>
      <dsp:spPr>
        <a:xfrm>
          <a:off x="2264" y="999087"/>
          <a:ext cx="2759498" cy="1103799"/>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Data Preprocessing and Cleaning</a:t>
          </a:r>
        </a:p>
      </dsp:txBody>
      <dsp:txXfrm>
        <a:off x="554164" y="999087"/>
        <a:ext cx="1655699" cy="1103799"/>
      </dsp:txXfrm>
    </dsp:sp>
    <dsp:sp modelId="{4D9E0582-17C3-7D46-9882-EC691760E472}">
      <dsp:nvSpPr>
        <dsp:cNvPr id="0" name=""/>
        <dsp:cNvSpPr/>
      </dsp:nvSpPr>
      <dsp:spPr>
        <a:xfrm>
          <a:off x="2485813" y="999087"/>
          <a:ext cx="2759498" cy="1103799"/>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Exploratory Data Analysis</a:t>
          </a:r>
        </a:p>
      </dsp:txBody>
      <dsp:txXfrm>
        <a:off x="3037713" y="999087"/>
        <a:ext cx="1655699" cy="1103799"/>
      </dsp:txXfrm>
    </dsp:sp>
    <dsp:sp modelId="{F5A6FFFB-6079-6842-AE15-A57D9EE33BFD}">
      <dsp:nvSpPr>
        <dsp:cNvPr id="0" name=""/>
        <dsp:cNvSpPr/>
      </dsp:nvSpPr>
      <dsp:spPr>
        <a:xfrm>
          <a:off x="4969361" y="999087"/>
          <a:ext cx="2759498" cy="1103799"/>
        </a:xfrm>
        <a:prstGeom prst="chevron">
          <a:avLst/>
        </a:prstGeom>
        <a:solidFill>
          <a:schemeClr val="tx1"/>
        </a:solidFill>
        <a:ln w="31750" cap="flat" cmpd="sng" algn="ctr">
          <a:solidFill>
            <a:srgbClr val="E6B91E"/>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i="1" kern="1200" dirty="0">
              <a:latin typeface="Helvetica Light Oblique" panose="020B0403020202020204" pitchFamily="34" charset="0"/>
            </a:rPr>
            <a:t>Modelling</a:t>
          </a:r>
        </a:p>
      </dsp:txBody>
      <dsp:txXfrm>
        <a:off x="5521261" y="999087"/>
        <a:ext cx="1655699" cy="11037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508BBBB-636A-0F42-A816-1E76F8FD21CA}" type="datetimeFigureOut">
              <a:rPr lang="en-US" smtClean="0"/>
              <a:t>6/19/20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18644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8BBBB-636A-0F42-A816-1E76F8FD21CA}" type="datetimeFigureOut">
              <a:rPr lang="en-US" smtClean="0"/>
              <a:t>6/19/20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73716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8BBBB-636A-0F42-A816-1E76F8FD21CA}" type="datetimeFigureOut">
              <a:rPr lang="en-US" smtClean="0"/>
              <a:t>6/19/20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402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08BBBB-636A-0F42-A816-1E76F8FD21CA}" type="datetimeFigureOut">
              <a:rPr lang="en-US" smtClean="0"/>
              <a:t>6/19/20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15253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E6B91E"/>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508BBBB-636A-0F42-A816-1E76F8FD21CA}" type="datetimeFigureOut">
              <a:rPr lang="en-US" smtClean="0"/>
              <a:t>6/19/20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5052797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508BBBB-636A-0F42-A816-1E76F8FD21CA}" type="datetimeFigureOut">
              <a:rPr lang="en-US" smtClean="0"/>
              <a:t>6/19/20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85103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508BBBB-636A-0F42-A816-1E76F8FD21CA}" type="datetimeFigureOut">
              <a:rPr lang="en-US" smtClean="0"/>
              <a:t>6/19/20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0100C-4CF2-8A48-91BC-1ACE1548CC7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5784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08BBBB-636A-0F42-A816-1E76F8FD21CA}" type="datetimeFigureOut">
              <a:rPr lang="en-US" smtClean="0"/>
              <a:t>6/19/20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23030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8BBBB-636A-0F42-A816-1E76F8FD21CA}" type="datetimeFigureOut">
              <a:rPr lang="en-US" smtClean="0"/>
              <a:t>6/19/20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14398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508BBBB-636A-0F42-A816-1E76F8FD21CA}" type="datetimeFigureOut">
              <a:rPr lang="en-US" smtClean="0"/>
              <a:t>6/19/20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43395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08BBBB-636A-0F42-A816-1E76F8FD21CA}" type="datetimeFigureOut">
              <a:rPr lang="en-US" smtClean="0"/>
              <a:t>6/19/20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1E0100C-4CF2-8A48-91BC-1ACE1548CC7A}" type="slidenum">
              <a:rPr lang="en-US" smtClean="0"/>
              <a:t>‹#›</a:t>
            </a:fld>
            <a:endParaRPr lang="en-US"/>
          </a:p>
        </p:txBody>
      </p:sp>
    </p:spTree>
    <p:extLst>
      <p:ext uri="{BB962C8B-B14F-4D97-AF65-F5344CB8AC3E}">
        <p14:creationId xmlns:p14="http://schemas.microsoft.com/office/powerpoint/2010/main" val="149855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08BBBB-636A-0F42-A816-1E76F8FD21CA}" type="datetimeFigureOut">
              <a:rPr lang="en-US" smtClean="0"/>
              <a:t>6/19/20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1E0100C-4CF2-8A48-91BC-1ACE1548CC7A}" type="slidenum">
              <a:rPr lang="en-US" smtClean="0"/>
              <a:t>‹#›</a:t>
            </a:fld>
            <a:endParaRPr lang="en-US"/>
          </a:p>
        </p:txBody>
      </p:sp>
    </p:spTree>
    <p:extLst>
      <p:ext uri="{BB962C8B-B14F-4D97-AF65-F5344CB8AC3E}">
        <p14:creationId xmlns:p14="http://schemas.microsoft.com/office/powerpoint/2010/main" val="379329397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566B-82ED-E842-B099-D201F71BD6CE}"/>
              </a:ext>
            </a:extLst>
          </p:cNvPr>
          <p:cNvSpPr>
            <a:spLocks noGrp="1"/>
          </p:cNvSpPr>
          <p:nvPr>
            <p:ph type="ctrTitle"/>
          </p:nvPr>
        </p:nvSpPr>
        <p:spPr>
          <a:xfrm>
            <a:off x="1600198" y="1783080"/>
            <a:ext cx="8991600" cy="1645920"/>
          </a:xfrm>
          <a:solidFill>
            <a:srgbClr val="E6B91E"/>
          </a:solidFill>
        </p:spPr>
        <p:txBody>
          <a:bodyPr>
            <a:normAutofit/>
          </a:bodyPr>
          <a:lstStyle/>
          <a:p>
            <a:r>
              <a:rPr lang="en-US" sz="4800" cap="none" spc="0" dirty="0">
                <a:solidFill>
                  <a:schemeClr val="bg1"/>
                </a:solidFill>
                <a:latin typeface="Impact" panose="020B0806030902050204" pitchFamily="34" charset="0"/>
              </a:rPr>
              <a:t>IMDb Recommendation System</a:t>
            </a:r>
            <a:endParaRPr lang="en-US" sz="4800" spc="0" dirty="0">
              <a:solidFill>
                <a:schemeClr val="bg1"/>
              </a:solidFill>
              <a:latin typeface="Impact" panose="020B0806030902050204" pitchFamily="34" charset="0"/>
            </a:endParaRPr>
          </a:p>
        </p:txBody>
      </p:sp>
      <p:sp>
        <p:nvSpPr>
          <p:cNvPr id="3" name="Subtitle 2">
            <a:extLst>
              <a:ext uri="{FF2B5EF4-FFF2-40B4-BE49-F238E27FC236}">
                <a16:creationId xmlns:a16="http://schemas.microsoft.com/office/drawing/2014/main" id="{A74EB26F-665E-0744-A048-D346D13B4202}"/>
              </a:ext>
            </a:extLst>
          </p:cNvPr>
          <p:cNvSpPr>
            <a:spLocks noGrp="1"/>
          </p:cNvSpPr>
          <p:nvPr>
            <p:ph type="subTitle" idx="1"/>
          </p:nvPr>
        </p:nvSpPr>
        <p:spPr>
          <a:xfrm>
            <a:off x="2980363" y="4466478"/>
            <a:ext cx="6231269" cy="1389258"/>
          </a:xfrm>
          <a:solidFill>
            <a:schemeClr val="bg1"/>
          </a:solidFill>
          <a:ln w="38100">
            <a:solidFill>
              <a:srgbClr val="E6B91E"/>
            </a:solidFill>
          </a:ln>
        </p:spPr>
        <p:txBody>
          <a:bodyPr anchor="ctr">
            <a:normAutofit/>
          </a:bodyPr>
          <a:lstStyle/>
          <a:p>
            <a:r>
              <a:rPr lang="en-US" sz="2400" i="1" dirty="0">
                <a:solidFill>
                  <a:schemeClr val="tx1"/>
                </a:solidFill>
                <a:latin typeface="Helvetica Oblique" pitchFamily="2" charset="0"/>
              </a:rPr>
              <a:t>Dimas Muhammad Adnan Imran</a:t>
            </a:r>
          </a:p>
          <a:p>
            <a:r>
              <a:rPr lang="en-US" sz="2400" i="1" dirty="0">
                <a:solidFill>
                  <a:schemeClr val="tx1"/>
                </a:solidFill>
                <a:latin typeface="Helvetica Oblique" pitchFamily="2" charset="0"/>
              </a:rPr>
              <a:t>JCDS0804</a:t>
            </a:r>
          </a:p>
        </p:txBody>
      </p:sp>
    </p:spTree>
    <p:extLst>
      <p:ext uri="{BB962C8B-B14F-4D97-AF65-F5344CB8AC3E}">
        <p14:creationId xmlns:p14="http://schemas.microsoft.com/office/powerpoint/2010/main" val="65176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Dashboard</a:t>
            </a:r>
          </a:p>
        </p:txBody>
      </p:sp>
      <p:pic>
        <p:nvPicPr>
          <p:cNvPr id="3" name="Picture 2" descr="A picture containing tableware, plate, drawing&#10;&#10;Description automatically generated">
            <a:extLst>
              <a:ext uri="{FF2B5EF4-FFF2-40B4-BE49-F238E27FC236}">
                <a16:creationId xmlns:a16="http://schemas.microsoft.com/office/drawing/2014/main" id="{F3E8A3EB-350D-8841-8DD9-151D6C81F1DF}"/>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43840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ware, plate, drawing&#10;&#10;Description automatically generated">
            <a:extLst>
              <a:ext uri="{FF2B5EF4-FFF2-40B4-BE49-F238E27FC236}">
                <a16:creationId xmlns:a16="http://schemas.microsoft.com/office/drawing/2014/main" id="{C4998276-E337-EB43-B68A-7A12F5CA4492}"/>
              </a:ext>
            </a:extLst>
          </p:cNvPr>
          <p:cNvPicPr>
            <a:picLocks noChangeAspect="1"/>
          </p:cNvPicPr>
          <p:nvPr/>
        </p:nvPicPr>
        <p:blipFill>
          <a:blip r:embed="rId2"/>
          <a:stretch>
            <a:fillRect/>
          </a:stretch>
        </p:blipFill>
        <p:spPr>
          <a:xfrm>
            <a:off x="11374147" y="6464180"/>
            <a:ext cx="817853" cy="39382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D7C39C9-2DBE-3B4B-BD6D-AD712C8C1428}"/>
              </a:ext>
            </a:extLst>
          </p:cNvPr>
          <p:cNvPicPr>
            <a:picLocks noChangeAspect="1"/>
          </p:cNvPicPr>
          <p:nvPr/>
        </p:nvPicPr>
        <p:blipFill>
          <a:blip r:embed="rId3"/>
          <a:stretch>
            <a:fillRect/>
          </a:stretch>
        </p:blipFill>
        <p:spPr>
          <a:xfrm>
            <a:off x="6315474" y="3625910"/>
            <a:ext cx="5876526" cy="323209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9FC98EE-7EC7-BC4C-8F80-921A0B594644}"/>
              </a:ext>
            </a:extLst>
          </p:cNvPr>
          <p:cNvPicPr>
            <a:picLocks noChangeAspect="1"/>
          </p:cNvPicPr>
          <p:nvPr/>
        </p:nvPicPr>
        <p:blipFill>
          <a:blip r:embed="rId4"/>
          <a:stretch>
            <a:fillRect/>
          </a:stretch>
        </p:blipFill>
        <p:spPr>
          <a:xfrm>
            <a:off x="6315475" y="-14561"/>
            <a:ext cx="5876526" cy="323208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2D9F748-114E-EA4B-9F9F-EC20C9603496}"/>
              </a:ext>
            </a:extLst>
          </p:cNvPr>
          <p:cNvPicPr>
            <a:picLocks noChangeAspect="1"/>
          </p:cNvPicPr>
          <p:nvPr/>
        </p:nvPicPr>
        <p:blipFill>
          <a:blip r:embed="rId5"/>
          <a:stretch>
            <a:fillRect/>
          </a:stretch>
        </p:blipFill>
        <p:spPr>
          <a:xfrm>
            <a:off x="0" y="3625911"/>
            <a:ext cx="5883956" cy="3232090"/>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591571A2-EBFB-5049-8760-715DE4A0C2AD}"/>
              </a:ext>
            </a:extLst>
          </p:cNvPr>
          <p:cNvPicPr>
            <a:picLocks noChangeAspect="1"/>
          </p:cNvPicPr>
          <p:nvPr/>
        </p:nvPicPr>
        <p:blipFill>
          <a:blip r:embed="rId6"/>
          <a:stretch>
            <a:fillRect/>
          </a:stretch>
        </p:blipFill>
        <p:spPr>
          <a:xfrm>
            <a:off x="0" y="0"/>
            <a:ext cx="5910463" cy="3246650"/>
          </a:xfrm>
          <a:prstGeom prst="rect">
            <a:avLst/>
          </a:prstGeom>
        </p:spPr>
      </p:pic>
    </p:spTree>
    <p:extLst>
      <p:ext uri="{BB962C8B-B14F-4D97-AF65-F5344CB8AC3E}">
        <p14:creationId xmlns:p14="http://schemas.microsoft.com/office/powerpoint/2010/main" val="100287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B91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Conclusion</a:t>
            </a:r>
          </a:p>
        </p:txBody>
      </p:sp>
      <p:pic>
        <p:nvPicPr>
          <p:cNvPr id="3" name="Picture 2" descr="A picture containing tableware, plate, drawing&#10;&#10;Description automatically generated">
            <a:extLst>
              <a:ext uri="{FF2B5EF4-FFF2-40B4-BE49-F238E27FC236}">
                <a16:creationId xmlns:a16="http://schemas.microsoft.com/office/drawing/2014/main" id="{F3E8A3EB-350D-8841-8DD9-151D6C81F1DF}"/>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5963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Conclusion</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a:bodyPr>
          <a:lstStyle/>
          <a:p>
            <a:pPr marL="0" indent="0">
              <a:buNone/>
            </a:pPr>
            <a:r>
              <a:rPr lang="en-US" dirty="0">
                <a:solidFill>
                  <a:schemeClr val="bg1"/>
                </a:solidFill>
                <a:latin typeface="Helvetica" pitchFamily="2" charset="0"/>
              </a:rPr>
              <a:t>The model can give you movies recommendation based on the bag of words which contained multiple features mentioned before. The recommendations are ranked/sorted by their cosine similarity score.</a:t>
            </a:r>
            <a:endParaRPr lang="en-ID" dirty="0">
              <a:solidFill>
                <a:schemeClr val="bg1"/>
              </a:solidFill>
              <a:latin typeface="Helvetica" pitchFamily="2" charset="0"/>
            </a:endParaRPr>
          </a:p>
        </p:txBody>
      </p:sp>
      <p:pic>
        <p:nvPicPr>
          <p:cNvPr id="4" name="Picture 3" descr="A picture containing tableware, plate, drawing&#10;&#10;Description automatically generated">
            <a:extLst>
              <a:ext uri="{FF2B5EF4-FFF2-40B4-BE49-F238E27FC236}">
                <a16:creationId xmlns:a16="http://schemas.microsoft.com/office/drawing/2014/main" id="{601FDE17-E0A8-024E-B60E-1C90BD6F7047}"/>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426552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chemeClr val="bg1"/>
          </a:solidFill>
          <a:ln w="76200">
            <a:solidFill>
              <a:srgbClr val="E6B91E"/>
            </a:solidFill>
          </a:ln>
        </p:spPr>
        <p:txBody>
          <a:bodyPr/>
          <a:lstStyle/>
          <a:p>
            <a:r>
              <a:rPr lang="en-US" b="1" i="1" dirty="0">
                <a:solidFill>
                  <a:srgbClr val="E6B91E"/>
                </a:solidFill>
                <a:latin typeface="Helvetica Bold Oblique" pitchFamily="2" charset="0"/>
              </a:rPr>
              <a:t>Thank you!</a:t>
            </a:r>
          </a:p>
        </p:txBody>
      </p:sp>
      <p:pic>
        <p:nvPicPr>
          <p:cNvPr id="4" name="Picture 3" descr="A picture containing tableware, plate, drawing&#10;&#10;Description automatically generated">
            <a:extLst>
              <a:ext uri="{FF2B5EF4-FFF2-40B4-BE49-F238E27FC236}">
                <a16:creationId xmlns:a16="http://schemas.microsoft.com/office/drawing/2014/main" id="{1BF229D1-0E96-F648-9968-B310B12BC307}"/>
              </a:ext>
            </a:extLst>
          </p:cNvPr>
          <p:cNvPicPr>
            <a:picLocks noChangeAspect="1"/>
          </p:cNvPicPr>
          <p:nvPr/>
        </p:nvPicPr>
        <p:blipFill>
          <a:blip r:embed="rId2"/>
          <a:stretch>
            <a:fillRect/>
          </a:stretch>
        </p:blipFill>
        <p:spPr>
          <a:xfrm>
            <a:off x="5497417" y="5393634"/>
            <a:ext cx="1197166" cy="576470"/>
          </a:xfrm>
          <a:prstGeom prst="rect">
            <a:avLst/>
          </a:prstGeom>
        </p:spPr>
      </p:pic>
    </p:spTree>
    <p:extLst>
      <p:ext uri="{BB962C8B-B14F-4D97-AF65-F5344CB8AC3E}">
        <p14:creationId xmlns:p14="http://schemas.microsoft.com/office/powerpoint/2010/main" val="332906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Presentation Outline</a:t>
            </a:r>
          </a:p>
        </p:txBody>
      </p:sp>
      <p:graphicFrame>
        <p:nvGraphicFramePr>
          <p:cNvPr id="4" name="Content Placeholder 3">
            <a:extLst>
              <a:ext uri="{FF2B5EF4-FFF2-40B4-BE49-F238E27FC236}">
                <a16:creationId xmlns:a16="http://schemas.microsoft.com/office/drawing/2014/main" id="{8588F24A-E625-D444-9F56-DB9C9D252154}"/>
              </a:ext>
            </a:extLst>
          </p:cNvPr>
          <p:cNvGraphicFramePr>
            <a:graphicFrameLocks noGrp="1"/>
          </p:cNvGraphicFramePr>
          <p:nvPr>
            <p:ph idx="1"/>
            <p:extLst>
              <p:ext uri="{D42A27DB-BD31-4B8C-83A1-F6EECF244321}">
                <p14:modId xmlns:p14="http://schemas.microsoft.com/office/powerpoint/2010/main" val="3460668134"/>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tableware, plate, drawing&#10;&#10;Description automatically generated">
            <a:extLst>
              <a:ext uri="{FF2B5EF4-FFF2-40B4-BE49-F238E27FC236}">
                <a16:creationId xmlns:a16="http://schemas.microsoft.com/office/drawing/2014/main" id="{60AB247C-A8A6-2643-BF19-FE9006174BB7}"/>
              </a:ext>
            </a:extLst>
          </p:cNvPr>
          <p:cNvPicPr>
            <a:picLocks noChangeAspect="1"/>
          </p:cNvPicPr>
          <p:nvPr/>
        </p:nvPicPr>
        <p:blipFill>
          <a:blip r:embed="rId7"/>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167080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B91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Overview</a:t>
            </a:r>
          </a:p>
        </p:txBody>
      </p:sp>
      <p:pic>
        <p:nvPicPr>
          <p:cNvPr id="14" name="Picture 13" descr="A picture containing tableware, plate, drawing&#10;&#10;Description automatically generated">
            <a:extLst>
              <a:ext uri="{FF2B5EF4-FFF2-40B4-BE49-F238E27FC236}">
                <a16:creationId xmlns:a16="http://schemas.microsoft.com/office/drawing/2014/main" id="{6AE3B7F0-82DB-9145-882D-43A7E74B475D}"/>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42450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Overview</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lnSpcReduction="10000"/>
          </a:bodyPr>
          <a:lstStyle/>
          <a:p>
            <a:r>
              <a:rPr lang="en-ID" dirty="0">
                <a:solidFill>
                  <a:schemeClr val="bg1"/>
                </a:solidFill>
                <a:latin typeface="Helvetica" pitchFamily="2" charset="0"/>
              </a:rPr>
              <a:t>IMDb is the world's most popular and authoritative source for movie, TV and celebrity content, designed to help fans explore the world of movies and shows and decide what to watch.</a:t>
            </a:r>
          </a:p>
          <a:p>
            <a:endParaRPr lang="en-ID" dirty="0">
              <a:solidFill>
                <a:schemeClr val="bg1"/>
              </a:solidFill>
              <a:latin typeface="Helvetica" pitchFamily="2" charset="0"/>
            </a:endParaRPr>
          </a:p>
          <a:p>
            <a:r>
              <a:rPr lang="en-ID" dirty="0">
                <a:solidFill>
                  <a:schemeClr val="bg1"/>
                </a:solidFill>
                <a:latin typeface="Helvetica" pitchFamily="2" charset="0"/>
              </a:rPr>
              <a:t>The dataset is taken from </a:t>
            </a:r>
            <a:r>
              <a:rPr lang="en-ID" dirty="0">
                <a:solidFill>
                  <a:srgbClr val="E6B91E"/>
                </a:solidFill>
                <a:latin typeface="Helvetica" pitchFamily="2" charset="0"/>
              </a:rPr>
              <a:t>https://</a:t>
            </a:r>
            <a:r>
              <a:rPr lang="en-ID" dirty="0" err="1">
                <a:solidFill>
                  <a:srgbClr val="E6B91E"/>
                </a:solidFill>
                <a:latin typeface="Helvetica" pitchFamily="2" charset="0"/>
              </a:rPr>
              <a:t>www.kaggle.com</a:t>
            </a:r>
            <a:r>
              <a:rPr lang="en-ID" dirty="0">
                <a:solidFill>
                  <a:srgbClr val="E6B91E"/>
                </a:solidFill>
                <a:latin typeface="Helvetica" pitchFamily="2" charset="0"/>
              </a:rPr>
              <a:t>/</a:t>
            </a:r>
            <a:r>
              <a:rPr lang="en-ID" dirty="0" err="1">
                <a:solidFill>
                  <a:srgbClr val="E6B91E"/>
                </a:solidFill>
                <a:latin typeface="Helvetica" pitchFamily="2" charset="0"/>
              </a:rPr>
              <a:t>danielgrijalvas</a:t>
            </a:r>
            <a:r>
              <a:rPr lang="en-ID" dirty="0">
                <a:solidFill>
                  <a:srgbClr val="E6B91E"/>
                </a:solidFill>
                <a:latin typeface="Helvetica" pitchFamily="2" charset="0"/>
              </a:rPr>
              <a:t>/movies</a:t>
            </a:r>
          </a:p>
          <a:p>
            <a:endParaRPr lang="en-ID" dirty="0">
              <a:solidFill>
                <a:schemeClr val="bg1"/>
              </a:solidFill>
              <a:latin typeface="Helvetica" pitchFamily="2" charset="0"/>
            </a:endParaRPr>
          </a:p>
          <a:p>
            <a:r>
              <a:rPr lang="en-ID" dirty="0">
                <a:solidFill>
                  <a:schemeClr val="bg1"/>
                </a:solidFill>
                <a:latin typeface="Helvetica" pitchFamily="2" charset="0"/>
              </a:rPr>
              <a:t>There are 6820 movies in the dataset (220 movies per year, 1986-2016).</a:t>
            </a:r>
            <a:br>
              <a:rPr lang="en-ID" dirty="0">
                <a:solidFill>
                  <a:schemeClr val="bg1"/>
                </a:solidFill>
                <a:latin typeface="Helvetica" pitchFamily="2" charset="0"/>
              </a:rPr>
            </a:br>
            <a:endParaRPr lang="en-US" dirty="0">
              <a:solidFill>
                <a:schemeClr val="bg1"/>
              </a:solidFill>
              <a:latin typeface="Helvetica" pitchFamily="2" charset="0"/>
            </a:endParaRPr>
          </a:p>
        </p:txBody>
      </p:sp>
      <p:pic>
        <p:nvPicPr>
          <p:cNvPr id="6" name="Picture 5" descr="A picture containing tableware, plate, drawing&#10;&#10;Description automatically generated">
            <a:extLst>
              <a:ext uri="{FF2B5EF4-FFF2-40B4-BE49-F238E27FC236}">
                <a16:creationId xmlns:a16="http://schemas.microsoft.com/office/drawing/2014/main" id="{EA34F6F6-ED0E-C94D-A61C-A842997B0D21}"/>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49520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xfrm rot="16200000">
            <a:off x="-1586575" y="2834639"/>
            <a:ext cx="6858002" cy="1188720"/>
          </a:xfrm>
          <a:solidFill>
            <a:srgbClr val="E6B91E"/>
          </a:solidFill>
        </p:spPr>
        <p:txBody>
          <a:bodyPr/>
          <a:lstStyle/>
          <a:p>
            <a:r>
              <a:rPr lang="en-US" b="1" i="1" cap="none" spc="0" dirty="0">
                <a:solidFill>
                  <a:schemeClr val="tx1"/>
                </a:solidFill>
                <a:latin typeface="Helvetica Bold Oblique" pitchFamily="2" charset="0"/>
              </a:rPr>
              <a:t>Feature Description</a:t>
            </a:r>
          </a:p>
        </p:txBody>
      </p:sp>
      <p:graphicFrame>
        <p:nvGraphicFramePr>
          <p:cNvPr id="6" name="Content Placeholder 5">
            <a:extLst>
              <a:ext uri="{FF2B5EF4-FFF2-40B4-BE49-F238E27FC236}">
                <a16:creationId xmlns:a16="http://schemas.microsoft.com/office/drawing/2014/main" id="{CE5935EA-CAD9-A744-8780-707EE8BB5693}"/>
              </a:ext>
            </a:extLst>
          </p:cNvPr>
          <p:cNvGraphicFramePr>
            <a:graphicFrameLocks noGrp="1"/>
          </p:cNvGraphicFramePr>
          <p:nvPr>
            <p:ph idx="1"/>
            <p:extLst>
              <p:ext uri="{D42A27DB-BD31-4B8C-83A1-F6EECF244321}">
                <p14:modId xmlns:p14="http://schemas.microsoft.com/office/powerpoint/2010/main" val="218912683"/>
              </p:ext>
            </p:extLst>
          </p:nvPr>
        </p:nvGraphicFramePr>
        <p:xfrm>
          <a:off x="3656058" y="-2"/>
          <a:ext cx="7287877" cy="6858016"/>
        </p:xfrm>
        <a:graphic>
          <a:graphicData uri="http://schemas.openxmlformats.org/drawingml/2006/table">
            <a:tbl>
              <a:tblPr firstRow="1" bandRow="1">
                <a:tableStyleId>{AF606853-7671-496A-8E4F-DF71F8EC918B}</a:tableStyleId>
              </a:tblPr>
              <a:tblGrid>
                <a:gridCol w="1156432">
                  <a:extLst>
                    <a:ext uri="{9D8B030D-6E8A-4147-A177-3AD203B41FA5}">
                      <a16:colId xmlns:a16="http://schemas.microsoft.com/office/drawing/2014/main" val="296715777"/>
                    </a:ext>
                  </a:extLst>
                </a:gridCol>
                <a:gridCol w="6131445">
                  <a:extLst>
                    <a:ext uri="{9D8B030D-6E8A-4147-A177-3AD203B41FA5}">
                      <a16:colId xmlns:a16="http://schemas.microsoft.com/office/drawing/2014/main" val="1462227974"/>
                    </a:ext>
                  </a:extLst>
                </a:gridCol>
              </a:tblGrid>
              <a:tr h="428626">
                <a:tc>
                  <a:txBody>
                    <a:bodyPr/>
                    <a:lstStyle/>
                    <a:p>
                      <a:pPr algn="ctr"/>
                      <a:r>
                        <a:rPr lang="en-US" b="1" i="1" dirty="0">
                          <a:latin typeface="Helvetica Light Oblique" panose="020B0403020202020204" pitchFamily="34" charset="0"/>
                        </a:rPr>
                        <a:t>Name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1" i="1" dirty="0">
                          <a:latin typeface="Helvetica Light Oblique" panose="020B0403020202020204" pitchFamily="34" charset="0"/>
                        </a:rPr>
                        <a:t>Description</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89409266"/>
                  </a:ext>
                </a:extLst>
              </a:tr>
              <a:tr h="428626">
                <a:tc>
                  <a:txBody>
                    <a:bodyPr/>
                    <a:lstStyle/>
                    <a:p>
                      <a:pPr algn="ctr"/>
                      <a:r>
                        <a:rPr lang="en-US" b="0" i="0" dirty="0">
                          <a:latin typeface="Helvetica Light" panose="020B0403020202020204" pitchFamily="34" charset="0"/>
                        </a:rPr>
                        <a:t>budget</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the budget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855490859"/>
                  </a:ext>
                </a:extLst>
              </a:tr>
              <a:tr h="428626">
                <a:tc>
                  <a:txBody>
                    <a:bodyPr/>
                    <a:lstStyle/>
                    <a:p>
                      <a:pPr algn="ctr"/>
                      <a:r>
                        <a:rPr lang="en-US" b="0" i="0" dirty="0">
                          <a:latin typeface="Helvetica Light" panose="020B0403020202020204" pitchFamily="34" charset="0"/>
                        </a:rPr>
                        <a:t>company</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n>
                            <a:noFill/>
                          </a:ln>
                          <a:latin typeface="Helvetica Light" panose="020B0403020202020204" pitchFamily="34" charset="0"/>
                        </a:rPr>
                        <a:t>movie production company</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346335748"/>
                  </a:ext>
                </a:extLst>
              </a:tr>
              <a:tr h="428626">
                <a:tc>
                  <a:txBody>
                    <a:bodyPr/>
                    <a:lstStyle/>
                    <a:p>
                      <a:pPr algn="ctr"/>
                      <a:r>
                        <a:rPr lang="en-US" b="0" i="0" dirty="0">
                          <a:latin typeface="Helvetica Light" panose="020B0403020202020204" pitchFamily="34" charset="0"/>
                        </a:rPr>
                        <a:t>country</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movie country of origin</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15615126"/>
                  </a:ext>
                </a:extLst>
              </a:tr>
              <a:tr h="428626">
                <a:tc>
                  <a:txBody>
                    <a:bodyPr/>
                    <a:lstStyle/>
                    <a:p>
                      <a:pPr algn="ctr"/>
                      <a:r>
                        <a:rPr lang="en-US" b="0" i="0" dirty="0">
                          <a:latin typeface="Helvetica Light" panose="020B0403020202020204" pitchFamily="34" charset="0"/>
                        </a:rPr>
                        <a:t>director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director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660406359"/>
                  </a:ext>
                </a:extLst>
              </a:tr>
              <a:tr h="428626">
                <a:tc>
                  <a:txBody>
                    <a:bodyPr/>
                    <a:lstStyle/>
                    <a:p>
                      <a:pPr algn="ctr"/>
                      <a:r>
                        <a:rPr lang="en-US" b="0" i="0" dirty="0">
                          <a:latin typeface="Helvetica Light" panose="020B0403020202020204" pitchFamily="34" charset="0"/>
                        </a:rPr>
                        <a:t>genre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main genre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952742249"/>
                  </a:ext>
                </a:extLst>
              </a:tr>
              <a:tr h="428626">
                <a:tc>
                  <a:txBody>
                    <a:bodyPr/>
                    <a:lstStyle/>
                    <a:p>
                      <a:pPr algn="ctr"/>
                      <a:r>
                        <a:rPr lang="en-US" b="0" i="0" dirty="0">
                          <a:latin typeface="Helvetica Light" panose="020B0403020202020204" pitchFamily="34" charset="0"/>
                        </a:rPr>
                        <a:t>gross</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revenue of the movie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066800962"/>
                  </a:ext>
                </a:extLst>
              </a:tr>
              <a:tr h="428626">
                <a:tc>
                  <a:txBody>
                    <a:bodyPr/>
                    <a:lstStyle/>
                    <a:p>
                      <a:pPr algn="ctr"/>
                      <a:r>
                        <a:rPr lang="en-US" b="0" i="0" dirty="0">
                          <a:latin typeface="Helvetica Light" panose="020B0403020202020204" pitchFamily="34" charset="0"/>
                        </a:rPr>
                        <a:t>name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name of the movie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922952977"/>
                  </a:ext>
                </a:extLst>
              </a:tr>
              <a:tr h="428626">
                <a:tc>
                  <a:txBody>
                    <a:bodyPr/>
                    <a:lstStyle/>
                    <a:p>
                      <a:pPr algn="ctr"/>
                      <a:r>
                        <a:rPr lang="en-US" b="0" i="0" dirty="0">
                          <a:latin typeface="Helvetica Light" panose="020B0403020202020204" pitchFamily="34" charset="0"/>
                        </a:rPr>
                        <a:t>rating</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rating of the movie (R, PG, etc.)</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255714934"/>
                  </a:ext>
                </a:extLst>
              </a:tr>
              <a:tr h="428626">
                <a:tc>
                  <a:txBody>
                    <a:bodyPr/>
                    <a:lstStyle/>
                    <a:p>
                      <a:pPr algn="ctr"/>
                      <a:r>
                        <a:rPr lang="en-US" b="0" i="0" dirty="0">
                          <a:latin typeface="Helvetica Light" panose="020B0403020202020204" pitchFamily="34" charset="0"/>
                        </a:rPr>
                        <a:t>released</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release date (YYYY-MM-DD)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403210582"/>
                  </a:ext>
                </a:extLst>
              </a:tr>
              <a:tr h="428626">
                <a:tc>
                  <a:txBody>
                    <a:bodyPr/>
                    <a:lstStyle/>
                    <a:p>
                      <a:pPr algn="ctr"/>
                      <a:r>
                        <a:rPr lang="en-US" b="0" i="0" dirty="0">
                          <a:latin typeface="Helvetica Light" panose="020B0403020202020204" pitchFamily="34" charset="0"/>
                        </a:rPr>
                        <a:t>runtime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duration of the movie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839495517"/>
                  </a:ext>
                </a:extLst>
              </a:tr>
              <a:tr h="428626">
                <a:tc>
                  <a:txBody>
                    <a:bodyPr/>
                    <a:lstStyle/>
                    <a:p>
                      <a:pPr algn="ctr"/>
                      <a:r>
                        <a:rPr lang="en-US" b="0" i="0" dirty="0">
                          <a:latin typeface="Helvetica Light" panose="020B0403020202020204" pitchFamily="34" charset="0"/>
                        </a:rPr>
                        <a:t>score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IMDb user rating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3585395120"/>
                  </a:ext>
                </a:extLst>
              </a:tr>
              <a:tr h="428626">
                <a:tc>
                  <a:txBody>
                    <a:bodyPr/>
                    <a:lstStyle/>
                    <a:p>
                      <a:pPr algn="ctr"/>
                      <a:r>
                        <a:rPr lang="en-US" b="0" i="0" dirty="0">
                          <a:latin typeface="Helvetica Light" panose="020B0403020202020204" pitchFamily="34" charset="0"/>
                        </a:rPr>
                        <a:t>star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main actor/actress </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582455257"/>
                  </a:ext>
                </a:extLst>
              </a:tr>
              <a:tr h="428626">
                <a:tc>
                  <a:txBody>
                    <a:bodyPr/>
                    <a:lstStyle/>
                    <a:p>
                      <a:pPr algn="ctr"/>
                      <a:r>
                        <a:rPr lang="en-US" b="0" i="0" dirty="0">
                          <a:latin typeface="Helvetica Light" panose="020B0403020202020204" pitchFamily="34" charset="0"/>
                        </a:rPr>
                        <a:t>votes</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Helvetica Light" panose="020B0403020202020204" pitchFamily="34" charset="0"/>
                        </a:rPr>
                        <a:t>number of </a:t>
                      </a:r>
                      <a:r>
                        <a:rPr lang="en-US" b="0" i="0">
                          <a:latin typeface="Helvetica Light" panose="020B0403020202020204" pitchFamily="34" charset="0"/>
                        </a:rPr>
                        <a:t>user votes</a:t>
                      </a:r>
                      <a:endParaRPr lang="en-US" b="0" i="0" dirty="0">
                        <a:latin typeface="Helvetica Light" panose="020B0403020202020204" pitchFamily="34" charset="0"/>
                      </a:endParaRP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2274944235"/>
                  </a:ext>
                </a:extLst>
              </a:tr>
              <a:tr h="428626">
                <a:tc>
                  <a:txBody>
                    <a:bodyPr/>
                    <a:lstStyle/>
                    <a:p>
                      <a:pPr algn="ctr"/>
                      <a:r>
                        <a:rPr lang="en-US" b="0" i="0" dirty="0">
                          <a:latin typeface="Helvetica Light" panose="020B0403020202020204" pitchFamily="34" charset="0"/>
                        </a:rPr>
                        <a:t>writer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writer of the movie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3794139873"/>
                  </a:ext>
                </a:extLst>
              </a:tr>
              <a:tr h="428626">
                <a:tc>
                  <a:txBody>
                    <a:bodyPr/>
                    <a:lstStyle/>
                    <a:p>
                      <a:pPr algn="ctr"/>
                      <a:r>
                        <a:rPr lang="en-US" b="0" i="0" dirty="0">
                          <a:latin typeface="Helvetica Light" panose="020B0403020202020204" pitchFamily="34" charset="0"/>
                        </a:rPr>
                        <a:t>year</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tc>
                  <a:txBody>
                    <a:bodyPr/>
                    <a:lstStyle/>
                    <a:p>
                      <a:pPr algn="ctr"/>
                      <a:r>
                        <a:rPr lang="en-US" b="0" i="0" dirty="0">
                          <a:latin typeface="Helvetica Light" panose="020B0403020202020204" pitchFamily="34" charset="0"/>
                        </a:rPr>
                        <a:t>year of release</a:t>
                      </a:r>
                    </a:p>
                  </a:txBody>
                  <a:tcPr anchor="ctr">
                    <a:lnL w="12700" cap="flat" cmpd="sng" algn="ctr">
                      <a:solidFill>
                        <a:srgbClr val="E6B91E"/>
                      </a:solidFill>
                      <a:prstDash val="solid"/>
                      <a:round/>
                      <a:headEnd type="none" w="med" len="med"/>
                      <a:tailEnd type="none" w="med" len="med"/>
                    </a:lnL>
                    <a:lnR w="12700" cap="flat" cmpd="sng" algn="ctr">
                      <a:solidFill>
                        <a:srgbClr val="E6B91E"/>
                      </a:solidFill>
                      <a:prstDash val="solid"/>
                      <a:round/>
                      <a:headEnd type="none" w="med" len="med"/>
                      <a:tailEnd type="none" w="med" len="med"/>
                    </a:lnR>
                    <a:lnT w="12700" cap="flat" cmpd="sng" algn="ctr">
                      <a:solidFill>
                        <a:srgbClr val="E6B91E"/>
                      </a:solidFill>
                      <a:prstDash val="solid"/>
                      <a:round/>
                      <a:headEnd type="none" w="med" len="med"/>
                      <a:tailEnd type="none" w="med" len="med"/>
                    </a:lnT>
                    <a:lnB w="12700" cap="flat" cmpd="sng" algn="ctr">
                      <a:solidFill>
                        <a:srgbClr val="E6B91E"/>
                      </a:solidFill>
                      <a:prstDash val="solid"/>
                      <a:round/>
                      <a:headEnd type="none" w="med" len="med"/>
                      <a:tailEnd type="none" w="med" len="med"/>
                    </a:lnB>
                    <a:solidFill>
                      <a:schemeClr val="tx1"/>
                    </a:solidFill>
                  </a:tcPr>
                </a:tc>
                <a:extLst>
                  <a:ext uri="{0D108BD9-81ED-4DB2-BD59-A6C34878D82A}">
                    <a16:rowId xmlns:a16="http://schemas.microsoft.com/office/drawing/2014/main" val="1458634611"/>
                  </a:ext>
                </a:extLst>
              </a:tr>
            </a:tbl>
          </a:graphicData>
        </a:graphic>
      </p:graphicFrame>
      <p:pic>
        <p:nvPicPr>
          <p:cNvPr id="7" name="Picture 6" descr="A picture containing tableware, plate, drawing&#10;&#10;Description automatically generated">
            <a:extLst>
              <a:ext uri="{FF2B5EF4-FFF2-40B4-BE49-F238E27FC236}">
                <a16:creationId xmlns:a16="http://schemas.microsoft.com/office/drawing/2014/main" id="{F9AD8B8F-7F81-CD44-9320-4EEF9AB58344}"/>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89212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Goal(s)</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chor="ctr">
            <a:normAutofit/>
          </a:bodyPr>
          <a:lstStyle/>
          <a:p>
            <a:pPr marL="0" indent="0" algn="ctr">
              <a:buNone/>
            </a:pPr>
            <a:r>
              <a:rPr lang="en-US" sz="2400" b="1" i="1" dirty="0">
                <a:solidFill>
                  <a:schemeClr val="bg1"/>
                </a:solidFill>
                <a:latin typeface="Helvetica Bold Oblique" pitchFamily="2" charset="0"/>
              </a:rPr>
              <a:t>“Build a simple movie recommendation system”</a:t>
            </a:r>
          </a:p>
          <a:p>
            <a:pPr marL="0" indent="0">
              <a:buNone/>
            </a:pPr>
            <a:endParaRPr lang="en-US" sz="2400" dirty="0">
              <a:solidFill>
                <a:schemeClr val="bg1"/>
              </a:solidFill>
              <a:latin typeface="Helvetica Light" panose="020B0403020202020204" pitchFamily="34" charset="0"/>
            </a:endParaRPr>
          </a:p>
        </p:txBody>
      </p:sp>
      <p:pic>
        <p:nvPicPr>
          <p:cNvPr id="4" name="Picture 3" descr="A picture containing tableware, plate, drawing&#10;&#10;Description automatically generated">
            <a:extLst>
              <a:ext uri="{FF2B5EF4-FFF2-40B4-BE49-F238E27FC236}">
                <a16:creationId xmlns:a16="http://schemas.microsoft.com/office/drawing/2014/main" id="{FDAA26A3-969C-F744-A3CB-D6E00F3F79CB}"/>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0483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B91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DFA3F9-CAED-204A-B8C1-7D5F53EE2E8E}"/>
              </a:ext>
            </a:extLst>
          </p:cNvPr>
          <p:cNvSpPr>
            <a:spLocks noGrp="1"/>
          </p:cNvSpPr>
          <p:nvPr>
            <p:ph type="title"/>
          </p:nvPr>
        </p:nvSpPr>
        <p:spPr>
          <a:xfrm>
            <a:off x="1600200" y="2606040"/>
            <a:ext cx="8991600" cy="1645920"/>
          </a:xfrm>
          <a:solidFill>
            <a:srgbClr val="E6B91E"/>
          </a:solidFill>
          <a:ln w="76200">
            <a:solidFill>
              <a:schemeClr val="bg1"/>
            </a:solidFill>
          </a:ln>
        </p:spPr>
        <p:txBody>
          <a:bodyPr/>
          <a:lstStyle/>
          <a:p>
            <a:r>
              <a:rPr lang="en-US" b="1" i="1" dirty="0">
                <a:solidFill>
                  <a:schemeClr val="bg1"/>
                </a:solidFill>
                <a:latin typeface="Helvetica Bold Oblique" pitchFamily="2" charset="0"/>
              </a:rPr>
              <a:t>modelling</a:t>
            </a:r>
          </a:p>
        </p:txBody>
      </p:sp>
      <p:pic>
        <p:nvPicPr>
          <p:cNvPr id="4" name="Picture 3" descr="A picture containing tableware, plate, drawing&#10;&#10;Description automatically generated">
            <a:extLst>
              <a:ext uri="{FF2B5EF4-FFF2-40B4-BE49-F238E27FC236}">
                <a16:creationId xmlns:a16="http://schemas.microsoft.com/office/drawing/2014/main" id="{77120D09-6D4F-8042-AF50-C42658DAF2C6}"/>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230366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Modelling Process </a:t>
            </a:r>
          </a:p>
        </p:txBody>
      </p:sp>
      <p:graphicFrame>
        <p:nvGraphicFramePr>
          <p:cNvPr id="4" name="Content Placeholder 3">
            <a:extLst>
              <a:ext uri="{FF2B5EF4-FFF2-40B4-BE49-F238E27FC236}">
                <a16:creationId xmlns:a16="http://schemas.microsoft.com/office/drawing/2014/main" id="{8588F24A-E625-D444-9F56-DB9C9D252154}"/>
              </a:ext>
            </a:extLst>
          </p:cNvPr>
          <p:cNvGraphicFramePr>
            <a:graphicFrameLocks noGrp="1"/>
          </p:cNvGraphicFramePr>
          <p:nvPr>
            <p:ph idx="1"/>
            <p:extLst>
              <p:ext uri="{D42A27DB-BD31-4B8C-83A1-F6EECF244321}">
                <p14:modId xmlns:p14="http://schemas.microsoft.com/office/powerpoint/2010/main" val="2609993247"/>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tableware, plate, drawing&#10;&#10;Description automatically generated">
            <a:extLst>
              <a:ext uri="{FF2B5EF4-FFF2-40B4-BE49-F238E27FC236}">
                <a16:creationId xmlns:a16="http://schemas.microsoft.com/office/drawing/2014/main" id="{C4998276-E337-EB43-B68A-7A12F5CA4492}"/>
              </a:ext>
            </a:extLst>
          </p:cNvPr>
          <p:cNvPicPr>
            <a:picLocks noChangeAspect="1"/>
          </p:cNvPicPr>
          <p:nvPr/>
        </p:nvPicPr>
        <p:blipFill>
          <a:blip r:embed="rId7"/>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99934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6C0D-12C7-694F-A596-B25D1EE7B32C}"/>
              </a:ext>
            </a:extLst>
          </p:cNvPr>
          <p:cNvSpPr>
            <a:spLocks noGrp="1"/>
          </p:cNvSpPr>
          <p:nvPr>
            <p:ph type="title"/>
          </p:nvPr>
        </p:nvSpPr>
        <p:spPr>
          <a:solidFill>
            <a:srgbClr val="E6B91E"/>
          </a:solidFill>
        </p:spPr>
        <p:txBody>
          <a:bodyPr/>
          <a:lstStyle/>
          <a:p>
            <a:r>
              <a:rPr lang="en-US" b="1" i="1" cap="none" spc="0" dirty="0">
                <a:solidFill>
                  <a:schemeClr val="tx1"/>
                </a:solidFill>
                <a:latin typeface="Helvetica Bold Oblique" pitchFamily="2" charset="0"/>
              </a:rPr>
              <a:t>Model Used</a:t>
            </a:r>
          </a:p>
        </p:txBody>
      </p:sp>
      <p:sp>
        <p:nvSpPr>
          <p:cNvPr id="5" name="Content Placeholder 4">
            <a:extLst>
              <a:ext uri="{FF2B5EF4-FFF2-40B4-BE49-F238E27FC236}">
                <a16:creationId xmlns:a16="http://schemas.microsoft.com/office/drawing/2014/main" id="{56E56D90-AB84-7644-8435-9E1A6AA0E310}"/>
              </a:ext>
            </a:extLst>
          </p:cNvPr>
          <p:cNvSpPr>
            <a:spLocks noGrp="1"/>
          </p:cNvSpPr>
          <p:nvPr>
            <p:ph idx="1"/>
          </p:nvPr>
        </p:nvSpPr>
        <p:spPr/>
        <p:txBody>
          <a:bodyPr>
            <a:normAutofit/>
          </a:bodyPr>
          <a:lstStyle/>
          <a:p>
            <a:r>
              <a:rPr lang="en-ID" dirty="0">
                <a:solidFill>
                  <a:schemeClr val="bg1"/>
                </a:solidFill>
                <a:latin typeface="Helvetica" pitchFamily="2" charset="0"/>
              </a:rPr>
              <a:t>Natural Language Processing		 </a:t>
            </a:r>
          </a:p>
          <a:p>
            <a:pPr lvl="1"/>
            <a:r>
              <a:rPr lang="en-ID" dirty="0">
                <a:solidFill>
                  <a:schemeClr val="bg1"/>
                </a:solidFill>
                <a:latin typeface="Helvetica" pitchFamily="2" charset="0"/>
              </a:rPr>
              <a:t>Bag of Words</a:t>
            </a:r>
          </a:p>
          <a:p>
            <a:pPr lvl="2"/>
            <a:r>
              <a:rPr lang="en-ID" dirty="0">
                <a:solidFill>
                  <a:schemeClr val="bg1"/>
                </a:solidFill>
                <a:latin typeface="Helvetica" pitchFamily="2" charset="0"/>
              </a:rPr>
              <a:t>'name’, 'director’, 'genre’, 'star’, 'rating', 'score', 'year’ </a:t>
            </a:r>
          </a:p>
          <a:p>
            <a:r>
              <a:rPr lang="en-ID" dirty="0">
                <a:solidFill>
                  <a:schemeClr val="bg1"/>
                </a:solidFill>
                <a:latin typeface="Helvetica" pitchFamily="2" charset="0"/>
              </a:rPr>
              <a:t>Content-based Filtering</a:t>
            </a:r>
            <a:endParaRPr lang="en-US" dirty="0">
              <a:solidFill>
                <a:schemeClr val="bg1"/>
              </a:solidFill>
              <a:latin typeface="Helvetica" pitchFamily="2" charset="0"/>
            </a:endParaRPr>
          </a:p>
          <a:p>
            <a:pPr lvl="1"/>
            <a:r>
              <a:rPr lang="en-US" dirty="0" err="1">
                <a:solidFill>
                  <a:schemeClr val="bg1"/>
                </a:solidFill>
                <a:latin typeface="Helvetica" pitchFamily="2" charset="0"/>
              </a:rPr>
              <a:t>CountVectorizer</a:t>
            </a:r>
            <a:endParaRPr lang="en-US" dirty="0">
              <a:solidFill>
                <a:schemeClr val="bg1"/>
              </a:solidFill>
              <a:latin typeface="Helvetica" pitchFamily="2" charset="0"/>
            </a:endParaRPr>
          </a:p>
          <a:p>
            <a:pPr lvl="1"/>
            <a:r>
              <a:rPr lang="en-US" dirty="0">
                <a:solidFill>
                  <a:schemeClr val="bg1"/>
                </a:solidFill>
                <a:latin typeface="Helvetica" pitchFamily="2" charset="0"/>
              </a:rPr>
              <a:t>Cosine Similarity</a:t>
            </a:r>
            <a:endParaRPr lang="en-ID" dirty="0">
              <a:solidFill>
                <a:schemeClr val="bg1"/>
              </a:solidFill>
              <a:latin typeface="Helvetica" pitchFamily="2" charset="0"/>
            </a:endParaRPr>
          </a:p>
        </p:txBody>
      </p:sp>
      <p:pic>
        <p:nvPicPr>
          <p:cNvPr id="6" name="Picture 5" descr="A picture containing tableware, plate, drawing&#10;&#10;Description automatically generated">
            <a:extLst>
              <a:ext uri="{FF2B5EF4-FFF2-40B4-BE49-F238E27FC236}">
                <a16:creationId xmlns:a16="http://schemas.microsoft.com/office/drawing/2014/main" id="{A1A5DBAF-2863-AA4E-B936-47391C505078}"/>
              </a:ext>
            </a:extLst>
          </p:cNvPr>
          <p:cNvPicPr>
            <a:picLocks noChangeAspect="1"/>
          </p:cNvPicPr>
          <p:nvPr/>
        </p:nvPicPr>
        <p:blipFill>
          <a:blip r:embed="rId2"/>
          <a:stretch>
            <a:fillRect/>
          </a:stretch>
        </p:blipFill>
        <p:spPr>
          <a:xfrm>
            <a:off x="11374147" y="6464180"/>
            <a:ext cx="817853" cy="393820"/>
          </a:xfrm>
          <a:prstGeom prst="rect">
            <a:avLst/>
          </a:prstGeom>
        </p:spPr>
      </p:pic>
    </p:spTree>
    <p:extLst>
      <p:ext uri="{BB962C8B-B14F-4D97-AF65-F5344CB8AC3E}">
        <p14:creationId xmlns:p14="http://schemas.microsoft.com/office/powerpoint/2010/main" val="39159178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1104</TotalTime>
  <Words>259</Words>
  <Application>Microsoft Macintosh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Gill Sans MT</vt:lpstr>
      <vt:lpstr>Helvetica</vt:lpstr>
      <vt:lpstr>Helvetica Bold Oblique</vt:lpstr>
      <vt:lpstr>Helvetica Light</vt:lpstr>
      <vt:lpstr>Helvetica Light Oblique</vt:lpstr>
      <vt:lpstr>Helvetica Oblique</vt:lpstr>
      <vt:lpstr>Impact</vt:lpstr>
      <vt:lpstr>Parcel</vt:lpstr>
      <vt:lpstr>IMDb Recommendation System</vt:lpstr>
      <vt:lpstr>Presentation Outline</vt:lpstr>
      <vt:lpstr>Overview</vt:lpstr>
      <vt:lpstr>Overview</vt:lpstr>
      <vt:lpstr>Feature Description</vt:lpstr>
      <vt:lpstr>Goal(s)</vt:lpstr>
      <vt:lpstr>modelling</vt:lpstr>
      <vt:lpstr>Modelling Process </vt:lpstr>
      <vt:lpstr>Model Used</vt:lpstr>
      <vt:lpstr>Dashboard</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Recommendation System</dc:title>
  <dc:creator>Dimas Adnan</dc:creator>
  <cp:lastModifiedBy>Dimas Adnan</cp:lastModifiedBy>
  <cp:revision>13</cp:revision>
  <dcterms:created xsi:type="dcterms:W3CDTF">2020-06-17T15:50:39Z</dcterms:created>
  <dcterms:modified xsi:type="dcterms:W3CDTF">2020-06-19T07:15:15Z</dcterms:modified>
</cp:coreProperties>
</file>