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FF66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71" autoAdjust="0"/>
  </p:normalViewPr>
  <p:slideViewPr>
    <p:cSldViewPr>
      <p:cViewPr>
        <p:scale>
          <a:sx n="100" d="100"/>
          <a:sy n="100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686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86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86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68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FB1D7A3-AE9A-49EF-B14E-A0A4181DA19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FBF2F-1E25-45C0-8C0E-FE6A3BFBDB1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47D78-99AA-4226-A2DD-43AEF48070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B7946-D0FF-4795-B9D6-CEEBFA9D254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C6EFB-24EB-469D-AAEF-3E4B7E0B0A9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59BBD-CD32-438B-8744-1A8E650F6C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A4A7E-EC39-432B-B937-C2345047E30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FEC61-3F0F-4784-9D11-0B0D4B9673F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90D39-46B0-4883-94A1-227F7C35D2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106C5-A6F7-4914-9AD3-FB625897D6A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12D91-A058-4707-9672-EFF21291754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584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4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4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58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31FB525-AB14-4E5F-9965-2DA2EBF7CB0A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8382000" cy="4017963"/>
          </a:xfrm>
        </p:spPr>
        <p:txBody>
          <a:bodyPr/>
          <a:lstStyle/>
          <a:p>
            <a:pPr algn="l"/>
            <a:r>
              <a:rPr lang="ru-RU" sz="6000" b="1">
                <a:solidFill>
                  <a:srgbClr val="FFFF66"/>
                </a:solidFill>
              </a:rPr>
              <a:t>АНАЛИЗ  СХЕМ</a:t>
            </a:r>
            <a:br>
              <a:rPr lang="ru-RU" sz="6000" b="1">
                <a:solidFill>
                  <a:srgbClr val="FFFF66"/>
                </a:solidFill>
              </a:rPr>
            </a:br>
            <a:r>
              <a:rPr lang="ru-RU" sz="6000" b="1">
                <a:solidFill>
                  <a:srgbClr val="FFFF66"/>
                </a:solidFill>
              </a:rPr>
              <a:t>  С  НЕЛИНЕЙНЫМИ</a:t>
            </a:r>
            <a:br>
              <a:rPr lang="ru-RU" sz="6000" b="1">
                <a:solidFill>
                  <a:srgbClr val="FFFF66"/>
                </a:solidFill>
              </a:rPr>
            </a:br>
            <a:r>
              <a:rPr lang="ru-RU" sz="6000" b="1">
                <a:solidFill>
                  <a:srgbClr val="FFFF66"/>
                </a:solidFill>
              </a:rPr>
              <a:t>	 КОМПОНЕНТАМИ</a:t>
            </a:r>
            <a:r>
              <a:rPr lang="ru-RU"/>
              <a:t> 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52400" y="6096000"/>
            <a:ext cx="4216400" cy="584200"/>
            <a:chOff x="256" y="3744"/>
            <a:chExt cx="2624" cy="368"/>
          </a:xfrm>
        </p:grpSpPr>
        <p:pic>
          <p:nvPicPr>
            <p:cNvPr id="3076" name="Picture 4" descr="slay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3744"/>
              <a:ext cx="368" cy="368"/>
            </a:xfrm>
            <a:prstGeom prst="rect">
              <a:avLst/>
            </a:prstGeom>
            <a:noFill/>
          </p:spPr>
        </p:pic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624" y="3744"/>
              <a:ext cx="2256" cy="36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lang="ru-RU" sz="1600" b="1">
                  <a:solidFill>
                    <a:srgbClr val="CC0000"/>
                  </a:solidFill>
                  <a:latin typeface="Times New Roman" pitchFamily="18" charset="0"/>
                </a:rPr>
                <a:t>ХНУРЭ,</a:t>
              </a:r>
              <a:r>
                <a:rPr lang="ru-RU" sz="1600">
                  <a:solidFill>
                    <a:srgbClr val="CC0000"/>
                  </a:solidFill>
                  <a:latin typeface="Times New Roman" pitchFamily="18" charset="0"/>
                </a:rPr>
                <a:t> </a:t>
              </a:r>
              <a:r>
                <a:rPr lang="ru-RU" sz="1600">
                  <a:solidFill>
                    <a:schemeClr val="accent1"/>
                  </a:solidFill>
                  <a:latin typeface="Times New Roman" pitchFamily="18" charset="0"/>
                </a:rPr>
                <a:t>  </a:t>
              </a:r>
              <a:r>
                <a:rPr lang="ru-RU" sz="1600">
                  <a:solidFill>
                    <a:srgbClr val="800080"/>
                  </a:solidFill>
                  <a:latin typeface="Times New Roman" pitchFamily="18" charset="0"/>
                </a:rPr>
                <a:t>факультет </a:t>
              </a:r>
              <a:r>
                <a:rPr lang="ru-RU" sz="1600" b="1">
                  <a:solidFill>
                    <a:srgbClr val="800080"/>
                  </a:solidFill>
                  <a:latin typeface="Times New Roman" pitchFamily="18" charset="0"/>
                </a:rPr>
                <a:t>КИУ</a:t>
              </a:r>
              <a:r>
                <a:rPr lang="ru-RU" sz="1600">
                  <a:solidFill>
                    <a:schemeClr val="accent1"/>
                  </a:solidFill>
                  <a:latin typeface="Times New Roman" pitchFamily="18" charset="0"/>
                </a:rPr>
                <a:t>,  </a:t>
              </a:r>
              <a:r>
                <a:rPr lang="ru-RU" sz="1600">
                  <a:solidFill>
                    <a:srgbClr val="800000"/>
                  </a:solidFill>
                  <a:latin typeface="Times New Roman" pitchFamily="18" charset="0"/>
                </a:rPr>
                <a:t>каф </a:t>
              </a:r>
              <a:r>
                <a:rPr lang="ru-RU" sz="1600" b="1">
                  <a:solidFill>
                    <a:srgbClr val="800000"/>
                  </a:solidFill>
                  <a:latin typeface="Times New Roman" pitchFamily="18" charset="0"/>
                </a:rPr>
                <a:t>ЭВМ</a:t>
              </a:r>
              <a:r>
                <a:rPr lang="ru-RU" sz="1600">
                  <a:solidFill>
                    <a:schemeClr val="accent1"/>
                  </a:solidFill>
                  <a:latin typeface="Times New Roman" pitchFamily="18" charset="0"/>
                </a:rPr>
                <a:t>,   </a:t>
              </a:r>
              <a:r>
                <a:rPr lang="ru-RU" sz="1600">
                  <a:solidFill>
                    <a:srgbClr val="CC0000"/>
                  </a:solidFill>
                  <a:latin typeface="Times New Roman" pitchFamily="18" charset="0"/>
                </a:rPr>
                <a:t>Тел. 70-21-354.   Доц. </a:t>
              </a:r>
              <a:r>
                <a:rPr lang="ru-RU" sz="1600">
                  <a:solidFill>
                    <a:schemeClr val="bg1"/>
                  </a:solidFill>
                  <a:latin typeface="Times New Roman" pitchFamily="18" charset="0"/>
                </a:rPr>
                <a:t>Торба А.А.</a:t>
              </a:r>
            </a:p>
          </p:txBody>
        </p:sp>
      </p:grp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22300" y="2286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2400"/>
              <a:t>Компьютерная Электроника и Схемотехника</a:t>
            </a:r>
            <a:r>
              <a:rPr lang="ru-RU"/>
              <a:t> </a:t>
            </a:r>
            <a:endParaRPr lang="ru-RU" sz="2400">
              <a:latin typeface="Times New Roman" pitchFamily="18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9600" y="685800"/>
            <a:ext cx="800100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747000" y="228600"/>
            <a:ext cx="939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2400">
                <a:latin typeface="Times New Roman" pitchFamily="18" charset="0"/>
              </a:rPr>
              <a:t>2008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713788" cy="6264275"/>
          </a:xfrm>
        </p:spPr>
        <p:txBody>
          <a:bodyPr/>
          <a:lstStyle/>
          <a:p>
            <a:pPr algn="just"/>
            <a:r>
              <a:rPr lang="ru-RU">
                <a:latin typeface="Times New Roman" pitchFamily="18" charset="0"/>
              </a:rPr>
              <a:t>Схемы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реальных источников тока</a:t>
            </a:r>
            <a:r>
              <a:rPr lang="ru-RU">
                <a:latin typeface="Times New Roman" pitchFamily="18" charset="0"/>
              </a:rPr>
              <a:t> и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напряжения</a:t>
            </a:r>
            <a:r>
              <a:rPr lang="ru-RU">
                <a:latin typeface="Times New Roman" pitchFamily="18" charset="0"/>
              </a:rPr>
              <a:t> являются </a:t>
            </a:r>
            <a:r>
              <a:rPr lang="ru-RU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эквивалентными</a:t>
            </a:r>
            <a:r>
              <a:rPr lang="ru-RU">
                <a:latin typeface="Times New Roman" pitchFamily="18" charset="0"/>
              </a:rPr>
              <a:t>, т.е., зная параметры реального источника напряжения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),</a:t>
            </a:r>
            <a:r>
              <a:rPr lang="ru-RU">
                <a:latin typeface="Times New Roman" pitchFamily="18" charset="0"/>
              </a:rPr>
              <a:t> можно рассчитать параметры реального источника тока:  </a:t>
            </a:r>
          </a:p>
          <a:p>
            <a:pPr algn="just"/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=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вн,  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= 1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b="1">
                <a:latin typeface="Times New Roman" pitchFamily="18" charset="0"/>
              </a:rPr>
              <a:t>,</a:t>
            </a:r>
            <a:r>
              <a:rPr lang="ru-RU">
                <a:latin typeface="Times New Roman" pitchFamily="18" charset="0"/>
              </a:rPr>
              <a:t> </a:t>
            </a:r>
          </a:p>
          <a:p>
            <a:pPr algn="just"/>
            <a:r>
              <a:rPr lang="ru-RU">
                <a:latin typeface="Times New Roman" pitchFamily="18" charset="0"/>
              </a:rPr>
              <a:t>и, наоборот, по известным параметрам </a:t>
            </a:r>
            <a:r>
              <a:rPr lang="ru-RU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реального источника тока</a:t>
            </a:r>
            <a:r>
              <a:rPr lang="ru-RU">
                <a:latin typeface="Times New Roman" pitchFamily="18" charset="0"/>
              </a:rPr>
              <a:t>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)</a:t>
            </a:r>
            <a:r>
              <a:rPr lang="ru-RU">
                <a:latin typeface="Times New Roman" pitchFamily="18" charset="0"/>
              </a:rPr>
              <a:t> можно рассчитать параметры реального источника напряжения: </a:t>
            </a:r>
          </a:p>
          <a:p>
            <a:pPr algn="just"/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=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вн,  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= 1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38" y="188913"/>
            <a:ext cx="5194300" cy="45307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800">
                <a:latin typeface="Times New Roman" pitchFamily="18" charset="0"/>
              </a:rPr>
              <a:t>На рис. приведена Вольт-Амперная характеристика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реального источника напря-жения</a:t>
            </a:r>
            <a:r>
              <a:rPr lang="ru-RU" sz="2800">
                <a:latin typeface="Times New Roman" pitchFamily="18" charset="0"/>
              </a:rPr>
              <a:t> (тока).</a:t>
            </a:r>
          </a:p>
          <a:p>
            <a:pPr algn="just">
              <a:lnSpc>
                <a:spcPct val="80000"/>
              </a:lnSpc>
            </a:pP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Горизонтальная</a:t>
            </a:r>
            <a:r>
              <a:rPr lang="ru-RU" sz="2800">
                <a:latin typeface="Times New Roman" pitchFamily="18" charset="0"/>
              </a:rPr>
              <a:t> пунктирная линия соответствует величине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идеального источника тока –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</a:t>
            </a:r>
            <a:r>
              <a:rPr lang="ru-RU" sz="2800">
                <a:latin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</a:pP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вертикальная</a:t>
            </a:r>
            <a:r>
              <a:rPr lang="ru-RU" sz="2800">
                <a:latin typeface="Times New Roman" pitchFamily="18" charset="0"/>
              </a:rPr>
              <a:t> пунктирная линия соответствует величине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идеального источника напряжения – </a:t>
            </a:r>
            <a:r>
              <a:rPr 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Е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.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79388" y="333375"/>
            <a:ext cx="3382962" cy="3600450"/>
            <a:chOff x="113" y="210"/>
            <a:chExt cx="2131" cy="2268"/>
          </a:xfrm>
        </p:grpSpPr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113" y="210"/>
              <a:ext cx="49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ru-RU" sz="2800" b="1">
                  <a:latin typeface="Times New Roman" pitchFamily="18" charset="0"/>
                </a:rPr>
                <a:t>Iн</a:t>
              </a:r>
              <a:r>
                <a:rPr lang="ru-RU" sz="2800">
                  <a:latin typeface="Times New Roman" pitchFamily="18" charset="0"/>
                </a:rPr>
                <a:t>, А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629" y="278"/>
              <a:ext cx="0" cy="1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566" y="1095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566" y="823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566" y="550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566" y="1095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307" y="1911"/>
              <a:ext cx="1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1405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1663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1922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759" y="1979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1276" y="1979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566" y="1911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372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307" y="1026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307" y="755"/>
              <a:ext cx="2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307" y="483"/>
              <a:ext cx="2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 flipV="1">
              <a:off x="630" y="550"/>
              <a:ext cx="1292" cy="1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566" y="1366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566" y="1639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07" y="1571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307" y="1299"/>
              <a:ext cx="25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1655" y="2205"/>
              <a:ext cx="58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Uн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1148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889" y="1844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1018" y="1979"/>
              <a:ext cx="25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1535" y="1979"/>
              <a:ext cx="25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62" name="Text Box 34"/>
            <p:cNvSpPr txBox="1">
              <a:spLocks noChangeArrowheads="1"/>
            </p:cNvSpPr>
            <p:nvPr/>
          </p:nvSpPr>
          <p:spPr bwMode="auto">
            <a:xfrm>
              <a:off x="1792" y="1979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630" y="550"/>
              <a:ext cx="1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rot="-5400000">
              <a:off x="1172" y="1095"/>
              <a:ext cx="1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65" name="Text Box 37"/>
            <p:cNvSpPr txBox="1">
              <a:spLocks noChangeArrowheads="1"/>
            </p:cNvSpPr>
            <p:nvPr/>
          </p:nvSpPr>
          <p:spPr bwMode="auto">
            <a:xfrm>
              <a:off x="703" y="300"/>
              <a:ext cx="25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 i="1">
                  <a:solidFill>
                    <a:srgbClr val="FFFF66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8166" name="Text Box 38"/>
            <p:cNvSpPr txBox="1">
              <a:spLocks noChangeArrowheads="1"/>
            </p:cNvSpPr>
            <p:nvPr/>
          </p:nvSpPr>
          <p:spPr bwMode="auto">
            <a:xfrm>
              <a:off x="1858" y="1639"/>
              <a:ext cx="32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 i="1">
                  <a:solidFill>
                    <a:schemeClr val="accent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67" name="Freeform 39"/>
            <p:cNvSpPr>
              <a:spLocks/>
            </p:cNvSpPr>
            <p:nvPr/>
          </p:nvSpPr>
          <p:spPr bwMode="auto">
            <a:xfrm>
              <a:off x="1212" y="1436"/>
              <a:ext cx="257" cy="475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138" y="337"/>
                </a:cxn>
                <a:cxn ang="0">
                  <a:pos x="0" y="791"/>
                </a:cxn>
              </a:cxnLst>
              <a:rect l="0" t="0" r="r" b="b"/>
              <a:pathLst>
                <a:path w="452" h="791">
                  <a:moveTo>
                    <a:pt x="452" y="0"/>
                  </a:moveTo>
                  <a:cubicBezTo>
                    <a:pt x="400" y="56"/>
                    <a:pt x="213" y="205"/>
                    <a:pt x="138" y="337"/>
                  </a:cubicBezTo>
                  <a:cubicBezTo>
                    <a:pt x="63" y="469"/>
                    <a:pt x="29" y="697"/>
                    <a:pt x="0" y="7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168" name="Text Box 40"/>
            <p:cNvSpPr txBox="1">
              <a:spLocks noChangeArrowheads="1"/>
            </p:cNvSpPr>
            <p:nvPr/>
          </p:nvSpPr>
          <p:spPr bwMode="auto">
            <a:xfrm>
              <a:off x="1340" y="1571"/>
              <a:ext cx="25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solidFill>
                    <a:srgbClr val="FFFF66"/>
                  </a:solidFill>
                  <a:latin typeface="Times New Roman" pitchFamily="18" charset="0"/>
                </a:rPr>
                <a:t>α</a:t>
              </a:r>
              <a:endParaRPr lang="ru-RU" sz="2400" b="1">
                <a:solidFill>
                  <a:srgbClr val="FFFF66"/>
                </a:solidFill>
              </a:endParaRPr>
            </a:p>
          </p:txBody>
        </p:sp>
      </p:grp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95288" y="5013325"/>
            <a:ext cx="8569325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Котангенс угла </a:t>
            </a:r>
            <a:r>
              <a:rPr lang="ru-RU" sz="2800" b="1" i="1">
                <a:solidFill>
                  <a:srgbClr val="FFFF66"/>
                </a:solidFill>
                <a:latin typeface="Times New Roman" pitchFamily="18" charset="0"/>
              </a:rPr>
              <a:t>α</a:t>
            </a:r>
            <a:r>
              <a:rPr lang="ru-RU" sz="2800">
                <a:latin typeface="Times New Roman" pitchFamily="18" charset="0"/>
              </a:rPr>
              <a:t> наклона графика численно равен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внутреннему сопротивлению</a:t>
            </a:r>
            <a:r>
              <a:rPr lang="ru-RU" sz="2800">
                <a:latin typeface="Times New Roman" pitchFamily="18" charset="0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			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ctg</a:t>
            </a:r>
            <a:r>
              <a:rPr lang="ru-RU" sz="3200" b="1" i="1">
                <a:solidFill>
                  <a:srgbClr val="FFFF66"/>
                </a:solidFill>
                <a:latin typeface="Times New Roman" pitchFamily="18" charset="0"/>
              </a:rPr>
              <a:t>(α) = 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R</a:t>
            </a:r>
            <a:r>
              <a:rPr lang="ru-RU" sz="3200" b="1" i="1">
                <a:solidFill>
                  <a:srgbClr val="FFFF66"/>
                </a:solidFill>
                <a:latin typeface="Times New Roman" pitchFamily="18" charset="0"/>
              </a:rPr>
              <a:t>вн = 1 / 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G</a:t>
            </a:r>
            <a:r>
              <a:rPr lang="ru-RU" sz="3200" b="1" i="1">
                <a:solidFill>
                  <a:srgbClr val="FFFF66"/>
                </a:solidFill>
                <a:latin typeface="Times New Roman" pitchFamily="18" charset="0"/>
              </a:rPr>
              <a:t>вн</a:t>
            </a:r>
            <a:r>
              <a:rPr lang="ru-RU" sz="3200" b="1">
                <a:solidFill>
                  <a:srgbClr val="FFFF66"/>
                </a:solidFill>
                <a:latin typeface="Times New Roman" pitchFamily="18" charset="0"/>
              </a:rPr>
              <a:t> = 2 (Ом).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964612" cy="6480175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Обычно для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реальных источников напряжения</a:t>
            </a:r>
            <a:r>
              <a:rPr lang="ru-RU" sz="2800">
                <a:latin typeface="Times New Roman" pitchFamily="18" charset="0"/>
              </a:rPr>
              <a:t> измерение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тока короткого замыкания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кз</a:t>
            </a:r>
            <a:r>
              <a:rPr lang="ru-RU" sz="2800">
                <a:latin typeface="Times New Roman" pitchFamily="18" charset="0"/>
              </a:rPr>
              <a:t> может привести к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разрушению</a:t>
            </a:r>
            <a:r>
              <a:rPr lang="ru-RU" sz="2800">
                <a:latin typeface="Times New Roman" pitchFamily="18" charset="0"/>
              </a:rPr>
              <a:t> такого источника напряжения (или срабатыванию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схемы защиты от перегрузок</a:t>
            </a:r>
            <a:r>
              <a:rPr lang="ru-RU" sz="2800">
                <a:latin typeface="Times New Roman" pitchFamily="18" charset="0"/>
              </a:rPr>
              <a:t>).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Поэтому для измерения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внутреннего сопротивления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sz="2800">
                <a:latin typeface="Times New Roman" pitchFamily="18" charset="0"/>
              </a:rPr>
              <a:t> реального источника напряжения</a:t>
            </a:r>
            <a:r>
              <a:rPr lang="uk-UA" sz="2800">
                <a:latin typeface="Times New Roman" pitchFamily="18" charset="0"/>
              </a:rPr>
              <a:t> сначала измеряют </a:t>
            </a:r>
            <a:r>
              <a:rPr lang="uk-UA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напряжение холостого хода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 выходе </a:t>
            </a:r>
            <a:r>
              <a:rPr lang="uk-UA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Е =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</a:t>
            </a:r>
            <a:r>
              <a:rPr lang="uk-UA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 </a:t>
            </a:r>
          </a:p>
          <a:p>
            <a:pPr algn="just"/>
            <a:r>
              <a:rPr lang="uk-UA" sz="2800">
                <a:latin typeface="Times New Roman" pitchFamily="18" charset="0"/>
              </a:rPr>
              <a:t>а потом </a:t>
            </a:r>
            <a:r>
              <a:rPr lang="ru-RU" sz="2800">
                <a:latin typeface="Times New Roman" pitchFamily="18" charset="0"/>
              </a:rPr>
              <a:t>подключают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сопротивление нагрузки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uk-UA" sz="2800">
                <a:latin typeface="Times New Roman" pitchFamily="18" charset="0"/>
              </a:rPr>
              <a:t>и измеряют </a:t>
            </a:r>
            <a:r>
              <a:rPr lang="uk-UA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напряжение на сопротивлении нагрузки </a:t>
            </a: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</a:t>
            </a:r>
            <a:r>
              <a:rPr lang="ru-RU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 Величина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внутреннего сопротивления</a:t>
            </a:r>
            <a:r>
              <a:rPr lang="ru-RU" sz="2800">
                <a:latin typeface="Times New Roman" pitchFamily="18" charset="0"/>
              </a:rPr>
              <a:t> вычисляется по формуле:		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= Δ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 / ΔІн</a:t>
            </a:r>
            <a:r>
              <a:rPr lang="uk-UA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964613" cy="5616575"/>
          </a:xfrm>
        </p:spPr>
        <p:txBody>
          <a:bodyPr/>
          <a:lstStyle/>
          <a:p>
            <a:pPr algn="just"/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Δ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</a:t>
            </a:r>
            <a:r>
              <a:rPr lang="uk-UA" sz="2800">
                <a:latin typeface="Times New Roman" pitchFamily="18" charset="0"/>
              </a:rPr>
              <a:t> – изменение напряжения нагрузки: 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Δ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 =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–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</a:t>
            </a:r>
            <a:r>
              <a:rPr lang="uk-UA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;</a:t>
            </a:r>
          </a:p>
          <a:p>
            <a:pPr algn="just"/>
            <a:r>
              <a:rPr lang="uk-UA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ΔІн</a:t>
            </a:r>
            <a:r>
              <a:rPr lang="uk-UA" sz="2800">
                <a:latin typeface="Times New Roman" pitchFamily="18" charset="0"/>
              </a:rPr>
              <a:t> – изменение тока нагрузки: </a:t>
            </a:r>
            <a:r>
              <a:rPr lang="uk-UA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ΔІн = Ін – Іхх = Ін</a:t>
            </a:r>
            <a:r>
              <a:rPr lang="uk-UA" sz="280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;</a:t>
            </a:r>
          </a:p>
          <a:p>
            <a:pPr algn="just"/>
            <a:r>
              <a:rPr lang="uk-UA" sz="2800">
                <a:latin typeface="Times New Roman" pitchFamily="18" charset="0"/>
              </a:rPr>
              <a:t>		</a:t>
            </a:r>
            <a:r>
              <a:rPr lang="uk-UA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Ін =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 /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</a:t>
            </a:r>
            <a:r>
              <a:rPr lang="uk-UA" sz="2800">
                <a:latin typeface="Times New Roman" pitchFamily="18" charset="0"/>
              </a:rPr>
              <a:t>.</a:t>
            </a:r>
          </a:p>
          <a:p>
            <a:pPr algn="just"/>
            <a:r>
              <a:rPr lang="uk-UA" sz="2800">
                <a:latin typeface="Times New Roman" pitchFamily="18" charset="0"/>
              </a:rPr>
              <a:t>По</a:t>
            </a:r>
            <a:r>
              <a:rPr lang="ru-RU" sz="2800">
                <a:latin typeface="Times New Roman" pitchFamily="18" charset="0"/>
              </a:rPr>
              <a:t>э</a:t>
            </a:r>
            <a:r>
              <a:rPr lang="uk-UA" sz="2800">
                <a:latin typeface="Times New Roman" pitchFamily="18" charset="0"/>
              </a:rPr>
              <a:t>тому внутреннее сопротивление можно рассчитать по формуле:</a:t>
            </a:r>
          </a:p>
          <a:p>
            <a:pPr algn="just"/>
            <a:r>
              <a:rPr lang="uk-UA" sz="2800">
                <a:latin typeface="Times New Roman" pitchFamily="18" charset="0"/>
              </a:rPr>
              <a:t>			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= (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–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н) *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uk-UA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</a:t>
            </a:r>
            <a:r>
              <a:rPr lang="uk-UA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.</a:t>
            </a:r>
            <a:r>
              <a:rPr lang="uk-UA"/>
              <a:t>	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2232025"/>
          </a:xfrm>
        </p:spPr>
        <p:txBody>
          <a:bodyPr/>
          <a:lstStyle/>
          <a:p>
            <a:pPr algn="just"/>
            <a:r>
              <a:rPr lang="uk-UA" sz="2800">
                <a:latin typeface="Times New Roman" pitchFamily="18" charset="0"/>
              </a:rPr>
              <a:t>В </a:t>
            </a:r>
            <a:r>
              <a:rPr lang="uk-UA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точке пересечения</a:t>
            </a:r>
            <a:r>
              <a:rPr lang="uk-UA" sz="2800">
                <a:latin typeface="Times New Roman" pitchFamily="18" charset="0"/>
              </a:rPr>
              <a:t> графиков выполняется </a:t>
            </a:r>
            <a:r>
              <a:rPr lang="uk-UA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второй закон Кирхгофа:</a:t>
            </a:r>
          </a:p>
          <a:p>
            <a:r>
              <a:rPr lang="uk-UA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Ін *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uk-UA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+ Ін *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uk-UA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 = Е;     Ін *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uk-UA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 = Е – Ін *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uk-UA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/>
              <a:t> </a:t>
            </a:r>
          </a:p>
          <a:p>
            <a:r>
              <a:rPr lang="en-US" b="1" i="1">
                <a:latin typeface="Times New Roman" pitchFamily="18" charset="0"/>
              </a:rPr>
              <a:t>U</a:t>
            </a:r>
            <a:r>
              <a:rPr lang="en-US" b="1" i="1" baseline="-25000">
                <a:latin typeface="Times New Roman" pitchFamily="18" charset="0"/>
              </a:rPr>
              <a:t>R</a:t>
            </a:r>
            <a:r>
              <a:rPr lang="uk-UA" b="1" i="1" baseline="-25000">
                <a:latin typeface="Times New Roman" pitchFamily="18" charset="0"/>
              </a:rPr>
              <a:t>вн</a:t>
            </a:r>
            <a:r>
              <a:rPr lang="uk-UA" b="1" i="1">
                <a:latin typeface="Times New Roman" pitchFamily="18" charset="0"/>
              </a:rPr>
              <a:t> + </a:t>
            </a:r>
            <a:r>
              <a:rPr lang="en-US" b="1" i="1">
                <a:latin typeface="Times New Roman" pitchFamily="18" charset="0"/>
              </a:rPr>
              <a:t>U</a:t>
            </a:r>
            <a:r>
              <a:rPr lang="en-US" b="1" i="1" baseline="-25000">
                <a:latin typeface="Times New Roman" pitchFamily="18" charset="0"/>
              </a:rPr>
              <a:t>R</a:t>
            </a:r>
            <a:r>
              <a:rPr lang="uk-UA" b="1" i="1" baseline="-25000">
                <a:latin typeface="Times New Roman" pitchFamily="18" charset="0"/>
              </a:rPr>
              <a:t>нагр</a:t>
            </a:r>
            <a:r>
              <a:rPr lang="uk-UA" b="1" i="1">
                <a:latin typeface="Times New Roman" pitchFamily="18" charset="0"/>
              </a:rPr>
              <a:t> = Е;	</a:t>
            </a:r>
            <a:r>
              <a:rPr lang="en-US" b="1" i="1">
                <a:latin typeface="Times New Roman" pitchFamily="18" charset="0"/>
              </a:rPr>
              <a:t>U</a:t>
            </a:r>
            <a:r>
              <a:rPr lang="en-US" b="1" i="1" baseline="-25000">
                <a:latin typeface="Times New Roman" pitchFamily="18" charset="0"/>
              </a:rPr>
              <a:t>R</a:t>
            </a:r>
            <a:r>
              <a:rPr lang="uk-UA" b="1" i="1" baseline="-25000">
                <a:latin typeface="Times New Roman" pitchFamily="18" charset="0"/>
              </a:rPr>
              <a:t>нагр</a:t>
            </a:r>
            <a:r>
              <a:rPr lang="uk-UA" b="1" i="1">
                <a:latin typeface="Times New Roman" pitchFamily="18" charset="0"/>
              </a:rPr>
              <a:t> = Е –</a:t>
            </a:r>
            <a:r>
              <a:rPr lang="en-US" b="1" i="1">
                <a:latin typeface="Times New Roman" pitchFamily="18" charset="0"/>
              </a:rPr>
              <a:t>U</a:t>
            </a:r>
            <a:r>
              <a:rPr lang="en-US" b="1" i="1" baseline="-25000">
                <a:latin typeface="Times New Roman" pitchFamily="18" charset="0"/>
              </a:rPr>
              <a:t>R</a:t>
            </a:r>
            <a:r>
              <a:rPr lang="uk-UA" b="1" i="1" baseline="-25000">
                <a:latin typeface="Times New Roman" pitchFamily="18" charset="0"/>
              </a:rPr>
              <a:t>вн</a:t>
            </a:r>
            <a:r>
              <a:rPr lang="uk-UA" b="1" i="1">
                <a:latin typeface="Times New Roman" pitchFamily="18" charset="0"/>
              </a:rPr>
              <a:t> .</a:t>
            </a:r>
            <a:r>
              <a:rPr lang="ru-RU" b="1">
                <a:latin typeface="Times New Roman" pitchFamily="18" charset="0"/>
              </a:rPr>
              <a:t> </a:t>
            </a:r>
          </a:p>
        </p:txBody>
      </p:sp>
      <p:grpSp>
        <p:nvGrpSpPr>
          <p:cNvPr id="51249" name="Group 49"/>
          <p:cNvGrpSpPr>
            <a:grpSpLocks/>
          </p:cNvGrpSpPr>
          <p:nvPr/>
        </p:nvGrpSpPr>
        <p:grpSpPr bwMode="auto">
          <a:xfrm>
            <a:off x="5148263" y="2349500"/>
            <a:ext cx="3995737" cy="4103688"/>
            <a:chOff x="3198" y="119"/>
            <a:chExt cx="2449" cy="2211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3198" y="119"/>
              <a:ext cx="50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ru-RU" sz="2800" b="1">
                  <a:latin typeface="Times New Roman" pitchFamily="18" charset="0"/>
                </a:rPr>
                <a:t>Iн</a:t>
              </a:r>
              <a:r>
                <a:rPr lang="ru-RU" sz="2800">
                  <a:latin typeface="Times New Roman" pitchFamily="18" charset="0"/>
                </a:rPr>
                <a:t>, А</a:t>
              </a: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flipV="1">
              <a:off x="3773" y="184"/>
              <a:ext cx="0" cy="2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3703" y="96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3703" y="706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3703" y="445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703" y="96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3415" y="1748"/>
              <a:ext cx="2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4639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4926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5214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919" y="1814"/>
              <a:ext cx="28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4494" y="1814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3703" y="2009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3703" y="1748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3486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3415" y="902"/>
              <a:ext cx="2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415" y="641"/>
              <a:ext cx="2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3415" y="380"/>
              <a:ext cx="2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H="1" flipV="1">
              <a:off x="3774" y="445"/>
              <a:ext cx="1440" cy="130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3703" y="1228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3703" y="1489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3415" y="1422"/>
              <a:ext cx="2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28" name="Text Box 28"/>
            <p:cNvSpPr txBox="1">
              <a:spLocks noChangeArrowheads="1"/>
            </p:cNvSpPr>
            <p:nvPr/>
          </p:nvSpPr>
          <p:spPr bwMode="auto">
            <a:xfrm>
              <a:off x="3415" y="1161"/>
              <a:ext cx="2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12" y="2069"/>
              <a:ext cx="63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Uн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4351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4063" y="16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206" y="1814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4782" y="1814"/>
              <a:ext cx="28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5071" y="1814"/>
              <a:ext cx="28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4063" y="527"/>
              <a:ext cx="104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solidFill>
                    <a:schemeClr val="hlink"/>
                  </a:solidFill>
                  <a:latin typeface="Times New Roman" pitchFamily="18" charset="0"/>
                </a:rPr>
                <a:t>E – Iн * Rвн</a:t>
              </a:r>
            </a:p>
            <a:p>
              <a:endParaRPr lang="ru-RU"/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5286" y="902"/>
              <a:ext cx="316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ru-RU" sz="2400">
                  <a:latin typeface="Times New Roman" pitchFamily="18" charset="0"/>
                </a:rPr>
                <a:t>ΔIн = Iн</a:t>
              </a:r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 flipV="1">
              <a:off x="3774" y="1422"/>
              <a:ext cx="1440" cy="32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3846" y="1422"/>
              <a:ext cx="64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solidFill>
                    <a:srgbClr val="FFFF66"/>
                  </a:solidFill>
                  <a:latin typeface="Times New Roman" pitchFamily="18" charset="0"/>
                </a:rPr>
                <a:t>Rнагр</a:t>
              </a: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4926" y="1096"/>
              <a:ext cx="0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3774" y="12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63" y="1096"/>
              <a:ext cx="43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Uн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4926" y="1489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5502" y="1489"/>
              <a:ext cx="0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5502" y="1032"/>
              <a:ext cx="0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5214" y="1096"/>
              <a:ext cx="0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>
              <a:off x="4926" y="1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7" name="Text Box 47"/>
            <p:cNvSpPr txBox="1">
              <a:spLocks noChangeArrowheads="1"/>
            </p:cNvSpPr>
            <p:nvPr/>
          </p:nvSpPr>
          <p:spPr bwMode="auto">
            <a:xfrm>
              <a:off x="4854" y="1032"/>
              <a:ext cx="43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ΔU</a:t>
              </a:r>
              <a:endParaRPr lang="ru-RU" sz="2400"/>
            </a:p>
          </p:txBody>
        </p:sp>
      </p:grp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611188" y="2997200"/>
            <a:ext cx="46085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</a:rPr>
              <a:t>Из этих графиков понятно, что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внутреннее сопротив-ление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реального источни-ка напряжения вычисля-ется</a:t>
            </a:r>
            <a:r>
              <a:rPr lang="ru-RU" sz="2800">
                <a:latin typeface="Times New Roman" pitchFamily="18" charset="0"/>
              </a:rPr>
              <a:t> по формуле:</a:t>
            </a:r>
            <a:endParaRPr lang="en-US" sz="2800" i="1">
              <a:latin typeface="Times New Roman" pitchFamily="18" charset="0"/>
            </a:endParaRPr>
          </a:p>
          <a:p>
            <a:pPr algn="just"/>
            <a:r>
              <a:rPr lang="en-US" sz="3200" b="1" i="1">
                <a:solidFill>
                  <a:schemeClr val="hlink"/>
                </a:solidFill>
                <a:latin typeface="Times New Roman" pitchFamily="18" charset="0"/>
              </a:rPr>
              <a:t>ctg</a:t>
            </a:r>
            <a:r>
              <a:rPr lang="ru-RU" sz="3200" b="1" i="1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sz="3200" b="1" i="1">
                <a:solidFill>
                  <a:schemeClr val="hlink"/>
                </a:solidFill>
                <a:latin typeface="Times New Roman" pitchFamily="18" charset="0"/>
              </a:rPr>
              <a:t>α</a:t>
            </a:r>
            <a:r>
              <a:rPr lang="ru-RU" sz="3200" b="1" i="1">
                <a:solidFill>
                  <a:schemeClr val="hlink"/>
                </a:solidFill>
                <a:latin typeface="Times New Roman" pitchFamily="18" charset="0"/>
              </a:rPr>
              <a:t>) = </a:t>
            </a:r>
            <a:r>
              <a:rPr lang="en-US" sz="3200" b="1" i="1">
                <a:solidFill>
                  <a:schemeClr val="hlink"/>
                </a:solidFill>
                <a:latin typeface="Times New Roman" pitchFamily="18" charset="0"/>
              </a:rPr>
              <a:t>R</a:t>
            </a:r>
            <a:r>
              <a:rPr lang="ru-RU" sz="3200" b="1" i="1">
                <a:solidFill>
                  <a:schemeClr val="hlink"/>
                </a:solidFill>
                <a:latin typeface="Times New Roman" pitchFamily="18" charset="0"/>
              </a:rPr>
              <a:t>вн = Δ</a:t>
            </a:r>
            <a:r>
              <a:rPr lang="en-US" sz="3200" b="1" i="1">
                <a:solidFill>
                  <a:schemeClr val="hlink"/>
                </a:solidFill>
                <a:latin typeface="Times New Roman" pitchFamily="18" charset="0"/>
              </a:rPr>
              <a:t>U</a:t>
            </a:r>
            <a:r>
              <a:rPr lang="uk-UA" sz="3200" b="1" i="1">
                <a:solidFill>
                  <a:schemeClr val="hlink"/>
                </a:solidFill>
                <a:latin typeface="Times New Roman" pitchFamily="18" charset="0"/>
              </a:rPr>
              <a:t>н / ΔІн</a:t>
            </a:r>
            <a:endParaRPr lang="ru-RU" sz="3200" b="1" i="1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>
                <a:solidFill>
                  <a:schemeClr val="folHlink"/>
                </a:solidFill>
              </a:rPr>
              <a:t>ВОЛЬТ-АМПЕРНЫЕ  ХАРАКТЕРИСТИКИ  ДИОДОВ</a:t>
            </a:r>
            <a:r>
              <a:rPr lang="ru-RU" sz="4000"/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8893175" cy="4457700"/>
          </a:xfrm>
        </p:spPr>
        <p:txBody>
          <a:bodyPr/>
          <a:lstStyle/>
          <a:p>
            <a:pPr algn="just"/>
            <a:r>
              <a:rPr lang="ru-RU">
                <a:latin typeface="Times New Roman" pitchFamily="18" charset="0"/>
              </a:rPr>
              <a:t>Элементы, которые мы рассматривали до сих пор, относятся к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линейным.</a:t>
            </a:r>
            <a:r>
              <a:rPr lang="ru-RU">
                <a:latin typeface="Times New Roman" pitchFamily="18" charset="0"/>
              </a:rPr>
              <a:t> </a:t>
            </a:r>
          </a:p>
          <a:p>
            <a:pPr algn="just"/>
            <a:r>
              <a:rPr lang="ru-RU">
                <a:latin typeface="Times New Roman" pitchFamily="18" charset="0"/>
              </a:rPr>
              <a:t>Это значит, что </a:t>
            </a:r>
            <a:r>
              <a:rPr lang="ru-RU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удвоение приложенного напряжения</a:t>
            </a:r>
            <a:r>
              <a:rPr lang="ru-RU">
                <a:latin typeface="Times New Roman" pitchFamily="18" charset="0"/>
              </a:rPr>
              <a:t> вызывает </a:t>
            </a:r>
            <a:r>
              <a:rPr lang="ru-RU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удвоение отклика (тока).</a:t>
            </a:r>
          </a:p>
          <a:p>
            <a:pPr algn="just"/>
            <a:r>
              <a:rPr lang="ru-RU">
                <a:latin typeface="Times New Roman" pitchFamily="18" charset="0"/>
              </a:rPr>
              <a:t> Этим свойством обладают даже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реактивные элементы</a:t>
            </a:r>
            <a:r>
              <a:rPr lang="ru-RU">
                <a:latin typeface="Times New Roman" pitchFamily="18" charset="0"/>
              </a:rPr>
              <a:t>: </a:t>
            </a:r>
            <a:r>
              <a:rPr lang="ru-RU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конденсаторы</a:t>
            </a:r>
            <a:r>
              <a:rPr lang="ru-RU">
                <a:latin typeface="Times New Roman" pitchFamily="18" charset="0"/>
              </a:rPr>
              <a:t> и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индуктивности</a:t>
            </a:r>
            <a:r>
              <a:rPr lang="ru-RU">
                <a:latin typeface="Times New Roman" pitchFamily="18" charset="0"/>
              </a:rPr>
              <a:t> в цепях переменного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0"/>
            <a:ext cx="5040313" cy="3429000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Диод представляет собой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пассивный нелинейный</a:t>
            </a:r>
            <a:r>
              <a:rPr lang="ru-RU" sz="2800">
                <a:latin typeface="Times New Roman" pitchFamily="18" charset="0"/>
              </a:rPr>
              <a:t> элемент с двумя выводами.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 Внутреннее строение диода – это полупроводниковый кристалл, состоящий из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двух областей</a:t>
            </a:r>
            <a:r>
              <a:rPr lang="ru-RU" sz="2800">
                <a:latin typeface="Times New Roman" pitchFamily="18" charset="0"/>
              </a:rPr>
              <a:t> с проводимостями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 и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395288" y="404813"/>
            <a:ext cx="3024187" cy="1081087"/>
            <a:chOff x="249" y="300"/>
            <a:chExt cx="1905" cy="681"/>
          </a:xfrm>
        </p:grpSpPr>
        <p:sp>
          <p:nvSpPr>
            <p:cNvPr id="53254" name="Freeform 6"/>
            <p:cNvSpPr>
              <a:spLocks/>
            </p:cNvSpPr>
            <p:nvPr/>
          </p:nvSpPr>
          <p:spPr bwMode="auto">
            <a:xfrm>
              <a:off x="1077" y="470"/>
              <a:ext cx="249" cy="3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2"/>
                </a:cxn>
                <a:cxn ang="0">
                  <a:pos x="339" y="226"/>
                </a:cxn>
                <a:cxn ang="0">
                  <a:pos x="0" y="0"/>
                </a:cxn>
              </a:cxnLst>
              <a:rect l="0" t="0" r="r" b="b"/>
              <a:pathLst>
                <a:path w="339" h="452">
                  <a:moveTo>
                    <a:pt x="0" y="0"/>
                  </a:moveTo>
                  <a:lnTo>
                    <a:pt x="0" y="452"/>
                  </a:lnTo>
                  <a:lnTo>
                    <a:pt x="339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1326" y="470"/>
              <a:ext cx="0" cy="3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249" y="641"/>
              <a:ext cx="19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746" y="300"/>
              <a:ext cx="33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8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1338" y="300"/>
              <a:ext cx="33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800"/>
                <a:t>–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332" y="641"/>
              <a:ext cx="745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800">
                  <a:latin typeface="Times New Roman" pitchFamily="18" charset="0"/>
                </a:rPr>
                <a:t>Анод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1326" y="641"/>
              <a:ext cx="745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800">
                  <a:latin typeface="Times New Roman" pitchFamily="18" charset="0"/>
                </a:rPr>
                <a:t>Катод</a:t>
              </a:r>
            </a:p>
          </p:txBody>
        </p:sp>
      </p:grpSp>
      <p:sp>
        <p:nvSpPr>
          <p:cNvPr id="53264" name="Rectangle 16" descr="Контурные ромбики"/>
          <p:cNvSpPr>
            <a:spLocks noChangeArrowheads="1"/>
          </p:cNvSpPr>
          <p:nvPr/>
        </p:nvSpPr>
        <p:spPr bwMode="auto">
          <a:xfrm>
            <a:off x="900113" y="1844675"/>
            <a:ext cx="1098550" cy="1079500"/>
          </a:xfrm>
          <a:prstGeom prst="rect">
            <a:avLst/>
          </a:prstGeom>
          <a:pattFill prst="openDmnd">
            <a:fgClr>
              <a:srgbClr val="00000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65" name="Rectangle 17" descr="Мелкая сетка"/>
          <p:cNvSpPr>
            <a:spLocks noChangeArrowheads="1"/>
          </p:cNvSpPr>
          <p:nvPr/>
        </p:nvSpPr>
        <p:spPr bwMode="auto">
          <a:xfrm>
            <a:off x="1998663" y="1844675"/>
            <a:ext cx="1096962" cy="1079500"/>
          </a:xfrm>
          <a:prstGeom prst="rect">
            <a:avLst/>
          </a:prstGeom>
          <a:pattFill prst="smGrid">
            <a:fgClr>
              <a:srgbClr val="000000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998538" y="1952625"/>
            <a:ext cx="201612" cy="323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i="1">
                <a:solidFill>
                  <a:srgbClr val="FFFF66"/>
                </a:solidFill>
              </a:rPr>
              <a:t>p</a:t>
            </a:r>
            <a:endParaRPr lang="ru-RU">
              <a:solidFill>
                <a:srgbClr val="FFFF66"/>
              </a:solidFill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797175" y="1952625"/>
            <a:ext cx="200025" cy="32385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i="1">
                <a:solidFill>
                  <a:srgbClr val="FFFF66"/>
                </a:solidFill>
              </a:rPr>
              <a:t>n</a:t>
            </a:r>
            <a:endParaRPr lang="ru-RU">
              <a:solidFill>
                <a:srgbClr val="FFFF66"/>
              </a:solidFill>
            </a:endParaRPr>
          </a:p>
        </p:txBody>
      </p:sp>
      <p:sp>
        <p:nvSpPr>
          <p:cNvPr id="53286" name="Freeform 38"/>
          <p:cNvSpPr>
            <a:spLocks/>
          </p:cNvSpPr>
          <p:nvPr/>
        </p:nvSpPr>
        <p:spPr bwMode="auto">
          <a:xfrm>
            <a:off x="700088" y="2170113"/>
            <a:ext cx="200025" cy="428625"/>
          </a:xfrm>
          <a:custGeom>
            <a:avLst/>
            <a:gdLst/>
            <a:ahLst/>
            <a:cxnLst>
              <a:cxn ang="0">
                <a:pos x="226" y="0"/>
              </a:cxn>
              <a:cxn ang="0">
                <a:pos x="0" y="226"/>
              </a:cxn>
              <a:cxn ang="0">
                <a:pos x="226" y="452"/>
              </a:cxn>
            </a:cxnLst>
            <a:rect l="0" t="0" r="r" b="b"/>
            <a:pathLst>
              <a:path w="226" h="452">
                <a:moveTo>
                  <a:pt x="226" y="0"/>
                </a:moveTo>
                <a:cubicBezTo>
                  <a:pt x="113" y="75"/>
                  <a:pt x="0" y="151"/>
                  <a:pt x="0" y="226"/>
                </a:cubicBezTo>
                <a:cubicBezTo>
                  <a:pt x="0" y="301"/>
                  <a:pt x="188" y="414"/>
                  <a:pt x="226" y="4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87" name="Freeform 39"/>
          <p:cNvSpPr>
            <a:spLocks/>
          </p:cNvSpPr>
          <p:nvPr/>
        </p:nvSpPr>
        <p:spPr bwMode="auto">
          <a:xfrm flipH="1">
            <a:off x="3095625" y="2170113"/>
            <a:ext cx="201613" cy="428625"/>
          </a:xfrm>
          <a:custGeom>
            <a:avLst/>
            <a:gdLst/>
            <a:ahLst/>
            <a:cxnLst>
              <a:cxn ang="0">
                <a:pos x="226" y="0"/>
              </a:cxn>
              <a:cxn ang="0">
                <a:pos x="0" y="226"/>
              </a:cxn>
              <a:cxn ang="0">
                <a:pos x="226" y="452"/>
              </a:cxn>
            </a:cxnLst>
            <a:rect l="0" t="0" r="r" b="b"/>
            <a:pathLst>
              <a:path w="226" h="452">
                <a:moveTo>
                  <a:pt x="226" y="0"/>
                </a:moveTo>
                <a:cubicBezTo>
                  <a:pt x="113" y="75"/>
                  <a:pt x="0" y="151"/>
                  <a:pt x="0" y="226"/>
                </a:cubicBezTo>
                <a:cubicBezTo>
                  <a:pt x="0" y="301"/>
                  <a:pt x="188" y="414"/>
                  <a:pt x="226" y="4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00013" y="2384425"/>
            <a:ext cx="600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3297238" y="2384425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0" y="1844675"/>
            <a:ext cx="971550" cy="539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>
                <a:latin typeface="Times New Roman" pitchFamily="18" charset="0"/>
              </a:rPr>
              <a:t>Анод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059113" y="1844675"/>
            <a:ext cx="1044575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>
                <a:latin typeface="Times New Roman" pitchFamily="18" charset="0"/>
              </a:rPr>
              <a:t>Катод</a:t>
            </a:r>
          </a:p>
        </p:txBody>
      </p:sp>
      <p:grpSp>
        <p:nvGrpSpPr>
          <p:cNvPr id="53299" name="Group 51"/>
          <p:cNvGrpSpPr>
            <a:grpSpLocks/>
          </p:cNvGrpSpPr>
          <p:nvPr/>
        </p:nvGrpSpPr>
        <p:grpSpPr bwMode="auto">
          <a:xfrm>
            <a:off x="1692275" y="2565400"/>
            <a:ext cx="215900" cy="215900"/>
            <a:chOff x="1383" y="2478"/>
            <a:chExt cx="136" cy="136"/>
          </a:xfrm>
        </p:grpSpPr>
        <p:sp>
          <p:nvSpPr>
            <p:cNvPr id="53294" name="Oval 46"/>
            <p:cNvSpPr>
              <a:spLocks noChangeArrowheads="1"/>
            </p:cNvSpPr>
            <p:nvPr/>
          </p:nvSpPr>
          <p:spPr bwMode="auto">
            <a:xfrm>
              <a:off x="1383" y="2478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268" name="Group 20"/>
            <p:cNvGrpSpPr>
              <a:grpSpLocks/>
            </p:cNvGrpSpPr>
            <p:nvPr/>
          </p:nvGrpSpPr>
          <p:grpSpPr bwMode="auto">
            <a:xfrm>
              <a:off x="1383" y="2478"/>
              <a:ext cx="136" cy="136"/>
              <a:chOff x="8820" y="5767"/>
              <a:chExt cx="226" cy="226"/>
            </a:xfrm>
          </p:grpSpPr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270" name="Text Box 22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 sz="1200"/>
                  <a:t>–</a:t>
                </a:r>
                <a:endParaRPr lang="ru-RU"/>
              </a:p>
            </p:txBody>
          </p:sp>
        </p:grpSp>
      </p:grpSp>
      <p:grpSp>
        <p:nvGrpSpPr>
          <p:cNvPr id="53300" name="Group 52"/>
          <p:cNvGrpSpPr>
            <a:grpSpLocks/>
          </p:cNvGrpSpPr>
          <p:nvPr/>
        </p:nvGrpSpPr>
        <p:grpSpPr bwMode="auto">
          <a:xfrm>
            <a:off x="2124075" y="2565400"/>
            <a:ext cx="217488" cy="215900"/>
            <a:chOff x="1927" y="2614"/>
            <a:chExt cx="137" cy="136"/>
          </a:xfrm>
        </p:grpSpPr>
        <p:sp>
          <p:nvSpPr>
            <p:cNvPr id="53295" name="Oval 47"/>
            <p:cNvSpPr>
              <a:spLocks noChangeArrowheads="1"/>
            </p:cNvSpPr>
            <p:nvPr/>
          </p:nvSpPr>
          <p:spPr bwMode="auto">
            <a:xfrm>
              <a:off x="1927" y="2614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296" name="Group 48"/>
            <p:cNvGrpSpPr>
              <a:grpSpLocks/>
            </p:cNvGrpSpPr>
            <p:nvPr/>
          </p:nvGrpSpPr>
          <p:grpSpPr bwMode="auto">
            <a:xfrm>
              <a:off x="1927" y="2614"/>
              <a:ext cx="137" cy="136"/>
              <a:chOff x="8820" y="5767"/>
              <a:chExt cx="226" cy="226"/>
            </a:xfrm>
          </p:grpSpPr>
          <p:sp>
            <p:nvSpPr>
              <p:cNvPr id="53297" name="Oval 49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298" name="Text Box 50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/>
                  <a:t>+</a:t>
                </a:r>
              </a:p>
            </p:txBody>
          </p:sp>
        </p:grpSp>
      </p:grpSp>
      <p:grpSp>
        <p:nvGrpSpPr>
          <p:cNvPr id="53301" name="Group 53"/>
          <p:cNvGrpSpPr>
            <a:grpSpLocks/>
          </p:cNvGrpSpPr>
          <p:nvPr/>
        </p:nvGrpSpPr>
        <p:grpSpPr bwMode="auto">
          <a:xfrm>
            <a:off x="1692275" y="2276475"/>
            <a:ext cx="215900" cy="215900"/>
            <a:chOff x="1383" y="2478"/>
            <a:chExt cx="136" cy="136"/>
          </a:xfrm>
        </p:grpSpPr>
        <p:sp>
          <p:nvSpPr>
            <p:cNvPr id="53302" name="Oval 54"/>
            <p:cNvSpPr>
              <a:spLocks noChangeArrowheads="1"/>
            </p:cNvSpPr>
            <p:nvPr/>
          </p:nvSpPr>
          <p:spPr bwMode="auto">
            <a:xfrm>
              <a:off x="1383" y="2478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303" name="Group 55"/>
            <p:cNvGrpSpPr>
              <a:grpSpLocks/>
            </p:cNvGrpSpPr>
            <p:nvPr/>
          </p:nvGrpSpPr>
          <p:grpSpPr bwMode="auto">
            <a:xfrm>
              <a:off x="1383" y="2478"/>
              <a:ext cx="136" cy="136"/>
              <a:chOff x="8820" y="5767"/>
              <a:chExt cx="226" cy="226"/>
            </a:xfrm>
          </p:grpSpPr>
          <p:sp>
            <p:nvSpPr>
              <p:cNvPr id="53304" name="Oval 56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05" name="Text Box 57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 sz="1200"/>
                  <a:t>–</a:t>
                </a:r>
                <a:endParaRPr lang="ru-RU"/>
              </a:p>
            </p:txBody>
          </p:sp>
        </p:grpSp>
      </p:grpSp>
      <p:grpSp>
        <p:nvGrpSpPr>
          <p:cNvPr id="53306" name="Group 58"/>
          <p:cNvGrpSpPr>
            <a:grpSpLocks/>
          </p:cNvGrpSpPr>
          <p:nvPr/>
        </p:nvGrpSpPr>
        <p:grpSpPr bwMode="auto">
          <a:xfrm>
            <a:off x="2124075" y="2276475"/>
            <a:ext cx="217488" cy="215900"/>
            <a:chOff x="1927" y="2614"/>
            <a:chExt cx="137" cy="136"/>
          </a:xfrm>
        </p:grpSpPr>
        <p:sp>
          <p:nvSpPr>
            <p:cNvPr id="53307" name="Oval 59"/>
            <p:cNvSpPr>
              <a:spLocks noChangeArrowheads="1"/>
            </p:cNvSpPr>
            <p:nvPr/>
          </p:nvSpPr>
          <p:spPr bwMode="auto">
            <a:xfrm>
              <a:off x="1927" y="2614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308" name="Group 60"/>
            <p:cNvGrpSpPr>
              <a:grpSpLocks/>
            </p:cNvGrpSpPr>
            <p:nvPr/>
          </p:nvGrpSpPr>
          <p:grpSpPr bwMode="auto">
            <a:xfrm>
              <a:off x="1927" y="2614"/>
              <a:ext cx="137" cy="136"/>
              <a:chOff x="8820" y="5767"/>
              <a:chExt cx="226" cy="226"/>
            </a:xfrm>
          </p:grpSpPr>
          <p:sp>
            <p:nvSpPr>
              <p:cNvPr id="53309" name="Oval 61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10" name="Text Box 62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/>
                  <a:t>+</a:t>
                </a:r>
              </a:p>
            </p:txBody>
          </p:sp>
        </p:grpSp>
      </p:grpSp>
      <p:grpSp>
        <p:nvGrpSpPr>
          <p:cNvPr id="53311" name="Group 63"/>
          <p:cNvGrpSpPr>
            <a:grpSpLocks/>
          </p:cNvGrpSpPr>
          <p:nvPr/>
        </p:nvGrpSpPr>
        <p:grpSpPr bwMode="auto">
          <a:xfrm>
            <a:off x="1692275" y="1989138"/>
            <a:ext cx="215900" cy="215900"/>
            <a:chOff x="1383" y="2478"/>
            <a:chExt cx="136" cy="136"/>
          </a:xfrm>
        </p:grpSpPr>
        <p:sp>
          <p:nvSpPr>
            <p:cNvPr id="53312" name="Oval 64"/>
            <p:cNvSpPr>
              <a:spLocks noChangeArrowheads="1"/>
            </p:cNvSpPr>
            <p:nvPr/>
          </p:nvSpPr>
          <p:spPr bwMode="auto">
            <a:xfrm>
              <a:off x="1383" y="2478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313" name="Group 65"/>
            <p:cNvGrpSpPr>
              <a:grpSpLocks/>
            </p:cNvGrpSpPr>
            <p:nvPr/>
          </p:nvGrpSpPr>
          <p:grpSpPr bwMode="auto">
            <a:xfrm>
              <a:off x="1383" y="2478"/>
              <a:ext cx="136" cy="136"/>
              <a:chOff x="8820" y="5767"/>
              <a:chExt cx="226" cy="226"/>
            </a:xfrm>
          </p:grpSpPr>
          <p:sp>
            <p:nvSpPr>
              <p:cNvPr id="53314" name="Oval 66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15" name="Text Box 67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 sz="1200"/>
                  <a:t>–</a:t>
                </a:r>
                <a:endParaRPr lang="ru-RU"/>
              </a:p>
            </p:txBody>
          </p:sp>
        </p:grpSp>
      </p:grpSp>
      <p:grpSp>
        <p:nvGrpSpPr>
          <p:cNvPr id="53316" name="Group 68"/>
          <p:cNvGrpSpPr>
            <a:grpSpLocks/>
          </p:cNvGrpSpPr>
          <p:nvPr/>
        </p:nvGrpSpPr>
        <p:grpSpPr bwMode="auto">
          <a:xfrm>
            <a:off x="2124075" y="1989138"/>
            <a:ext cx="217488" cy="215900"/>
            <a:chOff x="1927" y="2614"/>
            <a:chExt cx="137" cy="136"/>
          </a:xfrm>
        </p:grpSpPr>
        <p:sp>
          <p:nvSpPr>
            <p:cNvPr id="53317" name="Oval 69"/>
            <p:cNvSpPr>
              <a:spLocks noChangeArrowheads="1"/>
            </p:cNvSpPr>
            <p:nvPr/>
          </p:nvSpPr>
          <p:spPr bwMode="auto">
            <a:xfrm>
              <a:off x="1927" y="2614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3318" name="Group 70"/>
            <p:cNvGrpSpPr>
              <a:grpSpLocks/>
            </p:cNvGrpSpPr>
            <p:nvPr/>
          </p:nvGrpSpPr>
          <p:grpSpPr bwMode="auto">
            <a:xfrm>
              <a:off x="1927" y="2614"/>
              <a:ext cx="137" cy="136"/>
              <a:chOff x="8820" y="5767"/>
              <a:chExt cx="226" cy="226"/>
            </a:xfrm>
          </p:grpSpPr>
          <p:sp>
            <p:nvSpPr>
              <p:cNvPr id="53319" name="Oval 71"/>
              <p:cNvSpPr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ellipse">
                <a:avLst/>
              </a:prstGeom>
              <a:no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20" name="Text Box 72"/>
              <p:cNvSpPr txBox="1">
                <a:spLocks noChangeArrowheads="1"/>
              </p:cNvSpPr>
              <p:nvPr/>
            </p:nvSpPr>
            <p:spPr bwMode="auto">
              <a:xfrm>
                <a:off x="8820" y="5767"/>
                <a:ext cx="226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/>
                  <a:t>+</a:t>
                </a:r>
              </a:p>
            </p:txBody>
          </p:sp>
        </p:grpSp>
      </p:grp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179388" y="3500438"/>
            <a:ext cx="8785225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В области </a:t>
            </a:r>
            <a:r>
              <a:rPr lang="en-US" sz="2800" b="1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 за счет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внесенных примесей</a:t>
            </a:r>
            <a:r>
              <a:rPr lang="ru-RU" sz="2800">
                <a:latin typeface="Times New Roman" pitchFamily="18" charset="0"/>
              </a:rPr>
              <a:t> имеется избыточное количество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отрицательных зарядов – электронов.</a:t>
            </a:r>
            <a:r>
              <a:rPr lang="ru-RU" sz="2800">
                <a:latin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В области </a:t>
            </a:r>
            <a:r>
              <a:rPr lang="en-US" sz="2800" b="1" i="1">
                <a:solidFill>
                  <a:srgbClr val="00CC99"/>
                </a:solidFill>
                <a:latin typeface="Times New Roman" pitchFamily="18" charset="0"/>
              </a:rPr>
              <a:t>p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 имеется избыточное количество </a:t>
            </a:r>
            <a:r>
              <a:rPr lang="ru-RU" sz="2800" b="1">
                <a:solidFill>
                  <a:schemeClr val="accent1"/>
                </a:solidFill>
                <a:latin typeface="Times New Roman" pitchFamily="18" charset="0"/>
              </a:rPr>
              <a:t>положительных зарядов – «дырок».</a:t>
            </a:r>
            <a:r>
              <a:rPr lang="ru-RU" sz="2800">
                <a:latin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Избыточные отрицательные заряды «диффундируют» через </a:t>
            </a:r>
            <a:r>
              <a:rPr lang="en-US" sz="2800" b="1" i="1">
                <a:solidFill>
                  <a:srgbClr val="FFFF66"/>
                </a:solidFill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rgbClr val="FFFF66"/>
                </a:solidFill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rgbClr val="FFFF66"/>
                </a:solidFill>
                <a:latin typeface="Times New Roman" pitchFamily="18" charset="0"/>
              </a:rPr>
              <a:t>n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-переход</a:t>
            </a:r>
            <a:r>
              <a:rPr lang="ru-RU" sz="2800">
                <a:latin typeface="Times New Roman" pitchFamily="18" charset="0"/>
              </a:rPr>
              <a:t> в область </a:t>
            </a:r>
            <a:r>
              <a:rPr lang="en-US" sz="2800" b="1" i="1">
                <a:solidFill>
                  <a:srgbClr val="00CC99"/>
                </a:solidFill>
                <a:latin typeface="Times New Roman" pitchFamily="18" charset="0"/>
              </a:rPr>
              <a:t>p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, а избыточные дырки переходят в область </a:t>
            </a:r>
            <a:r>
              <a:rPr lang="en-US" sz="2800" b="1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4087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За счет действия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электростатических сил</a:t>
            </a:r>
            <a:r>
              <a:rPr lang="ru-RU" sz="2800">
                <a:latin typeface="Times New Roman" pitchFamily="18" charset="0"/>
              </a:rPr>
              <a:t> эти противоположные заряды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группируются</a:t>
            </a:r>
            <a:r>
              <a:rPr lang="ru-RU" sz="2800">
                <a:latin typeface="Times New Roman" pitchFamily="18" charset="0"/>
              </a:rPr>
              <a:t> на границе 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, образуя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потенциальный барьер</a:t>
            </a:r>
            <a:r>
              <a:rPr lang="ru-RU" sz="2800">
                <a:latin typeface="Times New Roman" pitchFamily="18" charset="0"/>
              </a:rPr>
              <a:t> –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порог Ферми</a:t>
            </a:r>
            <a:r>
              <a:rPr lang="ru-RU" sz="2800">
                <a:latin typeface="Times New Roman" pitchFamily="18" charset="0"/>
              </a:rPr>
              <a:t>. Этот потенциальный барьер препятствует дальнейшей диффузии зарядов через границу перехода.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Полупроводниковые диоды изготавливаются из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кремния</a:t>
            </a:r>
            <a:r>
              <a:rPr lang="ru-RU" sz="2800">
                <a:latin typeface="Times New Roman" pitchFamily="18" charset="0"/>
              </a:rPr>
              <a:t>,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германия</a:t>
            </a:r>
            <a:r>
              <a:rPr lang="ru-RU" sz="2800">
                <a:latin typeface="Times New Roman" pitchFamily="18" charset="0"/>
              </a:rPr>
              <a:t>,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арсенида галлия</a:t>
            </a:r>
            <a:r>
              <a:rPr lang="ru-RU" sz="2800">
                <a:latin typeface="Times New Roman" pitchFamily="18" charset="0"/>
              </a:rPr>
              <a:t> и других полупроводниковых материалов.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Для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кремниевых диодов</a:t>
            </a:r>
            <a:r>
              <a:rPr lang="ru-RU" sz="2800">
                <a:latin typeface="Times New Roman" pitchFamily="18" charset="0"/>
              </a:rPr>
              <a:t> потенциальный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барьер Ферми</a:t>
            </a:r>
            <a:r>
              <a:rPr lang="ru-RU" sz="2800">
                <a:latin typeface="Times New Roman" pitchFamily="18" charset="0"/>
              </a:rPr>
              <a:t> равен примерно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0,5 В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У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германиевых диодов</a:t>
            </a:r>
            <a:r>
              <a:rPr lang="ru-RU" sz="2800">
                <a:latin typeface="Times New Roman" pitchFamily="18" charset="0"/>
              </a:rPr>
              <a:t> этот барьер в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2÷3 раза меньше</a:t>
            </a:r>
            <a:r>
              <a:rPr lang="ru-RU" sz="2800">
                <a:latin typeface="Times New Roman" pitchFamily="18" charset="0"/>
              </a:rPr>
              <a:t>, чем у кремниевых диодов, а у </a:t>
            </a:r>
            <a:r>
              <a:rPr lang="en-US" sz="2800" i="1">
                <a:latin typeface="Times New Roman" pitchFamily="18" charset="0"/>
              </a:rPr>
              <a:t>p</a:t>
            </a:r>
            <a:r>
              <a:rPr lang="ru-RU" sz="2800" i="1">
                <a:latin typeface="Times New Roman" pitchFamily="18" charset="0"/>
              </a:rPr>
              <a:t>-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ru-RU" sz="2800">
                <a:latin typeface="Times New Roman" pitchFamily="18" charset="0"/>
              </a:rPr>
              <a:t>-переходов на основе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арсенида галлия</a:t>
            </a:r>
            <a:r>
              <a:rPr lang="ru-RU" sz="2800">
                <a:latin typeface="Times New Roman" pitchFamily="18" charset="0"/>
              </a:rPr>
              <a:t> этот потенциальный барьер в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2÷3 раза больше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188913"/>
            <a:ext cx="4679950" cy="43926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800">
                <a:latin typeface="Times New Roman" pitchFamily="18" charset="0"/>
              </a:rPr>
              <a:t>Первый квадрант этого графика соответствует «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прямому включению диода</a:t>
            </a:r>
            <a:r>
              <a:rPr lang="ru-RU" sz="2800">
                <a:latin typeface="Times New Roman" pitchFamily="18" charset="0"/>
              </a:rPr>
              <a:t>», т.е. на анод подается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положительное</a:t>
            </a:r>
            <a:r>
              <a:rPr lang="ru-RU" sz="2800">
                <a:latin typeface="Times New Roman" pitchFamily="18" charset="0"/>
              </a:rPr>
              <a:t> напряжение, а на катод –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отрицательное</a:t>
            </a:r>
          </a:p>
          <a:p>
            <a:pPr algn="just">
              <a:lnSpc>
                <a:spcPct val="80000"/>
              </a:lnSpc>
            </a:pPr>
            <a:r>
              <a:rPr lang="ru-RU" sz="2800">
                <a:latin typeface="Times New Roman" pitchFamily="18" charset="0"/>
              </a:rPr>
              <a:t>При увеличении напряже-ния от нуля до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0,5 Вольт</a:t>
            </a:r>
            <a:r>
              <a:rPr lang="ru-RU" sz="2800">
                <a:latin typeface="Times New Roman" pitchFamily="18" charset="0"/>
              </a:rPr>
              <a:t> (т.е.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до порога Ферми</a:t>
            </a:r>
            <a:r>
              <a:rPr lang="ru-RU" sz="2800">
                <a:latin typeface="Times New Roman" pitchFamily="18" charset="0"/>
              </a:rPr>
              <a:t>) ток через диод не протекает.</a:t>
            </a:r>
            <a:r>
              <a:rPr lang="ru-RU" sz="2800"/>
              <a:t> </a:t>
            </a:r>
          </a:p>
        </p:txBody>
      </p:sp>
      <p:grpSp>
        <p:nvGrpSpPr>
          <p:cNvPr id="55346" name="Group 50"/>
          <p:cNvGrpSpPr>
            <a:grpSpLocks/>
          </p:cNvGrpSpPr>
          <p:nvPr/>
        </p:nvGrpSpPr>
        <p:grpSpPr bwMode="auto">
          <a:xfrm>
            <a:off x="0" y="260350"/>
            <a:ext cx="4211638" cy="3960813"/>
            <a:chOff x="0" y="164"/>
            <a:chExt cx="2653" cy="2495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1182" y="1304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1182" y="1087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182" y="870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1182" y="65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1182" y="435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1242" y="164"/>
              <a:ext cx="0" cy="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945" y="1249"/>
              <a:ext cx="23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945" y="1032"/>
              <a:ext cx="23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945" y="598"/>
              <a:ext cx="23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945" y="381"/>
              <a:ext cx="23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657" y="164"/>
              <a:ext cx="5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I</a:t>
              </a:r>
              <a:r>
                <a:rPr lang="ru-RU" sz="24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1479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1717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1955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2192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2430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rot="-5400000">
              <a:off x="1331" y="302"/>
              <a:ext cx="0" cy="2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766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1004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610" y="1591"/>
              <a:ext cx="22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0,4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2064" y="1591"/>
              <a:ext cx="24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0,8</a:t>
              </a:r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 flipV="1">
              <a:off x="351" y="1629"/>
              <a:ext cx="772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3" name="Freeform 27"/>
            <p:cNvSpPr>
              <a:spLocks/>
            </p:cNvSpPr>
            <p:nvPr/>
          </p:nvSpPr>
          <p:spPr bwMode="auto">
            <a:xfrm>
              <a:off x="1869" y="1360"/>
              <a:ext cx="141" cy="1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 flipV="1">
              <a:off x="2014" y="218"/>
              <a:ext cx="178" cy="11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5" name="Oval 29"/>
            <p:cNvSpPr>
              <a:spLocks noChangeArrowheads="1"/>
            </p:cNvSpPr>
            <p:nvPr/>
          </p:nvSpPr>
          <p:spPr bwMode="auto">
            <a:xfrm>
              <a:off x="1809" y="1491"/>
              <a:ext cx="60" cy="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6" name="Oval 30"/>
            <p:cNvSpPr>
              <a:spLocks noChangeArrowheads="1"/>
            </p:cNvSpPr>
            <p:nvPr/>
          </p:nvSpPr>
          <p:spPr bwMode="auto">
            <a:xfrm>
              <a:off x="1985" y="1322"/>
              <a:ext cx="59" cy="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2133" y="1792"/>
              <a:ext cx="41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158" y="2125"/>
              <a:ext cx="2495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800" i="1">
                  <a:latin typeface="Times New Roman" pitchFamily="18" charset="0"/>
                </a:rPr>
                <a:t>Вольт-Амперная </a:t>
              </a:r>
            </a:p>
            <a:p>
              <a:pPr algn="ctr"/>
              <a:r>
                <a:rPr lang="ru-RU" sz="2800" i="1">
                  <a:latin typeface="Times New Roman" pitchFamily="18" charset="0"/>
                </a:rPr>
                <a:t>характеристика диода</a:t>
              </a:r>
              <a:endParaRPr lang="ru-RU" sz="2800">
                <a:latin typeface="Times New Roman" pitchFamily="18" charset="0"/>
              </a:endParaRP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945" y="816"/>
              <a:ext cx="23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>
              <a:off x="529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>
              <a:off x="291" y="1466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V="1">
              <a:off x="1240" y="1518"/>
              <a:ext cx="57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3" name="Freeform 37"/>
            <p:cNvSpPr>
              <a:spLocks/>
            </p:cNvSpPr>
            <p:nvPr/>
          </p:nvSpPr>
          <p:spPr bwMode="auto">
            <a:xfrm>
              <a:off x="1120" y="1521"/>
              <a:ext cx="122" cy="111"/>
            </a:xfrm>
            <a:custGeom>
              <a:avLst/>
              <a:gdLst/>
              <a:ahLst/>
              <a:cxnLst>
                <a:cxn ang="0">
                  <a:pos x="231" y="0"/>
                </a:cxn>
                <a:cxn ang="0">
                  <a:pos x="170" y="194"/>
                </a:cxn>
                <a:cxn ang="0">
                  <a:pos x="0" y="225"/>
                </a:cxn>
              </a:cxnLst>
              <a:rect l="0" t="0" r="r" b="b"/>
              <a:pathLst>
                <a:path w="231" h="231">
                  <a:moveTo>
                    <a:pt x="231" y="0"/>
                  </a:moveTo>
                  <a:cubicBezTo>
                    <a:pt x="221" y="32"/>
                    <a:pt x="208" y="157"/>
                    <a:pt x="170" y="194"/>
                  </a:cubicBezTo>
                  <a:cubicBezTo>
                    <a:pt x="132" y="231"/>
                    <a:pt x="35" y="219"/>
                    <a:pt x="0" y="225"/>
                  </a:cubicBezTo>
                </a:path>
              </a:pathLst>
            </a:custGeom>
            <a:noFill/>
            <a:ln w="38100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4" name="Freeform 38"/>
            <p:cNvSpPr>
              <a:spLocks/>
            </p:cNvSpPr>
            <p:nvPr/>
          </p:nvSpPr>
          <p:spPr bwMode="auto">
            <a:xfrm>
              <a:off x="231" y="1632"/>
              <a:ext cx="116" cy="10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69" y="54"/>
                </a:cxn>
                <a:cxn ang="0">
                  <a:pos x="0" y="216"/>
                </a:cxn>
              </a:cxnLst>
              <a:rect l="0" t="0" r="r" b="b"/>
              <a:pathLst>
                <a:path w="222" h="216">
                  <a:moveTo>
                    <a:pt x="222" y="0"/>
                  </a:moveTo>
                  <a:cubicBezTo>
                    <a:pt x="197" y="9"/>
                    <a:pt x="106" y="18"/>
                    <a:pt x="69" y="54"/>
                  </a:cubicBezTo>
                  <a:cubicBezTo>
                    <a:pt x="32" y="90"/>
                    <a:pt x="14" y="182"/>
                    <a:pt x="0" y="216"/>
                  </a:cubicBezTo>
                </a:path>
              </a:pathLst>
            </a:custGeom>
            <a:noFill/>
            <a:ln w="38100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 flipH="1">
              <a:off x="176" y="1735"/>
              <a:ext cx="55" cy="43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>
              <a:off x="1182" y="1737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>
              <a:off x="1182" y="1954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338" name="Text Box 42"/>
            <p:cNvSpPr txBox="1">
              <a:spLocks noChangeArrowheads="1"/>
            </p:cNvSpPr>
            <p:nvPr/>
          </p:nvSpPr>
          <p:spPr bwMode="auto">
            <a:xfrm>
              <a:off x="657" y="1679"/>
              <a:ext cx="52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–0,001</a:t>
              </a:r>
            </a:p>
          </p:txBody>
        </p:sp>
        <p:sp>
          <p:nvSpPr>
            <p:cNvPr id="55339" name="Text Box 43"/>
            <p:cNvSpPr txBox="1">
              <a:spLocks noChangeArrowheads="1"/>
            </p:cNvSpPr>
            <p:nvPr/>
          </p:nvSpPr>
          <p:spPr bwMode="auto">
            <a:xfrm>
              <a:off x="657" y="1900"/>
              <a:ext cx="52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–0,002</a:t>
              </a:r>
            </a:p>
          </p:txBody>
        </p:sp>
        <p:sp>
          <p:nvSpPr>
            <p:cNvPr id="55340" name="Text Box 44"/>
            <p:cNvSpPr txBox="1">
              <a:spLocks noChangeArrowheads="1"/>
            </p:cNvSpPr>
            <p:nvPr/>
          </p:nvSpPr>
          <p:spPr bwMode="auto">
            <a:xfrm>
              <a:off x="521" y="1324"/>
              <a:ext cx="40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–100</a:t>
              </a: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0" y="1324"/>
              <a:ext cx="410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000">
                  <a:latin typeface="Times New Roman" pitchFamily="18" charset="0"/>
                </a:rPr>
                <a:t>–200</a:t>
              </a:r>
            </a:p>
          </p:txBody>
        </p:sp>
        <p:sp>
          <p:nvSpPr>
            <p:cNvPr id="55342" name="Text Box 46"/>
            <p:cNvSpPr txBox="1">
              <a:spLocks noChangeArrowheads="1"/>
            </p:cNvSpPr>
            <p:nvPr/>
          </p:nvSpPr>
          <p:spPr bwMode="auto">
            <a:xfrm>
              <a:off x="1746" y="1234"/>
              <a:ext cx="14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а</a:t>
              </a:r>
            </a:p>
          </p:txBody>
        </p:sp>
        <p:sp>
          <p:nvSpPr>
            <p:cNvPr id="55343" name="Text Box 47"/>
            <p:cNvSpPr txBox="1">
              <a:spLocks noChangeArrowheads="1"/>
            </p:cNvSpPr>
            <p:nvPr/>
          </p:nvSpPr>
          <p:spPr bwMode="auto">
            <a:xfrm>
              <a:off x="2014" y="1145"/>
              <a:ext cx="18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б</a:t>
              </a:r>
            </a:p>
          </p:txBody>
        </p:sp>
      </p:grp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179388" y="4460875"/>
            <a:ext cx="878522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Если приложенное к диоду напряжение превышает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порог Ферми</a:t>
            </a:r>
            <a:r>
              <a:rPr lang="ru-RU" sz="2800">
                <a:latin typeface="Times New Roman" pitchFamily="18" charset="0"/>
              </a:rPr>
              <a:t> (точка </a:t>
            </a:r>
            <a:r>
              <a:rPr lang="ru-RU" sz="2800" b="1" i="1">
                <a:solidFill>
                  <a:schemeClr val="folHlink"/>
                </a:solidFill>
                <a:latin typeface="Times New Roman" pitchFamily="18" charset="0"/>
              </a:rPr>
              <a:t>а</a:t>
            </a:r>
            <a:r>
              <a:rPr lang="ru-RU" sz="2800">
                <a:latin typeface="Times New Roman" pitchFamily="18" charset="0"/>
              </a:rPr>
              <a:t>), ток начинает увеличиваться с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нелинейной зависимостью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Выше точки </a:t>
            </a:r>
            <a:r>
              <a:rPr lang="ru-RU" sz="2800" b="1" i="1">
                <a:solidFill>
                  <a:schemeClr val="folHlink"/>
                </a:solidFill>
                <a:latin typeface="Times New Roman" pitchFamily="18" charset="0"/>
              </a:rPr>
              <a:t>б</a:t>
            </a:r>
            <a:r>
              <a:rPr lang="ru-RU" sz="2800">
                <a:latin typeface="Times New Roman" pitchFamily="18" charset="0"/>
              </a:rPr>
              <a:t> ток диода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резко возрастает</a:t>
            </a:r>
            <a:r>
              <a:rPr lang="ru-RU" sz="2800">
                <a:latin typeface="Times New Roman" pitchFamily="18" charset="0"/>
              </a:rPr>
              <a:t> с увеличением приложенного напряжения (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примерно по линейному закону</a:t>
            </a:r>
            <a:r>
              <a:rPr lang="ru-RU" sz="2800">
                <a:latin typeface="Times New Roman" pitchFamily="18" charset="0"/>
              </a:rPr>
              <a:t>)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4801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«Обратная ветвь»</a:t>
            </a:r>
            <a:r>
              <a:rPr lang="ru-RU" sz="2800">
                <a:latin typeface="Times New Roman" pitchFamily="18" charset="0"/>
              </a:rPr>
              <a:t> Вольт-Амперной характеристики диода соответствует подключению к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аноду</a:t>
            </a:r>
            <a:r>
              <a:rPr lang="ru-RU" sz="2800">
                <a:latin typeface="Times New Roman" pitchFamily="18" charset="0"/>
              </a:rPr>
              <a:t> диода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отрицательного</a:t>
            </a:r>
            <a:r>
              <a:rPr lang="ru-RU" sz="2800">
                <a:latin typeface="Times New Roman" pitchFamily="18" charset="0"/>
              </a:rPr>
              <a:t> напряжения, а к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катоду</a:t>
            </a:r>
            <a:r>
              <a:rPr lang="ru-RU" sz="2800">
                <a:latin typeface="Times New Roman" pitchFamily="18" charset="0"/>
              </a:rPr>
              <a:t> –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положительного.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 Ток через диод в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</a:t>
            </a:r>
            <a:r>
              <a:rPr lang="ru-RU" sz="2800" b="1" baseline="3000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÷10</a:t>
            </a:r>
            <a:r>
              <a:rPr lang="ru-RU" sz="2800" b="1" baseline="3000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</a:t>
            </a:r>
            <a:r>
              <a:rPr lang="ru-RU" sz="2800">
                <a:latin typeface="Times New Roman" pitchFamily="18" charset="0"/>
              </a:rPr>
              <a:t> раз меньше, чем ток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прямой ветви.</a:t>
            </a:r>
            <a:r>
              <a:rPr lang="ru-RU" sz="2800">
                <a:latin typeface="Times New Roman" pitchFamily="18" charset="0"/>
              </a:rPr>
              <a:t> Поэтому в большинстве случаев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обратный ток</a:t>
            </a:r>
            <a:r>
              <a:rPr lang="ru-RU" sz="2800">
                <a:latin typeface="Times New Roman" pitchFamily="18" charset="0"/>
              </a:rPr>
              <a:t> через диод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можно не учитывать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При значительном увеличении напряжения на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-переходе</a:t>
            </a:r>
            <a:r>
              <a:rPr lang="ru-RU" sz="2800">
                <a:latin typeface="Times New Roman" pitchFamily="18" charset="0"/>
              </a:rPr>
              <a:t> ток через диод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резко возрастает.</a:t>
            </a:r>
            <a:r>
              <a:rPr lang="ru-RU" sz="2800">
                <a:latin typeface="Times New Roman" pitchFamily="18" charset="0"/>
              </a:rPr>
              <a:t> Это сопровождается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большим тепловыделением</a:t>
            </a:r>
            <a:r>
              <a:rPr lang="ru-RU" sz="2800">
                <a:latin typeface="Times New Roman" pitchFamily="18" charset="0"/>
              </a:rPr>
              <a:t> и может привести к тепловому перегреву и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разрушению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Поэтому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максимальное обратное напряжение</a:t>
            </a:r>
            <a:r>
              <a:rPr lang="ru-RU" sz="2800">
                <a:latin typeface="Times New Roman" pitchFamily="18" charset="0"/>
              </a:rPr>
              <a:t> для диодов определяется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допустимым увеличением «обратного тока»</a:t>
            </a:r>
            <a:r>
              <a:rPr lang="ru-RU" sz="2800">
                <a:latin typeface="Times New Roman" pitchFamily="18" charset="0"/>
              </a:rPr>
              <a:t> через диод.</a:t>
            </a:r>
            <a:r>
              <a:rPr lang="ru-RU" sz="2800"/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r>
              <a:rPr lang="ru-RU" sz="3600" b="1">
                <a:solidFill>
                  <a:schemeClr val="folHlink"/>
                </a:solidFill>
              </a:rPr>
              <a:t>ВОЛЬТ-АМПЕРНЫЕ ХАРАКТЕРИСТИКИ ЛИНЕЙНЫХ ЭЛЕМЕНТОВ</a:t>
            </a:r>
            <a:r>
              <a:rPr lang="ru-RU" sz="400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73238"/>
            <a:ext cx="8928100" cy="2303462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В курсе электротехники изучают основные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пассивные</a:t>
            </a:r>
            <a:r>
              <a:rPr lang="ru-RU" sz="2800">
                <a:latin typeface="Times New Roman" pitchFamily="18" charset="0"/>
              </a:rPr>
              <a:t> компоненты электрических цепей: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резисторы</a:t>
            </a:r>
            <a:r>
              <a:rPr lang="ru-RU" sz="2800">
                <a:latin typeface="Times New Roman" pitchFamily="18" charset="0"/>
              </a:rPr>
              <a:t> (сопротивления), </a:t>
            </a:r>
            <a:r>
              <a:rPr lang="ru-RU" sz="28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конденсаторы</a:t>
            </a:r>
            <a:r>
              <a:rPr lang="ru-RU" sz="2800">
                <a:latin typeface="Times New Roman" pitchFamily="18" charset="0"/>
              </a:rPr>
              <a:t> 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катушки индуктивности.</a:t>
            </a:r>
            <a:r>
              <a:rPr lang="ru-RU" sz="2800">
                <a:latin typeface="Times New Roman" pitchFamily="18" charset="0"/>
              </a:rPr>
              <a:t> На рис. показано условное графическое обозначение (</a:t>
            </a:r>
            <a:r>
              <a:rPr lang="ru-RU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УГО</a:t>
            </a:r>
            <a:r>
              <a:rPr lang="ru-RU" sz="2800">
                <a:latin typeface="Times New Roman" pitchFamily="18" charset="0"/>
              </a:rPr>
              <a:t>) этих элементов:</a:t>
            </a:r>
            <a:r>
              <a:rPr lang="ru-RU" sz="2800" b="1">
                <a:latin typeface="Times New Roman" pitchFamily="18" charset="0"/>
              </a:rPr>
              <a:t> </a:t>
            </a:r>
          </a:p>
        </p:txBody>
      </p:sp>
      <p:sp>
        <p:nvSpPr>
          <p:cNvPr id="38986" name="Freeform 74"/>
          <p:cNvSpPr>
            <a:spLocks/>
          </p:cNvSpPr>
          <p:nvPr/>
        </p:nvSpPr>
        <p:spPr bwMode="auto">
          <a:xfrm>
            <a:off x="2941638" y="4725988"/>
            <a:ext cx="860425" cy="50323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113" y="452"/>
              </a:cxn>
              <a:cxn ang="0">
                <a:pos x="339" y="0"/>
              </a:cxn>
              <a:cxn ang="0">
                <a:pos x="565" y="452"/>
              </a:cxn>
              <a:cxn ang="0">
                <a:pos x="791" y="0"/>
              </a:cxn>
              <a:cxn ang="0">
                <a:pos x="904" y="226"/>
              </a:cxn>
            </a:cxnLst>
            <a:rect l="0" t="0" r="r" b="b"/>
            <a:pathLst>
              <a:path w="904" h="452">
                <a:moveTo>
                  <a:pt x="0" y="226"/>
                </a:moveTo>
                <a:lnTo>
                  <a:pt x="113" y="452"/>
                </a:lnTo>
                <a:lnTo>
                  <a:pt x="339" y="0"/>
                </a:lnTo>
                <a:lnTo>
                  <a:pt x="565" y="452"/>
                </a:lnTo>
                <a:lnTo>
                  <a:pt x="791" y="0"/>
                </a:lnTo>
                <a:lnTo>
                  <a:pt x="904" y="22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87" name="Line 75"/>
          <p:cNvSpPr>
            <a:spLocks noChangeShapeType="1"/>
          </p:cNvSpPr>
          <p:nvPr/>
        </p:nvSpPr>
        <p:spPr bwMode="auto">
          <a:xfrm>
            <a:off x="2511425" y="4976813"/>
            <a:ext cx="43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88" name="Line 76"/>
          <p:cNvSpPr>
            <a:spLocks noChangeShapeType="1"/>
          </p:cNvSpPr>
          <p:nvPr/>
        </p:nvSpPr>
        <p:spPr bwMode="auto">
          <a:xfrm>
            <a:off x="3802063" y="4976813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93" name="Rectangle 81"/>
          <p:cNvSpPr>
            <a:spLocks noChangeArrowheads="1"/>
          </p:cNvSpPr>
          <p:nvPr/>
        </p:nvSpPr>
        <p:spPr bwMode="auto">
          <a:xfrm>
            <a:off x="898525" y="4852988"/>
            <a:ext cx="538163" cy="252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>
            <a:off x="468313" y="4979988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>
            <a:off x="1436688" y="4979988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96" name="Text Box 84"/>
          <p:cNvSpPr txBox="1">
            <a:spLocks noChangeArrowheads="1"/>
          </p:cNvSpPr>
          <p:nvPr/>
        </p:nvSpPr>
        <p:spPr bwMode="auto">
          <a:xfrm>
            <a:off x="900113" y="4221163"/>
            <a:ext cx="538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3200" b="1">
                <a:latin typeface="Times New Roman" pitchFamily="18" charset="0"/>
              </a:rPr>
              <a:t>R</a:t>
            </a:r>
          </a:p>
        </p:txBody>
      </p: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4859338" y="4797425"/>
            <a:ext cx="1223962" cy="1225550"/>
            <a:chOff x="3213" y="2976"/>
            <a:chExt cx="771" cy="772"/>
          </a:xfrm>
        </p:grpSpPr>
        <p:sp>
          <p:nvSpPr>
            <p:cNvPr id="38998" name="Line 86"/>
            <p:cNvSpPr>
              <a:spLocks noChangeShapeType="1"/>
            </p:cNvSpPr>
            <p:nvPr/>
          </p:nvSpPr>
          <p:spPr bwMode="auto">
            <a:xfrm>
              <a:off x="3556" y="338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3641" y="338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>
              <a:off x="3213" y="3567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3641" y="3567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002" name="Text Box 90"/>
            <p:cNvSpPr txBox="1">
              <a:spLocks noChangeArrowheads="1"/>
            </p:cNvSpPr>
            <p:nvPr/>
          </p:nvSpPr>
          <p:spPr bwMode="auto">
            <a:xfrm>
              <a:off x="3379" y="2976"/>
              <a:ext cx="428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3200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9004" name="Freeform 92"/>
          <p:cNvSpPr>
            <a:spLocks/>
          </p:cNvSpPr>
          <p:nvPr/>
        </p:nvSpPr>
        <p:spPr bwMode="auto">
          <a:xfrm>
            <a:off x="7119938" y="5922963"/>
            <a:ext cx="461962" cy="312737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84" y="57"/>
              </a:cxn>
              <a:cxn ang="0">
                <a:pos x="226" y="1"/>
              </a:cxn>
              <a:cxn ang="0">
                <a:pos x="372" y="66"/>
              </a:cxn>
              <a:cxn ang="0">
                <a:pos x="452" y="227"/>
              </a:cxn>
            </a:cxnLst>
            <a:rect l="0" t="0" r="r" b="b"/>
            <a:pathLst>
              <a:path w="452" h="227">
                <a:moveTo>
                  <a:pt x="0" y="227"/>
                </a:moveTo>
                <a:cubicBezTo>
                  <a:pt x="14" y="199"/>
                  <a:pt x="46" y="95"/>
                  <a:pt x="84" y="57"/>
                </a:cubicBezTo>
                <a:cubicBezTo>
                  <a:pt x="122" y="19"/>
                  <a:pt x="178" y="0"/>
                  <a:pt x="226" y="1"/>
                </a:cubicBezTo>
                <a:cubicBezTo>
                  <a:pt x="274" y="2"/>
                  <a:pt x="334" y="28"/>
                  <a:pt x="372" y="66"/>
                </a:cubicBezTo>
                <a:cubicBezTo>
                  <a:pt x="410" y="104"/>
                  <a:pt x="435" y="194"/>
                  <a:pt x="452" y="22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05" name="Freeform 93"/>
          <p:cNvSpPr>
            <a:spLocks/>
          </p:cNvSpPr>
          <p:nvPr/>
        </p:nvSpPr>
        <p:spPr bwMode="auto">
          <a:xfrm>
            <a:off x="7581900" y="5924550"/>
            <a:ext cx="460375" cy="312738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84" y="57"/>
              </a:cxn>
              <a:cxn ang="0">
                <a:pos x="226" y="1"/>
              </a:cxn>
              <a:cxn ang="0">
                <a:pos x="372" y="66"/>
              </a:cxn>
              <a:cxn ang="0">
                <a:pos x="452" y="227"/>
              </a:cxn>
            </a:cxnLst>
            <a:rect l="0" t="0" r="r" b="b"/>
            <a:pathLst>
              <a:path w="452" h="227">
                <a:moveTo>
                  <a:pt x="0" y="227"/>
                </a:moveTo>
                <a:cubicBezTo>
                  <a:pt x="14" y="199"/>
                  <a:pt x="46" y="95"/>
                  <a:pt x="84" y="57"/>
                </a:cubicBezTo>
                <a:cubicBezTo>
                  <a:pt x="122" y="19"/>
                  <a:pt x="178" y="0"/>
                  <a:pt x="226" y="1"/>
                </a:cubicBezTo>
                <a:cubicBezTo>
                  <a:pt x="274" y="2"/>
                  <a:pt x="334" y="28"/>
                  <a:pt x="372" y="66"/>
                </a:cubicBezTo>
                <a:cubicBezTo>
                  <a:pt x="410" y="104"/>
                  <a:pt x="435" y="194"/>
                  <a:pt x="452" y="22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06" name="Freeform 94"/>
          <p:cNvSpPr>
            <a:spLocks/>
          </p:cNvSpPr>
          <p:nvPr/>
        </p:nvSpPr>
        <p:spPr bwMode="auto">
          <a:xfrm>
            <a:off x="8042275" y="5924550"/>
            <a:ext cx="461963" cy="312738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84" y="57"/>
              </a:cxn>
              <a:cxn ang="0">
                <a:pos x="226" y="1"/>
              </a:cxn>
              <a:cxn ang="0">
                <a:pos x="372" y="66"/>
              </a:cxn>
              <a:cxn ang="0">
                <a:pos x="452" y="227"/>
              </a:cxn>
            </a:cxnLst>
            <a:rect l="0" t="0" r="r" b="b"/>
            <a:pathLst>
              <a:path w="452" h="227">
                <a:moveTo>
                  <a:pt x="0" y="227"/>
                </a:moveTo>
                <a:cubicBezTo>
                  <a:pt x="14" y="199"/>
                  <a:pt x="46" y="95"/>
                  <a:pt x="84" y="57"/>
                </a:cubicBezTo>
                <a:cubicBezTo>
                  <a:pt x="122" y="19"/>
                  <a:pt x="178" y="0"/>
                  <a:pt x="226" y="1"/>
                </a:cubicBezTo>
                <a:cubicBezTo>
                  <a:pt x="274" y="2"/>
                  <a:pt x="334" y="28"/>
                  <a:pt x="372" y="66"/>
                </a:cubicBezTo>
                <a:cubicBezTo>
                  <a:pt x="410" y="104"/>
                  <a:pt x="435" y="194"/>
                  <a:pt x="452" y="22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07" name="Line 95"/>
          <p:cNvSpPr>
            <a:spLocks noChangeShapeType="1"/>
          </p:cNvSpPr>
          <p:nvPr/>
        </p:nvSpPr>
        <p:spPr bwMode="auto">
          <a:xfrm>
            <a:off x="6659563" y="6235700"/>
            <a:ext cx="460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08" name="Line 96"/>
          <p:cNvSpPr>
            <a:spLocks noChangeShapeType="1"/>
          </p:cNvSpPr>
          <p:nvPr/>
        </p:nvSpPr>
        <p:spPr bwMode="auto">
          <a:xfrm>
            <a:off x="8504238" y="6235700"/>
            <a:ext cx="460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09" name="Text Box 97"/>
          <p:cNvSpPr txBox="1">
            <a:spLocks noChangeArrowheads="1"/>
          </p:cNvSpPr>
          <p:nvPr/>
        </p:nvSpPr>
        <p:spPr bwMode="auto">
          <a:xfrm>
            <a:off x="7466013" y="5300663"/>
            <a:ext cx="57626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3200" b="1">
                <a:latin typeface="Times New Roman" pitchFamily="18" charset="0"/>
              </a:rPr>
              <a:t>L</a:t>
            </a:r>
          </a:p>
        </p:txBody>
      </p:sp>
      <p:sp>
        <p:nvSpPr>
          <p:cNvPr id="39010" name="Freeform 98"/>
          <p:cNvSpPr>
            <a:spLocks/>
          </p:cNvSpPr>
          <p:nvPr/>
        </p:nvSpPr>
        <p:spPr bwMode="auto">
          <a:xfrm>
            <a:off x="2941638" y="4725988"/>
            <a:ext cx="860425" cy="50323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113" y="452"/>
              </a:cxn>
              <a:cxn ang="0">
                <a:pos x="339" y="0"/>
              </a:cxn>
              <a:cxn ang="0">
                <a:pos x="565" y="452"/>
              </a:cxn>
              <a:cxn ang="0">
                <a:pos x="791" y="0"/>
              </a:cxn>
              <a:cxn ang="0">
                <a:pos x="904" y="226"/>
              </a:cxn>
            </a:cxnLst>
            <a:rect l="0" t="0" r="r" b="b"/>
            <a:pathLst>
              <a:path w="904" h="452">
                <a:moveTo>
                  <a:pt x="0" y="226"/>
                </a:moveTo>
                <a:lnTo>
                  <a:pt x="113" y="452"/>
                </a:lnTo>
                <a:lnTo>
                  <a:pt x="339" y="0"/>
                </a:lnTo>
                <a:lnTo>
                  <a:pt x="565" y="452"/>
                </a:lnTo>
                <a:lnTo>
                  <a:pt x="791" y="0"/>
                </a:lnTo>
                <a:lnTo>
                  <a:pt x="904" y="22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11" name="Line 99"/>
          <p:cNvSpPr>
            <a:spLocks noChangeShapeType="1"/>
          </p:cNvSpPr>
          <p:nvPr/>
        </p:nvSpPr>
        <p:spPr bwMode="auto">
          <a:xfrm>
            <a:off x="2511425" y="4976813"/>
            <a:ext cx="43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12" name="Line 100"/>
          <p:cNvSpPr>
            <a:spLocks noChangeShapeType="1"/>
          </p:cNvSpPr>
          <p:nvPr/>
        </p:nvSpPr>
        <p:spPr bwMode="auto">
          <a:xfrm>
            <a:off x="3802063" y="4976813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013" name="Text Box 101"/>
          <p:cNvSpPr txBox="1">
            <a:spLocks noChangeArrowheads="1"/>
          </p:cNvSpPr>
          <p:nvPr/>
        </p:nvSpPr>
        <p:spPr bwMode="auto">
          <a:xfrm>
            <a:off x="3132138" y="4149725"/>
            <a:ext cx="536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3200" b="1">
                <a:latin typeface="Times New Roman" pitchFamily="18" charset="0"/>
              </a:rPr>
              <a:t>R</a:t>
            </a:r>
          </a:p>
        </p:txBody>
      </p:sp>
      <p:sp>
        <p:nvSpPr>
          <p:cNvPr id="39014" name="Text Box 102"/>
          <p:cNvSpPr txBox="1">
            <a:spLocks noChangeArrowheads="1"/>
          </p:cNvSpPr>
          <p:nvPr/>
        </p:nvSpPr>
        <p:spPr bwMode="auto">
          <a:xfrm>
            <a:off x="1835150" y="4508500"/>
            <a:ext cx="7524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>
                <a:latin typeface="Times New Roman" pitchFamily="18" charset="0"/>
              </a:rPr>
              <a:t>или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marL="838200" indent="-838200"/>
            <a:r>
              <a:rPr lang="ru-RU" sz="3600" b="1"/>
              <a:t>ОСНОВНЫЕ  ПАРАМЕТРЫ  ДИОДОВ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13788" cy="5184775"/>
          </a:xfrm>
        </p:spPr>
        <p:txBody>
          <a:bodyPr/>
          <a:lstStyle/>
          <a:p>
            <a:r>
              <a:rPr lang="ru-RU" sz="2800">
                <a:latin typeface="Times New Roman" pitchFamily="18" charset="0"/>
              </a:rPr>
              <a:t>Максимальный прямой ток –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Максимальный импульсный прямой ток –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макс_имп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Максимальное обратное напряжение –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обр_макс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Максимальное импульсное обратное напряжение –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обр_макс_имп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Максимальная рассеиваемая мощность –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Рмакс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Статическое сопротивление диода –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стат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r>
              <a:rPr lang="ru-RU" sz="2800">
                <a:latin typeface="Times New Roman" pitchFamily="18" charset="0"/>
              </a:rPr>
              <a:t>Дифференциальное сопротивление диода –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диф</a:t>
            </a:r>
            <a:r>
              <a:rPr lang="ru-RU" sz="280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marL="838200" indent="-838200"/>
            <a:r>
              <a:rPr lang="ru-RU" sz="3600" b="1"/>
              <a:t>ОСНОВНЫЕ  ПАРАМЕТРЫ  ДИОДОВ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13788" cy="5184775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Диффузионная емкость </a:t>
            </a:r>
            <a:r>
              <a:rPr lang="en-US" sz="2800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 при прямом включении –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Сдиф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Барьерная емкость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 при обратном включении – 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Собр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Максимальная частота работы диода –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</a:t>
            </a:r>
            <a:r>
              <a:rPr lang="ru-RU" sz="2800">
                <a:latin typeface="Times New Roman" pitchFamily="18" charset="0"/>
              </a:rPr>
              <a:t>, или время переключения диода – </a:t>
            </a:r>
            <a:r>
              <a:rPr lang="en-US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перекл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Зависимости параметров диода от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температуры</a:t>
            </a:r>
            <a:r>
              <a:rPr lang="ru-RU" sz="2800">
                <a:latin typeface="Times New Roman" pitchFamily="18" charset="0"/>
              </a:rPr>
              <a:t> и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режимов работы</a:t>
            </a:r>
            <a:r>
              <a:rPr lang="ru-RU" sz="280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03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По значению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максимальной рабочей частоты</a:t>
            </a:r>
            <a:r>
              <a:rPr lang="ru-RU" sz="2800">
                <a:latin typeface="Times New Roman" pitchFamily="18" charset="0"/>
              </a:rPr>
              <a:t> диоды подразделяются на группы:</a:t>
            </a:r>
          </a:p>
          <a:p>
            <a:pPr algn="just">
              <a:lnSpc>
                <a:spcPct val="90000"/>
              </a:lnSpc>
            </a:pP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Низкочастотные</a:t>
            </a:r>
            <a:r>
              <a:rPr lang="ru-RU" sz="2800">
                <a:latin typeface="Times New Roman" pitchFamily="18" charset="0"/>
              </a:rPr>
              <a:t> выпрямительные диоды – рабо-тают в выпрямителях источников электропитания на частотах от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50 до 1000 Гц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Импульсные диоды</a:t>
            </a:r>
            <a:r>
              <a:rPr lang="ru-RU" sz="2800">
                <a:latin typeface="Times New Roman" pitchFamily="18" charset="0"/>
              </a:rPr>
              <a:t> – работают в импульсных устройствах на частотах до нескольких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десятков</a:t>
            </a:r>
            <a:r>
              <a:rPr lang="ru-RU" sz="2800">
                <a:latin typeface="Times New Roman" pitchFamily="18" charset="0"/>
              </a:rPr>
              <a:t> или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сотен Мгц</a:t>
            </a:r>
            <a:r>
              <a:rPr lang="ru-RU" sz="280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Сверхвысокочастотные (СВЧ)</a:t>
            </a:r>
            <a:r>
              <a:rPr lang="ru-RU" sz="2800">
                <a:latin typeface="Times New Roman" pitchFamily="18" charset="0"/>
              </a:rPr>
              <a:t> диоды – работают на частотах до нескольких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десятков ГГц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14375" y="4103688"/>
            <a:ext cx="642938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785225" cy="1081088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Некоторые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параметры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реальных диодов</a:t>
            </a:r>
            <a:r>
              <a:rPr lang="ru-RU" sz="2800">
                <a:latin typeface="Times New Roman" pitchFamily="18" charset="0"/>
              </a:rPr>
              <a:t> можно рассчитать по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Вольт-Амперной характеристике</a:t>
            </a:r>
            <a:r>
              <a:rPr lang="ru-RU" sz="2800">
                <a:latin typeface="Times New Roman" pitchFamily="18" charset="0"/>
              </a:rPr>
              <a:t>.</a:t>
            </a:r>
            <a:r>
              <a:rPr lang="ru-RU"/>
              <a:t> 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 flipV="1">
            <a:off x="4251325" y="3168650"/>
            <a:ext cx="4284663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144963" y="37925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4144963" y="29622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144963" y="2546350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4144963" y="21320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4251325" y="1300163"/>
            <a:ext cx="0" cy="311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714750" y="3687763"/>
            <a:ext cx="43021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2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925888" y="3168650"/>
            <a:ext cx="3254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 b="1" i="1">
                <a:latin typeface="Times New Roman" pitchFamily="18" charset="0"/>
              </a:rPr>
              <a:t>Iд</a:t>
            </a:r>
            <a:endParaRPr lang="ru-RU" sz="2400" b="1">
              <a:latin typeface="Times New Roman" pitchFamily="18" charset="0"/>
            </a:endParaRP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714750" y="2441575"/>
            <a:ext cx="430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8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714750" y="2025650"/>
            <a:ext cx="430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10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348038" y="1268413"/>
            <a:ext cx="7905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 b="1">
                <a:latin typeface="Times New Roman" pitchFamily="18" charset="0"/>
              </a:rPr>
              <a:t>I</a:t>
            </a:r>
            <a:r>
              <a:rPr lang="ru-RU" sz="2400">
                <a:latin typeface="Times New Roman" pitchFamily="18" charset="0"/>
              </a:rPr>
              <a:t>, мА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4679950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5108575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5535613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5964238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392863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rot="-5400000">
            <a:off x="6393657" y="1635918"/>
            <a:ext cx="0" cy="514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4932363" y="4437063"/>
            <a:ext cx="42862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5751513" y="4416425"/>
            <a:ext cx="428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2</a:t>
            </a:r>
          </a:p>
        </p:txBody>
      </p:sp>
      <p:sp>
        <p:nvSpPr>
          <p:cNvPr id="60441" name="Freeform 25"/>
          <p:cNvSpPr>
            <a:spLocks/>
          </p:cNvSpPr>
          <p:nvPr/>
        </p:nvSpPr>
        <p:spPr bwMode="auto">
          <a:xfrm>
            <a:off x="4679950" y="3897313"/>
            <a:ext cx="163513" cy="309562"/>
          </a:xfrm>
          <a:custGeom>
            <a:avLst/>
            <a:gdLst/>
            <a:ahLst/>
            <a:cxnLst>
              <a:cxn ang="0">
                <a:pos x="0" y="339"/>
              </a:cxn>
              <a:cxn ang="0">
                <a:pos x="31" y="327"/>
              </a:cxn>
              <a:cxn ang="0">
                <a:pos x="75" y="302"/>
              </a:cxn>
              <a:cxn ang="0">
                <a:pos x="132" y="206"/>
              </a:cxn>
              <a:cxn ang="0">
                <a:pos x="173" y="0"/>
              </a:cxn>
            </a:cxnLst>
            <a:rect l="0" t="0" r="r" b="b"/>
            <a:pathLst>
              <a:path w="173" h="339">
                <a:moveTo>
                  <a:pt x="0" y="339"/>
                </a:moveTo>
                <a:cubicBezTo>
                  <a:pt x="5" y="337"/>
                  <a:pt x="18" y="333"/>
                  <a:pt x="31" y="327"/>
                </a:cubicBezTo>
                <a:cubicBezTo>
                  <a:pt x="43" y="321"/>
                  <a:pt x="58" y="322"/>
                  <a:pt x="75" y="302"/>
                </a:cubicBezTo>
                <a:cubicBezTo>
                  <a:pt x="92" y="282"/>
                  <a:pt x="116" y="256"/>
                  <a:pt x="132" y="206"/>
                </a:cubicBezTo>
                <a:cubicBezTo>
                  <a:pt x="148" y="156"/>
                  <a:pt x="165" y="43"/>
                  <a:pt x="173" y="0"/>
                </a:cubicBezTo>
              </a:path>
            </a:pathLst>
          </a:custGeom>
          <a:noFill/>
          <a:ln w="38100" cmpd="sng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V="1">
            <a:off x="4845050" y="1716088"/>
            <a:ext cx="153988" cy="2182812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4848225" y="3286125"/>
            <a:ext cx="77788" cy="777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8215313" y="4416425"/>
            <a:ext cx="7493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 b="1">
                <a:latin typeface="Times New Roman" pitchFamily="18" charset="0"/>
              </a:rPr>
              <a:t>U</a:t>
            </a:r>
            <a:r>
              <a:rPr lang="ru-RU" sz="2400">
                <a:latin typeface="Times New Roman" pitchFamily="18" charset="0"/>
              </a:rPr>
              <a:t>, В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3714750" y="2857500"/>
            <a:ext cx="4302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6</a:t>
            </a:r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4248150" y="4203700"/>
            <a:ext cx="431800" cy="317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821488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7251700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7680325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8107363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8535988" y="4103688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464425" y="4416425"/>
            <a:ext cx="428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4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535988" y="3687763"/>
            <a:ext cx="3222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 b="1" i="1">
                <a:latin typeface="Times New Roman" pitchFamily="18" charset="0"/>
              </a:rPr>
              <a:t>E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6607175" y="4416425"/>
            <a:ext cx="42862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3</a:t>
            </a:r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 flipH="1" flipV="1">
            <a:off x="4251325" y="2651125"/>
            <a:ext cx="4284663" cy="15557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 flipV="1">
            <a:off x="4251325" y="2132013"/>
            <a:ext cx="4284663" cy="2074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 flipH="1" flipV="1">
            <a:off x="4251325" y="3687763"/>
            <a:ext cx="4284663" cy="5191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 flipH="1" flipV="1">
            <a:off x="4251325" y="4000500"/>
            <a:ext cx="4284663" cy="2063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4248150" y="3319463"/>
            <a:ext cx="59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 flipV="1">
            <a:off x="4891088" y="336867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4035425" y="4416425"/>
            <a:ext cx="4286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</a:t>
            </a:r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4679950" y="4206875"/>
            <a:ext cx="42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 b="1" i="1">
                <a:latin typeface="Times New Roman" pitchFamily="18" charset="0"/>
              </a:rPr>
              <a:t>Uд</a:t>
            </a:r>
            <a:endParaRPr lang="ru-RU" sz="2400" b="1">
              <a:latin typeface="Times New Roman" pitchFamily="18" charset="0"/>
            </a:endParaRPr>
          </a:p>
        </p:txBody>
      </p:sp>
      <p:sp>
        <p:nvSpPr>
          <p:cNvPr id="60463" name="Oval 47"/>
          <p:cNvSpPr>
            <a:spLocks noChangeArrowheads="1"/>
          </p:cNvSpPr>
          <p:nvPr/>
        </p:nvSpPr>
        <p:spPr bwMode="auto">
          <a:xfrm>
            <a:off x="4813300" y="3722688"/>
            <a:ext cx="77788" cy="777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64" name="Oval 48"/>
          <p:cNvSpPr>
            <a:spLocks noChangeArrowheads="1"/>
          </p:cNvSpPr>
          <p:nvPr/>
        </p:nvSpPr>
        <p:spPr bwMode="auto">
          <a:xfrm>
            <a:off x="4784725" y="3987800"/>
            <a:ext cx="77788" cy="793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65" name="Oval 49"/>
          <p:cNvSpPr>
            <a:spLocks noChangeArrowheads="1"/>
          </p:cNvSpPr>
          <p:nvPr/>
        </p:nvSpPr>
        <p:spPr bwMode="auto">
          <a:xfrm>
            <a:off x="4876800" y="2857500"/>
            <a:ext cx="77788" cy="793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66" name="Oval 50"/>
          <p:cNvSpPr>
            <a:spLocks noChangeArrowheads="1"/>
          </p:cNvSpPr>
          <p:nvPr/>
        </p:nvSpPr>
        <p:spPr bwMode="auto">
          <a:xfrm>
            <a:off x="4906963" y="2430463"/>
            <a:ext cx="79375" cy="777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60467" name="Group 51"/>
          <p:cNvGrpSpPr>
            <a:grpSpLocks/>
          </p:cNvGrpSpPr>
          <p:nvPr/>
        </p:nvGrpSpPr>
        <p:grpSpPr bwMode="auto">
          <a:xfrm>
            <a:off x="1892300" y="3687763"/>
            <a:ext cx="430213" cy="312737"/>
            <a:chOff x="3509" y="4298"/>
            <a:chExt cx="452" cy="339"/>
          </a:xfrm>
        </p:grpSpPr>
        <p:sp>
          <p:nvSpPr>
            <p:cNvPr id="60468" name="Freeform 52"/>
            <p:cNvSpPr>
              <a:spLocks/>
            </p:cNvSpPr>
            <p:nvPr/>
          </p:nvSpPr>
          <p:spPr bwMode="auto">
            <a:xfrm>
              <a:off x="3509" y="4298"/>
              <a:ext cx="452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2" y="0"/>
                </a:cxn>
                <a:cxn ang="0">
                  <a:pos x="226" y="339"/>
                </a:cxn>
                <a:cxn ang="0">
                  <a:pos x="0" y="0"/>
                </a:cxn>
              </a:cxnLst>
              <a:rect l="0" t="0" r="r" b="b"/>
              <a:pathLst>
                <a:path w="452" h="339">
                  <a:moveTo>
                    <a:pt x="0" y="0"/>
                  </a:moveTo>
                  <a:lnTo>
                    <a:pt x="452" y="0"/>
                  </a:lnTo>
                  <a:lnTo>
                    <a:pt x="226" y="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>
              <a:off x="3509" y="4637"/>
              <a:ext cx="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0470" name="Oval 54"/>
          <p:cNvSpPr>
            <a:spLocks noChangeArrowheads="1"/>
          </p:cNvSpPr>
          <p:nvPr/>
        </p:nvSpPr>
        <p:spPr bwMode="auto">
          <a:xfrm>
            <a:off x="179388" y="3584575"/>
            <a:ext cx="428625" cy="415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392113" y="3687763"/>
            <a:ext cx="0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0472" name="Rectangle 56"/>
          <p:cNvSpPr>
            <a:spLocks noChangeArrowheads="1"/>
          </p:cNvSpPr>
          <p:nvPr/>
        </p:nvSpPr>
        <p:spPr bwMode="auto">
          <a:xfrm>
            <a:off x="714375" y="1819275"/>
            <a:ext cx="536575" cy="206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3" name="Rectangle 57"/>
          <p:cNvSpPr>
            <a:spLocks noChangeArrowheads="1"/>
          </p:cNvSpPr>
          <p:nvPr/>
        </p:nvSpPr>
        <p:spPr bwMode="auto">
          <a:xfrm>
            <a:off x="714375" y="2235200"/>
            <a:ext cx="536575" cy="206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4" name="Rectangle 58"/>
          <p:cNvSpPr>
            <a:spLocks noChangeArrowheads="1"/>
          </p:cNvSpPr>
          <p:nvPr/>
        </p:nvSpPr>
        <p:spPr bwMode="auto">
          <a:xfrm>
            <a:off x="714375" y="2651125"/>
            <a:ext cx="536575" cy="206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5" name="Rectangle 59"/>
          <p:cNvSpPr>
            <a:spLocks noChangeArrowheads="1"/>
          </p:cNvSpPr>
          <p:nvPr/>
        </p:nvSpPr>
        <p:spPr bwMode="auto">
          <a:xfrm>
            <a:off x="714375" y="3065463"/>
            <a:ext cx="536575" cy="207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6" name="Rectangle 60"/>
          <p:cNvSpPr>
            <a:spLocks noChangeArrowheads="1"/>
          </p:cNvSpPr>
          <p:nvPr/>
        </p:nvSpPr>
        <p:spPr bwMode="auto">
          <a:xfrm>
            <a:off x="714375" y="1403350"/>
            <a:ext cx="536575" cy="2095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7" name="Freeform 61"/>
          <p:cNvSpPr>
            <a:spLocks/>
          </p:cNvSpPr>
          <p:nvPr/>
        </p:nvSpPr>
        <p:spPr bwMode="auto">
          <a:xfrm>
            <a:off x="392113" y="1509713"/>
            <a:ext cx="322262" cy="2178050"/>
          </a:xfrm>
          <a:custGeom>
            <a:avLst/>
            <a:gdLst/>
            <a:ahLst/>
            <a:cxnLst>
              <a:cxn ang="0">
                <a:pos x="0" y="2373"/>
              </a:cxn>
              <a:cxn ang="0">
                <a:pos x="0" y="0"/>
              </a:cxn>
              <a:cxn ang="0">
                <a:pos x="339" y="0"/>
              </a:cxn>
            </a:cxnLst>
            <a:rect l="0" t="0" r="r" b="b"/>
            <a:pathLst>
              <a:path w="339" h="2373">
                <a:moveTo>
                  <a:pt x="0" y="2373"/>
                </a:moveTo>
                <a:lnTo>
                  <a:pt x="0" y="0"/>
                </a:lnTo>
                <a:lnTo>
                  <a:pt x="339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>
            <a:off x="392113" y="1922463"/>
            <a:ext cx="322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>
            <a:off x="392113" y="2338388"/>
            <a:ext cx="322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392113" y="2754313"/>
            <a:ext cx="322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>
            <a:off x="392113" y="3168650"/>
            <a:ext cx="322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1250950" y="1509713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>
            <a:off x="1250950" y="1922463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>
            <a:off x="1250950" y="2338388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>
            <a:off x="1250950" y="2754313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>
            <a:off x="1250950" y="3168650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2536825" y="3584575"/>
            <a:ext cx="642938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0493" name="Oval 77"/>
          <p:cNvSpPr>
            <a:spLocks noChangeArrowheads="1"/>
          </p:cNvSpPr>
          <p:nvPr/>
        </p:nvSpPr>
        <p:spPr bwMode="auto">
          <a:xfrm>
            <a:off x="2644775" y="3687763"/>
            <a:ext cx="428625" cy="415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4" name="Text Box 78"/>
          <p:cNvSpPr txBox="1">
            <a:spLocks noChangeArrowheads="1"/>
          </p:cNvSpPr>
          <p:nvPr/>
        </p:nvSpPr>
        <p:spPr bwMode="auto">
          <a:xfrm>
            <a:off x="2627313" y="3716338"/>
            <a:ext cx="428625" cy="415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72000" tIns="36000" rIns="72000"/>
          <a:lstStyle/>
          <a:p>
            <a:pPr algn="ctr"/>
            <a:r>
              <a:rPr lang="ru-RU" sz="2400" b="1">
                <a:latin typeface="Times New Roman" pitchFamily="18" charset="0"/>
              </a:rPr>
              <a:t>V</a:t>
            </a:r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>
            <a:off x="392113" y="4416425"/>
            <a:ext cx="430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6" name="Freeform 80"/>
          <p:cNvSpPr>
            <a:spLocks/>
          </p:cNvSpPr>
          <p:nvPr/>
        </p:nvSpPr>
        <p:spPr bwMode="auto">
          <a:xfrm>
            <a:off x="2108200" y="3376613"/>
            <a:ext cx="749300" cy="311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1" y="0"/>
              </a:cxn>
              <a:cxn ang="0">
                <a:pos x="791" y="452"/>
              </a:cxn>
            </a:cxnLst>
            <a:rect l="0" t="0" r="r" b="b"/>
            <a:pathLst>
              <a:path w="791" h="452">
                <a:moveTo>
                  <a:pt x="0" y="0"/>
                </a:moveTo>
                <a:lnTo>
                  <a:pt x="791" y="0"/>
                </a:lnTo>
                <a:lnTo>
                  <a:pt x="791" y="45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7" name="Freeform 81"/>
          <p:cNvSpPr>
            <a:spLocks/>
          </p:cNvSpPr>
          <p:nvPr/>
        </p:nvSpPr>
        <p:spPr bwMode="auto">
          <a:xfrm>
            <a:off x="2108200" y="4103688"/>
            <a:ext cx="749300" cy="312737"/>
          </a:xfrm>
          <a:custGeom>
            <a:avLst/>
            <a:gdLst/>
            <a:ahLst/>
            <a:cxnLst>
              <a:cxn ang="0">
                <a:pos x="0" y="339"/>
              </a:cxn>
              <a:cxn ang="0">
                <a:pos x="791" y="339"/>
              </a:cxn>
              <a:cxn ang="0">
                <a:pos x="791" y="0"/>
              </a:cxn>
            </a:cxnLst>
            <a:rect l="0" t="0" r="r" b="b"/>
            <a:pathLst>
              <a:path w="791" h="339">
                <a:moveTo>
                  <a:pt x="0" y="339"/>
                </a:moveTo>
                <a:lnTo>
                  <a:pt x="791" y="339"/>
                </a:lnTo>
                <a:lnTo>
                  <a:pt x="791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>
            <a:off x="1679575" y="1922463"/>
            <a:ext cx="21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9" name="Text Box 83"/>
          <p:cNvSpPr txBox="1">
            <a:spLocks noChangeArrowheads="1"/>
          </p:cNvSpPr>
          <p:nvPr/>
        </p:nvSpPr>
        <p:spPr bwMode="auto">
          <a:xfrm>
            <a:off x="1250950" y="1196975"/>
            <a:ext cx="428625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000">
                <a:latin typeface="Times New Roman" pitchFamily="18" charset="0"/>
              </a:rPr>
              <a:t>R1</a:t>
            </a:r>
          </a:p>
        </p:txBody>
      </p:sp>
      <p:sp>
        <p:nvSpPr>
          <p:cNvPr id="60500" name="Text Box 84"/>
          <p:cNvSpPr txBox="1">
            <a:spLocks noChangeArrowheads="1"/>
          </p:cNvSpPr>
          <p:nvPr/>
        </p:nvSpPr>
        <p:spPr bwMode="auto">
          <a:xfrm>
            <a:off x="1250950" y="1612900"/>
            <a:ext cx="428625" cy="309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000">
                <a:latin typeface="Times New Roman" pitchFamily="18" charset="0"/>
              </a:rPr>
              <a:t>R2</a:t>
            </a:r>
          </a:p>
        </p:txBody>
      </p:sp>
      <p:sp>
        <p:nvSpPr>
          <p:cNvPr id="60501" name="Text Box 85"/>
          <p:cNvSpPr txBox="1">
            <a:spLocks noChangeArrowheads="1"/>
          </p:cNvSpPr>
          <p:nvPr/>
        </p:nvSpPr>
        <p:spPr bwMode="auto">
          <a:xfrm>
            <a:off x="1250950" y="2025650"/>
            <a:ext cx="428625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000">
                <a:latin typeface="Times New Roman" pitchFamily="18" charset="0"/>
              </a:rPr>
              <a:t>R3</a:t>
            </a:r>
          </a:p>
        </p:txBody>
      </p:sp>
      <p:sp>
        <p:nvSpPr>
          <p:cNvPr id="60502" name="Text Box 86"/>
          <p:cNvSpPr txBox="1">
            <a:spLocks noChangeArrowheads="1"/>
          </p:cNvSpPr>
          <p:nvPr/>
        </p:nvSpPr>
        <p:spPr bwMode="auto">
          <a:xfrm>
            <a:off x="1250950" y="2441575"/>
            <a:ext cx="428625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000">
                <a:latin typeface="Times New Roman" pitchFamily="18" charset="0"/>
              </a:rPr>
              <a:t>R4</a:t>
            </a:r>
          </a:p>
        </p:txBody>
      </p:sp>
      <p:sp>
        <p:nvSpPr>
          <p:cNvPr id="60503" name="Text Box 87"/>
          <p:cNvSpPr txBox="1">
            <a:spLocks noChangeArrowheads="1"/>
          </p:cNvSpPr>
          <p:nvPr/>
        </p:nvSpPr>
        <p:spPr bwMode="auto">
          <a:xfrm>
            <a:off x="1250950" y="2857500"/>
            <a:ext cx="428625" cy="311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000">
                <a:latin typeface="Times New Roman" pitchFamily="18" charset="0"/>
              </a:rPr>
              <a:t>R5</a:t>
            </a:r>
          </a:p>
        </p:txBody>
      </p:sp>
      <p:sp>
        <p:nvSpPr>
          <p:cNvPr id="60504" name="Text Box 88"/>
          <p:cNvSpPr txBox="1">
            <a:spLocks noChangeArrowheads="1"/>
          </p:cNvSpPr>
          <p:nvPr/>
        </p:nvSpPr>
        <p:spPr bwMode="auto">
          <a:xfrm>
            <a:off x="714375" y="3609975"/>
            <a:ext cx="555625" cy="3984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800" b="1" i="1">
                <a:solidFill>
                  <a:schemeClr val="accent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0505" name="Text Box 89"/>
          <p:cNvSpPr txBox="1">
            <a:spLocks noChangeArrowheads="1"/>
          </p:cNvSpPr>
          <p:nvPr/>
        </p:nvSpPr>
        <p:spPr bwMode="auto">
          <a:xfrm>
            <a:off x="501650" y="3376613"/>
            <a:ext cx="212725" cy="207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400"/>
              <a:t>+</a:t>
            </a:r>
          </a:p>
        </p:txBody>
      </p:sp>
      <p:sp>
        <p:nvSpPr>
          <p:cNvPr id="60506" name="Text Box 90"/>
          <p:cNvSpPr txBox="1">
            <a:spLocks noChangeArrowheads="1"/>
          </p:cNvSpPr>
          <p:nvPr/>
        </p:nvSpPr>
        <p:spPr bwMode="auto">
          <a:xfrm>
            <a:off x="501650" y="4000500"/>
            <a:ext cx="212725" cy="206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2400"/>
              <a:t>–</a:t>
            </a:r>
          </a:p>
        </p:txBody>
      </p:sp>
      <p:sp>
        <p:nvSpPr>
          <p:cNvPr id="60507" name="Freeform 91"/>
          <p:cNvSpPr>
            <a:spLocks/>
          </p:cNvSpPr>
          <p:nvPr/>
        </p:nvSpPr>
        <p:spPr bwMode="auto">
          <a:xfrm>
            <a:off x="1250950" y="1300163"/>
            <a:ext cx="857250" cy="3116262"/>
          </a:xfrm>
          <a:custGeom>
            <a:avLst/>
            <a:gdLst/>
            <a:ahLst/>
            <a:cxnLst>
              <a:cxn ang="0">
                <a:pos x="565" y="0"/>
              </a:cxn>
              <a:cxn ang="0">
                <a:pos x="565" y="2260"/>
              </a:cxn>
              <a:cxn ang="0">
                <a:pos x="904" y="2260"/>
              </a:cxn>
              <a:cxn ang="0">
                <a:pos x="904" y="3390"/>
              </a:cxn>
              <a:cxn ang="0">
                <a:pos x="0" y="3390"/>
              </a:cxn>
            </a:cxnLst>
            <a:rect l="0" t="0" r="r" b="b"/>
            <a:pathLst>
              <a:path w="904" h="3390">
                <a:moveTo>
                  <a:pt x="565" y="0"/>
                </a:moveTo>
                <a:lnTo>
                  <a:pt x="565" y="2260"/>
                </a:lnTo>
                <a:lnTo>
                  <a:pt x="904" y="2260"/>
                </a:lnTo>
                <a:lnTo>
                  <a:pt x="904" y="3390"/>
                </a:lnTo>
                <a:lnTo>
                  <a:pt x="0" y="339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508" name="Line 92"/>
          <p:cNvSpPr>
            <a:spLocks noChangeShapeType="1"/>
          </p:cNvSpPr>
          <p:nvPr/>
        </p:nvSpPr>
        <p:spPr bwMode="auto">
          <a:xfrm>
            <a:off x="4144963" y="171608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3714750" y="1612900"/>
            <a:ext cx="4302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12</a:t>
            </a:r>
          </a:p>
        </p:txBody>
      </p:sp>
      <p:sp>
        <p:nvSpPr>
          <p:cNvPr id="60510" name="Line 94"/>
          <p:cNvSpPr>
            <a:spLocks noChangeShapeType="1"/>
          </p:cNvSpPr>
          <p:nvPr/>
        </p:nvSpPr>
        <p:spPr bwMode="auto">
          <a:xfrm flipH="1" flipV="1">
            <a:off x="4251325" y="1612900"/>
            <a:ext cx="4284663" cy="25939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511" name="Oval 95"/>
          <p:cNvSpPr>
            <a:spLocks noChangeArrowheads="1"/>
          </p:cNvSpPr>
          <p:nvPr/>
        </p:nvSpPr>
        <p:spPr bwMode="auto">
          <a:xfrm>
            <a:off x="4935538" y="2008188"/>
            <a:ext cx="77787" cy="8096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5076825" y="3141663"/>
            <a:ext cx="8556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ru-RU" sz="2000">
                <a:latin typeface="Times New Roman" pitchFamily="18" charset="0"/>
              </a:rPr>
              <a:t>Е – U</a:t>
            </a:r>
            <a:r>
              <a:rPr lang="ru-RU" sz="2000" baseline="-25000">
                <a:latin typeface="Times New Roman" pitchFamily="18" charset="0"/>
              </a:rPr>
              <a:t>R3</a:t>
            </a:r>
            <a:endParaRPr lang="ru-RU" sz="2000">
              <a:latin typeface="Times New Roman" pitchFamily="18" charset="0"/>
            </a:endParaRPr>
          </a:p>
        </p:txBody>
      </p:sp>
      <p:sp>
        <p:nvSpPr>
          <p:cNvPr id="60513" name="Line 97"/>
          <p:cNvSpPr>
            <a:spLocks noChangeShapeType="1"/>
          </p:cNvSpPr>
          <p:nvPr/>
        </p:nvSpPr>
        <p:spPr bwMode="auto">
          <a:xfrm>
            <a:off x="8535988" y="1509713"/>
            <a:ext cx="0" cy="290671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89" name="Oval 73"/>
          <p:cNvSpPr>
            <a:spLocks noChangeArrowheads="1"/>
          </p:cNvSpPr>
          <p:nvPr/>
        </p:nvSpPr>
        <p:spPr bwMode="auto">
          <a:xfrm>
            <a:off x="822325" y="4206875"/>
            <a:ext cx="428625" cy="4159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490" name="Text Box 74"/>
          <p:cNvSpPr txBox="1">
            <a:spLocks noChangeArrowheads="1"/>
          </p:cNvSpPr>
          <p:nvPr/>
        </p:nvSpPr>
        <p:spPr bwMode="auto">
          <a:xfrm>
            <a:off x="827088" y="4221163"/>
            <a:ext cx="428625" cy="415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72000" tIns="36000" rIns="72000"/>
          <a:lstStyle/>
          <a:p>
            <a:pPr algn="ctr"/>
            <a:r>
              <a:rPr lang="ru-RU" sz="2400" b="1">
                <a:latin typeface="Times New Roman" pitchFamily="18" charset="0"/>
              </a:rPr>
              <a:t>А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323850" y="5013325"/>
            <a:ext cx="8820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 На диод подают напряжение от источника питания </a:t>
            </a:r>
            <a:r>
              <a:rPr lang="en-US" sz="2800" b="1" i="1">
                <a:solidFill>
                  <a:schemeClr val="accent1"/>
                </a:solidFill>
                <a:latin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через один из резисторов.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Последовательно</a:t>
            </a:r>
            <a:r>
              <a:rPr lang="ru-RU" sz="2800">
                <a:latin typeface="Times New Roman" pitchFamily="18" charset="0"/>
              </a:rPr>
              <a:t> с диодом включен измеритель тока – 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амперметр</a:t>
            </a:r>
            <a:r>
              <a:rPr lang="ru-RU" sz="2800">
                <a:latin typeface="Times New Roman" pitchFamily="18" charset="0"/>
              </a:rPr>
              <a:t>,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параллельно</a:t>
            </a:r>
            <a:r>
              <a:rPr lang="ru-RU" sz="2800">
                <a:latin typeface="Times New Roman" pitchFamily="18" charset="0"/>
              </a:rPr>
              <a:t> диоду подключен 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вольтметр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933825"/>
            <a:ext cx="8713787" cy="2735263"/>
          </a:xfrm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Для второго метода измерения Вольт-Амперной характеристики необходим источник с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переменным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регулируемым выходным напряжением </a:t>
            </a:r>
            <a:r>
              <a:rPr 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Е</a:t>
            </a:r>
            <a:r>
              <a:rPr lang="ru-RU"/>
              <a:t>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На графике видно, что все наклонные линии имеют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одинаковый угол наклона</a:t>
            </a:r>
            <a:r>
              <a:rPr lang="ru-RU" sz="2800">
                <a:latin typeface="Times New Roman" pitchFamily="18" charset="0"/>
              </a:rPr>
              <a:t> (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котангенс</a:t>
            </a:r>
            <a:r>
              <a:rPr lang="ru-RU" sz="2800">
                <a:latin typeface="Times New Roman" pitchFamily="18" charset="0"/>
              </a:rPr>
              <a:t> этого угла равен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номиналу резистора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>
                <a:latin typeface="Times New Roman" pitchFamily="18" charset="0"/>
              </a:rPr>
              <a:t>).</a:t>
            </a:r>
            <a:r>
              <a:rPr lang="ru-RU"/>
              <a:t> </a:t>
            </a:r>
          </a:p>
        </p:txBody>
      </p:sp>
      <p:grpSp>
        <p:nvGrpSpPr>
          <p:cNvPr id="61520" name="Group 80"/>
          <p:cNvGrpSpPr>
            <a:grpSpLocks/>
          </p:cNvGrpSpPr>
          <p:nvPr/>
        </p:nvGrpSpPr>
        <p:grpSpPr bwMode="auto">
          <a:xfrm>
            <a:off x="323850" y="115888"/>
            <a:ext cx="8640763" cy="3570287"/>
            <a:chOff x="204" y="73"/>
            <a:chExt cx="5443" cy="2249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H="1" flipV="1">
              <a:off x="2726" y="1668"/>
              <a:ext cx="53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H="1" flipV="1">
              <a:off x="2726" y="1341"/>
              <a:ext cx="1062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 flipH="1" flipV="1">
              <a:off x="2726" y="1014"/>
              <a:ext cx="1593" cy="9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 flipH="1" flipV="1">
              <a:off x="2726" y="687"/>
              <a:ext cx="2124" cy="13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49" name="Freeform 9"/>
            <p:cNvSpPr>
              <a:spLocks/>
            </p:cNvSpPr>
            <p:nvPr/>
          </p:nvSpPr>
          <p:spPr bwMode="auto">
            <a:xfrm>
              <a:off x="868" y="1145"/>
              <a:ext cx="265" cy="196"/>
            </a:xfrm>
            <a:custGeom>
              <a:avLst/>
              <a:gdLst/>
              <a:ahLst/>
              <a:cxnLst>
                <a:cxn ang="0">
                  <a:pos x="452" y="339"/>
                </a:cxn>
                <a:cxn ang="0">
                  <a:pos x="452" y="0"/>
                </a:cxn>
                <a:cxn ang="0">
                  <a:pos x="0" y="0"/>
                </a:cxn>
              </a:cxnLst>
              <a:rect l="0" t="0" r="r" b="b"/>
              <a:pathLst>
                <a:path w="452" h="339">
                  <a:moveTo>
                    <a:pt x="452" y="339"/>
                  </a:moveTo>
                  <a:lnTo>
                    <a:pt x="452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868" y="883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2660" y="1733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2660" y="1210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660" y="949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660" y="687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V="1">
              <a:off x="2726" y="16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2394" y="1668"/>
              <a:ext cx="266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394" y="883"/>
              <a:ext cx="26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2394" y="622"/>
              <a:ext cx="266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2154" y="73"/>
              <a:ext cx="590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2992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3257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3523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3788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>
              <a:off x="4054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 rot="-5400000">
              <a:off x="4054" y="402"/>
              <a:ext cx="0" cy="3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3125" y="2126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3656" y="2126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69" name="Freeform 29"/>
            <p:cNvSpPr>
              <a:spLocks/>
            </p:cNvSpPr>
            <p:nvPr/>
          </p:nvSpPr>
          <p:spPr bwMode="auto">
            <a:xfrm>
              <a:off x="2992" y="1799"/>
              <a:ext cx="102" cy="196"/>
            </a:xfrm>
            <a:custGeom>
              <a:avLst/>
              <a:gdLst/>
              <a:ahLst/>
              <a:cxnLst>
                <a:cxn ang="0">
                  <a:pos x="0" y="339"/>
                </a:cxn>
                <a:cxn ang="0">
                  <a:pos x="31" y="327"/>
                </a:cxn>
                <a:cxn ang="0">
                  <a:pos x="75" y="302"/>
                </a:cxn>
                <a:cxn ang="0">
                  <a:pos x="132" y="206"/>
                </a:cxn>
                <a:cxn ang="0">
                  <a:pos x="173" y="0"/>
                </a:cxn>
              </a:cxnLst>
              <a:rect l="0" t="0" r="r" b="b"/>
              <a:pathLst>
                <a:path w="173" h="339">
                  <a:moveTo>
                    <a:pt x="0" y="339"/>
                  </a:moveTo>
                  <a:cubicBezTo>
                    <a:pt x="5" y="337"/>
                    <a:pt x="18" y="333"/>
                    <a:pt x="31" y="327"/>
                  </a:cubicBezTo>
                  <a:cubicBezTo>
                    <a:pt x="43" y="321"/>
                    <a:pt x="58" y="322"/>
                    <a:pt x="75" y="302"/>
                  </a:cubicBezTo>
                  <a:cubicBezTo>
                    <a:pt x="92" y="282"/>
                    <a:pt x="116" y="256"/>
                    <a:pt x="132" y="206"/>
                  </a:cubicBezTo>
                  <a:cubicBezTo>
                    <a:pt x="148" y="156"/>
                    <a:pt x="165" y="43"/>
                    <a:pt x="173" y="0"/>
                  </a:cubicBezTo>
                </a:path>
              </a:pathLst>
            </a:custGeom>
            <a:noFill/>
            <a:ln w="38100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V="1">
              <a:off x="3095" y="426"/>
              <a:ext cx="96" cy="1375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5182" y="2126"/>
              <a:ext cx="4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auto">
            <a:xfrm>
              <a:off x="2394" y="1145"/>
              <a:ext cx="266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2725" y="1994"/>
              <a:ext cx="267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>
              <a:off x="4319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4585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850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5116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5381" y="1930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4718" y="2126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4187" y="2126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481" name="Text Box 41"/>
            <p:cNvSpPr txBox="1">
              <a:spLocks noChangeArrowheads="1"/>
            </p:cNvSpPr>
            <p:nvPr/>
          </p:nvSpPr>
          <p:spPr bwMode="auto">
            <a:xfrm>
              <a:off x="2594" y="2126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482" name="Oval 42"/>
            <p:cNvSpPr>
              <a:spLocks noChangeArrowheads="1"/>
            </p:cNvSpPr>
            <p:nvPr/>
          </p:nvSpPr>
          <p:spPr bwMode="auto">
            <a:xfrm>
              <a:off x="3088" y="1555"/>
              <a:ext cx="49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83" name="Oval 43"/>
            <p:cNvSpPr>
              <a:spLocks noChangeArrowheads="1"/>
            </p:cNvSpPr>
            <p:nvPr/>
          </p:nvSpPr>
          <p:spPr bwMode="auto">
            <a:xfrm>
              <a:off x="3056" y="1857"/>
              <a:ext cx="49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84" name="Oval 44"/>
            <p:cNvSpPr>
              <a:spLocks noChangeArrowheads="1"/>
            </p:cNvSpPr>
            <p:nvPr/>
          </p:nvSpPr>
          <p:spPr bwMode="auto">
            <a:xfrm>
              <a:off x="3106" y="1242"/>
              <a:ext cx="49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85" name="Oval 45"/>
            <p:cNvSpPr>
              <a:spLocks noChangeArrowheads="1"/>
            </p:cNvSpPr>
            <p:nvPr/>
          </p:nvSpPr>
          <p:spPr bwMode="auto">
            <a:xfrm>
              <a:off x="3131" y="928"/>
              <a:ext cx="49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61486" name="Group 46"/>
            <p:cNvGrpSpPr>
              <a:grpSpLocks/>
            </p:cNvGrpSpPr>
            <p:nvPr/>
          </p:nvGrpSpPr>
          <p:grpSpPr bwMode="auto">
            <a:xfrm>
              <a:off x="1532" y="1210"/>
              <a:ext cx="265" cy="197"/>
              <a:chOff x="3509" y="4298"/>
              <a:chExt cx="452" cy="339"/>
            </a:xfrm>
          </p:grpSpPr>
          <p:sp>
            <p:nvSpPr>
              <p:cNvPr id="61487" name="Freeform 47"/>
              <p:cNvSpPr>
                <a:spLocks/>
              </p:cNvSpPr>
              <p:nvPr/>
            </p:nvSpPr>
            <p:spPr bwMode="auto">
              <a:xfrm>
                <a:off x="3509" y="4298"/>
                <a:ext cx="452" cy="3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2" y="0"/>
                  </a:cxn>
                  <a:cxn ang="0">
                    <a:pos x="226" y="339"/>
                  </a:cxn>
                  <a:cxn ang="0">
                    <a:pos x="0" y="0"/>
                  </a:cxn>
                </a:cxnLst>
                <a:rect l="0" t="0" r="r" b="b"/>
                <a:pathLst>
                  <a:path w="452" h="339">
                    <a:moveTo>
                      <a:pt x="0" y="0"/>
                    </a:moveTo>
                    <a:lnTo>
                      <a:pt x="452" y="0"/>
                    </a:lnTo>
                    <a:lnTo>
                      <a:pt x="226" y="33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488" name="Line 48"/>
              <p:cNvSpPr>
                <a:spLocks noChangeShapeType="1"/>
              </p:cNvSpPr>
              <p:nvPr/>
            </p:nvSpPr>
            <p:spPr bwMode="auto">
              <a:xfrm>
                <a:off x="3509" y="4637"/>
                <a:ext cx="4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1489" name="Rectangle 49"/>
            <p:cNvSpPr>
              <a:spLocks noChangeArrowheads="1"/>
            </p:cNvSpPr>
            <p:nvPr/>
          </p:nvSpPr>
          <p:spPr bwMode="auto">
            <a:xfrm>
              <a:off x="1067" y="818"/>
              <a:ext cx="332" cy="1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 flipV="1">
              <a:off x="1930" y="1080"/>
              <a:ext cx="398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2" name="Oval 52"/>
            <p:cNvSpPr>
              <a:spLocks noChangeArrowheads="1"/>
            </p:cNvSpPr>
            <p:nvPr/>
          </p:nvSpPr>
          <p:spPr bwMode="auto">
            <a:xfrm>
              <a:off x="1996" y="1145"/>
              <a:ext cx="266" cy="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3" name="Text Box 53"/>
            <p:cNvSpPr txBox="1">
              <a:spLocks noChangeArrowheads="1"/>
            </p:cNvSpPr>
            <p:nvPr/>
          </p:nvSpPr>
          <p:spPr bwMode="auto">
            <a:xfrm>
              <a:off x="1973" y="1162"/>
              <a:ext cx="266" cy="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72000" tIns="36000" rIns="72000"/>
            <a:lstStyle/>
            <a:p>
              <a:pPr algn="r"/>
              <a:r>
                <a:rPr lang="ru-RU" sz="2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 rot="5400000">
              <a:off x="1206" y="1341"/>
              <a:ext cx="9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5" name="Text Box 55"/>
            <p:cNvSpPr txBox="1">
              <a:spLocks noChangeArrowheads="1"/>
            </p:cNvSpPr>
            <p:nvPr/>
          </p:nvSpPr>
          <p:spPr bwMode="auto">
            <a:xfrm>
              <a:off x="1202" y="572"/>
              <a:ext cx="265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ru-RU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>
              <a:off x="2660" y="426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7" name="Text Box 57"/>
            <p:cNvSpPr txBox="1">
              <a:spLocks noChangeArrowheads="1"/>
            </p:cNvSpPr>
            <p:nvPr/>
          </p:nvSpPr>
          <p:spPr bwMode="auto">
            <a:xfrm>
              <a:off x="2394" y="360"/>
              <a:ext cx="266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 flipH="1" flipV="1">
              <a:off x="2726" y="360"/>
              <a:ext cx="2655" cy="1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499" name="Oval 59"/>
            <p:cNvSpPr>
              <a:spLocks noChangeArrowheads="1"/>
            </p:cNvSpPr>
            <p:nvPr/>
          </p:nvSpPr>
          <p:spPr bwMode="auto">
            <a:xfrm>
              <a:off x="3150" y="610"/>
              <a:ext cx="49" cy="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 flipV="1">
              <a:off x="934" y="1276"/>
              <a:ext cx="398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1000" y="1341"/>
              <a:ext cx="266" cy="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3" name="Text Box 63"/>
            <p:cNvSpPr txBox="1">
              <a:spLocks noChangeArrowheads="1"/>
            </p:cNvSpPr>
            <p:nvPr/>
          </p:nvSpPr>
          <p:spPr bwMode="auto">
            <a:xfrm>
              <a:off x="1020" y="1344"/>
              <a:ext cx="266" cy="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72000" tIns="36000" rIns="7200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А</a:t>
              </a:r>
            </a:p>
          </p:txBody>
        </p:sp>
        <p:sp>
          <p:nvSpPr>
            <p:cNvPr id="61505" name="Text Box 65"/>
            <p:cNvSpPr txBox="1">
              <a:spLocks noChangeArrowheads="1"/>
            </p:cNvSpPr>
            <p:nvPr/>
          </p:nvSpPr>
          <p:spPr bwMode="auto">
            <a:xfrm>
              <a:off x="669" y="754"/>
              <a:ext cx="199" cy="2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/>
                <a:t>+</a:t>
              </a:r>
            </a:p>
          </p:txBody>
        </p:sp>
        <p:sp>
          <p:nvSpPr>
            <p:cNvPr id="61506" name="Text Box 66"/>
            <p:cNvSpPr txBox="1">
              <a:spLocks noChangeArrowheads="1"/>
            </p:cNvSpPr>
            <p:nvPr/>
          </p:nvSpPr>
          <p:spPr bwMode="auto">
            <a:xfrm>
              <a:off x="657" y="981"/>
              <a:ext cx="199" cy="1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/>
                <a:t>–</a:t>
              </a:r>
            </a:p>
          </p:txBody>
        </p:sp>
        <p:sp>
          <p:nvSpPr>
            <p:cNvPr id="61507" name="Rectangle 67"/>
            <p:cNvSpPr>
              <a:spLocks noChangeArrowheads="1"/>
            </p:cNvSpPr>
            <p:nvPr/>
          </p:nvSpPr>
          <p:spPr bwMode="auto">
            <a:xfrm>
              <a:off x="204" y="753"/>
              <a:ext cx="664" cy="5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09" name="Line 69"/>
            <p:cNvSpPr>
              <a:spLocks noChangeShapeType="1"/>
            </p:cNvSpPr>
            <p:nvPr/>
          </p:nvSpPr>
          <p:spPr bwMode="auto">
            <a:xfrm flipV="1">
              <a:off x="270" y="818"/>
              <a:ext cx="399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337" y="884"/>
              <a:ext cx="266" cy="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1" name="Text Box 71"/>
            <p:cNvSpPr txBox="1">
              <a:spLocks noChangeArrowheads="1"/>
            </p:cNvSpPr>
            <p:nvPr/>
          </p:nvSpPr>
          <p:spPr bwMode="auto">
            <a:xfrm>
              <a:off x="340" y="890"/>
              <a:ext cx="266" cy="2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72000" tIns="36000" rIns="72000"/>
            <a:lstStyle/>
            <a:p>
              <a:pPr algn="ctr"/>
              <a:r>
                <a:rPr lang="ru-RU" sz="2400" b="1" i="1">
                  <a:solidFill>
                    <a:schemeClr val="accent1"/>
                  </a:solidFill>
                  <a:latin typeface="Times New Roman" pitchFamily="18" charset="0"/>
                </a:rPr>
                <a:t>Е</a:t>
              </a:r>
            </a:p>
          </p:txBody>
        </p:sp>
        <p:sp>
          <p:nvSpPr>
            <p:cNvPr id="61512" name="Oval 72"/>
            <p:cNvSpPr>
              <a:spLocks noChangeArrowheads="1"/>
            </p:cNvSpPr>
            <p:nvPr/>
          </p:nvSpPr>
          <p:spPr bwMode="auto">
            <a:xfrm>
              <a:off x="833" y="853"/>
              <a:ext cx="66" cy="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3" name="Oval 73"/>
            <p:cNvSpPr>
              <a:spLocks noChangeArrowheads="1"/>
            </p:cNvSpPr>
            <p:nvPr/>
          </p:nvSpPr>
          <p:spPr bwMode="auto">
            <a:xfrm>
              <a:off x="837" y="1113"/>
              <a:ext cx="66" cy="6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4" name="Freeform 74"/>
            <p:cNvSpPr>
              <a:spLocks/>
            </p:cNvSpPr>
            <p:nvPr/>
          </p:nvSpPr>
          <p:spPr bwMode="auto">
            <a:xfrm>
              <a:off x="1133" y="1407"/>
              <a:ext cx="996" cy="392"/>
            </a:xfrm>
            <a:custGeom>
              <a:avLst/>
              <a:gdLst/>
              <a:ahLst/>
              <a:cxnLst>
                <a:cxn ang="0">
                  <a:pos x="0" y="339"/>
                </a:cxn>
                <a:cxn ang="0">
                  <a:pos x="0" y="678"/>
                </a:cxn>
                <a:cxn ang="0">
                  <a:pos x="1695" y="678"/>
                </a:cxn>
                <a:cxn ang="0">
                  <a:pos x="1695" y="0"/>
                </a:cxn>
              </a:cxnLst>
              <a:rect l="0" t="0" r="r" b="b"/>
              <a:pathLst>
                <a:path w="1695" h="678">
                  <a:moveTo>
                    <a:pt x="0" y="339"/>
                  </a:moveTo>
                  <a:lnTo>
                    <a:pt x="0" y="678"/>
                  </a:lnTo>
                  <a:lnTo>
                    <a:pt x="1695" y="678"/>
                  </a:lnTo>
                  <a:lnTo>
                    <a:pt x="169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5" name="Freeform 75"/>
            <p:cNvSpPr>
              <a:spLocks/>
            </p:cNvSpPr>
            <p:nvPr/>
          </p:nvSpPr>
          <p:spPr bwMode="auto">
            <a:xfrm>
              <a:off x="1399" y="883"/>
              <a:ext cx="730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3" y="0"/>
                </a:cxn>
                <a:cxn ang="0">
                  <a:pos x="1243" y="452"/>
                </a:cxn>
              </a:cxnLst>
              <a:rect l="0" t="0" r="r" b="b"/>
              <a:pathLst>
                <a:path w="1243" h="452">
                  <a:moveTo>
                    <a:pt x="0" y="0"/>
                  </a:moveTo>
                  <a:lnTo>
                    <a:pt x="1243" y="0"/>
                  </a:lnTo>
                  <a:lnTo>
                    <a:pt x="1243" y="4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6" name="Line 76"/>
            <p:cNvSpPr>
              <a:spLocks noChangeShapeType="1"/>
            </p:cNvSpPr>
            <p:nvPr/>
          </p:nvSpPr>
          <p:spPr bwMode="auto">
            <a:xfrm>
              <a:off x="2660" y="1472"/>
              <a:ext cx="1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17" name="Text Box 77"/>
            <p:cNvSpPr txBox="1">
              <a:spLocks noChangeArrowheads="1"/>
            </p:cNvSpPr>
            <p:nvPr/>
          </p:nvSpPr>
          <p:spPr bwMode="auto">
            <a:xfrm>
              <a:off x="2394" y="1407"/>
              <a:ext cx="266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1138" y="188913"/>
            <a:ext cx="5122862" cy="5040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Статическое сопротивление диода числено равно отноше-нию напряжения на диоде к току:    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стат =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 /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д.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Для расчета дифференциаль-ного сопротивления диода необходимо измерить токи и напряжения диода для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двух точек.</a:t>
            </a:r>
            <a:r>
              <a:rPr lang="ru-RU" sz="2800">
                <a:latin typeface="Times New Roman" pitchFamily="18" charset="0"/>
              </a:rPr>
              <a:t> Величина дифферен-циального сопротивления рассчитывается по формуле: 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Rдиф = ΔU / ΔI</a:t>
            </a:r>
            <a:r>
              <a:rPr lang="ru-RU" sz="2800">
                <a:latin typeface="Times New Roman" pitchFamily="18" charset="0"/>
              </a:rPr>
              <a:t>,  </a:t>
            </a:r>
          </a:p>
        </p:txBody>
      </p:sp>
      <p:grpSp>
        <p:nvGrpSpPr>
          <p:cNvPr id="62512" name="Group 48"/>
          <p:cNvGrpSpPr>
            <a:grpSpLocks/>
          </p:cNvGrpSpPr>
          <p:nvPr/>
        </p:nvGrpSpPr>
        <p:grpSpPr bwMode="auto">
          <a:xfrm>
            <a:off x="179388" y="188913"/>
            <a:ext cx="3924300" cy="4535487"/>
            <a:chOff x="0" y="119"/>
            <a:chExt cx="2472" cy="2857"/>
          </a:xfrm>
        </p:grpSpPr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057" y="906"/>
              <a:ext cx="3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flipH="1">
              <a:off x="1528" y="909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1568" y="890"/>
              <a:ext cx="212" cy="2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б</a:t>
              </a: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421" y="906"/>
              <a:ext cx="1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 flipH="1">
              <a:off x="1434" y="1115"/>
              <a:ext cx="99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1226" y="1344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а</a:t>
              </a: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1059" y="663"/>
              <a:ext cx="353" cy="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ΔU</a:t>
              </a: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1565" y="1213"/>
              <a:ext cx="342" cy="3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ΔI</a:t>
              </a: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V="1">
              <a:off x="565" y="1577"/>
              <a:ext cx="847" cy="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V="1">
              <a:off x="565" y="1091"/>
              <a:ext cx="988" cy="5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495" y="1395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495" y="1152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495" y="909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495" y="666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495" y="423"/>
              <a:ext cx="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V="1">
              <a:off x="565" y="119"/>
              <a:ext cx="0" cy="1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212" y="1334"/>
              <a:ext cx="28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12" y="1091"/>
              <a:ext cx="28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212" y="605"/>
              <a:ext cx="283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212" y="362"/>
              <a:ext cx="283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71" y="119"/>
              <a:ext cx="450" cy="2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I</a:t>
              </a:r>
              <a:r>
                <a:rPr lang="ru-RU" sz="24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>
              <a:off x="848" y="1577"/>
              <a:ext cx="0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1130" y="1577"/>
              <a:ext cx="0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1412" y="1577"/>
              <a:ext cx="0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1695" y="1577"/>
              <a:ext cx="0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1977" y="1577"/>
              <a:ext cx="0" cy="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rot="-5400000">
              <a:off x="1342" y="650"/>
              <a:ext cx="0" cy="19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497" name="Text Box 33"/>
            <p:cNvSpPr txBox="1">
              <a:spLocks noChangeArrowheads="1"/>
            </p:cNvSpPr>
            <p:nvPr/>
          </p:nvSpPr>
          <p:spPr bwMode="auto">
            <a:xfrm>
              <a:off x="989" y="1760"/>
              <a:ext cx="2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0,4</a:t>
              </a:r>
            </a:p>
          </p:txBody>
        </p:sp>
        <p:sp>
          <p:nvSpPr>
            <p:cNvPr id="62498" name="Text Box 34"/>
            <p:cNvSpPr txBox="1">
              <a:spLocks noChangeArrowheads="1"/>
            </p:cNvSpPr>
            <p:nvPr/>
          </p:nvSpPr>
          <p:spPr bwMode="auto">
            <a:xfrm>
              <a:off x="1553" y="1760"/>
              <a:ext cx="28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0,8</a:t>
              </a:r>
            </a:p>
          </p:txBody>
        </p:sp>
        <p:sp>
          <p:nvSpPr>
            <p:cNvPr id="62499" name="Freeform 35"/>
            <p:cNvSpPr>
              <a:spLocks/>
            </p:cNvSpPr>
            <p:nvPr/>
          </p:nvSpPr>
          <p:spPr bwMode="auto">
            <a:xfrm>
              <a:off x="1268" y="1455"/>
              <a:ext cx="216" cy="184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 flipV="1">
              <a:off x="1483" y="180"/>
              <a:ext cx="212" cy="127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1" name="Oval 37"/>
            <p:cNvSpPr>
              <a:spLocks noChangeArrowheads="1"/>
            </p:cNvSpPr>
            <p:nvPr/>
          </p:nvSpPr>
          <p:spPr bwMode="auto">
            <a:xfrm>
              <a:off x="1392" y="1538"/>
              <a:ext cx="71" cy="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2" name="Oval 38"/>
            <p:cNvSpPr>
              <a:spLocks noChangeArrowheads="1"/>
            </p:cNvSpPr>
            <p:nvPr/>
          </p:nvSpPr>
          <p:spPr bwMode="auto">
            <a:xfrm>
              <a:off x="1508" y="1062"/>
              <a:ext cx="71" cy="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3" name="Text Box 39"/>
            <p:cNvSpPr txBox="1">
              <a:spLocks noChangeArrowheads="1"/>
            </p:cNvSpPr>
            <p:nvPr/>
          </p:nvSpPr>
          <p:spPr bwMode="auto">
            <a:xfrm>
              <a:off x="1907" y="1699"/>
              <a:ext cx="494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2504" name="Text Box 40"/>
            <p:cNvSpPr txBox="1">
              <a:spLocks noChangeArrowheads="1"/>
            </p:cNvSpPr>
            <p:nvPr/>
          </p:nvSpPr>
          <p:spPr bwMode="auto">
            <a:xfrm>
              <a:off x="212" y="848"/>
              <a:ext cx="28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>
              <a:off x="565" y="1638"/>
              <a:ext cx="706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1425" y="1570"/>
              <a:ext cx="4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>
              <a:off x="1545" y="1089"/>
              <a:ext cx="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8" name="Line 44"/>
            <p:cNvSpPr>
              <a:spLocks noChangeShapeType="1"/>
            </p:cNvSpPr>
            <p:nvPr/>
          </p:nvSpPr>
          <p:spPr bwMode="auto">
            <a:xfrm>
              <a:off x="1835" y="1087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 flipV="1">
              <a:off x="1537" y="844"/>
              <a:ext cx="0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 flipV="1">
              <a:off x="1421" y="848"/>
              <a:ext cx="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511" name="Text Box 47"/>
            <p:cNvSpPr txBox="1">
              <a:spLocks noChangeArrowheads="1"/>
            </p:cNvSpPr>
            <p:nvPr/>
          </p:nvSpPr>
          <p:spPr bwMode="auto">
            <a:xfrm>
              <a:off x="0" y="1979"/>
              <a:ext cx="2472" cy="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ru-RU" sz="2800" i="1">
                  <a:latin typeface="Times New Roman" pitchFamily="18" charset="0"/>
                </a:rPr>
                <a:t>Измерение статического и дифференциального сопротивления диода</a:t>
              </a:r>
              <a:endParaRPr lang="ru-RU" sz="2800">
                <a:latin typeface="Times New Roman" pitchFamily="18" charset="0"/>
              </a:endParaRPr>
            </a:p>
          </p:txBody>
        </p:sp>
      </p:grp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250825" y="5229225"/>
            <a:ext cx="889317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ru-RU" sz="2800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   т.е. равна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котангенсу угла</a:t>
            </a:r>
            <a:r>
              <a:rPr lang="ru-RU" sz="2800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 наклона секущей, проходящей через точки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а</a:t>
            </a:r>
            <a:r>
              <a:rPr lang="ru-RU" sz="2800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 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</a:t>
            </a:r>
            <a:r>
              <a:rPr lang="ru-RU" sz="2800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itchFamily="18" charset="0"/>
              </a:rPr>
              <a:t>.</a:t>
            </a:r>
            <a:r>
              <a:rPr lang="ru-RU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438" y="476250"/>
            <a:ext cx="4321175" cy="51847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Барьерная емкость 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p-n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 i="1">
                <a:latin typeface="Times New Roman" pitchFamily="18" charset="0"/>
              </a:rPr>
              <a:t> 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Собр</a:t>
            </a:r>
            <a:r>
              <a:rPr lang="ru-RU" sz="2800">
                <a:latin typeface="Times New Roman" pitchFamily="18" charset="0"/>
              </a:rPr>
              <a:t> зависит от приложенного об-ратного напряжения.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 Поэтому в современных телевизорах и радиопри-емниках используют специальные диоды –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варикапы</a:t>
            </a:r>
            <a:r>
              <a:rPr lang="ru-RU" sz="2800">
                <a:latin typeface="Times New Roman" pitchFamily="18" charset="0"/>
              </a:rPr>
              <a:t> как конден-сатор переменной емкости для перестрой-ки колебательных кон-туров по частоте. 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0" y="4221163"/>
            <a:ext cx="4572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800" i="1">
                <a:latin typeface="Times New Roman" pitchFamily="18" charset="0"/>
              </a:rPr>
              <a:t>Зависимость емкости варикапа от приложенного напряжения</a:t>
            </a:r>
            <a:endParaRPr lang="ru-RU" sz="2800">
              <a:latin typeface="Times New Roman" pitchFamily="18" charset="0"/>
            </a:endParaRPr>
          </a:p>
        </p:txBody>
      </p: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0" y="1052513"/>
            <a:ext cx="4572000" cy="3063875"/>
            <a:chOff x="0" y="119"/>
            <a:chExt cx="2880" cy="1930"/>
          </a:xfrm>
        </p:grpSpPr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>
              <a:off x="518" y="1470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>
              <a:off x="518" y="1212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518" y="956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518" y="698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518" y="441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 flipV="1">
              <a:off x="585" y="119"/>
              <a:ext cx="0" cy="16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248" y="1406"/>
              <a:ext cx="270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248" y="1148"/>
              <a:ext cx="27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248" y="634"/>
              <a:ext cx="270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248" y="376"/>
              <a:ext cx="270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0" y="119"/>
              <a:ext cx="585" cy="2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ru-RU" sz="2400" b="1">
                  <a:latin typeface="Times New Roman" pitchFamily="18" charset="0"/>
                </a:rPr>
                <a:t>С</a:t>
              </a:r>
              <a:r>
                <a:rPr lang="ru-RU" sz="2400">
                  <a:latin typeface="Times New Roman" pitchFamily="18" charset="0"/>
                </a:rPr>
                <a:t>, пФ</a:t>
              </a:r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>
              <a:off x="85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1126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139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166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193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 rot="-5400000">
              <a:off x="1598" y="513"/>
              <a:ext cx="0" cy="2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991" y="1856"/>
              <a:ext cx="269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1530" y="1856"/>
              <a:ext cx="270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2408" y="1792"/>
              <a:ext cx="472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248" y="892"/>
              <a:ext cx="27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220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2475" y="1663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2070" y="1856"/>
              <a:ext cx="270" cy="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63518" name="Freeform 30"/>
            <p:cNvSpPr>
              <a:spLocks/>
            </p:cNvSpPr>
            <p:nvPr/>
          </p:nvSpPr>
          <p:spPr bwMode="auto">
            <a:xfrm>
              <a:off x="657" y="210"/>
              <a:ext cx="2092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1" y="1921"/>
                </a:cxn>
                <a:cxn ang="0">
                  <a:pos x="3503" y="2486"/>
                </a:cxn>
              </a:cxnLst>
              <a:rect l="0" t="0" r="r" b="b"/>
              <a:pathLst>
                <a:path w="3503" h="2486">
                  <a:moveTo>
                    <a:pt x="0" y="0"/>
                  </a:moveTo>
                  <a:cubicBezTo>
                    <a:pt x="103" y="753"/>
                    <a:pt x="207" y="1507"/>
                    <a:pt x="791" y="1921"/>
                  </a:cubicBezTo>
                  <a:cubicBezTo>
                    <a:pt x="1375" y="2335"/>
                    <a:pt x="3051" y="2392"/>
                    <a:pt x="3503" y="2486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63519" name="Group 31"/>
            <p:cNvGrpSpPr>
              <a:grpSpLocks/>
            </p:cNvGrpSpPr>
            <p:nvPr/>
          </p:nvGrpSpPr>
          <p:grpSpPr bwMode="auto">
            <a:xfrm>
              <a:off x="1395" y="441"/>
              <a:ext cx="945" cy="257"/>
              <a:chOff x="3622" y="9157"/>
              <a:chExt cx="1582" cy="452"/>
            </a:xfrm>
          </p:grpSpPr>
          <p:sp>
            <p:nvSpPr>
              <p:cNvPr id="63520" name="Freeform 32"/>
              <p:cNvSpPr>
                <a:spLocks/>
              </p:cNvSpPr>
              <p:nvPr/>
            </p:nvSpPr>
            <p:spPr bwMode="auto">
              <a:xfrm>
                <a:off x="4187" y="9157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226"/>
                  </a:cxn>
                  <a:cxn ang="0">
                    <a:pos x="0" y="452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226"/>
                    </a:lnTo>
                    <a:lnTo>
                      <a:pt x="0" y="452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521" name="Line 33"/>
              <p:cNvSpPr>
                <a:spLocks noChangeShapeType="1"/>
              </p:cNvSpPr>
              <p:nvPr/>
            </p:nvSpPr>
            <p:spPr bwMode="auto">
              <a:xfrm>
                <a:off x="4526" y="9157"/>
                <a:ext cx="0" cy="4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522" name="Line 34"/>
              <p:cNvSpPr>
                <a:spLocks noChangeShapeType="1"/>
              </p:cNvSpPr>
              <p:nvPr/>
            </p:nvSpPr>
            <p:spPr bwMode="auto">
              <a:xfrm>
                <a:off x="4639" y="9157"/>
                <a:ext cx="0" cy="4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523" name="Line 35"/>
              <p:cNvSpPr>
                <a:spLocks noChangeShapeType="1"/>
              </p:cNvSpPr>
              <p:nvPr/>
            </p:nvSpPr>
            <p:spPr bwMode="auto">
              <a:xfrm>
                <a:off x="3622" y="9383"/>
                <a:ext cx="5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524" name="Line 36"/>
              <p:cNvSpPr>
                <a:spLocks noChangeShapeType="1"/>
              </p:cNvSpPr>
              <p:nvPr/>
            </p:nvSpPr>
            <p:spPr bwMode="auto">
              <a:xfrm>
                <a:off x="4639" y="9383"/>
                <a:ext cx="5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95288" y="5589588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На рис. приведено условное графическое обозначение (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УГО</a:t>
            </a:r>
            <a:r>
              <a:rPr lang="ru-RU" sz="2800">
                <a:latin typeface="Times New Roman" pitchFamily="18" charset="0"/>
              </a:rPr>
              <a:t>) 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варикапа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0" y="0"/>
            <a:ext cx="5508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b="1">
                <a:solidFill>
                  <a:schemeClr val="folHlink"/>
                </a:solidFill>
                <a:latin typeface="Times New Roman" pitchFamily="18" charset="0"/>
              </a:rPr>
              <a:t>ВАРИКАПЫ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64613" cy="201612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Основные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параметры</a:t>
            </a:r>
            <a:r>
              <a:rPr lang="ru-RU" sz="2800">
                <a:latin typeface="Times New Roman" pitchFamily="18" charset="0"/>
              </a:rPr>
              <a:t> диодов изменяются при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изменении температуры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Для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кремниевых диодов</a:t>
            </a:r>
            <a:r>
              <a:rPr lang="ru-RU" sz="2800">
                <a:latin typeface="Times New Roman" pitchFamily="18" charset="0"/>
              </a:rPr>
              <a:t> увеличение температуры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 один градус</a:t>
            </a:r>
            <a:r>
              <a:rPr lang="ru-RU" sz="2800">
                <a:latin typeface="Times New Roman" pitchFamily="18" charset="0"/>
              </a:rPr>
              <a:t> приводит к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уменьшению падения на-пряжения</a:t>
            </a:r>
            <a:r>
              <a:rPr lang="ru-RU" sz="2800">
                <a:latin typeface="Times New Roman" pitchFamily="18" charset="0"/>
              </a:rPr>
              <a:t> на диоде (при прямом включении)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 2 мВ.</a:t>
            </a:r>
            <a:r>
              <a:rPr lang="ru-RU" sz="2800"/>
              <a:t>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547813" y="3357563"/>
            <a:ext cx="884237" cy="355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solidFill>
                  <a:schemeClr val="folHlink"/>
                </a:solidFill>
                <a:latin typeface="Times New Roman" pitchFamily="18" charset="0"/>
              </a:rPr>
              <a:t>+70</a:t>
            </a:r>
            <a:r>
              <a:rPr lang="ru-RU" sz="2400" baseline="30000">
                <a:solidFill>
                  <a:schemeClr val="folHlink"/>
                </a:solidFill>
                <a:latin typeface="Times New Roman" pitchFamily="18" charset="0"/>
              </a:rPr>
              <a:t>о</a:t>
            </a:r>
            <a:r>
              <a:rPr lang="ru-RU" sz="2400">
                <a:solidFill>
                  <a:schemeClr val="folHlink"/>
                </a:solidFill>
                <a:latin typeface="Times New Roman" pitchFamily="18" charset="0"/>
              </a:rPr>
              <a:t>С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904875" y="542290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904875" y="4932363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904875" y="4445000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904875" y="3954463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904875" y="3465513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1016000" y="2852738"/>
            <a:ext cx="0" cy="3181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69900" y="5300663"/>
            <a:ext cx="434975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2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69900" y="4810125"/>
            <a:ext cx="434975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4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69900" y="3832225"/>
            <a:ext cx="434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8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69900" y="3343275"/>
            <a:ext cx="434975" cy="365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10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0" y="2852738"/>
            <a:ext cx="1042988" cy="4905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800" b="1">
                <a:latin typeface="Times New Roman" pitchFamily="18" charset="0"/>
              </a:rPr>
              <a:t>I</a:t>
            </a:r>
            <a:r>
              <a:rPr lang="ru-RU" sz="2800">
                <a:latin typeface="Times New Roman" pitchFamily="18" charset="0"/>
              </a:rPr>
              <a:t>, мА</a:t>
            </a:r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1449388" y="5791200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1889125" y="5791200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2324100" y="5791200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2760663" y="5791200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3197225" y="5791200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rot="-5400000">
            <a:off x="2215357" y="4385469"/>
            <a:ext cx="0" cy="3055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1670050" y="6156325"/>
            <a:ext cx="433388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0,4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541588" y="6156325"/>
            <a:ext cx="436562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0,8</a:t>
            </a:r>
          </a:p>
        </p:txBody>
      </p:sp>
      <p:sp>
        <p:nvSpPr>
          <p:cNvPr id="64537" name="Freeform 25"/>
          <p:cNvSpPr>
            <a:spLocks/>
          </p:cNvSpPr>
          <p:nvPr/>
        </p:nvSpPr>
        <p:spPr bwMode="auto">
          <a:xfrm>
            <a:off x="2101850" y="5545138"/>
            <a:ext cx="333375" cy="369887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79" y="432"/>
              </a:cxn>
              <a:cxn ang="0">
                <a:pos x="193" y="399"/>
              </a:cxn>
              <a:cxn ang="0">
                <a:pos x="328" y="276"/>
              </a:cxn>
              <a:cxn ang="0">
                <a:pos x="445" y="0"/>
              </a:cxn>
            </a:cxnLst>
            <a:rect l="0" t="0" r="r" b="b"/>
            <a:pathLst>
              <a:path w="445" h="448">
                <a:moveTo>
                  <a:pt x="0" y="448"/>
                </a:moveTo>
                <a:cubicBezTo>
                  <a:pt x="13" y="445"/>
                  <a:pt x="47" y="440"/>
                  <a:pt x="79" y="432"/>
                </a:cubicBezTo>
                <a:cubicBezTo>
                  <a:pt x="111" y="424"/>
                  <a:pt x="152" y="425"/>
                  <a:pt x="193" y="399"/>
                </a:cubicBezTo>
                <a:cubicBezTo>
                  <a:pt x="234" y="373"/>
                  <a:pt x="286" y="343"/>
                  <a:pt x="328" y="276"/>
                </a:cubicBezTo>
                <a:cubicBezTo>
                  <a:pt x="370" y="209"/>
                  <a:pt x="421" y="57"/>
                  <a:pt x="445" y="0"/>
                </a:cubicBezTo>
              </a:path>
            </a:pathLst>
          </a:custGeom>
          <a:noFill/>
          <a:ln w="38100" cmpd="sng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 flipV="1">
            <a:off x="2432050" y="2974975"/>
            <a:ext cx="328613" cy="2570163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086100" y="6034088"/>
            <a:ext cx="765175" cy="368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800" b="1">
                <a:latin typeface="Times New Roman" pitchFamily="18" charset="0"/>
              </a:rPr>
              <a:t>U</a:t>
            </a:r>
            <a:r>
              <a:rPr lang="ru-RU" sz="2800">
                <a:latin typeface="Times New Roman" pitchFamily="18" charset="0"/>
              </a:rPr>
              <a:t>, В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69900" y="4322763"/>
            <a:ext cx="434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6</a:t>
            </a:r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>
            <a:off x="1016000" y="5913438"/>
            <a:ext cx="1087438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 flipV="1">
            <a:off x="2652713" y="2974975"/>
            <a:ext cx="433387" cy="2570163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44" name="Freeform 32"/>
          <p:cNvSpPr>
            <a:spLocks/>
          </p:cNvSpPr>
          <p:nvPr/>
        </p:nvSpPr>
        <p:spPr bwMode="auto">
          <a:xfrm>
            <a:off x="2214563" y="5545138"/>
            <a:ext cx="438150" cy="373062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79" y="432"/>
              </a:cxn>
              <a:cxn ang="0">
                <a:pos x="193" y="399"/>
              </a:cxn>
              <a:cxn ang="0">
                <a:pos x="328" y="276"/>
              </a:cxn>
              <a:cxn ang="0">
                <a:pos x="445" y="0"/>
              </a:cxn>
            </a:cxnLst>
            <a:rect l="0" t="0" r="r" b="b"/>
            <a:pathLst>
              <a:path w="445" h="448">
                <a:moveTo>
                  <a:pt x="0" y="448"/>
                </a:moveTo>
                <a:cubicBezTo>
                  <a:pt x="13" y="445"/>
                  <a:pt x="47" y="440"/>
                  <a:pt x="79" y="432"/>
                </a:cubicBezTo>
                <a:cubicBezTo>
                  <a:pt x="111" y="424"/>
                  <a:pt x="152" y="425"/>
                  <a:pt x="193" y="399"/>
                </a:cubicBezTo>
                <a:cubicBezTo>
                  <a:pt x="234" y="373"/>
                  <a:pt x="286" y="343"/>
                  <a:pt x="328" y="276"/>
                </a:cubicBezTo>
                <a:cubicBezTo>
                  <a:pt x="370" y="209"/>
                  <a:pt x="421" y="57"/>
                  <a:pt x="445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 flipV="1">
            <a:off x="2214563" y="2974975"/>
            <a:ext cx="328612" cy="2570163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46" name="Freeform 34"/>
          <p:cNvSpPr>
            <a:spLocks/>
          </p:cNvSpPr>
          <p:nvPr/>
        </p:nvSpPr>
        <p:spPr bwMode="auto">
          <a:xfrm>
            <a:off x="1887538" y="5545138"/>
            <a:ext cx="327025" cy="373062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79" y="432"/>
              </a:cxn>
              <a:cxn ang="0">
                <a:pos x="193" y="399"/>
              </a:cxn>
              <a:cxn ang="0">
                <a:pos x="328" y="276"/>
              </a:cxn>
              <a:cxn ang="0">
                <a:pos x="445" y="0"/>
              </a:cxn>
            </a:cxnLst>
            <a:rect l="0" t="0" r="r" b="b"/>
            <a:pathLst>
              <a:path w="445" h="448">
                <a:moveTo>
                  <a:pt x="0" y="448"/>
                </a:moveTo>
                <a:cubicBezTo>
                  <a:pt x="13" y="445"/>
                  <a:pt x="47" y="440"/>
                  <a:pt x="79" y="432"/>
                </a:cubicBezTo>
                <a:cubicBezTo>
                  <a:pt x="111" y="424"/>
                  <a:pt x="152" y="425"/>
                  <a:pt x="193" y="399"/>
                </a:cubicBezTo>
                <a:cubicBezTo>
                  <a:pt x="234" y="373"/>
                  <a:pt x="286" y="343"/>
                  <a:pt x="328" y="276"/>
                </a:cubicBezTo>
                <a:cubicBezTo>
                  <a:pt x="370" y="209"/>
                  <a:pt x="421" y="57"/>
                  <a:pt x="445" y="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2843213" y="3933825"/>
            <a:ext cx="946150" cy="347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solidFill>
                  <a:schemeClr val="accent1"/>
                </a:solidFill>
                <a:latin typeface="Times New Roman" pitchFamily="18" charset="0"/>
              </a:rPr>
              <a:t>–30</a:t>
            </a:r>
            <a:r>
              <a:rPr lang="ru-RU" sz="2400" baseline="30000">
                <a:solidFill>
                  <a:schemeClr val="accent1"/>
                </a:solidFill>
                <a:latin typeface="Times New Roman" pitchFamily="18" charset="0"/>
              </a:rPr>
              <a:t>о</a:t>
            </a:r>
            <a:r>
              <a:rPr lang="ru-RU" sz="2400">
                <a:solidFill>
                  <a:schemeClr val="accent1"/>
                </a:solidFill>
                <a:latin typeface="Times New Roman" pitchFamily="18" charset="0"/>
              </a:rPr>
              <a:t>С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3995738" y="2060575"/>
            <a:ext cx="48974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На рис приведены ВАХ диода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при нормальной температуре +20</a:t>
            </a:r>
            <a:r>
              <a:rPr lang="ru-RU" sz="2800" b="1" baseline="30000">
                <a:solidFill>
                  <a:srgbClr val="FFFF66"/>
                </a:solidFill>
                <a:latin typeface="Times New Roman" pitchFamily="18" charset="0"/>
              </a:rPr>
              <a:t>о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С</a:t>
            </a:r>
            <a:r>
              <a:rPr lang="ru-RU" sz="2800">
                <a:latin typeface="Times New Roman" pitchFamily="18" charset="0"/>
              </a:rPr>
              <a:t> (сплош-ная линия) и для температур 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на 50</a:t>
            </a:r>
            <a:r>
              <a:rPr lang="ru-RU" sz="2800" b="1" baseline="30000">
                <a:solidFill>
                  <a:schemeClr val="folHlink"/>
                </a:solidFill>
                <a:latin typeface="Times New Roman" pitchFamily="18" charset="0"/>
              </a:rPr>
              <a:t>о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С больше</a:t>
            </a:r>
            <a:r>
              <a:rPr lang="ru-RU" sz="2800">
                <a:latin typeface="Times New Roman" pitchFamily="18" charset="0"/>
              </a:rPr>
              <a:t> или </a:t>
            </a:r>
            <a:r>
              <a:rPr lang="ru-RU" sz="2800" b="1">
                <a:solidFill>
                  <a:schemeClr val="accent1"/>
                </a:solidFill>
                <a:latin typeface="Times New Roman" pitchFamily="18" charset="0"/>
              </a:rPr>
              <a:t>меньше</a:t>
            </a:r>
            <a:r>
              <a:rPr lang="ru-RU" sz="2800">
                <a:latin typeface="Times New Roman" pitchFamily="18" charset="0"/>
              </a:rPr>
              <a:t> нормальной температуры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Эта температурная зависи-мость позволяет использовать 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кремниевые диоды</a:t>
            </a:r>
            <a:r>
              <a:rPr lang="ru-RU" sz="2800">
                <a:latin typeface="Times New Roman" pitchFamily="18" charset="0"/>
              </a:rPr>
              <a:t> в качес-тве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датчиков температуры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6121400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Ток, протекающий через диод при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«обратном включении»</a:t>
            </a:r>
            <a:r>
              <a:rPr lang="ru-RU" sz="2800">
                <a:latin typeface="Times New Roman" pitchFamily="18" charset="0"/>
              </a:rPr>
              <a:t> также существенно зависит от температуры.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При увеличении температуры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 10</a:t>
            </a:r>
            <a:r>
              <a:rPr lang="ru-RU" sz="2800" b="1" baseline="3000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</a:t>
            </a:r>
            <a:r>
              <a:rPr lang="ru-RU" sz="2800">
                <a:latin typeface="Times New Roman" pitchFamily="18" charset="0"/>
              </a:rPr>
              <a:t> обратный ток диода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увеличивается примерно в 2 раза.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Поэтому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максимальная температура</a:t>
            </a:r>
            <a:r>
              <a:rPr lang="ru-RU" sz="2800">
                <a:latin typeface="Times New Roman" pitchFamily="18" charset="0"/>
              </a:rPr>
              <a:t> работы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 ограничивается допустимыми значениями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обратного тока диода</a:t>
            </a:r>
            <a:r>
              <a:rPr lang="ru-RU" sz="2800">
                <a:latin typeface="Times New Roman" pitchFamily="18" charset="0"/>
              </a:rPr>
              <a:t>, который приводит к дополнительному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тепловому разогреву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 и может вызвать его разрушение.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Для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кремниевых диодов</a:t>
            </a:r>
            <a:r>
              <a:rPr lang="ru-RU" sz="2800">
                <a:latin typeface="Times New Roman" pitchFamily="18" charset="0"/>
              </a:rPr>
              <a:t> максимальная температура</a:t>
            </a:r>
            <a:r>
              <a:rPr lang="ru-RU" sz="2800" i="1"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-перехода</a:t>
            </a:r>
            <a:r>
              <a:rPr lang="ru-RU" sz="2800">
                <a:latin typeface="Times New Roman" pitchFamily="18" charset="0"/>
              </a:rPr>
              <a:t> не должна превышать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120</a:t>
            </a:r>
            <a:r>
              <a:rPr lang="ru-RU" sz="28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С÷130</a:t>
            </a:r>
            <a:r>
              <a:rPr lang="ru-RU" sz="2800" b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9588" y="404813"/>
            <a:ext cx="4824412" cy="5726112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При расчете электронных схем часто используют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простейшую аппрок-симацию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ВАХ диода</a:t>
            </a:r>
            <a:r>
              <a:rPr lang="ru-RU" sz="2800">
                <a:latin typeface="Times New Roman" pitchFamily="18" charset="0"/>
              </a:rPr>
              <a:t> двумя </a:t>
            </a:r>
            <a:r>
              <a:rPr lang="ru-RU" sz="2800" b="1">
                <a:latin typeface="Times New Roman" pitchFamily="18" charset="0"/>
              </a:rPr>
              <a:t>прямыми</a:t>
            </a:r>
            <a:r>
              <a:rPr lang="ru-RU" sz="2800">
                <a:latin typeface="Times New Roman" pitchFamily="18" charset="0"/>
              </a:rPr>
              <a:t> линиями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Точка пересечения этих прямых указывает порого-вое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напряжение отпира-ния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Uотп</a:t>
            </a:r>
            <a:r>
              <a:rPr lang="ru-RU" sz="2800">
                <a:latin typeface="Times New Roman" pitchFamily="18" charset="0"/>
              </a:rPr>
              <a:t> диода.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Это напряжение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немного больше</a:t>
            </a:r>
            <a:r>
              <a:rPr lang="ru-RU" sz="2800">
                <a:latin typeface="Times New Roman" pitchFamily="18" charset="0"/>
              </a:rPr>
              <a:t> потенциального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барьера Ферми</a:t>
            </a:r>
            <a:r>
              <a:rPr lang="ru-RU" sz="2800">
                <a:latin typeface="Times New Roman" pitchFamily="18" charset="0"/>
              </a:rPr>
              <a:t>. </a:t>
            </a:r>
          </a:p>
        </p:txBody>
      </p:sp>
      <p:grpSp>
        <p:nvGrpSpPr>
          <p:cNvPr id="66610" name="Group 50"/>
          <p:cNvGrpSpPr>
            <a:grpSpLocks/>
          </p:cNvGrpSpPr>
          <p:nvPr/>
        </p:nvGrpSpPr>
        <p:grpSpPr bwMode="auto">
          <a:xfrm>
            <a:off x="179388" y="476250"/>
            <a:ext cx="3916362" cy="3025775"/>
            <a:chOff x="113" y="119"/>
            <a:chExt cx="2467" cy="1906"/>
          </a:xfrm>
        </p:grpSpPr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 flipH="1">
              <a:off x="1602" y="180"/>
              <a:ext cx="252" cy="14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292" y="1648"/>
              <a:ext cx="490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Uотп</a:t>
              </a:r>
            </a:p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621" y="1404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621" y="1159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621" y="915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621" y="670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621" y="425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 flipV="1">
              <a:off x="694" y="119"/>
              <a:ext cx="0" cy="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331" y="1342"/>
              <a:ext cx="290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331" y="1098"/>
              <a:ext cx="290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331" y="609"/>
              <a:ext cx="290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6576" name="Text Box 16"/>
            <p:cNvSpPr txBox="1">
              <a:spLocks noChangeArrowheads="1"/>
            </p:cNvSpPr>
            <p:nvPr/>
          </p:nvSpPr>
          <p:spPr bwMode="auto">
            <a:xfrm>
              <a:off x="331" y="364"/>
              <a:ext cx="290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113" y="119"/>
              <a:ext cx="544" cy="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984" y="158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275" y="158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1564" y="158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>
              <a:off x="1854" y="158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2145" y="158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rot="-5400000">
              <a:off x="1346" y="488"/>
              <a:ext cx="1" cy="2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1066" y="1797"/>
              <a:ext cx="307" cy="2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0,4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1746" y="1842"/>
              <a:ext cx="291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0,8</a:t>
              </a:r>
            </a:p>
          </p:txBody>
        </p:sp>
        <p:sp>
          <p:nvSpPr>
            <p:cNvPr id="66586" name="Freeform 26"/>
            <p:cNvSpPr>
              <a:spLocks/>
            </p:cNvSpPr>
            <p:nvPr/>
          </p:nvSpPr>
          <p:spPr bwMode="auto">
            <a:xfrm>
              <a:off x="1416" y="1464"/>
              <a:ext cx="222" cy="18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28575" cmpd="sng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 flipV="1">
              <a:off x="1637" y="180"/>
              <a:ext cx="217" cy="1285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2072" y="1710"/>
              <a:ext cx="508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331" y="853"/>
              <a:ext cx="290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694" y="1648"/>
              <a:ext cx="725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204" y="1661"/>
              <a:ext cx="1421" cy="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1571" y="1624"/>
              <a:ext cx="60" cy="5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250825" y="4292600"/>
            <a:ext cx="3960813" cy="1223963"/>
            <a:chOff x="178" y="2659"/>
            <a:chExt cx="2475" cy="703"/>
          </a:xfrm>
        </p:grpSpPr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 rot="5400000">
              <a:off x="1224" y="2974"/>
              <a:ext cx="384" cy="3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 rot="5400000" flipV="1">
              <a:off x="1774" y="2942"/>
              <a:ext cx="0" cy="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597" name="Text Box 37"/>
            <p:cNvSpPr txBox="1">
              <a:spLocks noChangeArrowheads="1"/>
            </p:cNvSpPr>
            <p:nvPr/>
          </p:nvSpPr>
          <p:spPr bwMode="auto">
            <a:xfrm>
              <a:off x="1610" y="2931"/>
              <a:ext cx="260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/>
                <a:t>+</a:t>
              </a:r>
            </a:p>
          </p:txBody>
        </p:sp>
        <p:sp>
          <p:nvSpPr>
            <p:cNvPr id="66598" name="Text Box 38"/>
            <p:cNvSpPr txBox="1">
              <a:spLocks noChangeArrowheads="1"/>
            </p:cNvSpPr>
            <p:nvPr/>
          </p:nvSpPr>
          <p:spPr bwMode="auto">
            <a:xfrm>
              <a:off x="960" y="2915"/>
              <a:ext cx="260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400"/>
                <a:t>–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1025" y="2659"/>
              <a:ext cx="781" cy="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Е = Uотп</a:t>
              </a:r>
            </a:p>
          </p:txBody>
        </p:sp>
        <p:grpSp>
          <p:nvGrpSpPr>
            <p:cNvPr id="66600" name="Group 40"/>
            <p:cNvGrpSpPr>
              <a:grpSpLocks/>
            </p:cNvGrpSpPr>
            <p:nvPr/>
          </p:nvGrpSpPr>
          <p:grpSpPr bwMode="auto">
            <a:xfrm flipH="1">
              <a:off x="504" y="3042"/>
              <a:ext cx="195" cy="256"/>
              <a:chOff x="3509" y="14016"/>
              <a:chExt cx="339" cy="452"/>
            </a:xfrm>
          </p:grpSpPr>
          <p:sp>
            <p:nvSpPr>
              <p:cNvPr id="66601" name="Freeform 41"/>
              <p:cNvSpPr>
                <a:spLocks/>
              </p:cNvSpPr>
              <p:nvPr/>
            </p:nvSpPr>
            <p:spPr bwMode="auto">
              <a:xfrm>
                <a:off x="3509" y="14016"/>
                <a:ext cx="339" cy="4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2"/>
                  </a:cxn>
                  <a:cxn ang="0">
                    <a:pos x="339" y="226"/>
                  </a:cxn>
                  <a:cxn ang="0">
                    <a:pos x="0" y="0"/>
                  </a:cxn>
                </a:cxnLst>
                <a:rect l="0" t="0" r="r" b="b"/>
                <a:pathLst>
                  <a:path w="339" h="452">
                    <a:moveTo>
                      <a:pt x="0" y="0"/>
                    </a:moveTo>
                    <a:lnTo>
                      <a:pt x="0" y="452"/>
                    </a:lnTo>
                    <a:lnTo>
                      <a:pt x="339" y="2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602" name="Line 42"/>
              <p:cNvSpPr>
                <a:spLocks noChangeShapeType="1"/>
              </p:cNvSpPr>
              <p:nvPr/>
            </p:nvSpPr>
            <p:spPr bwMode="auto">
              <a:xfrm>
                <a:off x="3848" y="14016"/>
                <a:ext cx="0" cy="4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243" y="2723"/>
              <a:ext cx="717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Dидеал</a:t>
              </a:r>
            </a:p>
          </p:txBody>
        </p:sp>
        <p:sp>
          <p:nvSpPr>
            <p:cNvPr id="66604" name="Rectangle 44"/>
            <p:cNvSpPr>
              <a:spLocks noChangeArrowheads="1"/>
            </p:cNvSpPr>
            <p:nvPr/>
          </p:nvSpPr>
          <p:spPr bwMode="auto">
            <a:xfrm>
              <a:off x="2002" y="3106"/>
              <a:ext cx="325" cy="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605" name="Line 45"/>
            <p:cNvSpPr>
              <a:spLocks noChangeShapeType="1"/>
            </p:cNvSpPr>
            <p:nvPr/>
          </p:nvSpPr>
          <p:spPr bwMode="auto">
            <a:xfrm>
              <a:off x="2327" y="3170"/>
              <a:ext cx="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607" name="Text Box 47"/>
            <p:cNvSpPr txBox="1">
              <a:spLocks noChangeArrowheads="1"/>
            </p:cNvSpPr>
            <p:nvPr/>
          </p:nvSpPr>
          <p:spPr bwMode="auto">
            <a:xfrm>
              <a:off x="1871" y="2723"/>
              <a:ext cx="782" cy="2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Rдиф</a:t>
              </a:r>
            </a:p>
          </p:txBody>
        </p:sp>
        <p:sp>
          <p:nvSpPr>
            <p:cNvPr id="66608" name="Line 48"/>
            <p:cNvSpPr>
              <a:spLocks noChangeShapeType="1"/>
            </p:cNvSpPr>
            <p:nvPr/>
          </p:nvSpPr>
          <p:spPr bwMode="auto">
            <a:xfrm rot="5400000" flipV="1">
              <a:off x="862" y="2486"/>
              <a:ext cx="0" cy="1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8964613" cy="2952750"/>
          </a:xfrm>
        </p:spPr>
        <p:txBody>
          <a:bodyPr/>
          <a:lstStyle/>
          <a:p>
            <a:pPr algn="just"/>
            <a:r>
              <a:rPr lang="ru-RU">
                <a:latin typeface="Times New Roman" pitchFamily="18" charset="0"/>
              </a:rPr>
              <a:t>Эти элементы объединяются в схемы совместно с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источниками напряжения</a:t>
            </a:r>
            <a:r>
              <a:rPr lang="ru-RU">
                <a:latin typeface="Times New Roman" pitchFamily="18" charset="0"/>
              </a:rPr>
              <a:t> или </a:t>
            </a:r>
            <a:r>
              <a:rPr lang="ru-RU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источниками тока</a:t>
            </a:r>
            <a:r>
              <a:rPr lang="ru-RU">
                <a:latin typeface="Times New Roman" pitchFamily="18" charset="0"/>
              </a:rPr>
              <a:t> (</a:t>
            </a:r>
            <a:r>
              <a:rPr lang="ru-RU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постоянного</a:t>
            </a:r>
            <a:r>
              <a:rPr lang="ru-RU">
                <a:latin typeface="Times New Roman" pitchFamily="18" charset="0"/>
              </a:rPr>
              <a:t> или </a:t>
            </a:r>
            <a:r>
              <a:rPr lang="ru-RU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переменного</a:t>
            </a:r>
            <a:r>
              <a:rPr lang="ru-RU">
                <a:latin typeface="Times New Roman" pitchFamily="18" charset="0"/>
              </a:rPr>
              <a:t> тока). На рисунке показано условное графическое обозначение  активных  источников:</a:t>
            </a:r>
            <a:r>
              <a:rPr lang="ru-RU"/>
              <a:t> 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1990725" y="4492625"/>
            <a:ext cx="1084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312988" y="464185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987550" y="4170363"/>
            <a:ext cx="1084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312988" y="4329113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 flipV="1">
            <a:off x="2530475" y="3749675"/>
            <a:ext cx="1588" cy="415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2528888" y="4622800"/>
            <a:ext cx="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638425" y="3644900"/>
            <a:ext cx="433388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3200">
                <a:latin typeface="Times New Roman" pitchFamily="18" charset="0"/>
              </a:rPr>
              <a:t>+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693988" y="4562475"/>
            <a:ext cx="433387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3200">
                <a:latin typeface="Times New Roman" pitchFamily="18" charset="0"/>
              </a:rPr>
              <a:t>–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3938588" y="4065588"/>
            <a:ext cx="652462" cy="630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4265613" y="4170363"/>
            <a:ext cx="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4265613" y="374967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54" name="Freeform 18"/>
          <p:cNvSpPr>
            <a:spLocks/>
          </p:cNvSpPr>
          <p:nvPr/>
        </p:nvSpPr>
        <p:spPr bwMode="auto">
          <a:xfrm>
            <a:off x="4048125" y="4381500"/>
            <a:ext cx="434975" cy="209550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3" y="0"/>
              </a:cxn>
              <a:cxn ang="0">
                <a:pos x="226" y="113"/>
              </a:cxn>
              <a:cxn ang="0">
                <a:pos x="339" y="226"/>
              </a:cxn>
              <a:cxn ang="0">
                <a:pos x="452" y="113"/>
              </a:cxn>
            </a:cxnLst>
            <a:rect l="0" t="0" r="r" b="b"/>
            <a:pathLst>
              <a:path w="452" h="226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75"/>
                  <a:pt x="226" y="113"/>
                </a:cubicBezTo>
                <a:cubicBezTo>
                  <a:pt x="264" y="151"/>
                  <a:pt x="301" y="226"/>
                  <a:pt x="339" y="226"/>
                </a:cubicBezTo>
                <a:cubicBezTo>
                  <a:pt x="377" y="226"/>
                  <a:pt x="433" y="132"/>
                  <a:pt x="452" y="113"/>
                </a:cubicBezTo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724525" y="4897438"/>
            <a:ext cx="649288" cy="630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6048375" y="5213350"/>
            <a:ext cx="0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6048375" y="458152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6157913" y="4581525"/>
            <a:ext cx="4318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>
                <a:latin typeface="Times New Roman" pitchFamily="18" charset="0"/>
              </a:rPr>
              <a:t>+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157913" y="5318125"/>
            <a:ext cx="431800" cy="4206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3200">
                <a:latin typeface="Times New Roman" pitchFamily="18" charset="0"/>
              </a:rPr>
              <a:t>–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6048375" y="5002213"/>
            <a:ext cx="0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7451725" y="4824413"/>
            <a:ext cx="649288" cy="6302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7777163" y="4508500"/>
            <a:ext cx="0" cy="525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66" name="Freeform 30"/>
          <p:cNvSpPr>
            <a:spLocks/>
          </p:cNvSpPr>
          <p:nvPr/>
        </p:nvSpPr>
        <p:spPr bwMode="auto">
          <a:xfrm>
            <a:off x="7559675" y="4929188"/>
            <a:ext cx="433388" cy="211137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3" y="0"/>
              </a:cxn>
              <a:cxn ang="0">
                <a:pos x="226" y="113"/>
              </a:cxn>
              <a:cxn ang="0">
                <a:pos x="339" y="226"/>
              </a:cxn>
              <a:cxn ang="0">
                <a:pos x="452" y="113"/>
              </a:cxn>
            </a:cxnLst>
            <a:rect l="0" t="0" r="r" b="b"/>
            <a:pathLst>
              <a:path w="452" h="226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75"/>
                  <a:pt x="226" y="113"/>
                </a:cubicBezTo>
                <a:cubicBezTo>
                  <a:pt x="264" y="151"/>
                  <a:pt x="301" y="226"/>
                  <a:pt x="339" y="226"/>
                </a:cubicBezTo>
                <a:cubicBezTo>
                  <a:pt x="377" y="226"/>
                  <a:pt x="433" y="132"/>
                  <a:pt x="452" y="11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67" name="Freeform 31"/>
          <p:cNvSpPr>
            <a:spLocks/>
          </p:cNvSpPr>
          <p:nvPr/>
        </p:nvSpPr>
        <p:spPr bwMode="auto">
          <a:xfrm>
            <a:off x="7559675" y="5140325"/>
            <a:ext cx="433388" cy="209550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113" y="0"/>
              </a:cxn>
              <a:cxn ang="0">
                <a:pos x="226" y="113"/>
              </a:cxn>
              <a:cxn ang="0">
                <a:pos x="339" y="226"/>
              </a:cxn>
              <a:cxn ang="0">
                <a:pos x="452" y="113"/>
              </a:cxn>
            </a:cxnLst>
            <a:rect l="0" t="0" r="r" b="b"/>
            <a:pathLst>
              <a:path w="452" h="226">
                <a:moveTo>
                  <a:pt x="0" y="113"/>
                </a:moveTo>
                <a:cubicBezTo>
                  <a:pt x="37" y="56"/>
                  <a:pt x="75" y="0"/>
                  <a:pt x="113" y="0"/>
                </a:cubicBezTo>
                <a:cubicBezTo>
                  <a:pt x="151" y="0"/>
                  <a:pt x="188" y="75"/>
                  <a:pt x="226" y="113"/>
                </a:cubicBezTo>
                <a:cubicBezTo>
                  <a:pt x="264" y="151"/>
                  <a:pt x="301" y="226"/>
                  <a:pt x="339" y="226"/>
                </a:cubicBezTo>
                <a:cubicBezTo>
                  <a:pt x="377" y="226"/>
                  <a:pt x="433" y="132"/>
                  <a:pt x="452" y="11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flipV="1">
            <a:off x="7777163" y="5245100"/>
            <a:ext cx="0" cy="525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468313" y="4065588"/>
            <a:ext cx="650875" cy="630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V="1">
            <a:off x="793750" y="4170363"/>
            <a:ext cx="0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793750" y="374967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901700" y="3749675"/>
            <a:ext cx="4333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>
                <a:latin typeface="Times New Roman" pitchFamily="18" charset="0"/>
              </a:rPr>
              <a:t>+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901700" y="4486275"/>
            <a:ext cx="4333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3200">
                <a:latin typeface="Times New Roman" pitchFamily="18" charset="0"/>
              </a:rPr>
              <a:t>–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1227138" y="4065588"/>
            <a:ext cx="43338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 b="1">
                <a:latin typeface="Times New Roman" pitchFamily="18" charset="0"/>
              </a:rPr>
              <a:t>Е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3071813" y="4065588"/>
            <a:ext cx="434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 b="1">
                <a:latin typeface="Times New Roman" pitchFamily="18" charset="0"/>
              </a:rPr>
              <a:t>Е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4699000" y="4065588"/>
            <a:ext cx="434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 b="1">
                <a:latin typeface="Times New Roman" pitchFamily="18" charset="0"/>
              </a:rPr>
              <a:t>Е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588125" y="5013325"/>
            <a:ext cx="434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 b="1">
                <a:latin typeface="Times New Roman" pitchFamily="18" charset="0"/>
              </a:rPr>
              <a:t>J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8243888" y="4941888"/>
            <a:ext cx="434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3200" b="1">
                <a:latin typeface="Times New Roman" pitchFamily="18" charset="0"/>
              </a:rPr>
              <a:t>J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4392612" cy="40322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В вычислительной тех-нике используются диоды, реализованные на основе перехода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«ме-талл-полупроводник».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 Полупроводник может иметь проводимость 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-типа</a:t>
            </a:r>
            <a:r>
              <a:rPr lang="ru-RU" sz="2800">
                <a:latin typeface="Times New Roman" pitchFamily="18" charset="0"/>
              </a:rPr>
              <a:t> или 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-тира</a:t>
            </a:r>
            <a:r>
              <a:rPr lang="ru-RU" sz="2800">
                <a:latin typeface="Times New Roman" pitchFamily="18" charset="0"/>
              </a:rPr>
              <a:t>. Такие диоды называются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диодами Шотки</a:t>
            </a:r>
            <a:r>
              <a:rPr lang="ru-RU" sz="2800">
                <a:latin typeface="Times New Roman" pitchFamily="18" charset="0"/>
              </a:rPr>
              <a:t>.</a:t>
            </a:r>
            <a:r>
              <a:rPr lang="ru-RU"/>
              <a:t> </a:t>
            </a:r>
          </a:p>
        </p:txBody>
      </p:sp>
      <p:grpSp>
        <p:nvGrpSpPr>
          <p:cNvPr id="67631" name="Group 47"/>
          <p:cNvGrpSpPr>
            <a:grpSpLocks/>
          </p:cNvGrpSpPr>
          <p:nvPr/>
        </p:nvGrpSpPr>
        <p:grpSpPr bwMode="auto">
          <a:xfrm>
            <a:off x="4787900" y="1484313"/>
            <a:ext cx="4183063" cy="3473450"/>
            <a:chOff x="3061" y="119"/>
            <a:chExt cx="2635" cy="2188"/>
          </a:xfrm>
        </p:grpSpPr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4218" y="1361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4218" y="1125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4218" y="888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4218" y="651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4218" y="415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 flipV="1">
              <a:off x="4282" y="119"/>
              <a:ext cx="0" cy="2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3961" y="1302"/>
              <a:ext cx="25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3961" y="1065"/>
              <a:ext cx="25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3961" y="592"/>
              <a:ext cx="25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3961" y="356"/>
              <a:ext cx="25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3696" y="119"/>
              <a:ext cx="52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539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4796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5053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5310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5567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 rot="-5400000">
              <a:off x="4379" y="280"/>
              <a:ext cx="0" cy="2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3768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4025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4649" y="1661"/>
              <a:ext cx="25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0,4</a:t>
              </a:r>
            </a:p>
          </p:txBody>
        </p:sp>
        <p:sp>
          <p:nvSpPr>
            <p:cNvPr id="67609" name="Text Box 25"/>
            <p:cNvSpPr txBox="1">
              <a:spLocks noChangeArrowheads="1"/>
            </p:cNvSpPr>
            <p:nvPr/>
          </p:nvSpPr>
          <p:spPr bwMode="auto">
            <a:xfrm>
              <a:off x="5193" y="1661"/>
              <a:ext cx="25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0,8</a:t>
              </a:r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 flipV="1">
              <a:off x="3318" y="1716"/>
              <a:ext cx="835" cy="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1" name="Freeform 27"/>
            <p:cNvSpPr>
              <a:spLocks/>
            </p:cNvSpPr>
            <p:nvPr/>
          </p:nvSpPr>
          <p:spPr bwMode="auto">
            <a:xfrm>
              <a:off x="4961" y="1422"/>
              <a:ext cx="152" cy="171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ap="flat" cmpd="sng">
              <a:solidFill>
                <a:srgbClr val="FFFF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 flipV="1">
              <a:off x="5117" y="178"/>
              <a:ext cx="193" cy="1242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5246" y="1894"/>
              <a:ext cx="45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7615" name="Text Box 31"/>
            <p:cNvSpPr txBox="1">
              <a:spLocks noChangeArrowheads="1"/>
            </p:cNvSpPr>
            <p:nvPr/>
          </p:nvSpPr>
          <p:spPr bwMode="auto">
            <a:xfrm>
              <a:off x="3961" y="829"/>
              <a:ext cx="25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3511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3254" y="1539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4280" y="1597"/>
              <a:ext cx="645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19" name="Freeform 35"/>
            <p:cNvSpPr>
              <a:spLocks/>
            </p:cNvSpPr>
            <p:nvPr/>
          </p:nvSpPr>
          <p:spPr bwMode="auto">
            <a:xfrm>
              <a:off x="4151" y="1598"/>
              <a:ext cx="131" cy="121"/>
            </a:xfrm>
            <a:custGeom>
              <a:avLst/>
              <a:gdLst/>
              <a:ahLst/>
              <a:cxnLst>
                <a:cxn ang="0">
                  <a:pos x="231" y="0"/>
                </a:cxn>
                <a:cxn ang="0">
                  <a:pos x="170" y="194"/>
                </a:cxn>
                <a:cxn ang="0">
                  <a:pos x="0" y="225"/>
                </a:cxn>
              </a:cxnLst>
              <a:rect l="0" t="0" r="r" b="b"/>
              <a:pathLst>
                <a:path w="231" h="231">
                  <a:moveTo>
                    <a:pt x="231" y="0"/>
                  </a:moveTo>
                  <a:cubicBezTo>
                    <a:pt x="221" y="32"/>
                    <a:pt x="208" y="157"/>
                    <a:pt x="170" y="194"/>
                  </a:cubicBezTo>
                  <a:cubicBezTo>
                    <a:pt x="132" y="231"/>
                    <a:pt x="35" y="219"/>
                    <a:pt x="0" y="225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0" name="Freeform 36"/>
            <p:cNvSpPr>
              <a:spLocks/>
            </p:cNvSpPr>
            <p:nvPr/>
          </p:nvSpPr>
          <p:spPr bwMode="auto">
            <a:xfrm>
              <a:off x="3188" y="1719"/>
              <a:ext cx="127" cy="11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69" y="54"/>
                </a:cxn>
                <a:cxn ang="0">
                  <a:pos x="0" y="216"/>
                </a:cxn>
              </a:cxnLst>
              <a:rect l="0" t="0" r="r" b="b"/>
              <a:pathLst>
                <a:path w="222" h="216">
                  <a:moveTo>
                    <a:pt x="222" y="0"/>
                  </a:moveTo>
                  <a:cubicBezTo>
                    <a:pt x="197" y="9"/>
                    <a:pt x="106" y="18"/>
                    <a:pt x="69" y="54"/>
                  </a:cubicBezTo>
                  <a:cubicBezTo>
                    <a:pt x="32" y="90"/>
                    <a:pt x="14" y="182"/>
                    <a:pt x="0" y="216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 flipH="1">
              <a:off x="3129" y="1832"/>
              <a:ext cx="59" cy="4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4218" y="1834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4218" y="2071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4" name="Text Box 40"/>
            <p:cNvSpPr txBox="1">
              <a:spLocks noChangeArrowheads="1"/>
            </p:cNvSpPr>
            <p:nvPr/>
          </p:nvSpPr>
          <p:spPr bwMode="auto">
            <a:xfrm>
              <a:off x="3606" y="1775"/>
              <a:ext cx="61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–0,001</a:t>
              </a:r>
            </a:p>
          </p:txBody>
        </p:sp>
        <p:sp>
          <p:nvSpPr>
            <p:cNvPr id="67625" name="Text Box 41"/>
            <p:cNvSpPr txBox="1">
              <a:spLocks noChangeArrowheads="1"/>
            </p:cNvSpPr>
            <p:nvPr/>
          </p:nvSpPr>
          <p:spPr bwMode="auto">
            <a:xfrm>
              <a:off x="3606" y="2012"/>
              <a:ext cx="61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–0,002</a:t>
              </a:r>
            </a:p>
          </p:txBody>
        </p:sp>
        <p:sp>
          <p:nvSpPr>
            <p:cNvPr id="67626" name="Text Box 42"/>
            <p:cNvSpPr txBox="1">
              <a:spLocks noChangeArrowheads="1"/>
            </p:cNvSpPr>
            <p:nvPr/>
          </p:nvSpPr>
          <p:spPr bwMode="auto">
            <a:xfrm>
              <a:off x="3575" y="1361"/>
              <a:ext cx="321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–10</a:t>
              </a:r>
            </a:p>
          </p:txBody>
        </p:sp>
        <p:sp>
          <p:nvSpPr>
            <p:cNvPr id="67627" name="Text Box 43"/>
            <p:cNvSpPr txBox="1">
              <a:spLocks noChangeArrowheads="1"/>
            </p:cNvSpPr>
            <p:nvPr/>
          </p:nvSpPr>
          <p:spPr bwMode="auto">
            <a:xfrm>
              <a:off x="3061" y="1361"/>
              <a:ext cx="321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–20</a:t>
              </a:r>
            </a:p>
          </p:txBody>
        </p:sp>
        <p:sp>
          <p:nvSpPr>
            <p:cNvPr id="67628" name="Line 44"/>
            <p:cNvSpPr>
              <a:spLocks noChangeShapeType="1"/>
            </p:cNvSpPr>
            <p:nvPr/>
          </p:nvSpPr>
          <p:spPr bwMode="auto">
            <a:xfrm flipV="1">
              <a:off x="4432" y="178"/>
              <a:ext cx="171" cy="124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629" name="Freeform 45"/>
            <p:cNvSpPr>
              <a:spLocks/>
            </p:cNvSpPr>
            <p:nvPr/>
          </p:nvSpPr>
          <p:spPr bwMode="auto">
            <a:xfrm>
              <a:off x="4282" y="1420"/>
              <a:ext cx="152" cy="170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179388" y="5300663"/>
            <a:ext cx="87852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ru-RU" sz="2800">
                <a:latin typeface="Times New Roman" pitchFamily="18" charset="0"/>
              </a:rPr>
              <a:t>  Особенностью </a:t>
            </a: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диодов Шотки</a:t>
            </a:r>
            <a:r>
              <a:rPr lang="ru-RU" sz="2800">
                <a:latin typeface="Times New Roman" pitchFamily="18" charset="0"/>
              </a:rPr>
              <a:t> является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отсутствие потенциального барьера</a:t>
            </a:r>
            <a:r>
              <a:rPr lang="ru-RU" sz="2800">
                <a:latin typeface="Times New Roman" pitchFamily="18" charset="0"/>
              </a:rPr>
              <a:t> на границе перехода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металл-полупроводник. </a:t>
            </a:r>
            <a:r>
              <a:rPr lang="ru-RU" sz="2800">
                <a:solidFill>
                  <a:schemeClr val="hlink"/>
                </a:solidFill>
                <a:latin typeface="Times New Roman" pitchFamily="18" charset="0"/>
              </a:rPr>
              <a:t>  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539750" y="260350"/>
            <a:ext cx="8208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b="1">
                <a:solidFill>
                  <a:schemeClr val="folHlink"/>
                </a:solidFill>
                <a:latin typeface="Times New Roman" pitchFamily="18" charset="0"/>
              </a:rPr>
              <a:t>ДИОДЫ ШОТКИ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785225" cy="619283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sz="2800">
                <a:effectLst/>
                <a:latin typeface="Times New Roman" pitchFamily="18" charset="0"/>
              </a:rPr>
              <a:t>Поэтому прямая ветвь ВАХ начинается практически с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нулевого напряжения</a:t>
            </a:r>
            <a:r>
              <a:rPr lang="ru-RU" b="1">
                <a:solidFill>
                  <a:srgbClr val="FFFF66"/>
                </a:solidFill>
                <a:effectLst/>
              </a:rPr>
              <a:t> </a:t>
            </a:r>
            <a:endParaRPr lang="ru-RU" sz="28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Падение напряжения на диоде не превышает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0,1÷0,3 В,</a:t>
            </a:r>
            <a:r>
              <a:rPr lang="ru-RU" sz="2800">
                <a:latin typeface="Times New Roman" pitchFamily="18" charset="0"/>
              </a:rPr>
              <a:t> что в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несколько раз меньше</a:t>
            </a:r>
            <a:r>
              <a:rPr lang="ru-RU" sz="2800">
                <a:latin typeface="Times New Roman" pitchFamily="18" charset="0"/>
              </a:rPr>
              <a:t>, чем у обычного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кремниевого диода с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переходом</a:t>
            </a:r>
            <a:r>
              <a:rPr lang="ru-RU" sz="2800">
                <a:latin typeface="Times New Roman" pitchFamily="18" charset="0"/>
              </a:rPr>
              <a:t> (пунктирная линия на рис.). 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Поэтому при протекании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больших токов</a:t>
            </a:r>
            <a:r>
              <a:rPr lang="ru-RU" sz="2800">
                <a:latin typeface="Times New Roman" pitchFamily="18" charset="0"/>
              </a:rPr>
              <a:t> через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диод Шотки</a:t>
            </a:r>
            <a:r>
              <a:rPr lang="ru-RU" sz="2800">
                <a:latin typeface="Times New Roman" pitchFamily="18" charset="0"/>
              </a:rPr>
              <a:t> рассеиваемая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тепловая мощность</a:t>
            </a:r>
            <a:r>
              <a:rPr lang="ru-RU" sz="2800">
                <a:latin typeface="Times New Roman" pitchFamily="18" charset="0"/>
              </a:rPr>
              <a:t> в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несколько раз меньше</a:t>
            </a:r>
            <a:r>
              <a:rPr lang="ru-RU" sz="2800">
                <a:latin typeface="Times New Roman" pitchFamily="18" charset="0"/>
              </a:rPr>
              <a:t>, чем у аналогичных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кремниевых диодов с 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-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переходом</a:t>
            </a:r>
            <a:r>
              <a:rPr lang="ru-RU" sz="2800">
                <a:latin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Неприятной особенностью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диодов Шотки</a:t>
            </a:r>
            <a:r>
              <a:rPr lang="ru-RU" sz="2800">
                <a:latin typeface="Times New Roman" pitchFamily="18" charset="0"/>
              </a:rPr>
              <a:t> является относительно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небольшое максимальное обратное напряжение,</a:t>
            </a:r>
            <a:r>
              <a:rPr lang="ru-RU" sz="2800">
                <a:latin typeface="Times New Roman" pitchFamily="18" charset="0"/>
              </a:rPr>
              <a:t> которое не превышает нескольких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десятков Вольт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663" y="836613"/>
            <a:ext cx="4679950" cy="4824412"/>
          </a:xfrm>
        </p:spPr>
        <p:txBody>
          <a:bodyPr/>
          <a:lstStyle/>
          <a:p>
            <a:pPr algn="just">
              <a:lnSpc>
                <a:spcPct val="85000"/>
              </a:lnSpc>
              <a:spcBef>
                <a:spcPct val="0"/>
              </a:spcBef>
            </a:pPr>
            <a:r>
              <a:rPr lang="ru-RU" sz="2800">
                <a:latin typeface="Times New Roman" pitchFamily="18" charset="0"/>
              </a:rPr>
              <a:t>Резкое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возрастание тока</a:t>
            </a:r>
            <a:r>
              <a:rPr lang="ru-RU" sz="2800">
                <a:latin typeface="Times New Roman" pitchFamily="18" charset="0"/>
              </a:rPr>
              <a:t> при увеличении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обрат-ного напряжения</a:t>
            </a:r>
            <a:r>
              <a:rPr lang="ru-RU" sz="2800">
                <a:latin typeface="Times New Roman" pitchFamily="18" charset="0"/>
              </a:rPr>
              <a:t> на </a:t>
            </a:r>
            <a:r>
              <a: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p-n-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переходе</a:t>
            </a:r>
            <a:r>
              <a:rPr lang="ru-RU" sz="2800">
                <a:latin typeface="Times New Roman" pitchFamily="18" charset="0"/>
              </a:rPr>
              <a:t> используется как положительное свойство в специальных диодах с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«Зенеровским пробоем».</a:t>
            </a:r>
          </a:p>
          <a:p>
            <a:pPr algn="just">
              <a:lnSpc>
                <a:spcPct val="85000"/>
              </a:lnSpc>
              <a:spcBef>
                <a:spcPct val="0"/>
              </a:spcBef>
            </a:pPr>
            <a:r>
              <a:rPr lang="ru-RU" sz="1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Этот «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восстанавливае-мый пробой</a:t>
            </a:r>
            <a:r>
              <a:rPr lang="ru-RU" sz="2800">
                <a:latin typeface="Times New Roman" pitchFamily="18" charset="0"/>
              </a:rPr>
              <a:t>» характери-зуется стабильным на-пряжением пробоя, или напряжением стабилиза-ции</a:t>
            </a:r>
            <a:r>
              <a:rPr lang="ru-RU" sz="2800"/>
              <a:t> </a:t>
            </a:r>
            <a:r>
              <a:rPr lang="ru-RU" sz="2800" b="1" i="1">
                <a:solidFill>
                  <a:schemeClr val="hlink"/>
                </a:solidFill>
                <a:effectLst/>
                <a:latin typeface="Times New Roman" pitchFamily="18" charset="0"/>
              </a:rPr>
              <a:t>Uст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pSp>
        <p:nvGrpSpPr>
          <p:cNvPr id="69688" name="Group 56"/>
          <p:cNvGrpSpPr>
            <a:grpSpLocks/>
          </p:cNvGrpSpPr>
          <p:nvPr/>
        </p:nvGrpSpPr>
        <p:grpSpPr bwMode="auto">
          <a:xfrm>
            <a:off x="179388" y="836613"/>
            <a:ext cx="4098925" cy="4303712"/>
            <a:chOff x="191" y="119"/>
            <a:chExt cx="2582" cy="2711"/>
          </a:xfrm>
        </p:grpSpPr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892" y="1906"/>
              <a:ext cx="23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ΔI</a:t>
              </a:r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1760" y="1167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1760" y="920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1760" y="67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1760" y="427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flipV="1">
              <a:off x="1827" y="119"/>
              <a:ext cx="0" cy="2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1448" y="1105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1448" y="858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1448" y="365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1202" y="119"/>
              <a:ext cx="55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мА</a:t>
              </a:r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2149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2461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rot="-5400000">
              <a:off x="1521" y="239"/>
              <a:ext cx="0" cy="2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1214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1526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2305" y="1167"/>
              <a:ext cx="31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753" y="1446"/>
              <a:ext cx="935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5" name="Freeform 23"/>
            <p:cNvSpPr>
              <a:spLocks/>
            </p:cNvSpPr>
            <p:nvPr/>
          </p:nvSpPr>
          <p:spPr bwMode="auto">
            <a:xfrm>
              <a:off x="1916" y="1228"/>
              <a:ext cx="77" cy="177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1993" y="181"/>
              <a:ext cx="78" cy="104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2227" y="1475"/>
              <a:ext cx="54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1448" y="612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903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>
              <a:off x="581" y="1351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V="1">
              <a:off x="1836" y="1412"/>
              <a:ext cx="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2" name="Freeform 30"/>
            <p:cNvSpPr>
              <a:spLocks/>
            </p:cNvSpPr>
            <p:nvPr/>
          </p:nvSpPr>
          <p:spPr bwMode="auto">
            <a:xfrm>
              <a:off x="1680" y="1414"/>
              <a:ext cx="158" cy="38"/>
            </a:xfrm>
            <a:custGeom>
              <a:avLst/>
              <a:gdLst/>
              <a:ahLst/>
              <a:cxnLst>
                <a:cxn ang="0">
                  <a:pos x="231" y="0"/>
                </a:cxn>
                <a:cxn ang="0">
                  <a:pos x="170" y="194"/>
                </a:cxn>
                <a:cxn ang="0">
                  <a:pos x="0" y="225"/>
                </a:cxn>
              </a:cxnLst>
              <a:rect l="0" t="0" r="r" b="b"/>
              <a:pathLst>
                <a:path w="231" h="231">
                  <a:moveTo>
                    <a:pt x="231" y="0"/>
                  </a:moveTo>
                  <a:cubicBezTo>
                    <a:pt x="221" y="32"/>
                    <a:pt x="208" y="157"/>
                    <a:pt x="170" y="194"/>
                  </a:cubicBezTo>
                  <a:cubicBezTo>
                    <a:pt x="132" y="231"/>
                    <a:pt x="35" y="219"/>
                    <a:pt x="0" y="225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3" name="Freeform 31"/>
            <p:cNvSpPr>
              <a:spLocks/>
            </p:cNvSpPr>
            <p:nvPr/>
          </p:nvSpPr>
          <p:spPr bwMode="auto">
            <a:xfrm>
              <a:off x="673" y="1448"/>
              <a:ext cx="79" cy="87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69" y="54"/>
                </a:cxn>
                <a:cxn ang="0">
                  <a:pos x="0" y="216"/>
                </a:cxn>
              </a:cxnLst>
              <a:rect l="0" t="0" r="r" b="b"/>
              <a:pathLst>
                <a:path w="222" h="216">
                  <a:moveTo>
                    <a:pt x="222" y="0"/>
                  </a:moveTo>
                  <a:cubicBezTo>
                    <a:pt x="197" y="9"/>
                    <a:pt x="106" y="18"/>
                    <a:pt x="69" y="54"/>
                  </a:cubicBezTo>
                  <a:cubicBezTo>
                    <a:pt x="32" y="90"/>
                    <a:pt x="14" y="182"/>
                    <a:pt x="0" y="216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 flipH="1">
              <a:off x="454" y="1535"/>
              <a:ext cx="221" cy="115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1760" y="1660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>
              <a:off x="1760" y="1906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67" name="Text Box 35"/>
            <p:cNvSpPr txBox="1">
              <a:spLocks noChangeArrowheads="1"/>
            </p:cNvSpPr>
            <p:nvPr/>
          </p:nvSpPr>
          <p:spPr bwMode="auto">
            <a:xfrm>
              <a:off x="1448" y="1598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–2</a:t>
              </a:r>
            </a:p>
          </p:txBody>
        </p:sp>
        <p:sp>
          <p:nvSpPr>
            <p:cNvPr id="69668" name="Text Box 36"/>
            <p:cNvSpPr txBox="1">
              <a:spLocks noChangeArrowheads="1"/>
            </p:cNvSpPr>
            <p:nvPr/>
          </p:nvSpPr>
          <p:spPr bwMode="auto">
            <a:xfrm>
              <a:off x="1448" y="1844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–4</a:t>
              </a:r>
            </a:p>
          </p:txBody>
        </p:sp>
        <p:sp>
          <p:nvSpPr>
            <p:cNvPr id="69669" name="Text Box 37"/>
            <p:cNvSpPr txBox="1">
              <a:spLocks noChangeArrowheads="1"/>
            </p:cNvSpPr>
            <p:nvPr/>
          </p:nvSpPr>
          <p:spPr bwMode="auto">
            <a:xfrm>
              <a:off x="980" y="1167"/>
              <a:ext cx="39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–5</a:t>
              </a:r>
            </a:p>
          </p:txBody>
        </p:sp>
        <p:sp>
          <p:nvSpPr>
            <p:cNvPr id="69670" name="Text Box 38"/>
            <p:cNvSpPr txBox="1">
              <a:spLocks noChangeArrowheads="1"/>
            </p:cNvSpPr>
            <p:nvPr/>
          </p:nvSpPr>
          <p:spPr bwMode="auto">
            <a:xfrm>
              <a:off x="357" y="1167"/>
              <a:ext cx="39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–10</a:t>
              </a:r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1760" y="2153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>
              <a:off x="1760" y="2399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73" name="Text Box 41"/>
            <p:cNvSpPr txBox="1">
              <a:spLocks noChangeArrowheads="1"/>
            </p:cNvSpPr>
            <p:nvPr/>
          </p:nvSpPr>
          <p:spPr bwMode="auto">
            <a:xfrm>
              <a:off x="1448" y="2091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–6</a:t>
              </a:r>
            </a:p>
          </p:txBody>
        </p:sp>
        <p:sp>
          <p:nvSpPr>
            <p:cNvPr id="69674" name="Text Box 42"/>
            <p:cNvSpPr txBox="1">
              <a:spLocks noChangeArrowheads="1"/>
            </p:cNvSpPr>
            <p:nvPr/>
          </p:nvSpPr>
          <p:spPr bwMode="auto">
            <a:xfrm>
              <a:off x="1448" y="2337"/>
              <a:ext cx="31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–8</a:t>
              </a:r>
            </a:p>
          </p:txBody>
        </p:sp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634" y="1575"/>
              <a:ext cx="61" cy="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472" y="2442"/>
              <a:ext cx="62" cy="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581" y="1413"/>
              <a:ext cx="0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78" name="Text Box 46"/>
            <p:cNvSpPr txBox="1">
              <a:spLocks noChangeArrowheads="1"/>
            </p:cNvSpPr>
            <p:nvPr/>
          </p:nvSpPr>
          <p:spPr bwMode="auto">
            <a:xfrm>
              <a:off x="191" y="1413"/>
              <a:ext cx="39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Uст</a:t>
              </a:r>
            </a:p>
          </p:txBody>
        </p:sp>
        <p:sp>
          <p:nvSpPr>
            <p:cNvPr id="69679" name="Line 47"/>
            <p:cNvSpPr>
              <a:spLocks noChangeShapeType="1"/>
            </p:cNvSpPr>
            <p:nvPr/>
          </p:nvSpPr>
          <p:spPr bwMode="auto">
            <a:xfrm>
              <a:off x="658" y="1598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503" y="246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1126" y="1598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658" y="1598"/>
              <a:ext cx="0" cy="1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503" y="2461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4" name="Line 52"/>
            <p:cNvSpPr>
              <a:spLocks noChangeShapeType="1"/>
            </p:cNvSpPr>
            <p:nvPr/>
          </p:nvSpPr>
          <p:spPr bwMode="auto">
            <a:xfrm>
              <a:off x="269" y="276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503" y="276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658" y="2769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687" name="Text Box 55"/>
            <p:cNvSpPr txBox="1">
              <a:spLocks noChangeArrowheads="1"/>
            </p:cNvSpPr>
            <p:nvPr/>
          </p:nvSpPr>
          <p:spPr bwMode="auto">
            <a:xfrm>
              <a:off x="703" y="2568"/>
              <a:ext cx="39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ru-RU" sz="2400" i="1">
                  <a:latin typeface="Times New Roman" pitchFamily="18" charset="0"/>
                </a:rPr>
                <a:t>ΔU</a:t>
              </a:r>
            </a:p>
          </p:txBody>
        </p:sp>
      </p:grp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755650" y="0"/>
            <a:ext cx="7704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b="1">
                <a:solidFill>
                  <a:schemeClr val="folHlink"/>
                </a:solidFill>
                <a:latin typeface="Times New Roman" pitchFamily="18" charset="0"/>
              </a:rPr>
              <a:t>СТАБИЛИТРОНЫ</a:t>
            </a: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250825" y="5589588"/>
            <a:ext cx="87137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   и дифференциальным сопротивлением области стабилизации:    </a:t>
            </a:r>
            <a:r>
              <a:rPr lang="ru-RU" sz="2800" b="1" i="1">
                <a:solidFill>
                  <a:srgbClr val="FFFF66"/>
                </a:solidFill>
                <a:latin typeface="Times New Roman" pitchFamily="18" charset="0"/>
              </a:rPr>
              <a:t>Rдиф = ΔU / ΔI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.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newsfla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19163"/>
          </a:xfrm>
        </p:spPr>
        <p:txBody>
          <a:bodyPr/>
          <a:lstStyle/>
          <a:p>
            <a:r>
              <a:rPr lang="ru-RU" sz="4000" b="1">
                <a:solidFill>
                  <a:schemeClr val="folHlink"/>
                </a:solidFill>
                <a:latin typeface="Times New Roman" pitchFamily="18" charset="0"/>
              </a:rPr>
              <a:t>ТУННЕЛЬНЫЕ ДИОДЫ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125538"/>
            <a:ext cx="4968875" cy="3671887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Особое место среди полу-проводниковых диодов занимает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туннельный диод</a:t>
            </a:r>
            <a:r>
              <a:rPr lang="ru-RU" sz="2800">
                <a:latin typeface="Times New Roman" pitchFamily="18" charset="0"/>
              </a:rPr>
              <a:t> из-за свойственного ему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«падающего участка»</a:t>
            </a:r>
            <a:r>
              <a:rPr lang="ru-RU" sz="2800">
                <a:latin typeface="Times New Roman" pitchFamily="18" charset="0"/>
              </a:rPr>
              <a:t> ВАХ  с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«отрицательным диффе-ренциальным сопротивле-нием»</a:t>
            </a:r>
            <a:r>
              <a:rPr lang="ru-RU" sz="2800">
                <a:latin typeface="Times New Roman" pitchFamily="18" charset="0"/>
              </a:rPr>
              <a:t> (пунктирная линия)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0" y="1125538"/>
            <a:ext cx="8334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ru-RU" sz="2400" b="1">
                <a:latin typeface="Times New Roman" pitchFamily="18" charset="0"/>
              </a:rPr>
              <a:t>I</a:t>
            </a:r>
            <a:r>
              <a:rPr lang="ru-RU" sz="2400">
                <a:latin typeface="Times New Roman" pitchFamily="18" charset="0"/>
              </a:rPr>
              <a:t>, мА</a:t>
            </a:r>
          </a:p>
        </p:txBody>
      </p: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50825" y="1484313"/>
            <a:ext cx="3489325" cy="2879725"/>
            <a:chOff x="250" y="709"/>
            <a:chExt cx="2198" cy="1814"/>
          </a:xfrm>
        </p:grpSpPr>
        <p:sp>
          <p:nvSpPr>
            <p:cNvPr id="70661" name="Freeform 5"/>
            <p:cNvSpPr>
              <a:spLocks/>
            </p:cNvSpPr>
            <p:nvPr/>
          </p:nvSpPr>
          <p:spPr bwMode="auto">
            <a:xfrm>
              <a:off x="1418" y="2039"/>
              <a:ext cx="137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1"/>
                </a:cxn>
                <a:cxn ang="0">
                  <a:pos x="226" y="113"/>
                </a:cxn>
              </a:cxnLst>
              <a:rect l="0" t="0" r="r" b="b"/>
              <a:pathLst>
                <a:path w="226" h="113">
                  <a:moveTo>
                    <a:pt x="0" y="0"/>
                  </a:moveTo>
                  <a:cubicBezTo>
                    <a:pt x="16" y="13"/>
                    <a:pt x="58" y="62"/>
                    <a:pt x="96" y="81"/>
                  </a:cubicBezTo>
                  <a:cubicBezTo>
                    <a:pt x="134" y="100"/>
                    <a:pt x="199" y="106"/>
                    <a:pt x="226" y="113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2" name="Freeform 6"/>
            <p:cNvSpPr>
              <a:spLocks/>
            </p:cNvSpPr>
            <p:nvPr/>
          </p:nvSpPr>
          <p:spPr bwMode="auto">
            <a:xfrm>
              <a:off x="869" y="1374"/>
              <a:ext cx="137" cy="61"/>
            </a:xfrm>
            <a:custGeom>
              <a:avLst/>
              <a:gdLst/>
              <a:ahLst/>
              <a:cxnLst>
                <a:cxn ang="0">
                  <a:pos x="226" y="113"/>
                </a:cxn>
                <a:cxn ang="0">
                  <a:pos x="145" y="19"/>
                </a:cxn>
                <a:cxn ang="0">
                  <a:pos x="0" y="0"/>
                </a:cxn>
              </a:cxnLst>
              <a:rect l="0" t="0" r="r" b="b"/>
              <a:pathLst>
                <a:path w="226" h="113">
                  <a:moveTo>
                    <a:pt x="226" y="113"/>
                  </a:moveTo>
                  <a:cubicBezTo>
                    <a:pt x="213" y="97"/>
                    <a:pt x="183" y="38"/>
                    <a:pt x="145" y="19"/>
                  </a:cubicBezTo>
                  <a:cubicBezTo>
                    <a:pt x="107" y="0"/>
                    <a:pt x="30" y="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>
              <a:off x="594" y="2100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594" y="1374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594" y="1132"/>
              <a:ext cx="41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ru-RU" sz="2400" i="1">
                  <a:latin typeface="Times New Roman" pitchFamily="18" charset="0"/>
                </a:rPr>
                <a:t>Iпик</a:t>
              </a: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525" y="1979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525" y="1737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525" y="1496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525" y="125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525" y="1011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V="1">
              <a:off x="594" y="70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250" y="1919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250" y="16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0674" name="Text Box 18"/>
            <p:cNvSpPr txBox="1">
              <a:spLocks noChangeArrowheads="1"/>
            </p:cNvSpPr>
            <p:nvPr/>
          </p:nvSpPr>
          <p:spPr bwMode="auto">
            <a:xfrm>
              <a:off x="250" y="1193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250" y="951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869" y="216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144" y="216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1417" y="216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0" name="Line 24"/>
            <p:cNvSpPr>
              <a:spLocks noChangeShapeType="1"/>
            </p:cNvSpPr>
            <p:nvPr/>
          </p:nvSpPr>
          <p:spPr bwMode="auto">
            <a:xfrm>
              <a:off x="1693" y="216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>
              <a:off x="1968" y="216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 rot="-5400000">
              <a:off x="1418" y="1191"/>
              <a:ext cx="0" cy="2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1007" y="2342"/>
              <a:ext cx="27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0,4</a:t>
              </a: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>
              <a:off x="1555" y="2342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0,8</a:t>
              </a:r>
            </a:p>
          </p:txBody>
        </p:sp>
        <p:sp>
          <p:nvSpPr>
            <p:cNvPr id="70685" name="Freeform 29"/>
            <p:cNvSpPr>
              <a:spLocks/>
            </p:cNvSpPr>
            <p:nvPr/>
          </p:nvSpPr>
          <p:spPr bwMode="auto">
            <a:xfrm>
              <a:off x="1555" y="1979"/>
              <a:ext cx="211" cy="121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79" y="432"/>
                </a:cxn>
                <a:cxn ang="0">
                  <a:pos x="193" y="399"/>
                </a:cxn>
                <a:cxn ang="0">
                  <a:pos x="328" y="276"/>
                </a:cxn>
                <a:cxn ang="0">
                  <a:pos x="445" y="0"/>
                </a:cxn>
              </a:cxnLst>
              <a:rect l="0" t="0" r="r" b="b"/>
              <a:pathLst>
                <a:path w="445" h="448">
                  <a:moveTo>
                    <a:pt x="0" y="448"/>
                  </a:moveTo>
                  <a:cubicBezTo>
                    <a:pt x="13" y="445"/>
                    <a:pt x="47" y="440"/>
                    <a:pt x="79" y="432"/>
                  </a:cubicBezTo>
                  <a:cubicBezTo>
                    <a:pt x="111" y="424"/>
                    <a:pt x="152" y="425"/>
                    <a:pt x="193" y="399"/>
                  </a:cubicBezTo>
                  <a:cubicBezTo>
                    <a:pt x="234" y="373"/>
                    <a:pt x="286" y="343"/>
                    <a:pt x="328" y="276"/>
                  </a:cubicBezTo>
                  <a:cubicBezTo>
                    <a:pt x="370" y="209"/>
                    <a:pt x="421" y="57"/>
                    <a:pt x="445" y="0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6" name="Line 30"/>
            <p:cNvSpPr>
              <a:spLocks noChangeShapeType="1"/>
            </p:cNvSpPr>
            <p:nvPr/>
          </p:nvSpPr>
          <p:spPr bwMode="auto">
            <a:xfrm flipV="1">
              <a:off x="1761" y="709"/>
              <a:ext cx="481" cy="127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7" name="Oval 31"/>
            <p:cNvSpPr>
              <a:spLocks noChangeArrowheads="1"/>
            </p:cNvSpPr>
            <p:nvPr/>
          </p:nvSpPr>
          <p:spPr bwMode="auto">
            <a:xfrm>
              <a:off x="1523" y="2067"/>
              <a:ext cx="68" cy="6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1968" y="2281"/>
              <a:ext cx="4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b="1">
                  <a:latin typeface="Times New Roman" pitchFamily="18" charset="0"/>
                </a:rPr>
                <a:t>U</a:t>
              </a:r>
              <a:r>
                <a:rPr lang="ru-RU" sz="24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250" y="1435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0691" name="Line 35"/>
            <p:cNvSpPr>
              <a:spLocks noChangeShapeType="1"/>
            </p:cNvSpPr>
            <p:nvPr/>
          </p:nvSpPr>
          <p:spPr bwMode="auto">
            <a:xfrm flipV="1">
              <a:off x="594" y="1374"/>
              <a:ext cx="275" cy="84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92" name="Oval 36"/>
            <p:cNvSpPr>
              <a:spLocks noChangeArrowheads="1"/>
            </p:cNvSpPr>
            <p:nvPr/>
          </p:nvSpPr>
          <p:spPr bwMode="auto">
            <a:xfrm>
              <a:off x="859" y="1343"/>
              <a:ext cx="69" cy="6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748" y="1888"/>
              <a:ext cx="55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 i="1">
                  <a:latin typeface="Times New Roman" pitchFamily="18" charset="0"/>
                </a:rPr>
                <a:t>Iвпад</a:t>
              </a: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70694" name="Line 38"/>
            <p:cNvSpPr>
              <a:spLocks noChangeShapeType="1"/>
            </p:cNvSpPr>
            <p:nvPr/>
          </p:nvSpPr>
          <p:spPr bwMode="auto">
            <a:xfrm>
              <a:off x="1006" y="1435"/>
              <a:ext cx="412" cy="6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95" name="Text Box 39"/>
            <p:cNvSpPr txBox="1">
              <a:spLocks noChangeArrowheads="1"/>
            </p:cNvSpPr>
            <p:nvPr/>
          </p:nvSpPr>
          <p:spPr bwMode="auto">
            <a:xfrm>
              <a:off x="800" y="1435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а</a:t>
              </a:r>
            </a:p>
          </p:txBody>
        </p:sp>
        <p:sp>
          <p:nvSpPr>
            <p:cNvPr id="70696" name="Text Box 40"/>
            <p:cNvSpPr txBox="1">
              <a:spLocks noChangeArrowheads="1"/>
            </p:cNvSpPr>
            <p:nvPr/>
          </p:nvSpPr>
          <p:spPr bwMode="auto">
            <a:xfrm>
              <a:off x="1418" y="1858"/>
              <a:ext cx="27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б</a:t>
              </a:r>
            </a:p>
          </p:txBody>
        </p:sp>
      </p:grp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468313" y="5084763"/>
            <a:ext cx="83518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ru-RU" sz="2800">
                <a:latin typeface="Times New Roman" pitchFamily="18" charset="0"/>
              </a:rPr>
              <a:t>  Впервые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туннельные диоды</a:t>
            </a:r>
            <a:r>
              <a:rPr lang="ru-RU" sz="2800">
                <a:latin typeface="Times New Roman" pitchFamily="18" charset="0"/>
              </a:rPr>
              <a:t> под названием 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«кристадин Лосева»</a:t>
            </a:r>
            <a:r>
              <a:rPr lang="ru-RU" sz="2800">
                <a:latin typeface="Times New Roman" pitchFamily="18" charset="0"/>
              </a:rPr>
              <a:t> начали применять в </a:t>
            </a:r>
            <a:r>
              <a:rPr lang="ru-RU" sz="2800" b="1">
                <a:solidFill>
                  <a:schemeClr val="hlink"/>
                </a:solidFill>
                <a:latin typeface="Times New Roman" pitchFamily="18" charset="0"/>
              </a:rPr>
              <a:t>30-х годах</a:t>
            </a:r>
            <a:r>
              <a:rPr lang="ru-RU" sz="2800">
                <a:latin typeface="Times New Roman" pitchFamily="18" charset="0"/>
              </a:rPr>
              <a:t> 20-го столетия.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42350" cy="5400675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Туннельные диоды изготавливают из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германия</a:t>
            </a:r>
            <a:r>
              <a:rPr lang="ru-RU" sz="2800">
                <a:latin typeface="Times New Roman" pitchFamily="18" charset="0"/>
              </a:rPr>
              <a:t> или </a:t>
            </a:r>
            <a:r>
              <a:rPr lang="ru-RU" sz="2800" b="1">
                <a:solidFill>
                  <a:schemeClr val="accent1"/>
                </a:solidFill>
                <a:effectLst/>
                <a:latin typeface="Times New Roman" pitchFamily="18" charset="0"/>
              </a:rPr>
              <a:t>арсенида галлия</a:t>
            </a:r>
            <a:r>
              <a:rPr lang="ru-RU" sz="2800">
                <a:latin typeface="Times New Roman" pitchFamily="18" charset="0"/>
              </a:rPr>
              <a:t>. На рис. приведена </a:t>
            </a:r>
            <a:r>
              <a:rPr lang="ru-RU" sz="2800" b="1">
                <a:effectLst/>
                <a:latin typeface="Times New Roman" pitchFamily="18" charset="0"/>
              </a:rPr>
              <a:t>ВАХ</a:t>
            </a:r>
            <a:r>
              <a:rPr lang="ru-RU" sz="2800">
                <a:latin typeface="Times New Roman" pitchFamily="18" charset="0"/>
              </a:rPr>
              <a:t> туннельного диода из </a:t>
            </a:r>
            <a:r>
              <a:rPr lang="ru-RU" sz="2800" b="1">
                <a:solidFill>
                  <a:schemeClr val="accent1"/>
                </a:solidFill>
                <a:effectLst/>
                <a:latin typeface="Times New Roman" pitchFamily="18" charset="0"/>
              </a:rPr>
              <a:t>арсенида галлия</a:t>
            </a:r>
            <a:r>
              <a:rPr lang="ru-RU" sz="2800">
                <a:latin typeface="Times New Roman" pitchFamily="18" charset="0"/>
              </a:rPr>
              <a:t>. Пиковый ток </a:t>
            </a:r>
            <a:r>
              <a:rPr lang="en-US" sz="2800" b="1" i="1">
                <a:solidFill>
                  <a:srgbClr val="FFFF66"/>
                </a:solidFill>
                <a:effectLst/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rgbClr val="FFFF66"/>
                </a:solidFill>
                <a:effectLst/>
                <a:latin typeface="Times New Roman" pitchFamily="18" charset="0"/>
              </a:rPr>
              <a:t>пик</a:t>
            </a:r>
            <a:r>
              <a:rPr lang="ru-RU" sz="2800">
                <a:latin typeface="Times New Roman" pitchFamily="18" charset="0"/>
              </a:rPr>
              <a:t> для разных типов диодов может иметь значение от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единиц до десятков миллиАмпер</a:t>
            </a:r>
            <a:r>
              <a:rPr lang="ru-RU" sz="2800">
                <a:latin typeface="Times New Roman" pitchFamily="18" charset="0"/>
              </a:rPr>
              <a:t>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 Отношение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пикового тока</a:t>
            </a:r>
            <a:r>
              <a:rPr lang="ru-RU" sz="2800">
                <a:latin typeface="Times New Roman" pitchFamily="18" charset="0"/>
              </a:rPr>
              <a:t> к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току впадины</a:t>
            </a:r>
            <a:r>
              <a:rPr lang="ru-RU" sz="2800">
                <a:latin typeface="Times New Roman" pitchFamily="18" charset="0"/>
              </a:rPr>
              <a:t> (</a:t>
            </a:r>
            <a:r>
              <a:rPr lang="en-US" sz="2800" b="1" i="1">
                <a:solidFill>
                  <a:schemeClr val="folHlink"/>
                </a:solidFill>
                <a:effectLst/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chemeClr val="folHlink"/>
                </a:solidFill>
                <a:effectLst/>
                <a:latin typeface="Times New Roman" pitchFamily="18" charset="0"/>
              </a:rPr>
              <a:t>пик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 / </a:t>
            </a:r>
            <a:r>
              <a:rPr lang="en-US" sz="2800" b="1" i="1">
                <a:solidFill>
                  <a:schemeClr val="folHlink"/>
                </a:solidFill>
                <a:effectLst/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chemeClr val="folHlink"/>
                </a:solidFill>
                <a:effectLst/>
                <a:latin typeface="Times New Roman" pitchFamily="18" charset="0"/>
              </a:rPr>
              <a:t>впад</a:t>
            </a:r>
            <a:r>
              <a:rPr lang="ru-RU" sz="2800">
                <a:latin typeface="Times New Roman" pitchFamily="18" charset="0"/>
              </a:rPr>
              <a:t>) может составлять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от 4 до 10.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Наличие участка с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«отрицательным диффе-ренциальным сопротивлением»</a:t>
            </a:r>
            <a:r>
              <a:rPr lang="ru-RU" sz="2800">
                <a:latin typeface="Times New Roman" pitchFamily="18" charset="0"/>
              </a:rPr>
              <a:t> позволяет реализовать на этих диодах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генераторы перемен-ного напряжения</a:t>
            </a:r>
            <a:r>
              <a:rPr lang="ru-RU" sz="2800">
                <a:latin typeface="Times New Roman" pitchFamily="18" charset="0"/>
              </a:rPr>
              <a:t> или </a:t>
            </a:r>
            <a:r>
              <a:rPr lang="ru-RU" sz="28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статические триггеры</a:t>
            </a:r>
            <a:r>
              <a:rPr lang="ru-RU" sz="2800">
                <a:latin typeface="Times New Roman" pitchFamily="18" charset="0"/>
              </a:rPr>
              <a:t>.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713788" cy="5761038"/>
          </a:xfrm>
        </p:spPr>
        <p:txBody>
          <a:bodyPr/>
          <a:lstStyle/>
          <a:p>
            <a:pPr algn="just"/>
            <a:r>
              <a:rPr lang="ru-RU">
                <a:latin typeface="Times New Roman" pitchFamily="18" charset="0"/>
              </a:rPr>
              <a:t>В курсе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компьютерной электроники</a:t>
            </a:r>
            <a:r>
              <a:rPr lang="ru-RU">
                <a:latin typeface="Times New Roman" pitchFamily="18" charset="0"/>
              </a:rPr>
              <a:t>, кроме указанных элементов, изучают </a:t>
            </a:r>
            <a:r>
              <a:rPr lang="ru-RU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нелинейные</a:t>
            </a:r>
            <a:r>
              <a:rPr lang="ru-RU">
                <a:latin typeface="Times New Roman" pitchFamily="18" charset="0"/>
              </a:rPr>
              <a:t> </a:t>
            </a:r>
            <a:r>
              <a:rPr lang="ru-RU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активные</a:t>
            </a:r>
            <a:r>
              <a:rPr lang="ru-RU">
                <a:latin typeface="Times New Roman" pitchFamily="18" charset="0"/>
              </a:rPr>
              <a:t> и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пассивные</a:t>
            </a:r>
            <a:r>
              <a:rPr lang="ru-RU">
                <a:latin typeface="Times New Roman" pitchFamily="18" charset="0"/>
              </a:rPr>
              <a:t> компоненты –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диоды</a:t>
            </a:r>
            <a:r>
              <a:rPr lang="ru-RU">
                <a:latin typeface="Times New Roman" pitchFamily="18" charset="0"/>
              </a:rPr>
              <a:t>, </a:t>
            </a:r>
            <a:r>
              <a:rPr lang="ru-RU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транзисторы</a:t>
            </a:r>
            <a:r>
              <a:rPr lang="ru-RU">
                <a:latin typeface="Times New Roman" pitchFamily="18" charset="0"/>
              </a:rPr>
              <a:t> и др. </a:t>
            </a:r>
          </a:p>
          <a:p>
            <a:pPr algn="just"/>
            <a:r>
              <a:rPr lang="ru-RU">
                <a:latin typeface="Times New Roman" pitchFamily="18" charset="0"/>
              </a:rPr>
              <a:t>Основной метод расчета и анализа схем с 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нелинейными компонентами</a:t>
            </a:r>
            <a:r>
              <a:rPr lang="ru-RU">
                <a:latin typeface="Times New Roman" pitchFamily="18" charset="0"/>
              </a:rPr>
              <a:t> – это </a:t>
            </a:r>
            <a:r>
              <a:rPr lang="ru-RU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графоаналитический метод</a:t>
            </a:r>
            <a:r>
              <a:rPr lang="ru-RU">
                <a:latin typeface="Times New Roman" pitchFamily="18" charset="0"/>
              </a:rPr>
              <a:t>. </a:t>
            </a:r>
          </a:p>
          <a:p>
            <a:pPr algn="just"/>
            <a:r>
              <a:rPr lang="ru-RU">
                <a:latin typeface="Times New Roman" pitchFamily="18" charset="0"/>
              </a:rPr>
              <a:t>Для этого метода необходимы </a:t>
            </a:r>
            <a:r>
              <a:rPr 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Вольт-Амперные характеристики</a:t>
            </a:r>
            <a:r>
              <a:rPr lang="ru-RU">
                <a:latin typeface="Times New Roman" pitchFamily="18" charset="0"/>
              </a:rPr>
              <a:t> (</a:t>
            </a:r>
            <a:r>
              <a:rPr lang="ru-RU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ВАХ</a:t>
            </a:r>
            <a:r>
              <a:rPr lang="ru-RU">
                <a:latin typeface="Times New Roman" pitchFamily="18" charset="0"/>
              </a:rPr>
              <a:t>) применяемых активных и пассивных компонентов.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5041900" cy="3744912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На рис приведена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Вольт-Амперная характеристика</a:t>
            </a:r>
            <a:r>
              <a:rPr lang="ru-RU" sz="2800">
                <a:latin typeface="Times New Roman" pitchFamily="18" charset="0"/>
              </a:rPr>
              <a:t> (ВАХ) резистора номиналом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 Ом</a:t>
            </a:r>
            <a:r>
              <a:rPr lang="ru-RU" sz="2800">
                <a:latin typeface="Times New Roman" pitchFamily="18" charset="0"/>
              </a:rPr>
              <a:t> (т.е. зависимость тока через резистор от величины приложенного напряжения)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Этот график иллюстрирует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закон Ома</a:t>
            </a:r>
            <a:r>
              <a:rPr lang="ru-RU" sz="2800">
                <a:latin typeface="Times New Roman" pitchFamily="18" charset="0"/>
              </a:rPr>
              <a:t>:</a:t>
            </a:r>
            <a:r>
              <a:rPr lang="ru-RU">
                <a:latin typeface="Times New Roman" pitchFamily="18" charset="0"/>
              </a:rPr>
              <a:t>     	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=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/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>
                <a:latin typeface="Times New Roman" pitchFamily="18" charset="0"/>
              </a:rPr>
              <a:t>.</a:t>
            </a:r>
            <a:endParaRPr lang="ru-RU" sz="2800">
              <a:latin typeface="Times New Roman" pitchFamily="18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7196138" y="365125"/>
            <a:ext cx="0" cy="327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435600" y="2054225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261350" y="2205038"/>
            <a:ext cx="88265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800" b="1">
                <a:latin typeface="Times New Roman" pitchFamily="18" charset="0"/>
              </a:rPr>
              <a:t>U</a:t>
            </a:r>
            <a:r>
              <a:rPr lang="ru-RU" sz="2800">
                <a:latin typeface="Times New Roman" pitchFamily="18" charset="0"/>
              </a:rPr>
              <a:t>, В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427788" y="260350"/>
            <a:ext cx="7715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800" b="1">
                <a:latin typeface="Times New Roman" pitchFamily="18" charset="0"/>
              </a:rPr>
              <a:t>I</a:t>
            </a:r>
            <a:r>
              <a:rPr lang="ru-RU" sz="2800">
                <a:latin typeface="Times New Roman" pitchFamily="18" charset="0"/>
              </a:rPr>
              <a:t>, А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7640638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8081963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8523288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089775" y="1635125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7089775" y="1212850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089775" y="788988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089775" y="2479675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7089775" y="1635125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7089775" y="2903538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7089775" y="2057400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7089775" y="3327400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7089775" y="2479675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6757988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6318250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5876925" y="195103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421563" y="2163763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1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7862888" y="2163763"/>
            <a:ext cx="43815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2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6537325" y="2163763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–1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096000" y="2163763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–2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5654675" y="2163763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–3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516688" y="2798763"/>
            <a:ext cx="573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–0,2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443663" y="3221038"/>
            <a:ext cx="64611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–0,3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648450" y="1528763"/>
            <a:ext cx="4413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0,1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648450" y="1106488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0,2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648450" y="684213"/>
            <a:ext cx="4413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0,3</a:t>
            </a: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5654675" y="471488"/>
            <a:ext cx="3197225" cy="3065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7862888" y="1422400"/>
            <a:ext cx="328612" cy="63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" y="210"/>
              </a:cxn>
              <a:cxn ang="0">
                <a:pos x="298" y="500"/>
              </a:cxn>
            </a:cxnLst>
            <a:rect l="0" t="0" r="r" b="b"/>
            <a:pathLst>
              <a:path w="298" h="500">
                <a:moveTo>
                  <a:pt x="0" y="0"/>
                </a:moveTo>
                <a:cubicBezTo>
                  <a:pt x="35" y="35"/>
                  <a:pt x="150" y="127"/>
                  <a:pt x="200" y="210"/>
                </a:cubicBezTo>
                <a:cubicBezTo>
                  <a:pt x="250" y="293"/>
                  <a:pt x="278" y="440"/>
                  <a:pt x="298" y="50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7640638" y="1635125"/>
            <a:ext cx="4413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α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250825" y="4076700"/>
            <a:ext cx="8642350" cy="2449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913" indent="-442913"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Котангенс угла </a:t>
            </a:r>
            <a:r>
              <a:rPr lang="ru-RU" sz="2800" b="1" i="1">
                <a:solidFill>
                  <a:schemeClr val="folHlink"/>
                </a:solidFill>
                <a:latin typeface="Times New Roman" pitchFamily="18" charset="0"/>
              </a:rPr>
              <a:t>α</a:t>
            </a:r>
            <a:r>
              <a:rPr lang="ru-RU" sz="2800">
                <a:latin typeface="Times New Roman" pitchFamily="18" charset="0"/>
              </a:rPr>
              <a:t> наклона прямой численно равен </a:t>
            </a:r>
            <a:r>
              <a:rPr lang="ru-RU" sz="2800" b="1">
                <a:solidFill>
                  <a:srgbClr val="FFFF66"/>
                </a:solidFill>
                <a:latin typeface="Times New Roman" pitchFamily="18" charset="0"/>
              </a:rPr>
              <a:t>номиналу резистора</a:t>
            </a:r>
            <a:r>
              <a:rPr lang="ru-RU" sz="2800">
                <a:latin typeface="Times New Roman" pitchFamily="18" charset="0"/>
              </a:rPr>
              <a:t> – </a:t>
            </a: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</a:rPr>
              <a:t>ctg</a:t>
            </a:r>
            <a:r>
              <a:rPr lang="ru-RU" sz="3200" b="1" i="1">
                <a:solidFill>
                  <a:schemeClr val="accent1"/>
                </a:solidFill>
                <a:latin typeface="Times New Roman" pitchFamily="18" charset="0"/>
              </a:rPr>
              <a:t>(α) = </a:t>
            </a: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</a:rPr>
              <a:t>R</a:t>
            </a:r>
            <a:r>
              <a:rPr lang="ru-RU" sz="3200" b="1">
                <a:solidFill>
                  <a:schemeClr val="accent1"/>
                </a:solidFill>
                <a:latin typeface="Times New Roman" pitchFamily="18" charset="0"/>
              </a:rPr>
              <a:t> = 10 (Ом).</a:t>
            </a:r>
          </a:p>
          <a:p>
            <a:pPr marL="442913" indent="-442913"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800" b="1">
                <a:solidFill>
                  <a:srgbClr val="00CC99"/>
                </a:solidFill>
                <a:latin typeface="Times New Roman" pitchFamily="18" charset="0"/>
              </a:rPr>
              <a:t>Производная</a:t>
            </a:r>
            <a:r>
              <a:rPr lang="ru-RU" sz="2800">
                <a:latin typeface="Times New Roman" pitchFamily="18" charset="0"/>
              </a:rPr>
              <a:t> этого графика равна:  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dI</a:t>
            </a:r>
            <a:r>
              <a:rPr lang="ru-RU" sz="3200" b="1" i="1">
                <a:solidFill>
                  <a:srgbClr val="FFFF66"/>
                </a:solidFill>
                <a:latin typeface="Times New Roman" pitchFamily="18" charset="0"/>
              </a:rPr>
              <a:t> / 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dU</a:t>
            </a:r>
            <a:r>
              <a:rPr lang="ru-RU" sz="3200" b="1" i="1">
                <a:solidFill>
                  <a:srgbClr val="FFFF66"/>
                </a:solidFill>
                <a:latin typeface="Times New Roman" pitchFamily="18" charset="0"/>
              </a:rPr>
              <a:t> = 1 / </a:t>
            </a:r>
            <a:r>
              <a:rPr lang="en-US" sz="3200" b="1" i="1">
                <a:solidFill>
                  <a:srgbClr val="FFFF66"/>
                </a:solidFill>
                <a:latin typeface="Times New Roman" pitchFamily="18" charset="0"/>
              </a:rPr>
              <a:t>R</a:t>
            </a:r>
            <a:r>
              <a:rPr lang="ru-RU" sz="2800">
                <a:latin typeface="Times New Roman" pitchFamily="18" charset="0"/>
              </a:rPr>
              <a:t>  (т.е. численно равна </a:t>
            </a:r>
            <a:r>
              <a:rPr lang="ru-RU" sz="2800" b="1">
                <a:solidFill>
                  <a:schemeClr val="folHlink"/>
                </a:solidFill>
                <a:latin typeface="Times New Roman" pitchFamily="18" charset="0"/>
              </a:rPr>
              <a:t>проводимости</a:t>
            </a:r>
            <a:r>
              <a:rPr lang="ru-RU" sz="2800">
                <a:latin typeface="Times New Roman" pitchFamily="18" charset="0"/>
              </a:rPr>
              <a:t> резистора ).</a:t>
            </a:r>
          </a:p>
          <a:p>
            <a:pPr marL="442913" indent="-442913"/>
            <a:endParaRPr lang="ru-RU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4968875" cy="51133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На рис. приведена Вольт-Амперная характеристика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идеального источника напряжения</a:t>
            </a:r>
            <a:r>
              <a:rPr lang="ru-RU" sz="2800">
                <a:latin typeface="Times New Roman" pitchFamily="18" charset="0"/>
              </a:rPr>
              <a:t> (напряжение этого источника постоянное при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любых значениях тока</a:t>
            </a:r>
            <a:r>
              <a:rPr lang="ru-RU" sz="2800">
                <a:latin typeface="Times New Roman" pitchFamily="18" charset="0"/>
              </a:rPr>
              <a:t>).</a:t>
            </a:r>
          </a:p>
          <a:p>
            <a:pPr algn="just"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Внутреннее сопротивле-ние</a:t>
            </a:r>
            <a:r>
              <a:rPr lang="ru-RU" sz="2800">
                <a:latin typeface="Times New Roman" pitchFamily="18" charset="0"/>
              </a:rPr>
              <a:t> источника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равно нулю</a:t>
            </a:r>
            <a:r>
              <a:rPr lang="ru-RU" sz="2800">
                <a:latin typeface="Times New Roman" pitchFamily="18" charset="0"/>
              </a:rPr>
              <a:t>, т.е.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котангенс угла наклона</a:t>
            </a:r>
            <a:r>
              <a:rPr lang="ru-RU" sz="2800">
                <a:latin typeface="Times New Roman" pitchFamily="18" charset="0"/>
              </a:rPr>
              <a:t> графика равен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нулю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5435600" y="1052513"/>
            <a:ext cx="3478213" cy="3889375"/>
            <a:chOff x="3606" y="119"/>
            <a:chExt cx="2055" cy="2177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 flipV="1">
              <a:off x="4236" y="187"/>
              <a:ext cx="0" cy="2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V="1">
              <a:off x="3606" y="1274"/>
              <a:ext cx="201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5103" y="1344"/>
              <a:ext cx="5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3633" y="119"/>
              <a:ext cx="60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А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4584" y="12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929" y="12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5275" y="12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4151" y="1004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4151" y="731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4151" y="459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4151" y="1548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4151" y="1004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151" y="1820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4151" y="1276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151" y="2093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4151" y="1548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3892" y="12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4411" y="1344"/>
              <a:ext cx="34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757" y="1344"/>
              <a:ext cx="34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3720" y="1344"/>
              <a:ext cx="34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–10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3806" y="1753"/>
              <a:ext cx="34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–0,2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3806" y="2025"/>
              <a:ext cx="34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–0,3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3806" y="936"/>
              <a:ext cx="34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0,1</a:t>
              </a:r>
            </a:p>
          </p:txBody>
        </p:sp>
        <p:sp>
          <p:nvSpPr>
            <p:cNvPr id="43039" name="Text Box 31"/>
            <p:cNvSpPr txBox="1">
              <a:spLocks noChangeArrowheads="1"/>
            </p:cNvSpPr>
            <p:nvPr/>
          </p:nvSpPr>
          <p:spPr bwMode="auto">
            <a:xfrm>
              <a:off x="3806" y="664"/>
              <a:ext cx="34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0,2</a:t>
              </a:r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3806" y="391"/>
              <a:ext cx="345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0,3</a:t>
              </a:r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5102" y="255"/>
              <a:ext cx="0" cy="19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4537075" cy="5942012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На приведена Вольт-Амперная характеристика (ВАХ)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идеального ис-точника тока</a:t>
            </a:r>
            <a:r>
              <a:rPr lang="ru-RU" sz="2800">
                <a:latin typeface="Times New Roman" pitchFamily="18" charset="0"/>
              </a:rPr>
              <a:t> (ток этого источника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постоянный</a:t>
            </a:r>
            <a:r>
              <a:rPr lang="ru-RU" sz="2800">
                <a:latin typeface="Times New Roman" pitchFamily="18" charset="0"/>
              </a:rPr>
              <a:t> при любых значениях напряжения).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 Внутреннее сопротив-ление источника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равно бесконечности</a:t>
            </a:r>
            <a:r>
              <a:rPr lang="ru-RU" sz="2800">
                <a:latin typeface="Times New Roman" pitchFamily="18" charset="0"/>
              </a:rPr>
              <a:t>, т.е.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котангенс угла</a:t>
            </a:r>
            <a:r>
              <a:rPr lang="ru-RU" sz="2800">
                <a:latin typeface="Times New Roman" pitchFamily="18" charset="0"/>
              </a:rPr>
              <a:t> наклона графика равен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беско-нечности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  <p:grpSp>
        <p:nvGrpSpPr>
          <p:cNvPr id="44068" name="Group 36"/>
          <p:cNvGrpSpPr>
            <a:grpSpLocks/>
          </p:cNvGrpSpPr>
          <p:nvPr/>
        </p:nvGrpSpPr>
        <p:grpSpPr bwMode="auto">
          <a:xfrm>
            <a:off x="5076825" y="1196975"/>
            <a:ext cx="3851275" cy="3402013"/>
            <a:chOff x="3515" y="164"/>
            <a:chExt cx="2245" cy="2143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 flipV="1">
              <a:off x="4165" y="243"/>
              <a:ext cx="0" cy="2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V="1">
              <a:off x="3515" y="1511"/>
              <a:ext cx="219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5084" y="1525"/>
              <a:ext cx="67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/>
              <a:r>
                <a:rPr lang="ru-RU" sz="2800" b="1">
                  <a:latin typeface="Times New Roman" pitchFamily="18" charset="0"/>
                </a:rPr>
                <a:t>U</a:t>
              </a:r>
              <a:r>
                <a:rPr lang="ru-RU" sz="2800">
                  <a:latin typeface="Times New Roman" pitchFamily="18" charset="0"/>
                </a:rPr>
                <a:t>, В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3651" y="164"/>
              <a:ext cx="51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2800" b="1">
                  <a:latin typeface="Times New Roman" pitchFamily="18" charset="0"/>
                </a:rPr>
                <a:t>I</a:t>
              </a:r>
              <a:r>
                <a:rPr lang="ru-RU" sz="2800">
                  <a:latin typeface="Times New Roman" pitchFamily="18" charset="0"/>
                </a:rPr>
                <a:t>, А</a:t>
              </a:r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4552" y="1434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4938" y="1434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5323" y="1434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070" y="1196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4070" y="878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4070" y="56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4070" y="183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070" y="1196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4070" y="2148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4070" y="1513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4070" y="183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781" y="1434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4359" y="1593"/>
              <a:ext cx="3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4745" y="1593"/>
              <a:ext cx="38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588" y="1593"/>
              <a:ext cx="3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–10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3685" y="2069"/>
              <a:ext cx="38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–0,2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3685" y="1117"/>
              <a:ext cx="38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685" y="799"/>
              <a:ext cx="38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0,2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85" y="482"/>
              <a:ext cx="38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Times New Roman" pitchFamily="18" charset="0"/>
                </a:rPr>
                <a:t>0,3</a:t>
              </a:r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 flipH="1" flipV="1">
              <a:off x="4167" y="561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713788" cy="3529013"/>
          </a:xfrm>
        </p:spPr>
        <p:txBody>
          <a:bodyPr/>
          <a:lstStyle/>
          <a:p>
            <a:pPr algn="just"/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Реальные</a:t>
            </a:r>
            <a:r>
              <a:rPr lang="ru-RU" sz="2800">
                <a:latin typeface="Times New Roman" pitchFamily="18" charset="0"/>
              </a:rPr>
              <a:t> источники напряжения имеют отличное от нуля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внутреннее сопротивление</a:t>
            </a:r>
            <a:r>
              <a:rPr lang="ru-RU" sz="2800">
                <a:latin typeface="Times New Roman" pitchFamily="18" charset="0"/>
              </a:rPr>
              <a:t>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На схеме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реальный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ru-RU" sz="2800" b="1">
                <a:solidFill>
                  <a:schemeClr val="folHlink"/>
                </a:solidFill>
                <a:effectLst/>
                <a:latin typeface="Times New Roman" pitchFamily="18" charset="0"/>
              </a:rPr>
              <a:t>источник</a:t>
            </a:r>
            <a:r>
              <a:rPr lang="ru-RU" sz="2800">
                <a:latin typeface="Times New Roman" pitchFamily="18" charset="0"/>
              </a:rPr>
              <a:t> изображается как последовательное соединение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идеального</a:t>
            </a:r>
            <a:r>
              <a:rPr lang="ru-RU" sz="2800">
                <a:latin typeface="Times New Roman" pitchFamily="18" charset="0"/>
              </a:rPr>
              <a:t> источника напряжения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</a:t>
            </a:r>
            <a:r>
              <a:rPr lang="ru-RU" sz="2800">
                <a:latin typeface="Times New Roman" pitchFamily="18" charset="0"/>
              </a:rPr>
              <a:t> и внутреннего </a:t>
            </a:r>
            <a:r>
              <a:rPr lang="ru-RU" sz="2800" b="1">
                <a:solidFill>
                  <a:srgbClr val="FFFF66"/>
                </a:solidFill>
                <a:effectLst/>
                <a:latin typeface="Times New Roman" pitchFamily="18" charset="0"/>
              </a:rPr>
              <a:t>сопротивления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sz="2800">
                <a:latin typeface="Times New Roman" pitchFamily="18" charset="0"/>
              </a:rPr>
              <a:t> или как параллельное соединение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идеального</a:t>
            </a:r>
            <a:r>
              <a:rPr lang="ru-RU" sz="2800">
                <a:latin typeface="Times New Roman" pitchFamily="18" charset="0"/>
              </a:rPr>
              <a:t> источника тока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и внутренней </a:t>
            </a:r>
            <a:r>
              <a:rPr lang="ru-RU" sz="2800" b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проводимости</a:t>
            </a:r>
            <a:r>
              <a:rPr lang="ru-RU" sz="2800">
                <a:latin typeface="Times New Roman" pitchFamily="18" charset="0"/>
              </a:rPr>
              <a:t>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sz="2800">
                <a:latin typeface="Times New Roman" pitchFamily="18" charset="0"/>
              </a:rPr>
              <a:t>.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001713" y="4965700"/>
            <a:ext cx="611187" cy="6127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308100" y="5068888"/>
            <a:ext cx="0" cy="91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1308100" y="4557713"/>
            <a:ext cx="0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409700" y="4660900"/>
            <a:ext cx="4079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+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409700" y="5373688"/>
            <a:ext cx="4079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>
                <a:latin typeface="Times New Roman" pitchFamily="18" charset="0"/>
              </a:rPr>
              <a:t>–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714500" y="4965700"/>
            <a:ext cx="4079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800" b="1">
                <a:latin typeface="Times New Roman" pitchFamily="18" charset="0"/>
              </a:rPr>
              <a:t>Е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612900" y="4456113"/>
            <a:ext cx="509588" cy="204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1308100" y="4557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1308100" y="5986463"/>
            <a:ext cx="122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2122488" y="4557713"/>
            <a:ext cx="407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835150" y="4076700"/>
            <a:ext cx="5937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Rвн</a:t>
            </a:r>
          </a:p>
        </p:txBody>
      </p: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2530475" y="4456113"/>
            <a:ext cx="204788" cy="204787"/>
            <a:chOff x="3735" y="1586"/>
            <a:chExt cx="226" cy="226"/>
          </a:xfrm>
        </p:grpSpPr>
        <p:sp>
          <p:nvSpPr>
            <p:cNvPr id="45076" name="Oval 20"/>
            <p:cNvSpPr>
              <a:spLocks noChangeArrowheads="1"/>
            </p:cNvSpPr>
            <p:nvPr/>
          </p:nvSpPr>
          <p:spPr bwMode="auto">
            <a:xfrm>
              <a:off x="3735" y="1586"/>
              <a:ext cx="226" cy="2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 flipH="1">
              <a:off x="3735" y="1586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2530475" y="5884863"/>
            <a:ext cx="204788" cy="203200"/>
            <a:chOff x="3735" y="1586"/>
            <a:chExt cx="226" cy="226"/>
          </a:xfrm>
        </p:grpSpPr>
        <p:sp>
          <p:nvSpPr>
            <p:cNvPr id="45079" name="Oval 23"/>
            <p:cNvSpPr>
              <a:spLocks noChangeArrowheads="1"/>
            </p:cNvSpPr>
            <p:nvPr/>
          </p:nvSpPr>
          <p:spPr bwMode="auto">
            <a:xfrm>
              <a:off x="3735" y="1586"/>
              <a:ext cx="226" cy="2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H="1">
              <a:off x="3735" y="1586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3652838" y="4965700"/>
            <a:ext cx="204787" cy="511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2735263" y="5476875"/>
            <a:ext cx="1019175" cy="509588"/>
          </a:xfrm>
          <a:custGeom>
            <a:avLst/>
            <a:gdLst/>
            <a:ahLst/>
            <a:cxnLst>
              <a:cxn ang="0">
                <a:pos x="0" y="565"/>
              </a:cxn>
              <a:cxn ang="0">
                <a:pos x="1130" y="565"/>
              </a:cxn>
              <a:cxn ang="0">
                <a:pos x="1130" y="0"/>
              </a:cxn>
            </a:cxnLst>
            <a:rect l="0" t="0" r="r" b="b"/>
            <a:pathLst>
              <a:path w="1130" h="565">
                <a:moveTo>
                  <a:pt x="0" y="565"/>
                </a:moveTo>
                <a:lnTo>
                  <a:pt x="1130" y="565"/>
                </a:lnTo>
                <a:lnTo>
                  <a:pt x="113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2735263" y="4557713"/>
            <a:ext cx="917575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8" y="0"/>
              </a:cxn>
              <a:cxn ang="0">
                <a:pos x="678" y="678"/>
              </a:cxn>
              <a:cxn ang="0">
                <a:pos x="1017" y="678"/>
              </a:cxn>
            </a:cxnLst>
            <a:rect l="0" t="0" r="r" b="b"/>
            <a:pathLst>
              <a:path w="1017" h="678">
                <a:moveTo>
                  <a:pt x="0" y="0"/>
                </a:moveTo>
                <a:lnTo>
                  <a:pt x="678" y="0"/>
                </a:lnTo>
                <a:lnTo>
                  <a:pt x="678" y="678"/>
                </a:lnTo>
                <a:lnTo>
                  <a:pt x="1017" y="67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419475" y="4557713"/>
            <a:ext cx="947738" cy="306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Rнагр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900113" y="4005263"/>
            <a:ext cx="1731962" cy="218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5086" name="Group 30"/>
          <p:cNvGrpSpPr>
            <a:grpSpLocks/>
          </p:cNvGrpSpPr>
          <p:nvPr/>
        </p:nvGrpSpPr>
        <p:grpSpPr bwMode="auto">
          <a:xfrm>
            <a:off x="6913563" y="4456113"/>
            <a:ext cx="204787" cy="203200"/>
            <a:chOff x="3735" y="1586"/>
            <a:chExt cx="226" cy="226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3735" y="1586"/>
              <a:ext cx="226" cy="2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>
              <a:off x="3735" y="1586"/>
              <a:ext cx="226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5089" name="Group 33"/>
          <p:cNvGrpSpPr>
            <a:grpSpLocks/>
          </p:cNvGrpSpPr>
          <p:nvPr/>
        </p:nvGrpSpPr>
        <p:grpSpPr bwMode="auto">
          <a:xfrm>
            <a:off x="6913563" y="5881688"/>
            <a:ext cx="204787" cy="206375"/>
            <a:chOff x="3735" y="1586"/>
            <a:chExt cx="226" cy="226"/>
          </a:xfrm>
        </p:grpSpPr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3735" y="1586"/>
              <a:ext cx="226" cy="2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 flipH="1">
              <a:off x="3735" y="1586"/>
              <a:ext cx="226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8035925" y="4965700"/>
            <a:ext cx="203200" cy="511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7118350" y="5476875"/>
            <a:ext cx="1019175" cy="509588"/>
          </a:xfrm>
          <a:custGeom>
            <a:avLst/>
            <a:gdLst/>
            <a:ahLst/>
            <a:cxnLst>
              <a:cxn ang="0">
                <a:pos x="0" y="565"/>
              </a:cxn>
              <a:cxn ang="0">
                <a:pos x="1130" y="565"/>
              </a:cxn>
              <a:cxn ang="0">
                <a:pos x="1130" y="0"/>
              </a:cxn>
            </a:cxnLst>
            <a:rect l="0" t="0" r="r" b="b"/>
            <a:pathLst>
              <a:path w="1130" h="565">
                <a:moveTo>
                  <a:pt x="0" y="565"/>
                </a:moveTo>
                <a:lnTo>
                  <a:pt x="1130" y="565"/>
                </a:lnTo>
                <a:lnTo>
                  <a:pt x="113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7118350" y="4557713"/>
            <a:ext cx="917575" cy="611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8" y="0"/>
              </a:cxn>
              <a:cxn ang="0">
                <a:pos x="678" y="678"/>
              </a:cxn>
              <a:cxn ang="0">
                <a:pos x="1017" y="678"/>
              </a:cxn>
            </a:cxnLst>
            <a:rect l="0" t="0" r="r" b="b"/>
            <a:pathLst>
              <a:path w="1017" h="678">
                <a:moveTo>
                  <a:pt x="0" y="0"/>
                </a:moveTo>
                <a:lnTo>
                  <a:pt x="678" y="0"/>
                </a:lnTo>
                <a:lnTo>
                  <a:pt x="678" y="678"/>
                </a:lnTo>
                <a:lnTo>
                  <a:pt x="1017" y="67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7812088" y="45577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Rнагр</a:t>
            </a: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5281613" y="4965700"/>
            <a:ext cx="614362" cy="6127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V="1">
            <a:off x="5589588" y="5270500"/>
            <a:ext cx="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V="1">
            <a:off x="5589588" y="4557713"/>
            <a:ext cx="0" cy="50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691188" y="4659313"/>
            <a:ext cx="4079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+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5691188" y="5372100"/>
            <a:ext cx="4079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>
                <a:latin typeface="Times New Roman" pitchFamily="18" charset="0"/>
              </a:rPr>
              <a:t>–</a:t>
            </a:r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 flipV="1">
            <a:off x="5589588" y="5067300"/>
            <a:ext cx="0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45102" name="Text Box 46"/>
          <p:cNvSpPr txBox="1">
            <a:spLocks noChangeArrowheads="1"/>
          </p:cNvSpPr>
          <p:nvPr/>
        </p:nvSpPr>
        <p:spPr bwMode="auto">
          <a:xfrm>
            <a:off x="5895975" y="4862513"/>
            <a:ext cx="406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800" b="1">
                <a:latin typeface="Times New Roman" pitchFamily="18" charset="0"/>
              </a:rPr>
              <a:t>J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6302375" y="4965700"/>
            <a:ext cx="204788" cy="511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589588" y="4557713"/>
            <a:ext cx="132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>
            <a:off x="5589588" y="5986463"/>
            <a:ext cx="1323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6405563" y="4557713"/>
            <a:ext cx="0" cy="407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6405563" y="5476875"/>
            <a:ext cx="0" cy="50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6405563" y="4659313"/>
            <a:ext cx="614362" cy="306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u-RU" sz="2400">
                <a:latin typeface="Times New Roman" pitchFamily="18" charset="0"/>
              </a:rPr>
              <a:t>Gвн</a:t>
            </a:r>
          </a:p>
          <a:p>
            <a:endParaRPr lang="ru-RU" sz="2400">
              <a:latin typeface="Times New Roman" pitchFamily="18" charset="0"/>
            </a:endParaRPr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5180013" y="4149725"/>
            <a:ext cx="1836737" cy="20399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785225" cy="6408737"/>
          </a:xfrm>
        </p:spPr>
        <p:txBody>
          <a:bodyPr/>
          <a:lstStyle/>
          <a:p>
            <a:pPr algn="just"/>
            <a:r>
              <a:rPr lang="ru-RU" sz="2800">
                <a:latin typeface="Times New Roman" pitchFamily="18" charset="0"/>
              </a:rPr>
              <a:t>В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реальном</a:t>
            </a:r>
            <a:r>
              <a:rPr lang="ru-RU" sz="2800">
                <a:latin typeface="Times New Roman" pitchFamily="18" charset="0"/>
              </a:rPr>
              <a:t> источнике напряжения </a:t>
            </a:r>
            <a:r>
              <a:rPr lang="ru-RU" sz="28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электро-движущую силу 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Е</a:t>
            </a:r>
            <a:r>
              <a:rPr lang="ru-RU" sz="2800">
                <a:latin typeface="Times New Roman" pitchFamily="18" charset="0"/>
              </a:rPr>
              <a:t> можно измерить вольтметром на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«холостом ходу»:</a:t>
            </a:r>
            <a:r>
              <a:rPr lang="ru-RU" sz="2800">
                <a:latin typeface="Times New Roman" pitchFamily="18" charset="0"/>
              </a:rPr>
              <a:t>  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Е = </a:t>
            </a:r>
            <a:r>
              <a:rPr lang="en-US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</a:t>
            </a:r>
            <a:r>
              <a:rPr lang="ru-RU" sz="2800">
                <a:latin typeface="Times New Roman" pitchFamily="18" charset="0"/>
              </a:rPr>
              <a:t>, т.е. без сопротивления нагрузки (</a:t>
            </a:r>
            <a:r>
              <a:rPr lang="en-US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нагр = ∞</a:t>
            </a:r>
            <a:r>
              <a:rPr lang="ru-RU" sz="2800">
                <a:latin typeface="Times New Roman" pitchFamily="18" charset="0"/>
              </a:rPr>
              <a:t>). 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Внутреннее сопротивление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sz="2800">
                <a:latin typeface="Times New Roman" pitchFamily="18" charset="0"/>
              </a:rPr>
              <a:t> реального источника напряжения можно вычислить по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теореме Тевенена</a:t>
            </a:r>
            <a:r>
              <a:rPr lang="ru-RU" sz="2800">
                <a:latin typeface="Times New Roman" pitchFamily="18" charset="0"/>
              </a:rPr>
              <a:t>:   </a:t>
            </a:r>
          </a:p>
          <a:p>
            <a:pPr algn="just"/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R</a:t>
            </a:r>
            <a:r>
              <a:rPr lang="uk-UA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=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 /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кз = Е /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кз</a:t>
            </a:r>
            <a:r>
              <a:rPr lang="ru-RU" sz="2800">
                <a:latin typeface="Times New Roman" pitchFamily="18" charset="0"/>
              </a:rPr>
              <a:t>,  – напряжение холостого хода делится на ток короткого замыкания .</a:t>
            </a:r>
          </a:p>
          <a:p>
            <a:pPr algn="just"/>
            <a:r>
              <a:rPr lang="ru-RU" sz="2800">
                <a:latin typeface="Times New Roman" pitchFamily="18" charset="0"/>
              </a:rPr>
              <a:t>В </a:t>
            </a:r>
            <a:r>
              <a: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реальном</a:t>
            </a:r>
            <a:r>
              <a:rPr lang="ru-RU" sz="2800">
                <a:latin typeface="Times New Roman" pitchFamily="18" charset="0"/>
              </a:rPr>
              <a:t> источнике тока величину </a:t>
            </a:r>
            <a:r>
              <a:rPr 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sz="2800">
                <a:latin typeface="Times New Roman" pitchFamily="18" charset="0"/>
              </a:rPr>
              <a:t> можно измерить как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ток короткого замыкания</a:t>
            </a:r>
            <a:r>
              <a:rPr lang="ru-RU" sz="2800">
                <a:latin typeface="Times New Roman" pitchFamily="18" charset="0"/>
              </a:rPr>
              <a:t>: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= </a:t>
            </a:r>
            <a:r>
              <a:rPr lang="en-US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sz="2800" b="1" i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кз</a:t>
            </a:r>
            <a:r>
              <a:rPr lang="ru-RU" sz="2800">
                <a:latin typeface="Times New Roman" pitchFamily="18" charset="0"/>
              </a:rPr>
              <a:t>. Внутренняя проводимость </a:t>
            </a:r>
            <a:r>
              <a:rPr lang="en-US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sz="2800" b="1" i="1">
                <a:solidFill>
                  <a:srgbClr val="00CC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</a:t>
            </a:r>
            <a:r>
              <a:rPr lang="ru-RU" sz="2800">
                <a:latin typeface="Times New Roman" pitchFamily="18" charset="0"/>
              </a:rPr>
              <a:t> вычисляется по теореме Тевенена: 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G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вн =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кз /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 =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J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/ 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U</a:t>
            </a:r>
            <a:r>
              <a: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хх</a:t>
            </a:r>
            <a:r>
              <a:rPr lang="ru-RU" sz="2800">
                <a:latin typeface="Times New Roman" pitchFamily="18" charset="0"/>
              </a:rPr>
              <a:t>.</a:t>
            </a:r>
          </a:p>
          <a:p>
            <a:pPr algn="just"/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рбита">
  <a:themeElements>
    <a:clrScheme name="Орбита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Орбит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рбита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рбита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рбита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592</TotalTime>
  <Words>1932</Words>
  <Application>Microsoft PowerPoint</Application>
  <PresentationFormat>Экран (4:3)</PresentationFormat>
  <Paragraphs>384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Times New Roman</vt:lpstr>
      <vt:lpstr>Wingdings</vt:lpstr>
      <vt:lpstr>Орбита</vt:lpstr>
      <vt:lpstr>АНАЛИЗ  СХЕМ   С  НЕЛИНЕЙНЫМИ   КОМПОНЕНТАМИ </vt:lpstr>
      <vt:lpstr>ВОЛЬТ-АМПЕРНЫЕ ХАРАКТЕРИСТИКИ ЛИНЕЙНЫХ ЭЛЕМЕНТОВ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ВОЛЬТ-АМПЕРНЫЕ  ХАРАКТЕРИСТИКИ  ДИОДОВ </vt:lpstr>
      <vt:lpstr>Слайд 16</vt:lpstr>
      <vt:lpstr>Слайд 17</vt:lpstr>
      <vt:lpstr>Слайд 18</vt:lpstr>
      <vt:lpstr>Слайд 19</vt:lpstr>
      <vt:lpstr>ОСНОВНЫЕ  ПАРАМЕТРЫ  ДИОДОВ</vt:lpstr>
      <vt:lpstr>ОСНОВНЫЕ  ПАРАМЕТРЫ  ДИОДОВ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ТУННЕЛЬНЫЕ ДИОДЫ</vt:lpstr>
      <vt:lpstr>Слайд 34</vt:lpstr>
    </vt:vector>
  </TitlesOfParts>
  <Company>11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 СХЕМ   С  НЕЛИНЕЙНЫМИ   КОМПОНЕНТАМИ </dc:title>
  <dc:creator>ALEXANDR</dc:creator>
  <cp:lastModifiedBy>ALEXANDR</cp:lastModifiedBy>
  <cp:revision>56</cp:revision>
  <dcterms:created xsi:type="dcterms:W3CDTF">2008-02-05T11:25:44Z</dcterms:created>
  <dcterms:modified xsi:type="dcterms:W3CDTF">2008-03-02T07:49:42Z</dcterms:modified>
</cp:coreProperties>
</file>