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D2D455A-2389-4DA0-9361-C61B66D47593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A7A8"/>
    <a:srgbClr val="373B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57330-1041-47EE-9517-621E70BF507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AA49-0D05-4D16-B72F-E4AAE8092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5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dirty="0" smtClean="0"/>
              <a:t>Доброго дня, Шановна комісія, хочу представити до Вашої уваги тему моєї бакалаврської роботи «Онтологічна система інформаційних ресурсів кафедри»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52556-B69F-4246-95F1-69E194AA066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5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4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3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7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3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6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6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3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5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8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9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/>
          <a:srcRect t="53753" r="919"/>
          <a:stretch/>
        </p:blipFill>
        <p:spPr bwMode="auto">
          <a:xfrm>
            <a:off x="1602378" y="2055222"/>
            <a:ext cx="9405257" cy="45014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70857" y="445878"/>
            <a:ext cx="11128248" cy="1609344"/>
          </a:xfrm>
        </p:spPr>
        <p:txBody>
          <a:bodyPr/>
          <a:lstStyle/>
          <a:p>
            <a:pPr algn="ctr"/>
            <a:r>
              <a:rPr lang="uk-UA" smtClean="0"/>
              <a:t>Бізнес модель (продовження)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7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3391" y="0"/>
            <a:ext cx="10058400" cy="1609344"/>
          </a:xfrm>
        </p:spPr>
        <p:txBody>
          <a:bodyPr/>
          <a:lstStyle/>
          <a:p>
            <a:pPr algn="ctr"/>
            <a:r>
              <a:rPr lang="uk-UA" dirty="0" smtClean="0"/>
              <a:t>Стратегія Росту</a:t>
            </a:r>
            <a:endParaRPr lang="en-US" dirty="0"/>
          </a:p>
        </p:txBody>
      </p:sp>
      <p:sp>
        <p:nvSpPr>
          <p:cNvPr id="4" name="object 7"/>
          <p:cNvSpPr txBox="1"/>
          <p:nvPr/>
        </p:nvSpPr>
        <p:spPr>
          <a:xfrm>
            <a:off x="381872" y="1463039"/>
            <a:ext cx="4878106" cy="38100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Фаза 1: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Поширення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інтеграції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збирання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Фаза 2: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платформи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 внесення перших даних для тестування роботи системи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Фаза 3: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Інтеграція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навчальні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галузі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державному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рівні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uk-UA" sz="2000" spc="70" dirty="0">
              <a:solidFill>
                <a:srgbClr val="5555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2"/>
          <p:cNvGrpSpPr/>
          <p:nvPr/>
        </p:nvGrpSpPr>
        <p:grpSpPr>
          <a:xfrm>
            <a:off x="0" y="1224815"/>
            <a:ext cx="12192000" cy="5154214"/>
            <a:chOff x="0" y="0"/>
            <a:chExt cx="20104100" cy="10617835"/>
          </a:xfrm>
        </p:grpSpPr>
        <p:sp>
          <p:nvSpPr>
            <p:cNvPr id="6" name="object 3"/>
            <p:cNvSpPr/>
            <p:nvPr/>
          </p:nvSpPr>
          <p:spPr>
            <a:xfrm>
              <a:off x="0" y="10607006"/>
              <a:ext cx="20104100" cy="10795"/>
            </a:xfrm>
            <a:custGeom>
              <a:avLst/>
              <a:gdLst/>
              <a:ahLst/>
              <a:cxnLst/>
              <a:rect l="l" t="t" r="r" b="b"/>
              <a:pathLst>
                <a:path w="20104100" h="10795">
                  <a:moveTo>
                    <a:pt x="0" y="10470"/>
                  </a:moveTo>
                  <a:lnTo>
                    <a:pt x="0" y="0"/>
                  </a:lnTo>
                  <a:lnTo>
                    <a:pt x="20104099" y="0"/>
                  </a:lnTo>
                  <a:lnTo>
                    <a:pt x="20104099" y="10470"/>
                  </a:lnTo>
                  <a:lnTo>
                    <a:pt x="0" y="104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/>
            <p:cNvSpPr/>
            <p:nvPr/>
          </p:nvSpPr>
          <p:spPr>
            <a:xfrm>
              <a:off x="0" y="0"/>
              <a:ext cx="20104100" cy="10600690"/>
            </a:xfrm>
            <a:custGeom>
              <a:avLst/>
              <a:gdLst/>
              <a:ahLst/>
              <a:cxnLst/>
              <a:rect l="l" t="t" r="r" b="b"/>
              <a:pathLst>
                <a:path w="20104100" h="10600690">
                  <a:moveTo>
                    <a:pt x="2481599" y="10156942"/>
                  </a:moveTo>
                  <a:lnTo>
                    <a:pt x="0" y="10595438"/>
                  </a:lnTo>
                  <a:lnTo>
                    <a:pt x="0" y="10600586"/>
                  </a:lnTo>
                  <a:lnTo>
                    <a:pt x="2481599" y="10156942"/>
                  </a:lnTo>
                  <a:close/>
                </a:path>
                <a:path w="20104100" h="10600690">
                  <a:moveTo>
                    <a:pt x="20104099" y="0"/>
                  </a:moveTo>
                  <a:lnTo>
                    <a:pt x="19312861" y="0"/>
                  </a:lnTo>
                  <a:lnTo>
                    <a:pt x="10052049" y="7450150"/>
                  </a:lnTo>
                  <a:lnTo>
                    <a:pt x="5005083" y="9705810"/>
                  </a:lnTo>
                  <a:lnTo>
                    <a:pt x="2481599" y="10156942"/>
                  </a:lnTo>
                  <a:lnTo>
                    <a:pt x="5005083" y="9711045"/>
                  </a:lnTo>
                  <a:lnTo>
                    <a:pt x="20104099" y="296278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0091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0" y="2957548"/>
              <a:ext cx="20104100" cy="7643495"/>
            </a:xfrm>
            <a:custGeom>
              <a:avLst/>
              <a:gdLst/>
              <a:ahLst/>
              <a:cxnLst/>
              <a:rect l="l" t="t" r="r" b="b"/>
              <a:pathLst>
                <a:path w="20104100" h="7643495">
                  <a:moveTo>
                    <a:pt x="2481599" y="7199394"/>
                  </a:moveTo>
                  <a:lnTo>
                    <a:pt x="0" y="7637890"/>
                  </a:lnTo>
                  <a:lnTo>
                    <a:pt x="0" y="7643038"/>
                  </a:lnTo>
                  <a:lnTo>
                    <a:pt x="2481599" y="7199394"/>
                  </a:lnTo>
                  <a:close/>
                </a:path>
                <a:path w="20104100" h="7643495">
                  <a:moveTo>
                    <a:pt x="20104099" y="0"/>
                  </a:moveTo>
                  <a:lnTo>
                    <a:pt x="5005083" y="6748262"/>
                  </a:lnTo>
                  <a:lnTo>
                    <a:pt x="2481599" y="7199394"/>
                  </a:lnTo>
                  <a:lnTo>
                    <a:pt x="20104099" y="4054192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0365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0" y="7006504"/>
              <a:ext cx="20104100" cy="3601085"/>
            </a:xfrm>
            <a:custGeom>
              <a:avLst/>
              <a:gdLst/>
              <a:ahLst/>
              <a:cxnLst/>
              <a:rect l="l" t="t" r="r" b="b"/>
              <a:pathLst>
                <a:path w="20104100" h="3601084">
                  <a:moveTo>
                    <a:pt x="20104099" y="0"/>
                  </a:moveTo>
                  <a:lnTo>
                    <a:pt x="0" y="3594081"/>
                  </a:lnTo>
                  <a:lnTo>
                    <a:pt x="0" y="3600501"/>
                  </a:lnTo>
                  <a:lnTo>
                    <a:pt x="20104099" y="3600501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F762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350035" y="5500018"/>
            <a:ext cx="3508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schemeClr val="bg1"/>
                </a:solidFill>
              </a:rPr>
              <a:t>Контроль за навчанням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0709628">
            <a:off x="7998823" y="4054022"/>
            <a:ext cx="3347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schemeClr val="bg1"/>
                </a:solidFill>
              </a:rPr>
              <a:t>Контент для навчання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0316359">
            <a:off x="8239716" y="2603327"/>
            <a:ext cx="3769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schemeClr val="bg1"/>
                </a:solidFill>
              </a:rPr>
              <a:t>Інформація про навчання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2743" y="647051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2021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61955" y="642426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2022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49292" y="642740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2023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53748" y="63790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0476" y="2287306"/>
            <a:ext cx="10058400" cy="1609344"/>
          </a:xfrm>
        </p:spPr>
        <p:txBody>
          <a:bodyPr/>
          <a:lstStyle/>
          <a:p>
            <a:pPr algn="ctr"/>
            <a:r>
              <a:rPr lang="uk-UA" b="1" dirty="0" smtClean="0"/>
              <a:t>Дякуємо за Увагу!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95062" y="4432663"/>
            <a:ext cx="3725963" cy="2569464"/>
          </a:xfrm>
        </p:spPr>
        <p:txBody>
          <a:bodyPr/>
          <a:lstStyle/>
          <a:p>
            <a:pPr marL="0" indent="0" algn="r">
              <a:lnSpc>
                <a:spcPct val="150000"/>
              </a:lnSpc>
              <a:buNone/>
            </a:pPr>
            <a:r>
              <a:rPr lang="uk-UA" dirty="0" smtClean="0"/>
              <a:t>Студенти:</a:t>
            </a:r>
            <a:br>
              <a:rPr lang="uk-UA" dirty="0" smtClean="0"/>
            </a:br>
            <a:r>
              <a:rPr lang="uk-UA" dirty="0" smtClean="0"/>
              <a:t>Круглий Дмитро, ТР-02мп</a:t>
            </a:r>
            <a:br>
              <a:rPr lang="uk-UA" dirty="0" smtClean="0"/>
            </a:br>
            <a:r>
              <a:rPr lang="uk-UA" dirty="0" smtClean="0"/>
              <a:t>Орихівський Євгеній, ТР-01мп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9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 smtClean="0"/>
              <a:t>Актуальність</a:t>
            </a:r>
            <a:endParaRPr lang="en-US" b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383383" y="2121408"/>
            <a:ext cx="4744865" cy="405079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Наразі існує досить великий попит на системи дистанційного навчання, а саме системи контролю освітнього процесу у ВНЗ та школах. Даний стартап вирішує проблему оптимізації шкільного освітнього процесу та значно полегшує роботу вчителям та учнями.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SMART SCHOOL Portfol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63" y="2093976"/>
            <a:ext cx="47625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0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991" y="423235"/>
            <a:ext cx="6001512" cy="587306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вирішення такої проблеми система дозволяє: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дозволяє працювати як у веб-версії так і у мобільному додатку.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 діляться на два типи: батьки та вчителі. Користувач авторизується/реєструється в системі та, відповідно до ролі, йому доступні певний функціонал. При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роботі з мобільним додатком постійне інтернет з'єднання не є необхідним. Як тільки користувач отримає доступ до мережі, усі дані автоматично попадуть до системи.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Вчителі вносять зміни про освітній процес свого класу.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Батьки можуть переглядати успішність своїх дітей, шкільні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 батьківські збори.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Smart School – Система автоматизації навчального процес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979" y="701040"/>
            <a:ext cx="4280263" cy="428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6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School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5670" y="2182368"/>
            <a:ext cx="5677988" cy="4050792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School –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 система, яка вирішує проблему оптимізації шкільного процесу, шляхом внесення даних про освітній процес шкіл до єдиної бази.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School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допомагає ЗВО пришвидшити освітній процес та значно спросити його.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Smart School – Система автоматизації навчального процес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30" y="2899955"/>
            <a:ext cx="2918445" cy="207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80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766" y="484632"/>
            <a:ext cx="10553482" cy="1117745"/>
          </a:xfrm>
        </p:spPr>
        <p:txBody>
          <a:bodyPr/>
          <a:lstStyle/>
          <a:p>
            <a:r>
              <a:rPr lang="uk-UA" dirty="0" smtClean="0"/>
              <a:t>Порівняння з Конкурентами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124657"/>
              </p:ext>
            </p:extLst>
          </p:nvPr>
        </p:nvGraphicFramePr>
        <p:xfrm>
          <a:off x="1550125" y="1602376"/>
          <a:ext cx="9109168" cy="48593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7292">
                  <a:extLst>
                    <a:ext uri="{9D8B030D-6E8A-4147-A177-3AD203B41FA5}">
                      <a16:colId xmlns:a16="http://schemas.microsoft.com/office/drawing/2014/main" val="454755348"/>
                    </a:ext>
                  </a:extLst>
                </a:gridCol>
                <a:gridCol w="2277292">
                  <a:extLst>
                    <a:ext uri="{9D8B030D-6E8A-4147-A177-3AD203B41FA5}">
                      <a16:colId xmlns:a16="http://schemas.microsoft.com/office/drawing/2014/main" val="3650532570"/>
                    </a:ext>
                  </a:extLst>
                </a:gridCol>
                <a:gridCol w="2277292">
                  <a:extLst>
                    <a:ext uri="{9D8B030D-6E8A-4147-A177-3AD203B41FA5}">
                      <a16:colId xmlns:a16="http://schemas.microsoft.com/office/drawing/2014/main" val="64139140"/>
                    </a:ext>
                  </a:extLst>
                </a:gridCol>
                <a:gridCol w="2277292">
                  <a:extLst>
                    <a:ext uri="{9D8B030D-6E8A-4147-A177-3AD203B41FA5}">
                      <a16:colId xmlns:a16="http://schemas.microsoft.com/office/drawing/2014/main" val="3965286511"/>
                    </a:ext>
                  </a:extLst>
                </a:gridCol>
              </a:tblGrid>
              <a:tr h="1570922"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 </a:t>
                      </a:r>
                      <a:r>
                        <a:rPr lang="uk-UA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Publications</a:t>
                      </a:r>
                      <a:r>
                        <a:rPr lang="uk-U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Partnership</a:t>
                      </a:r>
                      <a:r>
                        <a:rPr lang="uk-U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Programme</a:t>
                      </a:r>
                      <a:r>
                        <a:rPr lang="uk-U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uk-UA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Ukraine</a:t>
                      </a:r>
                      <a:r>
                        <a:rPr lang="uk-U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«</a:t>
                      </a:r>
                      <a:r>
                        <a:rPr lang="uk-UA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</a:t>
                      </a:r>
                      <a:r>
                        <a:rPr lang="uk-U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</a:t>
                      </a:r>
                      <a:r>
                        <a:rPr lang="uk-U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Kyiv Smart City School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Smart School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177020"/>
                  </a:ext>
                </a:extLst>
              </a:tr>
              <a:tr h="392730">
                <a:tc>
                  <a:txBody>
                    <a:bodyPr/>
                    <a:lstStyle/>
                    <a:p>
                      <a:r>
                        <a:rPr lang="ru-RU" dirty="0"/>
                        <a:t>Веб-</a:t>
                      </a:r>
                      <a:r>
                        <a:rPr lang="ru-RU" dirty="0" err="1"/>
                        <a:t>верс</a:t>
                      </a:r>
                      <a:r>
                        <a:rPr lang="uk-UA" dirty="0" err="1"/>
                        <a:t>ія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905550"/>
                  </a:ext>
                </a:extLst>
              </a:tr>
              <a:tr h="416949">
                <a:tc>
                  <a:txBody>
                    <a:bodyPr/>
                    <a:lstStyle/>
                    <a:p>
                      <a:r>
                        <a:rPr lang="uk-UA" dirty="0"/>
                        <a:t>Мобільний додаток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398536"/>
                  </a:ext>
                </a:extLst>
              </a:tr>
              <a:tr h="392730">
                <a:tc>
                  <a:txBody>
                    <a:bodyPr/>
                    <a:lstStyle/>
                    <a:p>
                      <a:r>
                        <a:rPr lang="uk-UA" dirty="0"/>
                        <a:t>Тестування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1151554"/>
                  </a:ext>
                </a:extLst>
              </a:tr>
              <a:tr h="981826">
                <a:tc>
                  <a:txBody>
                    <a:bodyPr/>
                    <a:lstStyle/>
                    <a:p>
                      <a:r>
                        <a:rPr lang="uk-UA" dirty="0"/>
                        <a:t>Розміщення навчальних матеріалів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159825"/>
                  </a:ext>
                </a:extLst>
              </a:tr>
              <a:tr h="416949">
                <a:tc>
                  <a:txBody>
                    <a:bodyPr/>
                    <a:lstStyle/>
                    <a:p>
                      <a:r>
                        <a:rPr lang="uk-UA" dirty="0"/>
                        <a:t>Автономний 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364999"/>
                  </a:ext>
                </a:extLst>
              </a:tr>
              <a:tr h="687279">
                <a:tc>
                  <a:txBody>
                    <a:bodyPr/>
                    <a:lstStyle/>
                    <a:p>
                      <a:r>
                        <a:rPr lang="uk-UA" dirty="0"/>
                        <a:t>Ультимативна </a:t>
                      </a:r>
                      <a:r>
                        <a:rPr lang="uk-UA" dirty="0" err="1"/>
                        <a:t>кастомізація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422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6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Наша Команда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072395"/>
              </p:ext>
            </p:extLst>
          </p:nvPr>
        </p:nvGraphicFramePr>
        <p:xfrm>
          <a:off x="672608" y="2568592"/>
          <a:ext cx="10535324" cy="240400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267662">
                  <a:extLst>
                    <a:ext uri="{9D8B030D-6E8A-4147-A177-3AD203B41FA5}">
                      <a16:colId xmlns:a16="http://schemas.microsoft.com/office/drawing/2014/main" val="870605331"/>
                    </a:ext>
                  </a:extLst>
                </a:gridCol>
                <a:gridCol w="5267662">
                  <a:extLst>
                    <a:ext uri="{9D8B030D-6E8A-4147-A177-3AD203B41FA5}">
                      <a16:colId xmlns:a16="http://schemas.microsoft.com/office/drawing/2014/main" val="2151791164"/>
                    </a:ext>
                  </a:extLst>
                </a:gridCol>
              </a:tblGrid>
              <a:tr h="1337202">
                <a:tc>
                  <a:txBody>
                    <a:bodyPr/>
                    <a:lstStyle/>
                    <a:p>
                      <a:r>
                        <a:rPr lang="uk-UA" sz="1600" b="0" dirty="0"/>
                        <a:t>СЕО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/>
                        <a:t>роль: </a:t>
                      </a:r>
                      <a:r>
                        <a:rPr lang="ru-RU" sz="1600" b="0" dirty="0" err="1"/>
                        <a:t>п</a:t>
                      </a:r>
                      <a:r>
                        <a:rPr lang="ru-RU" sz="1600" b="0" dirty="0" err="1" smtClean="0"/>
                        <a:t>риймає</a:t>
                      </a:r>
                      <a:r>
                        <a:rPr lang="ru-RU" sz="1600" b="0" dirty="0" smtClean="0"/>
                        <a:t> </a:t>
                      </a:r>
                      <a:r>
                        <a:rPr lang="ru-RU" sz="1600" b="0" dirty="0" err="1"/>
                        <a:t>рішення</a:t>
                      </a:r>
                      <a:r>
                        <a:rPr lang="ru-RU" sz="1600" b="0" dirty="0"/>
                        <a:t> </a:t>
                      </a:r>
                      <a:r>
                        <a:rPr lang="ru-RU" sz="1600" b="0" dirty="0" err="1"/>
                        <a:t>щодо</a:t>
                      </a:r>
                      <a:r>
                        <a:rPr lang="ru-RU" sz="1600" b="0" dirty="0"/>
                        <a:t> </a:t>
                      </a:r>
                      <a:r>
                        <a:rPr lang="ru-RU" sz="1600" b="0" dirty="0" err="1"/>
                        <a:t>подальшого</a:t>
                      </a:r>
                      <a:r>
                        <a:rPr lang="ru-RU" sz="1600" b="0" dirty="0"/>
                        <a:t> розвитку </a:t>
                      </a:r>
                      <a:r>
                        <a:rPr lang="ru-RU" sz="1600" b="0" dirty="0" smtClean="0"/>
                        <a:t>продукту</a:t>
                      </a:r>
                      <a:r>
                        <a:rPr lang="ru-RU" sz="1600" b="0" dirty="0"/>
                        <a:t>, </a:t>
                      </a:r>
                      <a:r>
                        <a:rPr lang="ru-RU" sz="1600" b="0" dirty="0" err="1" smtClean="0"/>
                        <a:t>оціюню</a:t>
                      </a:r>
                      <a:r>
                        <a:rPr lang="uk-UA" sz="1600" b="0" dirty="0" smtClean="0"/>
                        <a:t>є</a:t>
                      </a:r>
                      <a:r>
                        <a:rPr lang="ru-RU" sz="1600" b="0" dirty="0" smtClean="0"/>
                        <a:t> </a:t>
                      </a:r>
                      <a:r>
                        <a:rPr lang="ru-RU" sz="1600" b="0" dirty="0"/>
                        <a:t>результати і </a:t>
                      </a:r>
                      <a:r>
                        <a:rPr lang="ru-RU" sz="1600" b="0" dirty="0" err="1"/>
                        <a:t>коригує</a:t>
                      </a:r>
                      <a:r>
                        <a:rPr lang="ru-RU" sz="1600" b="0" dirty="0"/>
                        <a:t> </a:t>
                      </a:r>
                      <a:r>
                        <a:rPr lang="ru-RU" sz="1600" b="0" dirty="0" err="1"/>
                        <a:t>напрямок</a:t>
                      </a:r>
                      <a:endParaRPr lang="ru-RU" sz="1600" b="0" dirty="0"/>
                    </a:p>
                    <a:p>
                      <a:r>
                        <a:rPr lang="ru-RU" sz="1600" b="0" dirty="0" err="1"/>
                        <a:t>загальна</a:t>
                      </a:r>
                      <a:r>
                        <a:rPr lang="ru-RU" sz="1600" b="0" dirty="0"/>
                        <a:t> </a:t>
                      </a:r>
                      <a:r>
                        <a:rPr lang="ru-RU" sz="1600" b="0" dirty="0" err="1"/>
                        <a:t>інформація</a:t>
                      </a:r>
                      <a:r>
                        <a:rPr lang="ru-RU" sz="1600" b="0" dirty="0"/>
                        <a:t> : 15 </a:t>
                      </a:r>
                      <a:r>
                        <a:rPr lang="ru-RU" sz="1600" b="0" dirty="0" err="1"/>
                        <a:t>років</a:t>
                      </a:r>
                      <a:r>
                        <a:rPr lang="ru-RU" sz="1600" b="0" dirty="0"/>
                        <a:t> </a:t>
                      </a:r>
                      <a:r>
                        <a:rPr lang="ru-RU" sz="1600" b="0" dirty="0" err="1"/>
                        <a:t>досвіду</a:t>
                      </a:r>
                      <a:r>
                        <a:rPr lang="ru-RU" sz="1600" b="0" dirty="0"/>
                        <a:t> </a:t>
                      </a:r>
                      <a:r>
                        <a:rPr lang="ru-RU" sz="1600" b="0" dirty="0" err="1"/>
                        <a:t>розробки</a:t>
                      </a:r>
                      <a:r>
                        <a:rPr lang="ru-RU" sz="1600" b="0" dirty="0"/>
                        <a:t> </a:t>
                      </a:r>
                      <a:r>
                        <a:rPr lang="ru-RU" sz="1600" b="0" dirty="0" err="1"/>
                        <a:t>високонавантажених</a:t>
                      </a:r>
                      <a:r>
                        <a:rPr lang="ru-RU" sz="1600" b="0" dirty="0"/>
                        <a:t> систем, </a:t>
                      </a:r>
                      <a:r>
                        <a:rPr lang="ru-RU" sz="1600" b="0" dirty="0" err="1"/>
                        <a:t>професор</a:t>
                      </a:r>
                      <a:endParaRPr lang="ru-RU" sz="1600" b="0" dirty="0"/>
                    </a:p>
                    <a:p>
                      <a:r>
                        <a:rPr lang="ru-RU" sz="1600" b="0" dirty="0" err="1"/>
                        <a:t>освіта</a:t>
                      </a:r>
                      <a:r>
                        <a:rPr lang="ru-RU" sz="1600" b="0" dirty="0"/>
                        <a:t>: КПІ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3163"/>
                  </a:ext>
                </a:extLst>
              </a:tr>
              <a:tr h="984069">
                <a:tc>
                  <a:txBody>
                    <a:bodyPr/>
                    <a:lstStyle/>
                    <a:p>
                      <a:r>
                        <a:rPr lang="uk-UA" sz="1600" b="0" dirty="0"/>
                        <a:t>СТО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/>
                        <a:t>роль: </a:t>
                      </a:r>
                      <a:r>
                        <a:rPr lang="ru-RU" sz="1600" b="0" dirty="0" err="1"/>
                        <a:t>приймає</a:t>
                      </a:r>
                      <a:r>
                        <a:rPr lang="ru-RU" sz="1600" b="0" dirty="0"/>
                        <a:t> </a:t>
                      </a:r>
                      <a:r>
                        <a:rPr lang="ru-RU" sz="1600" b="0" dirty="0" err="1"/>
                        <a:t>рішення</a:t>
                      </a:r>
                      <a:r>
                        <a:rPr lang="ru-RU" sz="1600" b="0" dirty="0"/>
                        <a:t> </a:t>
                      </a:r>
                      <a:r>
                        <a:rPr lang="ru-RU" sz="1600" b="0" dirty="0" err="1"/>
                        <a:t>щодо</a:t>
                      </a:r>
                      <a:r>
                        <a:rPr lang="ru-RU" sz="1600" b="0" dirty="0"/>
                        <a:t> розвитку </a:t>
                      </a:r>
                      <a:r>
                        <a:rPr lang="ru-RU" sz="1600" b="0" dirty="0" err="1"/>
                        <a:t>системи</a:t>
                      </a:r>
                      <a:r>
                        <a:rPr lang="ru-RU" sz="1600" b="0" dirty="0"/>
                        <a:t>, </a:t>
                      </a:r>
                      <a:r>
                        <a:rPr lang="ru-RU" sz="1600" b="0" dirty="0" err="1"/>
                        <a:t>введення</a:t>
                      </a:r>
                      <a:r>
                        <a:rPr lang="ru-RU" sz="1600" b="0" dirty="0"/>
                        <a:t> </a:t>
                      </a:r>
                      <a:r>
                        <a:rPr lang="ru-RU" sz="1600" b="0" dirty="0" err="1"/>
                        <a:t>нових</a:t>
                      </a:r>
                      <a:r>
                        <a:rPr lang="ru-RU" sz="1600" b="0" dirty="0"/>
                        <a:t> </a:t>
                      </a:r>
                      <a:r>
                        <a:rPr lang="ru-RU" sz="1600" b="0" dirty="0" err="1"/>
                        <a:t>технологій</a:t>
                      </a:r>
                      <a:r>
                        <a:rPr lang="ru-RU" sz="1600" b="0" dirty="0"/>
                        <a:t> та </a:t>
                      </a:r>
                      <a:r>
                        <a:rPr lang="ru-RU" sz="1600" b="0" dirty="0" err="1"/>
                        <a:t>розробки</a:t>
                      </a:r>
                      <a:r>
                        <a:rPr lang="ru-RU" sz="1600" b="0" dirty="0"/>
                        <a:t> нового </a:t>
                      </a:r>
                      <a:r>
                        <a:rPr lang="ru-RU" sz="1600" b="0" dirty="0" err="1" smtClean="0"/>
                        <a:t>функціоналу</a:t>
                      </a:r>
                      <a:endParaRPr lang="ru-RU" sz="1600" b="0" dirty="0"/>
                    </a:p>
                    <a:p>
                      <a:r>
                        <a:rPr lang="ru-RU" sz="1600" b="0" dirty="0" err="1"/>
                        <a:t>освіта</a:t>
                      </a:r>
                      <a:r>
                        <a:rPr lang="ru-RU" sz="1600" b="0" dirty="0"/>
                        <a:t>: КПІ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903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9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Ключові Співробітники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388388"/>
              </p:ext>
            </p:extLst>
          </p:nvPr>
        </p:nvGraphicFramePr>
        <p:xfrm>
          <a:off x="726141" y="2093976"/>
          <a:ext cx="11090522" cy="3291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545261">
                  <a:extLst>
                    <a:ext uri="{9D8B030D-6E8A-4147-A177-3AD203B41FA5}">
                      <a16:colId xmlns:a16="http://schemas.microsoft.com/office/drawing/2014/main" val="3937397410"/>
                    </a:ext>
                  </a:extLst>
                </a:gridCol>
                <a:gridCol w="5545261">
                  <a:extLst>
                    <a:ext uri="{9D8B030D-6E8A-4147-A177-3AD203B41FA5}">
                      <a16:colId xmlns:a16="http://schemas.microsoft.com/office/drawing/2014/main" val="2899229339"/>
                    </a:ext>
                  </a:extLst>
                </a:gridCol>
              </a:tblGrid>
              <a:tr h="704674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Jane Doe</a:t>
                      </a:r>
                      <a:endParaRPr lang="en-US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/>
                        <a:t>Дизайнер</a:t>
                      </a:r>
                      <a:r>
                        <a:rPr lang="ru-RU" sz="2400" b="0" baseline="0" dirty="0"/>
                        <a:t>, </a:t>
                      </a:r>
                      <a:r>
                        <a:rPr lang="ru-RU" sz="2400" b="0" baseline="0" dirty="0" err="1"/>
                        <a:t>відповідає</a:t>
                      </a:r>
                      <a:r>
                        <a:rPr lang="ru-RU" sz="2400" b="0" baseline="0" dirty="0"/>
                        <a:t> за дизайн </a:t>
                      </a:r>
                      <a:r>
                        <a:rPr lang="ru-RU" sz="2400" b="0" baseline="0" dirty="0" err="1"/>
                        <a:t>системи</a:t>
                      </a:r>
                      <a:r>
                        <a:rPr lang="ru-RU" sz="2400" b="0" baseline="0" dirty="0"/>
                        <a:t>, 5 </a:t>
                      </a:r>
                      <a:r>
                        <a:rPr lang="ru-RU" sz="2400" b="0" baseline="0" dirty="0" err="1"/>
                        <a:t>років</a:t>
                      </a:r>
                      <a:r>
                        <a:rPr lang="ru-RU" sz="2400" b="0" baseline="0" dirty="0"/>
                        <a:t> </a:t>
                      </a:r>
                      <a:r>
                        <a:rPr lang="ru-RU" sz="2400" b="0" baseline="0" dirty="0" err="1"/>
                        <a:t>досвіду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08935"/>
                  </a:ext>
                </a:extLst>
              </a:tr>
              <a:tr h="704674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John Doe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/>
                        <a:t>Маркетолог, маркетинг</a:t>
                      </a:r>
                      <a:r>
                        <a:rPr lang="ru-RU" sz="2400" b="0" baseline="0" dirty="0"/>
                        <a:t> продукту</a:t>
                      </a:r>
                      <a:r>
                        <a:rPr lang="ru-RU" sz="2400" b="0" dirty="0"/>
                        <a:t>, 6 </a:t>
                      </a:r>
                      <a:r>
                        <a:rPr lang="ru-RU" sz="2400" b="0" dirty="0" err="1"/>
                        <a:t>років</a:t>
                      </a:r>
                      <a:r>
                        <a:rPr lang="ru-RU" sz="2400" b="0" dirty="0"/>
                        <a:t> </a:t>
                      </a:r>
                      <a:r>
                        <a:rPr lang="ru-RU" sz="2400" b="0" dirty="0" err="1"/>
                        <a:t>досвіду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52097"/>
                  </a:ext>
                </a:extLst>
              </a:tr>
              <a:tr h="704674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Peter Parker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dirty="0"/>
                        <a:t>Розробник, розробка</a:t>
                      </a:r>
                      <a:r>
                        <a:rPr lang="uk-UA" sz="2400" b="0" baseline="0" dirty="0"/>
                        <a:t> програмного рішення, 4 роки досвіду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516022"/>
                  </a:ext>
                </a:extLst>
              </a:tr>
              <a:tr h="704674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Andrey </a:t>
                      </a:r>
                      <a:r>
                        <a:rPr lang="en-US" sz="2400" b="0" dirty="0" err="1" smtClean="0"/>
                        <a:t>Doronichev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dirty="0"/>
                        <a:t>Розробник, розробка</a:t>
                      </a:r>
                      <a:r>
                        <a:rPr lang="uk-UA" sz="2400" b="0" baseline="0" dirty="0"/>
                        <a:t> програмного рішення, 7 років досвіду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13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Маркетингова Стратегія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3162" y="1625019"/>
            <a:ext cx="4973901" cy="463644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даний момент ми ведемо перемовини з 5 учбовими закладами які стануть нашими першими клієнтами</a:t>
            </a:r>
          </a:p>
          <a:p>
            <a:pPr marL="0" indent="0" algn="just">
              <a:buNone/>
            </a:pP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 плануємо розповсюджувати інформацію про наш продукт декількома шляхами:</a:t>
            </a:r>
          </a:p>
          <a:p>
            <a:pPr algn="just"/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Невеликий відсоток контекстної реклами, щоб звернути на себе увагу учбових закладів які зацікавлені в послугах які надає наш продукт</a:t>
            </a:r>
          </a:p>
          <a:p>
            <a:pPr algn="just"/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Скаути які будуть досліджувати ситуацію у декількох учбових закладах і пропонувати їм наш продукт</a:t>
            </a:r>
          </a:p>
          <a:p>
            <a:pPr algn="just"/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допомогою зворотного зв'язку з клієнтами і </a:t>
            </a:r>
            <a:r>
              <a:rPr lang="uk-UA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кастомізації</a:t>
            </a: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сервісу ми зможемо здобути для себе гарну репутацію яка зіграє не найменшу роль у розповсюдженні нашого продукту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8237656" y="3500412"/>
            <a:ext cx="1384662" cy="1166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School</a:t>
            </a:r>
            <a:endParaRPr lang="en-US" dirty="0"/>
          </a:p>
        </p:txBody>
      </p:sp>
      <p:sp>
        <p:nvSpPr>
          <p:cNvPr id="19" name="Овал 18"/>
          <p:cNvSpPr/>
          <p:nvPr/>
        </p:nvSpPr>
        <p:spPr>
          <a:xfrm>
            <a:off x="6426926" y="1811383"/>
            <a:ext cx="1254034" cy="1027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 smtClean="0"/>
              <a:t>Контекстна реклама</a:t>
            </a:r>
            <a:endParaRPr lang="en-US" sz="1400" dirty="0"/>
          </a:p>
        </p:txBody>
      </p:sp>
      <p:sp>
        <p:nvSpPr>
          <p:cNvPr id="20" name="Овал 19"/>
          <p:cNvSpPr/>
          <p:nvPr/>
        </p:nvSpPr>
        <p:spPr>
          <a:xfrm>
            <a:off x="6303766" y="5149857"/>
            <a:ext cx="1355020" cy="1027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dirty="0" smtClean="0"/>
              <a:t>Персональна робота з клієнтами</a:t>
            </a:r>
            <a:endParaRPr lang="en-US" sz="1200" dirty="0"/>
          </a:p>
        </p:txBody>
      </p:sp>
      <p:sp>
        <p:nvSpPr>
          <p:cNvPr id="21" name="Овал 20"/>
          <p:cNvSpPr/>
          <p:nvPr/>
        </p:nvSpPr>
        <p:spPr>
          <a:xfrm>
            <a:off x="9984378" y="1625019"/>
            <a:ext cx="1254034" cy="1027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 err="1" smtClean="0"/>
              <a:t>Скаутинг</a:t>
            </a:r>
            <a:endParaRPr lang="en-US" sz="1400" dirty="0"/>
          </a:p>
        </p:txBody>
      </p:sp>
      <p:sp>
        <p:nvSpPr>
          <p:cNvPr id="22" name="Овал 21"/>
          <p:cNvSpPr/>
          <p:nvPr/>
        </p:nvSpPr>
        <p:spPr>
          <a:xfrm>
            <a:off x="10667376" y="5201675"/>
            <a:ext cx="1254034" cy="1027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 smtClean="0"/>
              <a:t>Перші клієнти</a:t>
            </a:r>
            <a:endParaRPr lang="en-US" sz="1400" dirty="0"/>
          </a:p>
        </p:txBody>
      </p:sp>
      <p:sp>
        <p:nvSpPr>
          <p:cNvPr id="23" name="Стрелка вправо 22"/>
          <p:cNvSpPr/>
          <p:nvPr/>
        </p:nvSpPr>
        <p:spPr>
          <a:xfrm rot="18388673">
            <a:off x="9388140" y="2810278"/>
            <a:ext cx="992777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Стрелка вправо 23"/>
          <p:cNvSpPr/>
          <p:nvPr/>
        </p:nvSpPr>
        <p:spPr>
          <a:xfrm rot="13444923">
            <a:off x="7450487" y="2796910"/>
            <a:ext cx="992777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Стрелка вправо 24"/>
          <p:cNvSpPr/>
          <p:nvPr/>
        </p:nvSpPr>
        <p:spPr>
          <a:xfrm rot="1825615">
            <a:off x="9577575" y="4667599"/>
            <a:ext cx="992777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Стрелка вправо 25"/>
          <p:cNvSpPr/>
          <p:nvPr/>
        </p:nvSpPr>
        <p:spPr>
          <a:xfrm rot="8027831">
            <a:off x="7410870" y="4667600"/>
            <a:ext cx="992777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Бізнес модель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150" t="4066" r="770" b="46283"/>
          <a:stretch/>
        </p:blipFill>
        <p:spPr bwMode="auto">
          <a:xfrm>
            <a:off x="1069848" y="1724296"/>
            <a:ext cx="9641694" cy="47548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2308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470</TotalTime>
  <Words>500</Words>
  <Application>Microsoft Office PowerPoint</Application>
  <PresentationFormat>Широкоэкранный</PresentationFormat>
  <Paragraphs>87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Calibri</vt:lpstr>
      <vt:lpstr>Cambria</vt:lpstr>
      <vt:lpstr>Rockwell</vt:lpstr>
      <vt:lpstr>Rockwell Condensed</vt:lpstr>
      <vt:lpstr>Times New Roman</vt:lpstr>
      <vt:lpstr>Wingdings</vt:lpstr>
      <vt:lpstr>Дерево</vt:lpstr>
      <vt:lpstr>Презентация PowerPoint</vt:lpstr>
      <vt:lpstr>Актуальність</vt:lpstr>
      <vt:lpstr>Презентация PowerPoint</vt:lpstr>
      <vt:lpstr>Smart School</vt:lpstr>
      <vt:lpstr>Порівняння з Конкурентами</vt:lpstr>
      <vt:lpstr>Наша Команда</vt:lpstr>
      <vt:lpstr>Ключові Співробітники</vt:lpstr>
      <vt:lpstr>Маркетингова Стратегія</vt:lpstr>
      <vt:lpstr>Бізнес модель</vt:lpstr>
      <vt:lpstr>Бізнес модель (продовження)</vt:lpstr>
      <vt:lpstr>Стратегія Росту</vt:lpstr>
      <vt:lpstr>Дякуємо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Міжнародне законодавство про інтелектуальну власність</dc:title>
  <dc:creator>Dima Kruhly</dc:creator>
  <cp:lastModifiedBy>Dima Kruhlyi</cp:lastModifiedBy>
  <cp:revision>50</cp:revision>
  <dcterms:created xsi:type="dcterms:W3CDTF">2020-10-12T13:57:22Z</dcterms:created>
  <dcterms:modified xsi:type="dcterms:W3CDTF">2021-05-23T17:51:55Z</dcterms:modified>
</cp:coreProperties>
</file>