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307" r:id="rId2"/>
    <p:sldId id="267" r:id="rId3"/>
    <p:sldId id="257" r:id="rId4"/>
    <p:sldId id="280" r:id="rId5"/>
    <p:sldId id="268" r:id="rId6"/>
    <p:sldId id="290" r:id="rId7"/>
    <p:sldId id="291" r:id="rId8"/>
    <p:sldId id="270" r:id="rId9"/>
    <p:sldId id="272" r:id="rId10"/>
    <p:sldId id="289" r:id="rId11"/>
    <p:sldId id="277" r:id="rId12"/>
    <p:sldId id="273" r:id="rId13"/>
    <p:sldId id="282" r:id="rId14"/>
    <p:sldId id="283" r:id="rId15"/>
    <p:sldId id="286" r:id="rId16"/>
    <p:sldId id="287" r:id="rId17"/>
    <p:sldId id="288" r:id="rId18"/>
    <p:sldId id="302" r:id="rId19"/>
    <p:sldId id="304" r:id="rId20"/>
    <p:sldId id="295" r:id="rId21"/>
    <p:sldId id="278" r:id="rId22"/>
    <p:sldId id="296" r:id="rId23"/>
    <p:sldId id="297" r:id="rId24"/>
    <p:sldId id="298" r:id="rId25"/>
    <p:sldId id="299" r:id="rId26"/>
    <p:sldId id="303" r:id="rId27"/>
    <p:sldId id="300" r:id="rId28"/>
    <p:sldId id="284" r:id="rId29"/>
    <p:sldId id="274" r:id="rId30"/>
    <p:sldId id="285" r:id="rId31"/>
    <p:sldId id="275" r:id="rId32"/>
    <p:sldId id="292" r:id="rId33"/>
    <p:sldId id="276" r:id="rId34"/>
    <p:sldId id="30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41A2DE8-6B51-459B-A1E6-2693A8033930}" type="datetimeFigureOut">
              <a:rPr lang="en-US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5ED613-81A2-4BEC-9EEE-A8D0E4E6F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D804BA-982E-4F50-AD0F-DCDFDB5AE47E}" type="datetimeFigureOut">
              <a:rPr lang="en-US" smtClean="0"/>
              <a:pPr>
                <a:defRPr/>
              </a:pPr>
              <a:t>9/7/2015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1F5781-9DBD-4171-8A71-0712146D3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i/H4N_pjJfinesG" TargetMode="External"/><Relationship Id="rId2" Type="http://schemas.openxmlformats.org/officeDocument/2006/relationships/hyperlink" Target="https://yadi.sk/i/bul4cKiKiner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 </a:t>
            </a:r>
            <a:br>
              <a:rPr lang="en-US" dirty="0" smtClean="0"/>
            </a:br>
            <a:r>
              <a:rPr lang="en-US" dirty="0" smtClean="0"/>
              <a:t>NET FRAMEWORK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C# Programming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9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The CLR Architecture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000125" y="1857375"/>
            <a:ext cx="7270750" cy="4786313"/>
            <a:chOff x="684" y="712"/>
            <a:chExt cx="4658" cy="326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" y="712"/>
              <a:ext cx="4658" cy="3264"/>
            </a:xfrm>
            <a:prstGeom prst="rect">
              <a:avLst/>
            </a:prstGeom>
            <a:solidFill>
              <a:srgbClr val="FFC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>
                <a:latin typeface="+mj-l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58" y="3421"/>
              <a:ext cx="4524" cy="481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latin typeface="+mj-lt"/>
                  <a:cs typeface="Arial" charset="0"/>
                </a:rPr>
                <a:t>Class Loader</a:t>
              </a:r>
            </a:p>
          </p:txBody>
        </p:sp>
        <p:grpSp>
          <p:nvGrpSpPr>
            <p:cNvPr id="24583" name="Group 6"/>
            <p:cNvGrpSpPr>
              <a:grpSpLocks/>
            </p:cNvGrpSpPr>
            <p:nvPr/>
          </p:nvGrpSpPr>
          <p:grpSpPr bwMode="auto">
            <a:xfrm>
              <a:off x="758" y="2653"/>
              <a:ext cx="4523" cy="672"/>
              <a:chOff x="528" y="2784"/>
              <a:chExt cx="4224" cy="672"/>
            </a:xfrm>
          </p:grpSpPr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MSIL to Native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Compilers (JIT)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Code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Manager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Garbage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Collector (GC)</a:t>
                </a:r>
              </a:p>
            </p:txBody>
          </p:sp>
        </p:grpSp>
        <p:grpSp>
          <p:nvGrpSpPr>
            <p:cNvPr id="24584" name="Group 10"/>
            <p:cNvGrpSpPr>
              <a:grpSpLocks/>
            </p:cNvGrpSpPr>
            <p:nvPr/>
          </p:nvGrpSpPr>
          <p:grpSpPr bwMode="auto">
            <a:xfrm>
              <a:off x="758" y="2173"/>
              <a:ext cx="4525" cy="384"/>
              <a:chOff x="528" y="2304"/>
              <a:chExt cx="4224" cy="384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2064" cy="383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Security Engine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064" cy="383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Debug Engine</a:t>
                </a:r>
              </a:p>
            </p:txBody>
          </p:sp>
        </p:grpSp>
        <p:grpSp>
          <p:nvGrpSpPr>
            <p:cNvPr id="24585" name="Group 13"/>
            <p:cNvGrpSpPr>
              <a:grpSpLocks/>
            </p:cNvGrpSpPr>
            <p:nvPr/>
          </p:nvGrpSpPr>
          <p:grpSpPr bwMode="auto">
            <a:xfrm>
              <a:off x="758" y="1693"/>
              <a:ext cx="4525" cy="384"/>
              <a:chOff x="528" y="1824"/>
              <a:chExt cx="4224" cy="384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Type Checker</a:t>
                </a: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Exception Manager</a:t>
                </a:r>
              </a:p>
            </p:txBody>
          </p:sp>
        </p:grpSp>
        <p:grpSp>
          <p:nvGrpSpPr>
            <p:cNvPr id="24586" name="Group 16"/>
            <p:cNvGrpSpPr>
              <a:grpSpLocks/>
            </p:cNvGrpSpPr>
            <p:nvPr/>
          </p:nvGrpSpPr>
          <p:grpSpPr bwMode="auto">
            <a:xfrm>
              <a:off x="758" y="1213"/>
              <a:ext cx="4525" cy="384"/>
              <a:chOff x="528" y="1344"/>
              <a:chExt cx="4224" cy="384"/>
            </a:xfrm>
          </p:grpSpPr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2064" cy="383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>
                    <a:latin typeface="+mj-lt"/>
                    <a:cs typeface="Arial" charset="0"/>
                  </a:rPr>
                  <a:t>Thread Support</a:t>
                </a:r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2064" cy="383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>
                    <a:latin typeface="+mj-lt"/>
                    <a:cs typeface="Arial" charset="0"/>
                  </a:rPr>
                  <a:t>COM Marshaler</a:t>
                </a: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758" y="781"/>
              <a:ext cx="4524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j-lt"/>
                  <a:cs typeface="Arial" charset="0"/>
                </a:rPr>
                <a:t>Base Class Library Support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CLR Execution Model (Narrow)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5240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Code in VB.NET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36576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Code in C#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8674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Code in another </a:t>
            </a:r>
          </a:p>
          <a:p>
            <a:pPr algn="ctr"/>
            <a:r>
              <a:rPr lang="en-US" sz="1600">
                <a:latin typeface="Constantia" pitchFamily="18" charset="0"/>
              </a:rPr>
              <a:t>.NET Language</a:t>
            </a:r>
          </a:p>
        </p:txBody>
      </p:sp>
      <p:sp>
        <p:nvSpPr>
          <p:cNvPr id="25606" name="AutoShape 11"/>
          <p:cNvSpPr>
            <a:spLocks noChangeArrowheads="1"/>
          </p:cNvSpPr>
          <p:nvPr/>
        </p:nvSpPr>
        <p:spPr bwMode="auto">
          <a:xfrm>
            <a:off x="1524000" y="32766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VB.NET compiler</a:t>
            </a:r>
          </a:p>
        </p:txBody>
      </p:sp>
      <p:sp>
        <p:nvSpPr>
          <p:cNvPr id="25607" name="AutoShape 12"/>
          <p:cNvSpPr>
            <a:spLocks noChangeArrowheads="1"/>
          </p:cNvSpPr>
          <p:nvPr/>
        </p:nvSpPr>
        <p:spPr bwMode="auto">
          <a:xfrm>
            <a:off x="3657600" y="32766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C# compiler</a:t>
            </a:r>
          </a:p>
        </p:txBody>
      </p:sp>
      <p:sp>
        <p:nvSpPr>
          <p:cNvPr id="25608" name="AutoShape 13"/>
          <p:cNvSpPr>
            <a:spLocks noChangeArrowheads="1"/>
          </p:cNvSpPr>
          <p:nvPr/>
        </p:nvSpPr>
        <p:spPr bwMode="auto">
          <a:xfrm>
            <a:off x="5867400" y="3276600"/>
            <a:ext cx="167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Appropriate</a:t>
            </a:r>
          </a:p>
          <a:p>
            <a:pPr algn="ctr"/>
            <a:r>
              <a:rPr lang="en-US" sz="1600">
                <a:latin typeface="Constantia" pitchFamily="18" charset="0"/>
              </a:rPr>
              <a:t>Compiler</a:t>
            </a:r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3733800" y="4343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IL(Intermediate</a:t>
            </a:r>
          </a:p>
          <a:p>
            <a:pPr algn="ctr"/>
            <a:r>
              <a:rPr lang="en-US" sz="1600">
                <a:latin typeface="Constantia" pitchFamily="18" charset="0"/>
              </a:rPr>
              <a:t>Language) code</a:t>
            </a:r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3733800" y="5410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nstantia" pitchFamily="18" charset="0"/>
              </a:rPr>
              <a:t>CLR just-in-time</a:t>
            </a:r>
          </a:p>
          <a:p>
            <a:pPr algn="ctr"/>
            <a:r>
              <a:rPr lang="en-US" sz="1600">
                <a:latin typeface="Constantia" pitchFamily="18" charset="0"/>
              </a:rPr>
              <a:t>execution</a:t>
            </a:r>
          </a:p>
        </p:txBody>
      </p:sp>
      <p:sp>
        <p:nvSpPr>
          <p:cNvPr id="25611" name="Freeform 16"/>
          <p:cNvSpPr>
            <a:spLocks/>
          </p:cNvSpPr>
          <p:nvPr/>
        </p:nvSpPr>
        <p:spPr bwMode="auto">
          <a:xfrm>
            <a:off x="22860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2" name="Freeform 17"/>
          <p:cNvSpPr>
            <a:spLocks/>
          </p:cNvSpPr>
          <p:nvPr/>
        </p:nvSpPr>
        <p:spPr bwMode="auto">
          <a:xfrm>
            <a:off x="44958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Freeform 18"/>
          <p:cNvSpPr>
            <a:spLocks/>
          </p:cNvSpPr>
          <p:nvPr/>
        </p:nvSpPr>
        <p:spPr bwMode="auto">
          <a:xfrm>
            <a:off x="67056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4" name="Line 19"/>
          <p:cNvSpPr>
            <a:spLocks noChangeShapeType="1"/>
          </p:cNvSpPr>
          <p:nvPr/>
        </p:nvSpPr>
        <p:spPr bwMode="auto">
          <a:xfrm>
            <a:off x="2362200" y="3733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5" name="Line 20"/>
          <p:cNvSpPr>
            <a:spLocks noChangeShapeType="1"/>
          </p:cNvSpPr>
          <p:nvPr/>
        </p:nvSpPr>
        <p:spPr bwMode="auto">
          <a:xfrm flipH="1">
            <a:off x="5334000" y="3733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6" name="Line 21"/>
          <p:cNvSpPr>
            <a:spLocks noChangeShapeType="1"/>
          </p:cNvSpPr>
          <p:nvPr/>
        </p:nvSpPr>
        <p:spPr bwMode="auto">
          <a:xfrm>
            <a:off x="44958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44958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CLR Execution Model</a:t>
            </a:r>
          </a:p>
        </p:txBody>
      </p:sp>
      <p:grpSp>
        <p:nvGrpSpPr>
          <p:cNvPr id="26627" name="Group 29"/>
          <p:cNvGrpSpPr>
            <a:grpSpLocks/>
          </p:cNvGrpSpPr>
          <p:nvPr/>
        </p:nvGrpSpPr>
        <p:grpSpPr bwMode="auto">
          <a:xfrm>
            <a:off x="428625" y="1928813"/>
            <a:ext cx="8134350" cy="4710112"/>
            <a:chOff x="762000" y="1295400"/>
            <a:chExt cx="7848600" cy="44958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057846" y="1436319"/>
              <a:ext cx="935889" cy="28184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9362A0"/>
                </a:gs>
                <a:gs pos="100000">
                  <a:srgbClr val="9362A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VB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62000" y="1295400"/>
              <a:ext cx="1223855" cy="70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Source code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057846" y="1927266"/>
              <a:ext cx="935889" cy="210623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Compiler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225470" y="1436319"/>
              <a:ext cx="937421" cy="28184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9362A0"/>
                </a:gs>
                <a:gs pos="100000">
                  <a:srgbClr val="9362A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C++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641658" y="1436319"/>
              <a:ext cx="937421" cy="28184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9362A0"/>
                </a:gs>
                <a:gs pos="100000">
                  <a:srgbClr val="9362A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225470" y="1927266"/>
              <a:ext cx="937421" cy="210623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Compiler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641658" y="1927266"/>
              <a:ext cx="937421" cy="210623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Compiler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641658" y="2489431"/>
              <a:ext cx="937421" cy="422759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8C508"/>
                </a:gs>
                <a:gs pos="100000">
                  <a:srgbClr val="F8C50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8C508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Assembly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IL Code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5225470" y="2489431"/>
              <a:ext cx="937421" cy="422759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8C508"/>
                </a:gs>
                <a:gs pos="100000">
                  <a:srgbClr val="F8C50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8C508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Assembly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IL Code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057846" y="2489431"/>
              <a:ext cx="935889" cy="422759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F8C508"/>
                </a:gs>
                <a:gs pos="100000">
                  <a:srgbClr val="F8C50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8C508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Assembly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IL Code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121958" y="5159334"/>
              <a:ext cx="7488642" cy="631866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35CD97"/>
                </a:gs>
                <a:gs pos="100000">
                  <a:srgbClr val="35CD97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Operating System Services</a:t>
              </a: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193949" y="3122813"/>
              <a:ext cx="5903299" cy="147435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35CD97"/>
                </a:gs>
                <a:gs pos="100000">
                  <a:srgbClr val="35CD97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Runtime</a:t>
              </a: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2562225" y="2911475"/>
              <a:ext cx="0" cy="4921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730875" y="2911475"/>
              <a:ext cx="0" cy="4921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4146550" y="2911475"/>
              <a:ext cx="0" cy="4921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491327" y="3965302"/>
              <a:ext cx="2879658" cy="562164"/>
            </a:xfrm>
            <a:prstGeom prst="roundRect">
              <a:avLst>
                <a:gd name="adj" fmla="val 7708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JIT Compiler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2923276" y="4736573"/>
              <a:ext cx="3095632" cy="35305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Native Code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62000" y="2419729"/>
              <a:ext cx="1285124" cy="701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Managed</a:t>
              </a:r>
            </a:p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code</a:t>
              </a: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562225" y="2138363"/>
              <a:ext cx="0" cy="211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4146550" y="2138363"/>
              <a:ext cx="0" cy="211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5730875" y="2138363"/>
              <a:ext cx="0" cy="211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6234113" y="1927225"/>
              <a:ext cx="100806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7242763" y="1718159"/>
              <a:ext cx="1151863" cy="631867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Unmanaged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Component</a:t>
              </a: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7747000" y="2349500"/>
              <a:ext cx="0" cy="28797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3425825" y="4527550"/>
              <a:ext cx="0" cy="350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How CLR works?</a:t>
            </a:r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143125"/>
            <a:ext cx="6357938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CLR based execution</a:t>
            </a:r>
          </a:p>
        </p:txBody>
      </p:sp>
      <p:grpSp>
        <p:nvGrpSpPr>
          <p:cNvPr id="28675" name="Group 39"/>
          <p:cNvGrpSpPr>
            <a:grpSpLocks/>
          </p:cNvGrpSpPr>
          <p:nvPr/>
        </p:nvGrpSpPr>
        <p:grpSpPr bwMode="auto">
          <a:xfrm>
            <a:off x="1428750" y="1836738"/>
            <a:ext cx="6945313" cy="4340225"/>
            <a:chOff x="1428728" y="1836753"/>
            <a:chExt cx="6945312" cy="43402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428728" y="2655903"/>
              <a:ext cx="4530725" cy="284797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blackWhite">
            <a:xfrm>
              <a:off x="1830365" y="1836753"/>
              <a:ext cx="2351088" cy="4714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b="1">
                  <a:latin typeface="Constantia" pitchFamily="18" charset="0"/>
                </a:rPr>
                <a:t>APP.exe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blackWhite">
            <a:xfrm>
              <a:off x="6686528" y="3243278"/>
              <a:ext cx="1687512" cy="622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sz="1400">
                  <a:latin typeface="Constantia" pitchFamily="18" charset="0"/>
                </a:rPr>
                <a:t>other FCL components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blackWhite">
            <a:xfrm>
              <a:off x="1785915" y="2971816"/>
              <a:ext cx="2443163" cy="23939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b="1">
                  <a:latin typeface="Constantia" pitchFamily="18" charset="0"/>
                </a:rPr>
                <a:t>CLR </a:t>
              </a:r>
              <a:endParaRPr lang="en-US" altLang="en-US" sz="1400">
                <a:latin typeface="Constantia" pitchFamily="18" charset="0"/>
              </a:endParaRPr>
            </a:p>
          </p:txBody>
        </p: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2054203" y="3157553"/>
              <a:ext cx="1919287" cy="768350"/>
              <a:chOff x="3716" y="3091"/>
              <a:chExt cx="1209" cy="484"/>
            </a:xfrm>
          </p:grpSpPr>
          <p:sp>
            <p:nvSpPr>
              <p:cNvPr id="28691" name="Oval 9"/>
              <p:cNvSpPr>
                <a:spLocks noChangeArrowheads="1"/>
              </p:cNvSpPr>
              <p:nvPr/>
            </p:nvSpPr>
            <p:spPr bwMode="auto">
              <a:xfrm>
                <a:off x="3716" y="3091"/>
                <a:ext cx="1209" cy="484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28692" name="Text Box 10"/>
              <p:cNvSpPr txBox="1">
                <a:spLocks noChangeArrowheads="1"/>
              </p:cNvSpPr>
              <p:nvPr/>
            </p:nvSpPr>
            <p:spPr bwMode="auto">
              <a:xfrm>
                <a:off x="3823" y="3202"/>
                <a:ext cx="10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>
                    <a:latin typeface="Constantia" pitchFamily="18" charset="0"/>
                  </a:rPr>
                  <a:t>JIT Compiler</a:t>
                </a:r>
              </a:p>
            </p:txBody>
          </p:sp>
        </p:grpSp>
        <p:sp>
          <p:nvSpPr>
            <p:cNvPr id="28681" name="Rectangle 11"/>
            <p:cNvSpPr>
              <a:spLocks noChangeArrowheads="1"/>
            </p:cNvSpPr>
            <p:nvPr/>
          </p:nvSpPr>
          <p:spPr bwMode="blackWhite">
            <a:xfrm>
              <a:off x="2355828" y="4156091"/>
              <a:ext cx="1276350" cy="409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sz="1400">
                  <a:latin typeface="Constantia" pitchFamily="18" charset="0"/>
                </a:rPr>
                <a:t>obj code</a:t>
              </a:r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4200503" y="2660666"/>
              <a:ext cx="18811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b="1">
                  <a:latin typeface="Constantia" pitchFamily="18" charset="0"/>
                </a:rPr>
                <a:t>         OS Process</a:t>
              </a:r>
            </a:p>
          </p:txBody>
        </p:sp>
        <p:sp>
          <p:nvSpPr>
            <p:cNvPr id="28683" name="Rectangle 13"/>
            <p:cNvSpPr>
              <a:spLocks noChangeArrowheads="1"/>
            </p:cNvSpPr>
            <p:nvPr/>
          </p:nvSpPr>
          <p:spPr bwMode="auto">
            <a:xfrm>
              <a:off x="1428728" y="5715016"/>
              <a:ext cx="4597400" cy="46196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2462190" y="5756291"/>
              <a:ext cx="29368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nstantia" pitchFamily="18" charset="0"/>
                </a:rPr>
                <a:t>Underlying OS and HW</a:t>
              </a:r>
            </a:p>
          </p:txBody>
        </p:sp>
        <p:sp>
          <p:nvSpPr>
            <p:cNvPr id="28685" name="Line 15"/>
            <p:cNvSpPr>
              <a:spLocks noChangeShapeType="1"/>
            </p:cNvSpPr>
            <p:nvPr/>
          </p:nvSpPr>
          <p:spPr bwMode="auto">
            <a:xfrm>
              <a:off x="4019528" y="3544903"/>
              <a:ext cx="2649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Rectangle 16"/>
            <p:cNvSpPr>
              <a:spLocks noChangeArrowheads="1"/>
            </p:cNvSpPr>
            <p:nvPr/>
          </p:nvSpPr>
          <p:spPr bwMode="blackWhite">
            <a:xfrm>
              <a:off x="4440215" y="3857641"/>
              <a:ext cx="1158875" cy="1295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b="1">
                  <a:latin typeface="Constantia" pitchFamily="18" charset="0"/>
                </a:rPr>
                <a:t>Core FCL</a:t>
              </a:r>
            </a:p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endParaRPr lang="en-US" altLang="en-US" b="1">
                <a:latin typeface="Constantia" pitchFamily="18" charset="0"/>
              </a:endParaRPr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3011465" y="3941778"/>
              <a:ext cx="0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8"/>
            <p:cNvSpPr>
              <a:spLocks noChangeShapeType="1"/>
            </p:cNvSpPr>
            <p:nvPr/>
          </p:nvSpPr>
          <p:spPr bwMode="auto">
            <a:xfrm>
              <a:off x="2708253" y="4564078"/>
              <a:ext cx="0" cy="1100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9"/>
            <p:cNvSpPr>
              <a:spLocks noChangeShapeType="1"/>
            </p:cNvSpPr>
            <p:nvPr/>
          </p:nvSpPr>
          <p:spPr bwMode="auto">
            <a:xfrm>
              <a:off x="5003778" y="5197491"/>
              <a:ext cx="952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>
              <a:off x="2997178" y="2306653"/>
              <a:ext cx="0" cy="795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Runtime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Execution Engine</a:t>
            </a:r>
          </a:p>
          <a:p>
            <a:pPr lvl="1"/>
            <a:r>
              <a:rPr lang="en-US" sz="2800" smtClean="0"/>
              <a:t>Compiles Microsoft Intermediate Language (MSIL) into native code</a:t>
            </a:r>
          </a:p>
          <a:p>
            <a:pPr lvl="1"/>
            <a:r>
              <a:rPr lang="en-US" sz="2800" smtClean="0"/>
              <a:t>Handles garbage collection</a:t>
            </a:r>
          </a:p>
          <a:p>
            <a:pPr lvl="1"/>
            <a:r>
              <a:rPr lang="en-US" sz="2800" smtClean="0"/>
              <a:t>Handles exceptions</a:t>
            </a:r>
          </a:p>
          <a:p>
            <a:pPr lvl="1"/>
            <a:r>
              <a:rPr lang="en-US" sz="2800" smtClean="0"/>
              <a:t>Enforces code access security</a:t>
            </a:r>
          </a:p>
          <a:p>
            <a:pPr lvl="1"/>
            <a:r>
              <a:rPr lang="en-US" sz="2800" smtClean="0"/>
              <a:t>Handles verification</a:t>
            </a:r>
          </a:p>
          <a:p>
            <a:pPr lvl="2"/>
            <a:r>
              <a:rPr lang="en-US" sz="2400" smtClean="0"/>
              <a:t>Managed v. Unmanaged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0105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Implications of CLR execution model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2800" dirty="0" smtClean="0"/>
              <a:t>Clients need CLR &amp; FCL to run .NET apps</a:t>
            </a:r>
          </a:p>
          <a:p>
            <a:pPr marL="838200" lvl="1" indent="-493713"/>
            <a:r>
              <a:rPr lang="en-US" sz="2800" dirty="0" smtClean="0"/>
              <a:t>available via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Redistributable .NET Framework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sz="2800" dirty="0" smtClean="0"/>
              <a:t>Design trade-off…</a:t>
            </a:r>
          </a:p>
          <a:p>
            <a:pPr marL="838200" lvl="1" indent="-493713">
              <a:buFont typeface="Arial" charset="0"/>
              <a:buChar char="+"/>
            </a:pPr>
            <a:r>
              <a:rPr lang="en-US" sz="2800" dirty="0" smtClean="0"/>
              <a:t>managed execution (memory protection, verifiable code, etc.)</a:t>
            </a:r>
          </a:p>
          <a:p>
            <a:pPr marL="838200" lvl="1" indent="-493713">
              <a:buFont typeface="Arial" charset="0"/>
              <a:buChar char="+"/>
            </a:pPr>
            <a:r>
              <a:rPr lang="en-US" sz="2800" dirty="0" smtClean="0"/>
              <a:t>portability:</a:t>
            </a:r>
          </a:p>
          <a:p>
            <a:pPr marL="838200" lvl="1" indent="-493713">
              <a:buFont typeface="Arial" charset="0"/>
              <a:buChar char="–"/>
            </a:pPr>
            <a:r>
              <a:rPr lang="en-US" sz="2800" dirty="0" smtClean="0"/>
              <a:t>slower execution?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CLR and JIT compiling.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Indirect execution of .Net applications.</a:t>
            </a:r>
          </a:p>
          <a:p>
            <a:r>
              <a:rPr lang="en-US" smtClean="0"/>
              <a:t>All .NET languages compile to the same CIL.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CLR transforms the CIL to assembly instructions for a particular hardware architecture.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is termed jit’ing or Just-in-time compiling.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Some initial performance cost, but the jitted code is cached for further execution.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CLR can target the specific architecture in which the code is executing, so some performance gains are possible.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CLR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Support for developer services (debugging)</a:t>
            </a:r>
          </a:p>
          <a:p>
            <a:pPr>
              <a:lnSpc>
                <a:spcPct val="150000"/>
              </a:lnSpc>
            </a:pPr>
            <a:r>
              <a:rPr lang="en-US" smtClean="0"/>
              <a:t>Interoperation between managed code and unmanaged code (COM, DLLs).</a:t>
            </a:r>
          </a:p>
          <a:p>
            <a:pPr>
              <a:lnSpc>
                <a:spcPct val="150000"/>
              </a:lnSpc>
            </a:pPr>
            <a:r>
              <a:rPr lang="en-US" smtClean="0"/>
              <a:t>Managed code environment</a:t>
            </a:r>
          </a:p>
          <a:p>
            <a:pPr>
              <a:lnSpc>
                <a:spcPct val="150000"/>
              </a:lnSpc>
            </a:pPr>
            <a:r>
              <a:rPr lang="en-US" smtClean="0"/>
              <a:t>Improved memory handling</a:t>
            </a:r>
          </a:p>
          <a:p>
            <a:pPr>
              <a:lnSpc>
                <a:spcPct val="150000"/>
              </a:lnSpc>
            </a:pPr>
            <a:r>
              <a:rPr lang="en-US" smtClean="0"/>
              <a:t>Improved “garbage collection”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CLR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JIT allows code to run in a protected environment as managed code.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JIT allows the IL code to be hardware independent. 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CLR also allows for enforcement of code access security.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Verification of type safety.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Access to Metadata (enhanced Type Information)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.Net provides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Integrated 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Internet, Desktop , Mobile devices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consistent object-oriented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provide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portable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managed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143250"/>
            <a:ext cx="8229600" cy="11430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Common Language Infrastructure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457200"/>
            <a:ext cx="554831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28813" y="2714625"/>
            <a:ext cx="5929312" cy="9286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Common Language Infrastructure</a:t>
            </a:r>
            <a:endParaRPr lang="en-US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CLI allows for cross-language development.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Four components:</a:t>
            </a:r>
          </a:p>
          <a:p>
            <a:pPr marL="640080" lvl="1" indent="-246888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Common Type System (CTS)</a:t>
            </a:r>
          </a:p>
          <a:p>
            <a:pPr marL="640080" lvl="1" indent="-246888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Meta-data in a language agnostic fashion.</a:t>
            </a:r>
          </a:p>
          <a:p>
            <a:pPr marL="640080" lvl="1" indent="-246888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Common Language Specification – behaviors that all languages need to follow.</a:t>
            </a:r>
          </a:p>
          <a:p>
            <a:pPr marL="640080" lvl="1" indent="-246888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Virtual Execution System (VES).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Type System (CTS)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smtClean="0"/>
              <a:t>A specification for </a:t>
            </a:r>
            <a:r>
              <a:rPr lang="en-US" sz="3200" i="1" smtClean="0"/>
              <a:t>how</a:t>
            </a:r>
            <a:r>
              <a:rPr lang="en-US" sz="3200" smtClean="0"/>
              <a:t> types are </a:t>
            </a:r>
            <a:r>
              <a:rPr lang="en-US" sz="3200" i="1" smtClean="0"/>
              <a:t>defined</a:t>
            </a:r>
            <a:r>
              <a:rPr lang="en-US" sz="3200" smtClean="0"/>
              <a:t> and how they </a:t>
            </a:r>
            <a:r>
              <a:rPr lang="en-US" sz="3200" i="1" smtClean="0"/>
              <a:t>behave</a:t>
            </a:r>
            <a:r>
              <a:rPr lang="en-US" sz="32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no syntax specified</a:t>
            </a:r>
          </a:p>
          <a:p>
            <a:pPr>
              <a:lnSpc>
                <a:spcPct val="90000"/>
              </a:lnSpc>
            </a:pPr>
            <a:r>
              <a:rPr lang="en-US" sz="3200" smtClean="0"/>
              <a:t>A type can contain zero or more members: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Field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Method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Property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Event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Type System (CTS)</a:t>
            </a:r>
          </a:p>
        </p:txBody>
      </p:sp>
      <p:pic>
        <p:nvPicPr>
          <p:cNvPr id="38915" name="Picture 4" descr="Type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78152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CTS Data Types</a:t>
            </a:r>
          </a:p>
        </p:txBody>
      </p:sp>
      <p:pic>
        <p:nvPicPr>
          <p:cNvPr id="39939" name="Picture 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785938"/>
            <a:ext cx="8358188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Data Types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/>
              <a:t>CLR provides a set of primitive types that all languages must support.  The data types include:</a:t>
            </a:r>
          </a:p>
          <a:p>
            <a:pPr lvl="1"/>
            <a:r>
              <a:rPr lang="en-US" smtClean="0"/>
              <a:t>Integer—three types 16/32/64 bits</a:t>
            </a:r>
          </a:p>
          <a:p>
            <a:pPr lvl="1"/>
            <a:r>
              <a:rPr lang="en-US" smtClean="0"/>
              <a:t>Float—two types: 32/64 bits</a:t>
            </a:r>
          </a:p>
          <a:p>
            <a:pPr lvl="1"/>
            <a:r>
              <a:rPr lang="en-US" smtClean="0"/>
              <a:t>Boolean and Character</a:t>
            </a:r>
          </a:p>
          <a:p>
            <a:pPr lvl="1"/>
            <a:r>
              <a:rPr lang="en-US" smtClean="0"/>
              <a:t>Date/time and Time span</a:t>
            </a:r>
          </a:p>
          <a:p>
            <a:r>
              <a:rPr lang="en-US" smtClean="0"/>
              <a:t>The primitive types can be collected into</a:t>
            </a:r>
          </a:p>
          <a:p>
            <a:pPr lvl="1"/>
            <a:r>
              <a:rPr lang="en-US" smtClean="0"/>
              <a:t>Arrays</a:t>
            </a:r>
          </a:p>
          <a:p>
            <a:pPr lvl="1"/>
            <a:r>
              <a:rPr lang="en-US" smtClean="0"/>
              <a:t>Structures</a:t>
            </a:r>
          </a:p>
          <a:p>
            <a:pPr lvl="1"/>
            <a:r>
              <a:rPr lang="en-US" smtClean="0"/>
              <a:t>Combination of the two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04850"/>
            <a:ext cx="8929687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Language Specification (CLS)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Not all languages support all CTS types and features</a:t>
            </a:r>
          </a:p>
          <a:p>
            <a:pPr lvl="1"/>
            <a:r>
              <a:rPr lang="en-US" smtClean="0"/>
              <a:t>C# is case sensitive, VB.NET is not</a:t>
            </a:r>
          </a:p>
          <a:p>
            <a:pPr lvl="1"/>
            <a:r>
              <a:rPr lang="en-US" smtClean="0"/>
              <a:t>C# supports pointer types (in unsafe mode), VB.NET does not</a:t>
            </a:r>
          </a:p>
          <a:p>
            <a:pPr lvl="1"/>
            <a:r>
              <a:rPr lang="en-US" smtClean="0"/>
              <a:t>C# supports operator overloading, VB.NET does not</a:t>
            </a:r>
          </a:p>
          <a:p>
            <a:pPr lvl="1"/>
            <a:endParaRPr lang="en-US" smtClean="0"/>
          </a:p>
          <a:p>
            <a:r>
              <a:rPr lang="en-US" sz="2800" smtClean="0"/>
              <a:t>CLS was drafted to promote language interoperability</a:t>
            </a:r>
          </a:p>
          <a:p>
            <a:pPr lvl="1"/>
            <a:r>
              <a:rPr lang="en-US" smtClean="0"/>
              <a:t>vast majority of classes within FCL are CLS-compliant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Comparison to Java</a:t>
            </a:r>
          </a:p>
        </p:txBody>
      </p:sp>
      <p:grpSp>
        <p:nvGrpSpPr>
          <p:cNvPr id="43011" name="Group 21"/>
          <p:cNvGrpSpPr>
            <a:grpSpLocks/>
          </p:cNvGrpSpPr>
          <p:nvPr/>
        </p:nvGrpSpPr>
        <p:grpSpPr bwMode="auto">
          <a:xfrm>
            <a:off x="914400" y="2105025"/>
            <a:ext cx="7162800" cy="4252913"/>
            <a:chOff x="914400" y="1905000"/>
            <a:chExt cx="7162800" cy="4252913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990600" y="1905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Hello.java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3733800" y="1905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Hello.class</a:t>
              </a:r>
            </a:p>
          </p:txBody>
        </p:sp>
        <p:sp>
          <p:nvSpPr>
            <p:cNvPr id="43014" name="Rectangle 7"/>
            <p:cNvSpPr>
              <a:spLocks noChangeArrowheads="1"/>
            </p:cNvSpPr>
            <p:nvPr/>
          </p:nvSpPr>
          <p:spPr bwMode="auto">
            <a:xfrm>
              <a:off x="6477000" y="1905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JVM</a:t>
              </a:r>
            </a:p>
          </p:txBody>
        </p:sp>
        <p:sp>
          <p:nvSpPr>
            <p:cNvPr id="43015" name="Line 8"/>
            <p:cNvSpPr>
              <a:spLocks noChangeShapeType="1"/>
            </p:cNvSpPr>
            <p:nvPr/>
          </p:nvSpPr>
          <p:spPr bwMode="auto">
            <a:xfrm>
              <a:off x="2590800" y="2590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Text Box 9"/>
            <p:cNvSpPr txBox="1">
              <a:spLocks noChangeArrowheads="1"/>
            </p:cNvSpPr>
            <p:nvPr/>
          </p:nvSpPr>
          <p:spPr bwMode="auto">
            <a:xfrm>
              <a:off x="2590800" y="21336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compile</a:t>
              </a:r>
            </a:p>
          </p:txBody>
        </p:sp>
        <p:sp>
          <p:nvSpPr>
            <p:cNvPr id="43017" name="Line 10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Text Box 11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execute</a:t>
              </a:r>
            </a:p>
          </p:txBody>
        </p:sp>
        <p:sp>
          <p:nvSpPr>
            <p:cNvPr id="43019" name="Rectangle 12"/>
            <p:cNvSpPr>
              <a:spLocks noChangeArrowheads="1"/>
            </p:cNvSpPr>
            <p:nvPr/>
          </p:nvSpPr>
          <p:spPr bwMode="auto">
            <a:xfrm>
              <a:off x="990600" y="4191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Hello.vb</a:t>
              </a:r>
            </a:p>
          </p:txBody>
        </p:sp>
        <p:sp>
          <p:nvSpPr>
            <p:cNvPr id="43020" name="Rectangle 13"/>
            <p:cNvSpPr>
              <a:spLocks noChangeArrowheads="1"/>
            </p:cNvSpPr>
            <p:nvPr/>
          </p:nvSpPr>
          <p:spPr bwMode="auto">
            <a:xfrm>
              <a:off x="3733800" y="4191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Hello.exe</a:t>
              </a:r>
            </a:p>
          </p:txBody>
        </p:sp>
        <p:sp>
          <p:nvSpPr>
            <p:cNvPr id="43021" name="Rectangle 14"/>
            <p:cNvSpPr>
              <a:spLocks noChangeArrowheads="1"/>
            </p:cNvSpPr>
            <p:nvPr/>
          </p:nvSpPr>
          <p:spPr bwMode="auto">
            <a:xfrm>
              <a:off x="6477000" y="4191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tantia" pitchFamily="18" charset="0"/>
                </a:rPr>
                <a:t>CLR</a:t>
              </a:r>
            </a:p>
          </p:txBody>
        </p:sp>
        <p:sp>
          <p:nvSpPr>
            <p:cNvPr id="43022" name="Line 15"/>
            <p:cNvSpPr>
              <a:spLocks noChangeShapeType="1"/>
            </p:cNvSpPr>
            <p:nvPr/>
          </p:nvSpPr>
          <p:spPr bwMode="auto">
            <a:xfrm>
              <a:off x="2590800" y="4876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Text Box 16"/>
            <p:cNvSpPr txBox="1">
              <a:spLocks noChangeArrowheads="1"/>
            </p:cNvSpPr>
            <p:nvPr/>
          </p:nvSpPr>
          <p:spPr bwMode="auto">
            <a:xfrm>
              <a:off x="2590800" y="44196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compile</a:t>
              </a:r>
            </a:p>
          </p:txBody>
        </p:sp>
        <p:sp>
          <p:nvSpPr>
            <p:cNvPr id="43024" name="Line 17"/>
            <p:cNvSpPr>
              <a:spLocks noChangeShapeType="1"/>
            </p:cNvSpPr>
            <p:nvPr/>
          </p:nvSpPr>
          <p:spPr bwMode="auto">
            <a:xfrm>
              <a:off x="5334000" y="4876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Text Box 18"/>
            <p:cNvSpPr txBox="1">
              <a:spLocks noChangeArrowheads="1"/>
            </p:cNvSpPr>
            <p:nvPr/>
          </p:nvSpPr>
          <p:spPr bwMode="auto">
            <a:xfrm>
              <a:off x="5334000" y="44196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execute</a:t>
              </a:r>
            </a:p>
          </p:txBody>
        </p:sp>
        <p:sp>
          <p:nvSpPr>
            <p:cNvPr id="43026" name="Text Box 19"/>
            <p:cNvSpPr txBox="1">
              <a:spLocks noChangeArrowheads="1"/>
            </p:cNvSpPr>
            <p:nvPr/>
          </p:nvSpPr>
          <p:spPr bwMode="auto">
            <a:xfrm>
              <a:off x="914400" y="3505200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Source code</a:t>
              </a:r>
            </a:p>
          </p:txBody>
        </p:sp>
        <p:sp>
          <p:nvSpPr>
            <p:cNvPr id="43027" name="Text Box 20"/>
            <p:cNvSpPr txBox="1">
              <a:spLocks noChangeArrowheads="1"/>
            </p:cNvSpPr>
            <p:nvPr/>
          </p:nvSpPr>
          <p:spPr bwMode="auto">
            <a:xfrm>
              <a:off x="3581400" y="3505200"/>
              <a:ext cx="1905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Byte code</a:t>
              </a:r>
            </a:p>
          </p:txBody>
        </p:sp>
        <p:sp>
          <p:nvSpPr>
            <p:cNvPr id="43028" name="Text Box 23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905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CIL</a:t>
              </a:r>
            </a:p>
          </p:txBody>
        </p:sp>
        <p:sp>
          <p:nvSpPr>
            <p:cNvPr id="43029" name="Text Box 24"/>
            <p:cNvSpPr txBox="1">
              <a:spLocks noChangeArrowheads="1"/>
            </p:cNvSpPr>
            <p:nvPr/>
          </p:nvSpPr>
          <p:spPr bwMode="auto">
            <a:xfrm>
              <a:off x="914400" y="5715000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nstantia" pitchFamily="18" charset="0"/>
                </a:rPr>
                <a:t>Source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Class Library</a:t>
            </a:r>
          </a:p>
        </p:txBody>
      </p:sp>
      <p:graphicFrame>
        <p:nvGraphicFramePr>
          <p:cNvPr id="1026" name="Object 1" descr="Figure 3 Services Framework Class Libraries"/>
          <p:cNvGraphicFramePr>
            <a:graphicFrameLocks noChangeAspect="1"/>
          </p:cNvGraphicFramePr>
          <p:nvPr/>
        </p:nvGraphicFramePr>
        <p:xfrm>
          <a:off x="2143125" y="2000250"/>
          <a:ext cx="4953000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3" imgW="1915200" imgH="1655280" progId="Word.Picture.8">
                  <p:embed/>
                </p:oleObj>
              </mc:Choice>
              <mc:Fallback>
                <p:oleObj name="Picture" r:id="rId3" imgW="1915200" imgH="1655280" progId="Word.Picture.8">
                  <p:embed/>
                  <p:pic>
                    <p:nvPicPr>
                      <p:cNvPr id="0" name="Object 1" descr="Figure 3 Services Framework Class Librarie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00250"/>
                        <a:ext cx="4953000" cy="456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What Is .NET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mtClean="0"/>
              <a:t>.NET is a framework </a:t>
            </a:r>
          </a:p>
          <a:p>
            <a:pPr>
              <a:lnSpc>
                <a:spcPct val="200000"/>
              </a:lnSpc>
            </a:pPr>
            <a:r>
              <a:rPr lang="en-US" sz="2800" smtClean="0"/>
              <a:t>New programming methodology</a:t>
            </a:r>
          </a:p>
          <a:p>
            <a:pPr>
              <a:lnSpc>
                <a:spcPct val="200000"/>
              </a:lnSpc>
            </a:pPr>
            <a:r>
              <a:rPr lang="en-US" smtClean="0"/>
              <a:t>.NET is platform independent / cross platform</a:t>
            </a:r>
          </a:p>
          <a:p>
            <a:pPr>
              <a:lnSpc>
                <a:spcPct val="200000"/>
              </a:lnSpc>
            </a:pPr>
            <a:r>
              <a:rPr lang="en-US" smtClean="0"/>
              <a:t>.NET is language-insensitive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Library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Similar to Java’s System namespace.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by all .NET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Has classes for IO, threading, database, text, graphics, console, sockets/web/mail, security, cryptography, COM, run-time type discovery/invocation, assembly generation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Framework Class Library @ BCL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i="1" dirty="0" smtClean="0"/>
              <a:t>consistent</a:t>
            </a:r>
            <a:r>
              <a:rPr lang="en-US" dirty="0" smtClean="0"/>
              <a:t> set of object oriented class libraries to enable building distributed web applications (Unified Classes)</a:t>
            </a:r>
          </a:p>
          <a:p>
            <a:pPr>
              <a:lnSpc>
                <a:spcPct val="90000"/>
              </a:lnSpc>
            </a:pPr>
            <a:endParaRPr lang="en-US" sz="15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Built using classes arranged across logical hierarchical namespaces</a:t>
            </a:r>
          </a:p>
          <a:p>
            <a:pPr lvl="1"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Work with all CLR languages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more “</a:t>
            </a:r>
            <a:r>
              <a:rPr lang="en-US" dirty="0" err="1" smtClean="0"/>
              <a:t>VBRun</a:t>
            </a:r>
            <a:r>
              <a:rPr lang="en-US" dirty="0" smtClean="0"/>
              <a:t>” or “MFC” divide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14563"/>
            <a:ext cx="85248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Language (IL)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.NET languages are not compiled to machine code.  They are compiled to an Intermediate Language (IL).</a:t>
            </a:r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CLR accepts the IL code and recompiles it to machine code.  The recompilation is just-in-time (JIT) meaning it is done as soon as a function or subroutine is called.</a:t>
            </a:r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The JIT code stays in memory for subsequent calls.  In cases where there is not enough memory it is discarded thus making JIT process interpretive</a:t>
            </a:r>
            <a:r>
              <a:rPr lang="en-US" sz="3200" dirty="0" smtClean="0"/>
              <a:t>.</a:t>
            </a:r>
          </a:p>
          <a:p>
            <a:pPr marL="274320" indent="-274320" algn="just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MUST READ</a:t>
            </a:r>
          </a:p>
          <a:p>
            <a:pPr lvl="1"/>
            <a:r>
              <a:rPr lang="en-US" dirty="0" smtClean="0"/>
              <a:t>ENGLISH</a:t>
            </a:r>
          </a:p>
          <a:p>
            <a:pPr lvl="2"/>
            <a:r>
              <a:rPr lang="en-US" dirty="0"/>
              <a:t>Pro C# 5.0 and the .NET 4.5 Framework, 6th </a:t>
            </a:r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OR RUSSIAN</a:t>
            </a:r>
          </a:p>
          <a:p>
            <a:pPr lvl="2"/>
            <a:r>
              <a:rPr lang="ru-RU" dirty="0"/>
              <a:t>Герберт  </a:t>
            </a:r>
            <a:r>
              <a:rPr lang="ru-RU" dirty="0" err="1"/>
              <a:t>Шилдт</a:t>
            </a:r>
            <a:r>
              <a:rPr lang="ru-RU" dirty="0"/>
              <a:t> - C# 4.0. Полное руководство - 2011</a:t>
            </a:r>
            <a:endParaRPr lang="en-US" dirty="0" smtClean="0"/>
          </a:p>
          <a:p>
            <a:r>
              <a:rPr lang="en-US" b="1" dirty="0" smtClean="0"/>
              <a:t>WHERE TO GET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3974519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https://yadi.sk/i/bul4cKiKiner3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https://yadi.sk/i/H4N_pjJfinesG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.NET is cross-platform</a:t>
            </a:r>
            <a:endParaRPr lang="en-US" dirty="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214438" y="3938588"/>
            <a:ext cx="6626225" cy="21336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pitchFamily="18" charset="0"/>
            </a:endParaRPr>
          </a:p>
        </p:txBody>
      </p:sp>
      <p:grpSp>
        <p:nvGrpSpPr>
          <p:cNvPr id="17413" name="Group 181"/>
          <p:cNvGrpSpPr>
            <a:grpSpLocks/>
          </p:cNvGrpSpPr>
          <p:nvPr/>
        </p:nvGrpSpPr>
        <p:grpSpPr bwMode="auto">
          <a:xfrm>
            <a:off x="1811338" y="3028950"/>
            <a:ext cx="5462587" cy="2947988"/>
            <a:chOff x="1811314" y="2662238"/>
            <a:chExt cx="5462588" cy="2947988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blackWhite">
            <a:xfrm>
              <a:off x="3406752" y="2662238"/>
              <a:ext cx="2351087" cy="4714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562" tIns="92075" rIns="182562" bIns="92075">
              <a:spAutoFit/>
            </a:bodyPr>
            <a:lstStyle/>
            <a:p>
              <a:pPr marL="9525" indent="-9525" algn="ctr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altLang="en-US" b="1">
                  <a:latin typeface="Constantia" pitchFamily="18" charset="0"/>
                </a:rPr>
                <a:t>APP.exe</a:t>
              </a:r>
            </a:p>
          </p:txBody>
        </p:sp>
        <p:grpSp>
          <p:nvGrpSpPr>
            <p:cNvPr id="17415" name="Group 6"/>
            <p:cNvGrpSpPr>
              <a:grpSpLocks/>
            </p:cNvGrpSpPr>
            <p:nvPr/>
          </p:nvGrpSpPr>
          <p:grpSpPr bwMode="auto">
            <a:xfrm>
              <a:off x="1895452" y="3760788"/>
              <a:ext cx="604837" cy="1169988"/>
              <a:chOff x="921" y="2812"/>
              <a:chExt cx="381" cy="737"/>
            </a:xfrm>
          </p:grpSpPr>
          <p:sp>
            <p:nvSpPr>
              <p:cNvPr id="17518" name="Rectangle 7"/>
              <p:cNvSpPr>
                <a:spLocks noChangeArrowheads="1"/>
              </p:cNvSpPr>
              <p:nvPr/>
            </p:nvSpPr>
            <p:spPr bwMode="auto">
              <a:xfrm>
                <a:off x="921" y="2812"/>
                <a:ext cx="381" cy="735"/>
              </a:xfrm>
              <a:prstGeom prst="rect">
                <a:avLst/>
              </a:prstGeom>
              <a:solidFill>
                <a:srgbClr val="F2F2F2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9" name="Rectangle 8"/>
              <p:cNvSpPr>
                <a:spLocks noChangeArrowheads="1"/>
              </p:cNvSpPr>
              <p:nvPr/>
            </p:nvSpPr>
            <p:spPr bwMode="auto">
              <a:xfrm>
                <a:off x="921" y="2812"/>
                <a:ext cx="381" cy="73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0" name="Rectangle 9"/>
              <p:cNvSpPr>
                <a:spLocks noChangeArrowheads="1"/>
              </p:cNvSpPr>
              <p:nvPr/>
            </p:nvSpPr>
            <p:spPr bwMode="auto">
              <a:xfrm>
                <a:off x="942" y="3188"/>
                <a:ext cx="298" cy="294"/>
              </a:xfrm>
              <a:prstGeom prst="rect">
                <a:avLst/>
              </a:prstGeom>
              <a:noFill/>
              <a:ln w="635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1" name="Freeform 10"/>
              <p:cNvSpPr>
                <a:spLocks/>
              </p:cNvSpPr>
              <p:nvPr/>
            </p:nvSpPr>
            <p:spPr bwMode="auto">
              <a:xfrm>
                <a:off x="942" y="2847"/>
                <a:ext cx="298" cy="261"/>
              </a:xfrm>
              <a:custGeom>
                <a:avLst/>
                <a:gdLst>
                  <a:gd name="T0" fmla="*/ 0 w 298"/>
                  <a:gd name="T1" fmla="*/ 0 h 261"/>
                  <a:gd name="T2" fmla="*/ 298 w 298"/>
                  <a:gd name="T3" fmla="*/ 0 h 261"/>
                  <a:gd name="T4" fmla="*/ 298 w 298"/>
                  <a:gd name="T5" fmla="*/ 261 h 261"/>
                  <a:gd name="T6" fmla="*/ 0 w 298"/>
                  <a:gd name="T7" fmla="*/ 261 h 261"/>
                  <a:gd name="T8" fmla="*/ 0 w 298"/>
                  <a:gd name="T9" fmla="*/ 2 h 261"/>
                  <a:gd name="T10" fmla="*/ 0 w 298"/>
                  <a:gd name="T11" fmla="*/ 261 h 261"/>
                  <a:gd name="T12" fmla="*/ 252 w 298"/>
                  <a:gd name="T13" fmla="*/ 261 h 2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8"/>
                  <a:gd name="T22" fmla="*/ 0 h 261"/>
                  <a:gd name="T23" fmla="*/ 298 w 298"/>
                  <a:gd name="T24" fmla="*/ 261 h 2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8" h="261">
                    <a:moveTo>
                      <a:pt x="0" y="0"/>
                    </a:moveTo>
                    <a:lnTo>
                      <a:pt x="298" y="0"/>
                    </a:lnTo>
                    <a:lnTo>
                      <a:pt x="298" y="261"/>
                    </a:lnTo>
                    <a:lnTo>
                      <a:pt x="0" y="261"/>
                    </a:lnTo>
                    <a:lnTo>
                      <a:pt x="0" y="2"/>
                    </a:lnTo>
                    <a:lnTo>
                      <a:pt x="0" y="261"/>
                    </a:lnTo>
                    <a:lnTo>
                      <a:pt x="252" y="261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Line 11"/>
              <p:cNvSpPr>
                <a:spLocks noChangeShapeType="1"/>
              </p:cNvSpPr>
              <p:nvPr/>
            </p:nvSpPr>
            <p:spPr bwMode="auto">
              <a:xfrm>
                <a:off x="940" y="3023"/>
                <a:ext cx="30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3" name="Oval 12"/>
              <p:cNvSpPr>
                <a:spLocks noChangeArrowheads="1"/>
              </p:cNvSpPr>
              <p:nvPr/>
            </p:nvSpPr>
            <p:spPr bwMode="auto">
              <a:xfrm>
                <a:off x="1035" y="3423"/>
                <a:ext cx="9" cy="10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4" name="Oval 13"/>
              <p:cNvSpPr>
                <a:spLocks noChangeArrowheads="1"/>
              </p:cNvSpPr>
              <p:nvPr/>
            </p:nvSpPr>
            <p:spPr bwMode="auto">
              <a:xfrm>
                <a:off x="1035" y="3423"/>
                <a:ext cx="9" cy="10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5" name="Oval 14"/>
              <p:cNvSpPr>
                <a:spLocks noChangeArrowheads="1"/>
              </p:cNvSpPr>
              <p:nvPr/>
            </p:nvSpPr>
            <p:spPr bwMode="auto">
              <a:xfrm>
                <a:off x="1062" y="3423"/>
                <a:ext cx="8" cy="10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6" name="Oval 15"/>
              <p:cNvSpPr>
                <a:spLocks noChangeArrowheads="1"/>
              </p:cNvSpPr>
              <p:nvPr/>
            </p:nvSpPr>
            <p:spPr bwMode="auto">
              <a:xfrm>
                <a:off x="1062" y="3423"/>
                <a:ext cx="8" cy="10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7" name="Oval 16"/>
              <p:cNvSpPr>
                <a:spLocks noChangeArrowheads="1"/>
              </p:cNvSpPr>
              <p:nvPr/>
            </p:nvSpPr>
            <p:spPr bwMode="auto">
              <a:xfrm>
                <a:off x="1087" y="3423"/>
                <a:ext cx="10" cy="10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8" name="Oval 17"/>
              <p:cNvSpPr>
                <a:spLocks noChangeArrowheads="1"/>
              </p:cNvSpPr>
              <p:nvPr/>
            </p:nvSpPr>
            <p:spPr bwMode="auto">
              <a:xfrm>
                <a:off x="1087" y="3423"/>
                <a:ext cx="10" cy="10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29" name="Oval 18"/>
              <p:cNvSpPr>
                <a:spLocks noChangeArrowheads="1"/>
              </p:cNvSpPr>
              <p:nvPr/>
            </p:nvSpPr>
            <p:spPr bwMode="auto">
              <a:xfrm>
                <a:off x="1116" y="3423"/>
                <a:ext cx="8" cy="10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0" name="Oval 19"/>
              <p:cNvSpPr>
                <a:spLocks noChangeArrowheads="1"/>
              </p:cNvSpPr>
              <p:nvPr/>
            </p:nvSpPr>
            <p:spPr bwMode="auto">
              <a:xfrm>
                <a:off x="1116" y="3423"/>
                <a:ext cx="8" cy="10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1" name="Oval 20"/>
              <p:cNvSpPr>
                <a:spLocks noChangeArrowheads="1"/>
              </p:cNvSpPr>
              <p:nvPr/>
            </p:nvSpPr>
            <p:spPr bwMode="auto">
              <a:xfrm>
                <a:off x="1035" y="3445"/>
                <a:ext cx="9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2" name="Oval 21"/>
              <p:cNvSpPr>
                <a:spLocks noChangeArrowheads="1"/>
              </p:cNvSpPr>
              <p:nvPr/>
            </p:nvSpPr>
            <p:spPr bwMode="auto">
              <a:xfrm>
                <a:off x="1035" y="3445"/>
                <a:ext cx="9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3" name="Oval 22"/>
              <p:cNvSpPr>
                <a:spLocks noChangeArrowheads="1"/>
              </p:cNvSpPr>
              <p:nvPr/>
            </p:nvSpPr>
            <p:spPr bwMode="auto">
              <a:xfrm>
                <a:off x="1062" y="3445"/>
                <a:ext cx="8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4" name="Oval 23"/>
              <p:cNvSpPr>
                <a:spLocks noChangeArrowheads="1"/>
              </p:cNvSpPr>
              <p:nvPr/>
            </p:nvSpPr>
            <p:spPr bwMode="auto">
              <a:xfrm>
                <a:off x="1062" y="3445"/>
                <a:ext cx="8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5" name="Oval 24"/>
              <p:cNvSpPr>
                <a:spLocks noChangeArrowheads="1"/>
              </p:cNvSpPr>
              <p:nvPr/>
            </p:nvSpPr>
            <p:spPr bwMode="auto">
              <a:xfrm>
                <a:off x="1087" y="3445"/>
                <a:ext cx="10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6" name="Oval 25"/>
              <p:cNvSpPr>
                <a:spLocks noChangeArrowheads="1"/>
              </p:cNvSpPr>
              <p:nvPr/>
            </p:nvSpPr>
            <p:spPr bwMode="auto">
              <a:xfrm>
                <a:off x="1087" y="3445"/>
                <a:ext cx="10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7" name="Oval 26"/>
              <p:cNvSpPr>
                <a:spLocks noChangeArrowheads="1"/>
              </p:cNvSpPr>
              <p:nvPr/>
            </p:nvSpPr>
            <p:spPr bwMode="auto">
              <a:xfrm>
                <a:off x="1116" y="3445"/>
                <a:ext cx="8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8" name="Oval 27"/>
              <p:cNvSpPr>
                <a:spLocks noChangeArrowheads="1"/>
              </p:cNvSpPr>
              <p:nvPr/>
            </p:nvSpPr>
            <p:spPr bwMode="auto">
              <a:xfrm>
                <a:off x="1116" y="3445"/>
                <a:ext cx="8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39" name="Oval 28"/>
              <p:cNvSpPr>
                <a:spLocks noChangeArrowheads="1"/>
              </p:cNvSpPr>
              <p:nvPr/>
            </p:nvSpPr>
            <p:spPr bwMode="auto">
              <a:xfrm>
                <a:off x="1035" y="3466"/>
                <a:ext cx="9" cy="8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0" name="Oval 29"/>
              <p:cNvSpPr>
                <a:spLocks noChangeArrowheads="1"/>
              </p:cNvSpPr>
              <p:nvPr/>
            </p:nvSpPr>
            <p:spPr bwMode="auto">
              <a:xfrm>
                <a:off x="1035" y="3466"/>
                <a:ext cx="9" cy="8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1" name="Oval 30"/>
              <p:cNvSpPr>
                <a:spLocks noChangeArrowheads="1"/>
              </p:cNvSpPr>
              <p:nvPr/>
            </p:nvSpPr>
            <p:spPr bwMode="auto">
              <a:xfrm>
                <a:off x="1062" y="3466"/>
                <a:ext cx="8" cy="8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2" name="Oval 31"/>
              <p:cNvSpPr>
                <a:spLocks noChangeArrowheads="1"/>
              </p:cNvSpPr>
              <p:nvPr/>
            </p:nvSpPr>
            <p:spPr bwMode="auto">
              <a:xfrm>
                <a:off x="1062" y="3466"/>
                <a:ext cx="8" cy="8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3" name="Oval 32"/>
              <p:cNvSpPr>
                <a:spLocks noChangeArrowheads="1"/>
              </p:cNvSpPr>
              <p:nvPr/>
            </p:nvSpPr>
            <p:spPr bwMode="auto">
              <a:xfrm>
                <a:off x="1089" y="3466"/>
                <a:ext cx="9" cy="8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4" name="Oval 33"/>
              <p:cNvSpPr>
                <a:spLocks noChangeArrowheads="1"/>
              </p:cNvSpPr>
              <p:nvPr/>
            </p:nvSpPr>
            <p:spPr bwMode="auto">
              <a:xfrm>
                <a:off x="1089" y="3466"/>
                <a:ext cx="9" cy="8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5" name="Oval 34"/>
              <p:cNvSpPr>
                <a:spLocks noChangeArrowheads="1"/>
              </p:cNvSpPr>
              <p:nvPr/>
            </p:nvSpPr>
            <p:spPr bwMode="auto">
              <a:xfrm>
                <a:off x="1116" y="3466"/>
                <a:ext cx="8" cy="8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6" name="Oval 35"/>
              <p:cNvSpPr>
                <a:spLocks noChangeArrowheads="1"/>
              </p:cNvSpPr>
              <p:nvPr/>
            </p:nvSpPr>
            <p:spPr bwMode="auto">
              <a:xfrm>
                <a:off x="1116" y="3466"/>
                <a:ext cx="8" cy="8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7" name="Oval 36"/>
              <p:cNvSpPr>
                <a:spLocks noChangeArrowheads="1"/>
              </p:cNvSpPr>
              <p:nvPr/>
            </p:nvSpPr>
            <p:spPr bwMode="auto">
              <a:xfrm>
                <a:off x="1141" y="3423"/>
                <a:ext cx="8" cy="10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8" name="Oval 37"/>
              <p:cNvSpPr>
                <a:spLocks noChangeArrowheads="1"/>
              </p:cNvSpPr>
              <p:nvPr/>
            </p:nvSpPr>
            <p:spPr bwMode="auto">
              <a:xfrm>
                <a:off x="1141" y="3423"/>
                <a:ext cx="8" cy="10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49" name="Oval 38"/>
              <p:cNvSpPr>
                <a:spLocks noChangeArrowheads="1"/>
              </p:cNvSpPr>
              <p:nvPr/>
            </p:nvSpPr>
            <p:spPr bwMode="auto">
              <a:xfrm>
                <a:off x="1141" y="3445"/>
                <a:ext cx="8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0" name="Oval 39"/>
              <p:cNvSpPr>
                <a:spLocks noChangeArrowheads="1"/>
              </p:cNvSpPr>
              <p:nvPr/>
            </p:nvSpPr>
            <p:spPr bwMode="auto">
              <a:xfrm>
                <a:off x="1141" y="3445"/>
                <a:ext cx="8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1" name="Oval 40"/>
              <p:cNvSpPr>
                <a:spLocks noChangeArrowheads="1"/>
              </p:cNvSpPr>
              <p:nvPr/>
            </p:nvSpPr>
            <p:spPr bwMode="auto">
              <a:xfrm>
                <a:off x="1141" y="3466"/>
                <a:ext cx="8" cy="8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2" name="Oval 41"/>
              <p:cNvSpPr>
                <a:spLocks noChangeArrowheads="1"/>
              </p:cNvSpPr>
              <p:nvPr/>
            </p:nvSpPr>
            <p:spPr bwMode="auto">
              <a:xfrm>
                <a:off x="1141" y="3466"/>
                <a:ext cx="8" cy="8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3" name="Line 42"/>
              <p:cNvSpPr>
                <a:spLocks noChangeShapeType="1"/>
              </p:cNvSpPr>
              <p:nvPr/>
            </p:nvSpPr>
            <p:spPr bwMode="auto">
              <a:xfrm>
                <a:off x="989" y="3484"/>
                <a:ext cx="1" cy="65"/>
              </a:xfrm>
              <a:prstGeom prst="line">
                <a:avLst/>
              </a:prstGeom>
              <a:noFill/>
              <a:ln w="793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4" name="Rectangle 43"/>
              <p:cNvSpPr>
                <a:spLocks noChangeArrowheads="1"/>
              </p:cNvSpPr>
              <p:nvPr/>
            </p:nvSpPr>
            <p:spPr bwMode="auto">
              <a:xfrm>
                <a:off x="940" y="3119"/>
                <a:ext cx="302" cy="40"/>
              </a:xfrm>
              <a:prstGeom prst="rect">
                <a:avLst/>
              </a:prstGeom>
              <a:solidFill>
                <a:srgbClr val="E5E5E5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5" name="Rectangle 44"/>
              <p:cNvSpPr>
                <a:spLocks noChangeArrowheads="1"/>
              </p:cNvSpPr>
              <p:nvPr/>
            </p:nvSpPr>
            <p:spPr bwMode="auto">
              <a:xfrm>
                <a:off x="940" y="3119"/>
                <a:ext cx="302" cy="40"/>
              </a:xfrm>
              <a:prstGeom prst="rect">
                <a:avLst/>
              </a:prstGeom>
              <a:noFill/>
              <a:ln w="1588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6" name="Rectangle 45"/>
              <p:cNvSpPr>
                <a:spLocks noChangeArrowheads="1"/>
              </p:cNvSpPr>
              <p:nvPr/>
            </p:nvSpPr>
            <p:spPr bwMode="auto">
              <a:xfrm>
                <a:off x="942" y="3120"/>
                <a:ext cx="152" cy="38"/>
              </a:xfrm>
              <a:prstGeom prst="rect">
                <a:avLst/>
              </a:prstGeom>
              <a:solidFill>
                <a:srgbClr val="E5E5E5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7" name="Rectangle 46"/>
              <p:cNvSpPr>
                <a:spLocks noChangeArrowheads="1"/>
              </p:cNvSpPr>
              <p:nvPr/>
            </p:nvSpPr>
            <p:spPr bwMode="auto">
              <a:xfrm>
                <a:off x="942" y="3120"/>
                <a:ext cx="152" cy="38"/>
              </a:xfrm>
              <a:prstGeom prst="rect">
                <a:avLst/>
              </a:prstGeom>
              <a:noFill/>
              <a:ln w="4763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8" name="Rectangle 47"/>
              <p:cNvSpPr>
                <a:spLocks noChangeArrowheads="1"/>
              </p:cNvSpPr>
              <p:nvPr/>
            </p:nvSpPr>
            <p:spPr bwMode="auto">
              <a:xfrm>
                <a:off x="946" y="3133"/>
                <a:ext cx="144" cy="5"/>
              </a:xfrm>
              <a:prstGeom prst="rect">
                <a:avLst/>
              </a:prstGeom>
              <a:solidFill>
                <a:srgbClr val="D8D8D8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59" name="Rectangle 48"/>
              <p:cNvSpPr>
                <a:spLocks noChangeArrowheads="1"/>
              </p:cNvSpPr>
              <p:nvPr/>
            </p:nvSpPr>
            <p:spPr bwMode="auto">
              <a:xfrm>
                <a:off x="946" y="3133"/>
                <a:ext cx="144" cy="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60" name="Rectangle 49"/>
              <p:cNvSpPr>
                <a:spLocks noChangeArrowheads="1"/>
              </p:cNvSpPr>
              <p:nvPr/>
            </p:nvSpPr>
            <p:spPr bwMode="auto">
              <a:xfrm>
                <a:off x="995" y="3137"/>
                <a:ext cx="46" cy="6"/>
              </a:xfrm>
              <a:prstGeom prst="rect">
                <a:avLst/>
              </a:prstGeom>
              <a:solidFill>
                <a:srgbClr val="F2F2F2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61" name="Rectangle 50"/>
              <p:cNvSpPr>
                <a:spLocks noChangeArrowheads="1"/>
              </p:cNvSpPr>
              <p:nvPr/>
            </p:nvSpPr>
            <p:spPr bwMode="auto">
              <a:xfrm>
                <a:off x="995" y="3137"/>
                <a:ext cx="46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62" name="Freeform 51"/>
              <p:cNvSpPr>
                <a:spLocks/>
              </p:cNvSpPr>
              <p:nvPr/>
            </p:nvSpPr>
            <p:spPr bwMode="auto">
              <a:xfrm>
                <a:off x="992" y="3129"/>
                <a:ext cx="51" cy="2"/>
              </a:xfrm>
              <a:custGeom>
                <a:avLst/>
                <a:gdLst>
                  <a:gd name="T0" fmla="*/ 49 w 51"/>
                  <a:gd name="T1" fmla="*/ 0 h 2"/>
                  <a:gd name="T2" fmla="*/ 3 w 51"/>
                  <a:gd name="T3" fmla="*/ 0 h 2"/>
                  <a:gd name="T4" fmla="*/ 0 w 51"/>
                  <a:gd name="T5" fmla="*/ 2 h 2"/>
                  <a:gd name="T6" fmla="*/ 51 w 51"/>
                  <a:gd name="T7" fmla="*/ 2 h 2"/>
                  <a:gd name="T8" fmla="*/ 49 w 51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2"/>
                  <a:gd name="T17" fmla="*/ 51 w 51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2">
                    <a:moveTo>
                      <a:pt x="49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51" y="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3" name="Freeform 52"/>
              <p:cNvSpPr>
                <a:spLocks/>
              </p:cNvSpPr>
              <p:nvPr/>
            </p:nvSpPr>
            <p:spPr bwMode="auto">
              <a:xfrm>
                <a:off x="992" y="3129"/>
                <a:ext cx="51" cy="2"/>
              </a:xfrm>
              <a:custGeom>
                <a:avLst/>
                <a:gdLst>
                  <a:gd name="T0" fmla="*/ 49 w 51"/>
                  <a:gd name="T1" fmla="*/ 0 h 2"/>
                  <a:gd name="T2" fmla="*/ 3 w 51"/>
                  <a:gd name="T3" fmla="*/ 0 h 2"/>
                  <a:gd name="T4" fmla="*/ 0 w 51"/>
                  <a:gd name="T5" fmla="*/ 2 h 2"/>
                  <a:gd name="T6" fmla="*/ 51 w 51"/>
                  <a:gd name="T7" fmla="*/ 2 h 2"/>
                  <a:gd name="T8" fmla="*/ 49 w 51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2"/>
                  <a:gd name="T17" fmla="*/ 51 w 51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2">
                    <a:moveTo>
                      <a:pt x="49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51" y="2"/>
                    </a:lnTo>
                    <a:lnTo>
                      <a:pt x="49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4" name="Freeform 53"/>
              <p:cNvSpPr>
                <a:spLocks/>
              </p:cNvSpPr>
              <p:nvPr/>
            </p:nvSpPr>
            <p:spPr bwMode="auto">
              <a:xfrm>
                <a:off x="1041" y="3134"/>
                <a:ext cx="48" cy="3"/>
              </a:xfrm>
              <a:custGeom>
                <a:avLst/>
                <a:gdLst>
                  <a:gd name="T0" fmla="*/ 46 w 48"/>
                  <a:gd name="T1" fmla="*/ 0 h 3"/>
                  <a:gd name="T2" fmla="*/ 2 w 48"/>
                  <a:gd name="T3" fmla="*/ 0 h 3"/>
                  <a:gd name="T4" fmla="*/ 0 w 48"/>
                  <a:gd name="T5" fmla="*/ 3 h 3"/>
                  <a:gd name="T6" fmla="*/ 48 w 48"/>
                  <a:gd name="T7" fmla="*/ 3 h 3"/>
                  <a:gd name="T8" fmla="*/ 46 w 48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"/>
                  <a:gd name="T17" fmla="*/ 48 w 48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">
                    <a:moveTo>
                      <a:pt x="46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48" y="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CCCCCC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5" name="Freeform 54"/>
              <p:cNvSpPr>
                <a:spLocks/>
              </p:cNvSpPr>
              <p:nvPr/>
            </p:nvSpPr>
            <p:spPr bwMode="auto">
              <a:xfrm>
                <a:off x="1041" y="3134"/>
                <a:ext cx="48" cy="3"/>
              </a:xfrm>
              <a:custGeom>
                <a:avLst/>
                <a:gdLst>
                  <a:gd name="T0" fmla="*/ 46 w 48"/>
                  <a:gd name="T1" fmla="*/ 0 h 3"/>
                  <a:gd name="T2" fmla="*/ 2 w 48"/>
                  <a:gd name="T3" fmla="*/ 0 h 3"/>
                  <a:gd name="T4" fmla="*/ 0 w 48"/>
                  <a:gd name="T5" fmla="*/ 3 h 3"/>
                  <a:gd name="T6" fmla="*/ 48 w 48"/>
                  <a:gd name="T7" fmla="*/ 3 h 3"/>
                  <a:gd name="T8" fmla="*/ 46 w 48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"/>
                  <a:gd name="T17" fmla="*/ 48 w 48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">
                    <a:moveTo>
                      <a:pt x="46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48" y="3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6" name="Freeform 55"/>
              <p:cNvSpPr>
                <a:spLocks/>
              </p:cNvSpPr>
              <p:nvPr/>
            </p:nvSpPr>
            <p:spPr bwMode="auto">
              <a:xfrm>
                <a:off x="995" y="3137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0 h 6"/>
                  <a:gd name="T4" fmla="*/ 0 w 3"/>
                  <a:gd name="T5" fmla="*/ 6 h 6"/>
                  <a:gd name="T6" fmla="*/ 3 w 3"/>
                  <a:gd name="T7" fmla="*/ 0 h 6"/>
                  <a:gd name="T8" fmla="*/ 0 w 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7" name="Freeform 56"/>
              <p:cNvSpPr>
                <a:spLocks/>
              </p:cNvSpPr>
              <p:nvPr/>
            </p:nvSpPr>
            <p:spPr bwMode="auto">
              <a:xfrm>
                <a:off x="995" y="3137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0 h 6"/>
                  <a:gd name="T4" fmla="*/ 0 w 3"/>
                  <a:gd name="T5" fmla="*/ 6 h 6"/>
                  <a:gd name="T6" fmla="*/ 3 w 3"/>
                  <a:gd name="T7" fmla="*/ 0 h 6"/>
                  <a:gd name="T8" fmla="*/ 0 w 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Freeform 57"/>
              <p:cNvSpPr>
                <a:spLocks/>
              </p:cNvSpPr>
              <p:nvPr/>
            </p:nvSpPr>
            <p:spPr bwMode="auto">
              <a:xfrm>
                <a:off x="1037" y="313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0 h 6"/>
                  <a:gd name="T4" fmla="*/ 3 w 3"/>
                  <a:gd name="T5" fmla="*/ 6 h 6"/>
                  <a:gd name="T6" fmla="*/ 0 w 3"/>
                  <a:gd name="T7" fmla="*/ 0 h 6"/>
                  <a:gd name="T8" fmla="*/ 3 w 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3" y="0"/>
                    </a:moveTo>
                    <a:lnTo>
                      <a:pt x="3" y="0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Freeform 58"/>
              <p:cNvSpPr>
                <a:spLocks/>
              </p:cNvSpPr>
              <p:nvPr/>
            </p:nvSpPr>
            <p:spPr bwMode="auto">
              <a:xfrm>
                <a:off x="1037" y="313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0 h 6"/>
                  <a:gd name="T4" fmla="*/ 3 w 3"/>
                  <a:gd name="T5" fmla="*/ 6 h 6"/>
                  <a:gd name="T6" fmla="*/ 0 w 3"/>
                  <a:gd name="T7" fmla="*/ 0 h 6"/>
                  <a:gd name="T8" fmla="*/ 3 w 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3" y="0"/>
                    </a:moveTo>
                    <a:lnTo>
                      <a:pt x="3" y="0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Rectangle 59"/>
              <p:cNvSpPr>
                <a:spLocks noChangeArrowheads="1"/>
              </p:cNvSpPr>
              <p:nvPr/>
            </p:nvSpPr>
            <p:spPr bwMode="auto">
              <a:xfrm>
                <a:off x="978" y="3146"/>
                <a:ext cx="9" cy="3"/>
              </a:xfrm>
              <a:prstGeom prst="rect">
                <a:avLst/>
              </a:prstGeom>
              <a:solidFill>
                <a:srgbClr val="83FF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71" name="Rectangle 60"/>
              <p:cNvSpPr>
                <a:spLocks noChangeArrowheads="1"/>
              </p:cNvSpPr>
              <p:nvPr/>
            </p:nvSpPr>
            <p:spPr bwMode="auto">
              <a:xfrm>
                <a:off x="978" y="3146"/>
                <a:ext cx="9" cy="3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72" name="Freeform 61"/>
              <p:cNvSpPr>
                <a:spLocks/>
              </p:cNvSpPr>
              <p:nvPr/>
            </p:nvSpPr>
            <p:spPr bwMode="auto">
              <a:xfrm>
                <a:off x="945" y="3134"/>
                <a:ext cx="47" cy="3"/>
              </a:xfrm>
              <a:custGeom>
                <a:avLst/>
                <a:gdLst>
                  <a:gd name="T0" fmla="*/ 47 w 47"/>
                  <a:gd name="T1" fmla="*/ 0 h 3"/>
                  <a:gd name="T2" fmla="*/ 1 w 47"/>
                  <a:gd name="T3" fmla="*/ 0 h 3"/>
                  <a:gd name="T4" fmla="*/ 0 w 47"/>
                  <a:gd name="T5" fmla="*/ 3 h 3"/>
                  <a:gd name="T6" fmla="*/ 47 w 47"/>
                  <a:gd name="T7" fmla="*/ 3 h 3"/>
                  <a:gd name="T8" fmla="*/ 47 w 4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"/>
                  <a:gd name="T17" fmla="*/ 47 w 4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">
                    <a:moveTo>
                      <a:pt x="47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47" y="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CCCCCC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62"/>
              <p:cNvSpPr>
                <a:spLocks/>
              </p:cNvSpPr>
              <p:nvPr/>
            </p:nvSpPr>
            <p:spPr bwMode="auto">
              <a:xfrm>
                <a:off x="945" y="3134"/>
                <a:ext cx="47" cy="3"/>
              </a:xfrm>
              <a:custGeom>
                <a:avLst/>
                <a:gdLst>
                  <a:gd name="T0" fmla="*/ 47 w 47"/>
                  <a:gd name="T1" fmla="*/ 0 h 3"/>
                  <a:gd name="T2" fmla="*/ 1 w 47"/>
                  <a:gd name="T3" fmla="*/ 0 h 3"/>
                  <a:gd name="T4" fmla="*/ 0 w 47"/>
                  <a:gd name="T5" fmla="*/ 3 h 3"/>
                  <a:gd name="T6" fmla="*/ 47 w 47"/>
                  <a:gd name="T7" fmla="*/ 3 h 3"/>
                  <a:gd name="T8" fmla="*/ 47 w 4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"/>
                  <a:gd name="T17" fmla="*/ 47 w 4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">
                    <a:moveTo>
                      <a:pt x="47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47" y="3"/>
                    </a:lnTo>
                    <a:lnTo>
                      <a:pt x="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4" name="Freeform 63"/>
              <p:cNvSpPr>
                <a:spLocks/>
              </p:cNvSpPr>
              <p:nvPr/>
            </p:nvSpPr>
            <p:spPr bwMode="auto">
              <a:xfrm>
                <a:off x="1049" y="3145"/>
                <a:ext cx="16" cy="5"/>
              </a:xfrm>
              <a:custGeom>
                <a:avLst/>
                <a:gdLst>
                  <a:gd name="T0" fmla="*/ 16 w 16"/>
                  <a:gd name="T1" fmla="*/ 2 h 5"/>
                  <a:gd name="T2" fmla="*/ 16 w 16"/>
                  <a:gd name="T3" fmla="*/ 2 h 5"/>
                  <a:gd name="T4" fmla="*/ 16 w 16"/>
                  <a:gd name="T5" fmla="*/ 2 h 5"/>
                  <a:gd name="T6" fmla="*/ 15 w 16"/>
                  <a:gd name="T7" fmla="*/ 1 h 5"/>
                  <a:gd name="T8" fmla="*/ 15 w 16"/>
                  <a:gd name="T9" fmla="*/ 1 h 5"/>
                  <a:gd name="T10" fmla="*/ 15 w 16"/>
                  <a:gd name="T11" fmla="*/ 1 h 5"/>
                  <a:gd name="T12" fmla="*/ 15 w 16"/>
                  <a:gd name="T13" fmla="*/ 1 h 5"/>
                  <a:gd name="T14" fmla="*/ 13 w 16"/>
                  <a:gd name="T15" fmla="*/ 0 h 5"/>
                  <a:gd name="T16" fmla="*/ 13 w 16"/>
                  <a:gd name="T17" fmla="*/ 0 h 5"/>
                  <a:gd name="T18" fmla="*/ 3 w 16"/>
                  <a:gd name="T19" fmla="*/ 0 h 5"/>
                  <a:gd name="T20" fmla="*/ 1 w 16"/>
                  <a:gd name="T21" fmla="*/ 0 h 5"/>
                  <a:gd name="T22" fmla="*/ 1 w 16"/>
                  <a:gd name="T23" fmla="*/ 1 h 5"/>
                  <a:gd name="T24" fmla="*/ 1 w 16"/>
                  <a:gd name="T25" fmla="*/ 1 h 5"/>
                  <a:gd name="T26" fmla="*/ 0 w 16"/>
                  <a:gd name="T27" fmla="*/ 1 h 5"/>
                  <a:gd name="T28" fmla="*/ 0 w 16"/>
                  <a:gd name="T29" fmla="*/ 1 h 5"/>
                  <a:gd name="T30" fmla="*/ 0 w 16"/>
                  <a:gd name="T31" fmla="*/ 2 h 5"/>
                  <a:gd name="T32" fmla="*/ 0 w 16"/>
                  <a:gd name="T33" fmla="*/ 2 h 5"/>
                  <a:gd name="T34" fmla="*/ 0 w 16"/>
                  <a:gd name="T35" fmla="*/ 2 h 5"/>
                  <a:gd name="T36" fmla="*/ 0 w 16"/>
                  <a:gd name="T37" fmla="*/ 2 h 5"/>
                  <a:gd name="T38" fmla="*/ 0 w 16"/>
                  <a:gd name="T39" fmla="*/ 4 h 5"/>
                  <a:gd name="T40" fmla="*/ 0 w 16"/>
                  <a:gd name="T41" fmla="*/ 4 h 5"/>
                  <a:gd name="T42" fmla="*/ 0 w 16"/>
                  <a:gd name="T43" fmla="*/ 4 h 5"/>
                  <a:gd name="T44" fmla="*/ 0 w 16"/>
                  <a:gd name="T45" fmla="*/ 5 h 5"/>
                  <a:gd name="T46" fmla="*/ 1 w 16"/>
                  <a:gd name="T47" fmla="*/ 5 h 5"/>
                  <a:gd name="T48" fmla="*/ 1 w 16"/>
                  <a:gd name="T49" fmla="*/ 5 h 5"/>
                  <a:gd name="T50" fmla="*/ 1 w 16"/>
                  <a:gd name="T51" fmla="*/ 5 h 5"/>
                  <a:gd name="T52" fmla="*/ 3 w 16"/>
                  <a:gd name="T53" fmla="*/ 5 h 5"/>
                  <a:gd name="T54" fmla="*/ 13 w 16"/>
                  <a:gd name="T55" fmla="*/ 5 h 5"/>
                  <a:gd name="T56" fmla="*/ 13 w 16"/>
                  <a:gd name="T57" fmla="*/ 5 h 5"/>
                  <a:gd name="T58" fmla="*/ 15 w 16"/>
                  <a:gd name="T59" fmla="*/ 5 h 5"/>
                  <a:gd name="T60" fmla="*/ 15 w 16"/>
                  <a:gd name="T61" fmla="*/ 5 h 5"/>
                  <a:gd name="T62" fmla="*/ 15 w 16"/>
                  <a:gd name="T63" fmla="*/ 5 h 5"/>
                  <a:gd name="T64" fmla="*/ 15 w 16"/>
                  <a:gd name="T65" fmla="*/ 4 h 5"/>
                  <a:gd name="T66" fmla="*/ 16 w 16"/>
                  <a:gd name="T67" fmla="*/ 4 h 5"/>
                  <a:gd name="T68" fmla="*/ 16 w 16"/>
                  <a:gd name="T69" fmla="*/ 4 h 5"/>
                  <a:gd name="T70" fmla="*/ 16 w 16"/>
                  <a:gd name="T71" fmla="*/ 2 h 5"/>
                  <a:gd name="T72" fmla="*/ 16 w 16"/>
                  <a:gd name="T73" fmla="*/ 2 h 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"/>
                  <a:gd name="T112" fmla="*/ 0 h 5"/>
                  <a:gd name="T113" fmla="*/ 16 w 16"/>
                  <a:gd name="T114" fmla="*/ 5 h 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" h="5">
                    <a:moveTo>
                      <a:pt x="16" y="2"/>
                    </a:move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D8D8D8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5" name="Freeform 64"/>
              <p:cNvSpPr>
                <a:spLocks/>
              </p:cNvSpPr>
              <p:nvPr/>
            </p:nvSpPr>
            <p:spPr bwMode="auto">
              <a:xfrm>
                <a:off x="1049" y="3145"/>
                <a:ext cx="16" cy="5"/>
              </a:xfrm>
              <a:custGeom>
                <a:avLst/>
                <a:gdLst>
                  <a:gd name="T0" fmla="*/ 16 w 16"/>
                  <a:gd name="T1" fmla="*/ 2 h 5"/>
                  <a:gd name="T2" fmla="*/ 16 w 16"/>
                  <a:gd name="T3" fmla="*/ 2 h 5"/>
                  <a:gd name="T4" fmla="*/ 16 w 16"/>
                  <a:gd name="T5" fmla="*/ 2 h 5"/>
                  <a:gd name="T6" fmla="*/ 15 w 16"/>
                  <a:gd name="T7" fmla="*/ 1 h 5"/>
                  <a:gd name="T8" fmla="*/ 15 w 16"/>
                  <a:gd name="T9" fmla="*/ 1 h 5"/>
                  <a:gd name="T10" fmla="*/ 15 w 16"/>
                  <a:gd name="T11" fmla="*/ 1 h 5"/>
                  <a:gd name="T12" fmla="*/ 15 w 16"/>
                  <a:gd name="T13" fmla="*/ 1 h 5"/>
                  <a:gd name="T14" fmla="*/ 13 w 16"/>
                  <a:gd name="T15" fmla="*/ 0 h 5"/>
                  <a:gd name="T16" fmla="*/ 13 w 16"/>
                  <a:gd name="T17" fmla="*/ 0 h 5"/>
                  <a:gd name="T18" fmla="*/ 3 w 16"/>
                  <a:gd name="T19" fmla="*/ 0 h 5"/>
                  <a:gd name="T20" fmla="*/ 1 w 16"/>
                  <a:gd name="T21" fmla="*/ 0 h 5"/>
                  <a:gd name="T22" fmla="*/ 1 w 16"/>
                  <a:gd name="T23" fmla="*/ 1 h 5"/>
                  <a:gd name="T24" fmla="*/ 1 w 16"/>
                  <a:gd name="T25" fmla="*/ 1 h 5"/>
                  <a:gd name="T26" fmla="*/ 0 w 16"/>
                  <a:gd name="T27" fmla="*/ 1 h 5"/>
                  <a:gd name="T28" fmla="*/ 0 w 16"/>
                  <a:gd name="T29" fmla="*/ 1 h 5"/>
                  <a:gd name="T30" fmla="*/ 0 w 16"/>
                  <a:gd name="T31" fmla="*/ 2 h 5"/>
                  <a:gd name="T32" fmla="*/ 0 w 16"/>
                  <a:gd name="T33" fmla="*/ 2 h 5"/>
                  <a:gd name="T34" fmla="*/ 0 w 16"/>
                  <a:gd name="T35" fmla="*/ 2 h 5"/>
                  <a:gd name="T36" fmla="*/ 0 w 16"/>
                  <a:gd name="T37" fmla="*/ 2 h 5"/>
                  <a:gd name="T38" fmla="*/ 0 w 16"/>
                  <a:gd name="T39" fmla="*/ 4 h 5"/>
                  <a:gd name="T40" fmla="*/ 0 w 16"/>
                  <a:gd name="T41" fmla="*/ 4 h 5"/>
                  <a:gd name="T42" fmla="*/ 0 w 16"/>
                  <a:gd name="T43" fmla="*/ 4 h 5"/>
                  <a:gd name="T44" fmla="*/ 0 w 16"/>
                  <a:gd name="T45" fmla="*/ 5 h 5"/>
                  <a:gd name="T46" fmla="*/ 1 w 16"/>
                  <a:gd name="T47" fmla="*/ 5 h 5"/>
                  <a:gd name="T48" fmla="*/ 1 w 16"/>
                  <a:gd name="T49" fmla="*/ 5 h 5"/>
                  <a:gd name="T50" fmla="*/ 1 w 16"/>
                  <a:gd name="T51" fmla="*/ 5 h 5"/>
                  <a:gd name="T52" fmla="*/ 3 w 16"/>
                  <a:gd name="T53" fmla="*/ 5 h 5"/>
                  <a:gd name="T54" fmla="*/ 13 w 16"/>
                  <a:gd name="T55" fmla="*/ 5 h 5"/>
                  <a:gd name="T56" fmla="*/ 13 w 16"/>
                  <a:gd name="T57" fmla="*/ 5 h 5"/>
                  <a:gd name="T58" fmla="*/ 15 w 16"/>
                  <a:gd name="T59" fmla="*/ 5 h 5"/>
                  <a:gd name="T60" fmla="*/ 15 w 16"/>
                  <a:gd name="T61" fmla="*/ 5 h 5"/>
                  <a:gd name="T62" fmla="*/ 15 w 16"/>
                  <a:gd name="T63" fmla="*/ 5 h 5"/>
                  <a:gd name="T64" fmla="*/ 15 w 16"/>
                  <a:gd name="T65" fmla="*/ 4 h 5"/>
                  <a:gd name="T66" fmla="*/ 16 w 16"/>
                  <a:gd name="T67" fmla="*/ 4 h 5"/>
                  <a:gd name="T68" fmla="*/ 16 w 16"/>
                  <a:gd name="T69" fmla="*/ 4 h 5"/>
                  <a:gd name="T70" fmla="*/ 16 w 16"/>
                  <a:gd name="T71" fmla="*/ 2 h 5"/>
                  <a:gd name="T72" fmla="*/ 16 w 16"/>
                  <a:gd name="T73" fmla="*/ 2 h 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"/>
                  <a:gd name="T112" fmla="*/ 0 h 5"/>
                  <a:gd name="T113" fmla="*/ 16 w 16"/>
                  <a:gd name="T114" fmla="*/ 5 h 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" h="5">
                    <a:moveTo>
                      <a:pt x="16" y="2"/>
                    </a:move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13" y="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6" y="4"/>
                    </a:lnTo>
                    <a:lnTo>
                      <a:pt x="16" y="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6" name="Line 65"/>
              <p:cNvSpPr>
                <a:spLocks noChangeShapeType="1"/>
              </p:cNvSpPr>
              <p:nvPr/>
            </p:nvSpPr>
            <p:spPr bwMode="auto">
              <a:xfrm>
                <a:off x="940" y="2936"/>
                <a:ext cx="30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7" name="Rectangle 66"/>
              <p:cNvSpPr>
                <a:spLocks noChangeArrowheads="1"/>
              </p:cNvSpPr>
              <p:nvPr/>
            </p:nvSpPr>
            <p:spPr bwMode="auto">
              <a:xfrm>
                <a:off x="1007" y="2872"/>
                <a:ext cx="169" cy="36"/>
              </a:xfrm>
              <a:prstGeom prst="rect">
                <a:avLst/>
              </a:prstGeom>
              <a:solidFill>
                <a:srgbClr val="E5E5E5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78" name="Rectangle 67"/>
              <p:cNvSpPr>
                <a:spLocks noChangeArrowheads="1"/>
              </p:cNvSpPr>
              <p:nvPr/>
            </p:nvSpPr>
            <p:spPr bwMode="auto">
              <a:xfrm>
                <a:off x="1007" y="2872"/>
                <a:ext cx="169" cy="3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79" name="Rectangle 68"/>
              <p:cNvSpPr>
                <a:spLocks noChangeArrowheads="1"/>
              </p:cNvSpPr>
              <p:nvPr/>
            </p:nvSpPr>
            <p:spPr bwMode="auto">
              <a:xfrm>
                <a:off x="1020" y="2872"/>
                <a:ext cx="144" cy="2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80" name="Rectangle 69"/>
              <p:cNvSpPr>
                <a:spLocks noChangeArrowheads="1"/>
              </p:cNvSpPr>
              <p:nvPr/>
            </p:nvSpPr>
            <p:spPr bwMode="auto">
              <a:xfrm>
                <a:off x="1020" y="2872"/>
                <a:ext cx="144" cy="2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81" name="Freeform 70"/>
              <p:cNvSpPr>
                <a:spLocks/>
              </p:cNvSpPr>
              <p:nvPr/>
            </p:nvSpPr>
            <p:spPr bwMode="auto">
              <a:xfrm>
                <a:off x="1020" y="2872"/>
                <a:ext cx="144" cy="27"/>
              </a:xfrm>
              <a:custGeom>
                <a:avLst/>
                <a:gdLst>
                  <a:gd name="T0" fmla="*/ 0 w 144"/>
                  <a:gd name="T1" fmla="*/ 0 h 27"/>
                  <a:gd name="T2" fmla="*/ 0 w 144"/>
                  <a:gd name="T3" fmla="*/ 25 h 27"/>
                  <a:gd name="T4" fmla="*/ 7 w 144"/>
                  <a:gd name="T5" fmla="*/ 25 h 27"/>
                  <a:gd name="T6" fmla="*/ 7 w 144"/>
                  <a:gd name="T7" fmla="*/ 27 h 27"/>
                  <a:gd name="T8" fmla="*/ 136 w 144"/>
                  <a:gd name="T9" fmla="*/ 27 h 27"/>
                  <a:gd name="T10" fmla="*/ 136 w 144"/>
                  <a:gd name="T11" fmla="*/ 25 h 27"/>
                  <a:gd name="T12" fmla="*/ 144 w 144"/>
                  <a:gd name="T13" fmla="*/ 25 h 27"/>
                  <a:gd name="T14" fmla="*/ 144 w 144"/>
                  <a:gd name="T15" fmla="*/ 0 h 27"/>
                  <a:gd name="T16" fmla="*/ 0 w 144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"/>
                  <a:gd name="T28" fmla="*/ 0 h 27"/>
                  <a:gd name="T29" fmla="*/ 144 w 144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" h="27">
                    <a:moveTo>
                      <a:pt x="0" y="0"/>
                    </a:moveTo>
                    <a:lnTo>
                      <a:pt x="0" y="25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136" y="27"/>
                    </a:lnTo>
                    <a:lnTo>
                      <a:pt x="136" y="25"/>
                    </a:lnTo>
                    <a:lnTo>
                      <a:pt x="144" y="25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2" name="Freeform 71"/>
              <p:cNvSpPr>
                <a:spLocks/>
              </p:cNvSpPr>
              <p:nvPr/>
            </p:nvSpPr>
            <p:spPr bwMode="auto">
              <a:xfrm>
                <a:off x="1020" y="2872"/>
                <a:ext cx="144" cy="27"/>
              </a:xfrm>
              <a:custGeom>
                <a:avLst/>
                <a:gdLst>
                  <a:gd name="T0" fmla="*/ 0 w 144"/>
                  <a:gd name="T1" fmla="*/ 0 h 27"/>
                  <a:gd name="T2" fmla="*/ 0 w 144"/>
                  <a:gd name="T3" fmla="*/ 25 h 27"/>
                  <a:gd name="T4" fmla="*/ 7 w 144"/>
                  <a:gd name="T5" fmla="*/ 25 h 27"/>
                  <a:gd name="T6" fmla="*/ 7 w 144"/>
                  <a:gd name="T7" fmla="*/ 27 h 27"/>
                  <a:gd name="T8" fmla="*/ 136 w 144"/>
                  <a:gd name="T9" fmla="*/ 27 h 27"/>
                  <a:gd name="T10" fmla="*/ 136 w 144"/>
                  <a:gd name="T11" fmla="*/ 25 h 27"/>
                  <a:gd name="T12" fmla="*/ 144 w 144"/>
                  <a:gd name="T13" fmla="*/ 25 h 27"/>
                  <a:gd name="T14" fmla="*/ 144 w 144"/>
                  <a:gd name="T15" fmla="*/ 0 h 27"/>
                  <a:gd name="T16" fmla="*/ 0 w 144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"/>
                  <a:gd name="T28" fmla="*/ 0 h 27"/>
                  <a:gd name="T29" fmla="*/ 144 w 144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" h="27">
                    <a:moveTo>
                      <a:pt x="0" y="0"/>
                    </a:moveTo>
                    <a:lnTo>
                      <a:pt x="0" y="25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136" y="27"/>
                    </a:lnTo>
                    <a:lnTo>
                      <a:pt x="136" y="25"/>
                    </a:lnTo>
                    <a:lnTo>
                      <a:pt x="144" y="25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Freeform 72"/>
              <p:cNvSpPr>
                <a:spLocks/>
              </p:cNvSpPr>
              <p:nvPr/>
            </p:nvSpPr>
            <p:spPr bwMode="auto">
              <a:xfrm>
                <a:off x="1151" y="2875"/>
                <a:ext cx="2" cy="21"/>
              </a:xfrm>
              <a:custGeom>
                <a:avLst/>
                <a:gdLst>
                  <a:gd name="T0" fmla="*/ 2 w 2"/>
                  <a:gd name="T1" fmla="*/ 1 h 21"/>
                  <a:gd name="T2" fmla="*/ 2 w 2"/>
                  <a:gd name="T3" fmla="*/ 0 h 21"/>
                  <a:gd name="T4" fmla="*/ 2 w 2"/>
                  <a:gd name="T5" fmla="*/ 0 h 21"/>
                  <a:gd name="T6" fmla="*/ 1 w 2"/>
                  <a:gd name="T7" fmla="*/ 0 h 21"/>
                  <a:gd name="T8" fmla="*/ 1 w 2"/>
                  <a:gd name="T9" fmla="*/ 0 h 21"/>
                  <a:gd name="T10" fmla="*/ 1 w 2"/>
                  <a:gd name="T11" fmla="*/ 0 h 21"/>
                  <a:gd name="T12" fmla="*/ 0 w 2"/>
                  <a:gd name="T13" fmla="*/ 0 h 21"/>
                  <a:gd name="T14" fmla="*/ 0 w 2"/>
                  <a:gd name="T15" fmla="*/ 0 h 21"/>
                  <a:gd name="T16" fmla="*/ 0 w 2"/>
                  <a:gd name="T17" fmla="*/ 0 h 21"/>
                  <a:gd name="T18" fmla="*/ 0 w 2"/>
                  <a:gd name="T19" fmla="*/ 1 h 21"/>
                  <a:gd name="T20" fmla="*/ 0 w 2"/>
                  <a:gd name="T21" fmla="*/ 20 h 21"/>
                  <a:gd name="T22" fmla="*/ 0 w 2"/>
                  <a:gd name="T23" fmla="*/ 21 h 21"/>
                  <a:gd name="T24" fmla="*/ 0 w 2"/>
                  <a:gd name="T25" fmla="*/ 21 h 21"/>
                  <a:gd name="T26" fmla="*/ 0 w 2"/>
                  <a:gd name="T27" fmla="*/ 21 h 21"/>
                  <a:gd name="T28" fmla="*/ 1 w 2"/>
                  <a:gd name="T29" fmla="*/ 21 h 21"/>
                  <a:gd name="T30" fmla="*/ 1 w 2"/>
                  <a:gd name="T31" fmla="*/ 21 h 21"/>
                  <a:gd name="T32" fmla="*/ 1 w 2"/>
                  <a:gd name="T33" fmla="*/ 21 h 21"/>
                  <a:gd name="T34" fmla="*/ 2 w 2"/>
                  <a:gd name="T35" fmla="*/ 21 h 21"/>
                  <a:gd name="T36" fmla="*/ 2 w 2"/>
                  <a:gd name="T37" fmla="*/ 21 h 21"/>
                  <a:gd name="T38" fmla="*/ 2 w 2"/>
                  <a:gd name="T39" fmla="*/ 20 h 21"/>
                  <a:gd name="T40" fmla="*/ 2 w 2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"/>
                  <a:gd name="T64" fmla="*/ 0 h 21"/>
                  <a:gd name="T65" fmla="*/ 2 w 2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" h="21">
                    <a:moveTo>
                      <a:pt x="2" y="1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Freeform 73"/>
              <p:cNvSpPr>
                <a:spLocks/>
              </p:cNvSpPr>
              <p:nvPr/>
            </p:nvSpPr>
            <p:spPr bwMode="auto">
              <a:xfrm>
                <a:off x="1151" y="2875"/>
                <a:ext cx="2" cy="21"/>
              </a:xfrm>
              <a:custGeom>
                <a:avLst/>
                <a:gdLst>
                  <a:gd name="T0" fmla="*/ 2 w 2"/>
                  <a:gd name="T1" fmla="*/ 1 h 21"/>
                  <a:gd name="T2" fmla="*/ 2 w 2"/>
                  <a:gd name="T3" fmla="*/ 0 h 21"/>
                  <a:gd name="T4" fmla="*/ 2 w 2"/>
                  <a:gd name="T5" fmla="*/ 0 h 21"/>
                  <a:gd name="T6" fmla="*/ 1 w 2"/>
                  <a:gd name="T7" fmla="*/ 0 h 21"/>
                  <a:gd name="T8" fmla="*/ 1 w 2"/>
                  <a:gd name="T9" fmla="*/ 0 h 21"/>
                  <a:gd name="T10" fmla="*/ 1 w 2"/>
                  <a:gd name="T11" fmla="*/ 0 h 21"/>
                  <a:gd name="T12" fmla="*/ 0 w 2"/>
                  <a:gd name="T13" fmla="*/ 0 h 21"/>
                  <a:gd name="T14" fmla="*/ 0 w 2"/>
                  <a:gd name="T15" fmla="*/ 0 h 21"/>
                  <a:gd name="T16" fmla="*/ 0 w 2"/>
                  <a:gd name="T17" fmla="*/ 0 h 21"/>
                  <a:gd name="T18" fmla="*/ 0 w 2"/>
                  <a:gd name="T19" fmla="*/ 1 h 21"/>
                  <a:gd name="T20" fmla="*/ 0 w 2"/>
                  <a:gd name="T21" fmla="*/ 20 h 21"/>
                  <a:gd name="T22" fmla="*/ 0 w 2"/>
                  <a:gd name="T23" fmla="*/ 21 h 21"/>
                  <a:gd name="T24" fmla="*/ 0 w 2"/>
                  <a:gd name="T25" fmla="*/ 21 h 21"/>
                  <a:gd name="T26" fmla="*/ 0 w 2"/>
                  <a:gd name="T27" fmla="*/ 21 h 21"/>
                  <a:gd name="T28" fmla="*/ 1 w 2"/>
                  <a:gd name="T29" fmla="*/ 21 h 21"/>
                  <a:gd name="T30" fmla="*/ 1 w 2"/>
                  <a:gd name="T31" fmla="*/ 21 h 21"/>
                  <a:gd name="T32" fmla="*/ 1 w 2"/>
                  <a:gd name="T33" fmla="*/ 21 h 21"/>
                  <a:gd name="T34" fmla="*/ 2 w 2"/>
                  <a:gd name="T35" fmla="*/ 21 h 21"/>
                  <a:gd name="T36" fmla="*/ 2 w 2"/>
                  <a:gd name="T37" fmla="*/ 21 h 21"/>
                  <a:gd name="T38" fmla="*/ 2 w 2"/>
                  <a:gd name="T39" fmla="*/ 20 h 21"/>
                  <a:gd name="T40" fmla="*/ 2 w 2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"/>
                  <a:gd name="T64" fmla="*/ 0 h 21"/>
                  <a:gd name="T65" fmla="*/ 2 w 2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" h="21">
                    <a:moveTo>
                      <a:pt x="2" y="1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2" y="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Freeform 74"/>
              <p:cNvSpPr>
                <a:spLocks/>
              </p:cNvSpPr>
              <p:nvPr/>
            </p:nvSpPr>
            <p:spPr bwMode="auto">
              <a:xfrm>
                <a:off x="1029" y="2875"/>
                <a:ext cx="3" cy="21"/>
              </a:xfrm>
              <a:custGeom>
                <a:avLst/>
                <a:gdLst>
                  <a:gd name="T0" fmla="*/ 3 w 3"/>
                  <a:gd name="T1" fmla="*/ 1 h 21"/>
                  <a:gd name="T2" fmla="*/ 3 w 3"/>
                  <a:gd name="T3" fmla="*/ 0 h 21"/>
                  <a:gd name="T4" fmla="*/ 3 w 3"/>
                  <a:gd name="T5" fmla="*/ 0 h 21"/>
                  <a:gd name="T6" fmla="*/ 3 w 3"/>
                  <a:gd name="T7" fmla="*/ 0 h 21"/>
                  <a:gd name="T8" fmla="*/ 2 w 3"/>
                  <a:gd name="T9" fmla="*/ 0 h 21"/>
                  <a:gd name="T10" fmla="*/ 2 w 3"/>
                  <a:gd name="T11" fmla="*/ 0 h 21"/>
                  <a:gd name="T12" fmla="*/ 0 w 3"/>
                  <a:gd name="T13" fmla="*/ 0 h 21"/>
                  <a:gd name="T14" fmla="*/ 0 w 3"/>
                  <a:gd name="T15" fmla="*/ 0 h 21"/>
                  <a:gd name="T16" fmla="*/ 0 w 3"/>
                  <a:gd name="T17" fmla="*/ 0 h 21"/>
                  <a:gd name="T18" fmla="*/ 0 w 3"/>
                  <a:gd name="T19" fmla="*/ 1 h 21"/>
                  <a:gd name="T20" fmla="*/ 0 w 3"/>
                  <a:gd name="T21" fmla="*/ 20 h 21"/>
                  <a:gd name="T22" fmla="*/ 0 w 3"/>
                  <a:gd name="T23" fmla="*/ 21 h 21"/>
                  <a:gd name="T24" fmla="*/ 0 w 3"/>
                  <a:gd name="T25" fmla="*/ 21 h 21"/>
                  <a:gd name="T26" fmla="*/ 0 w 3"/>
                  <a:gd name="T27" fmla="*/ 21 h 21"/>
                  <a:gd name="T28" fmla="*/ 2 w 3"/>
                  <a:gd name="T29" fmla="*/ 21 h 21"/>
                  <a:gd name="T30" fmla="*/ 2 w 3"/>
                  <a:gd name="T31" fmla="*/ 21 h 21"/>
                  <a:gd name="T32" fmla="*/ 3 w 3"/>
                  <a:gd name="T33" fmla="*/ 21 h 21"/>
                  <a:gd name="T34" fmla="*/ 3 w 3"/>
                  <a:gd name="T35" fmla="*/ 21 h 21"/>
                  <a:gd name="T36" fmla="*/ 3 w 3"/>
                  <a:gd name="T37" fmla="*/ 21 h 21"/>
                  <a:gd name="T38" fmla="*/ 3 w 3"/>
                  <a:gd name="T39" fmla="*/ 20 h 21"/>
                  <a:gd name="T40" fmla="*/ 3 w 3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"/>
                  <a:gd name="T64" fmla="*/ 0 h 21"/>
                  <a:gd name="T65" fmla="*/ 3 w 3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" h="21">
                    <a:moveTo>
                      <a:pt x="3" y="1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6" name="Freeform 75"/>
              <p:cNvSpPr>
                <a:spLocks/>
              </p:cNvSpPr>
              <p:nvPr/>
            </p:nvSpPr>
            <p:spPr bwMode="auto">
              <a:xfrm>
                <a:off x="1029" y="2875"/>
                <a:ext cx="3" cy="21"/>
              </a:xfrm>
              <a:custGeom>
                <a:avLst/>
                <a:gdLst>
                  <a:gd name="T0" fmla="*/ 3 w 3"/>
                  <a:gd name="T1" fmla="*/ 1 h 21"/>
                  <a:gd name="T2" fmla="*/ 3 w 3"/>
                  <a:gd name="T3" fmla="*/ 0 h 21"/>
                  <a:gd name="T4" fmla="*/ 3 w 3"/>
                  <a:gd name="T5" fmla="*/ 0 h 21"/>
                  <a:gd name="T6" fmla="*/ 3 w 3"/>
                  <a:gd name="T7" fmla="*/ 0 h 21"/>
                  <a:gd name="T8" fmla="*/ 2 w 3"/>
                  <a:gd name="T9" fmla="*/ 0 h 21"/>
                  <a:gd name="T10" fmla="*/ 2 w 3"/>
                  <a:gd name="T11" fmla="*/ 0 h 21"/>
                  <a:gd name="T12" fmla="*/ 0 w 3"/>
                  <a:gd name="T13" fmla="*/ 0 h 21"/>
                  <a:gd name="T14" fmla="*/ 0 w 3"/>
                  <a:gd name="T15" fmla="*/ 0 h 21"/>
                  <a:gd name="T16" fmla="*/ 0 w 3"/>
                  <a:gd name="T17" fmla="*/ 0 h 21"/>
                  <a:gd name="T18" fmla="*/ 0 w 3"/>
                  <a:gd name="T19" fmla="*/ 1 h 21"/>
                  <a:gd name="T20" fmla="*/ 0 w 3"/>
                  <a:gd name="T21" fmla="*/ 20 h 21"/>
                  <a:gd name="T22" fmla="*/ 0 w 3"/>
                  <a:gd name="T23" fmla="*/ 21 h 21"/>
                  <a:gd name="T24" fmla="*/ 0 w 3"/>
                  <a:gd name="T25" fmla="*/ 21 h 21"/>
                  <a:gd name="T26" fmla="*/ 0 w 3"/>
                  <a:gd name="T27" fmla="*/ 21 h 21"/>
                  <a:gd name="T28" fmla="*/ 2 w 3"/>
                  <a:gd name="T29" fmla="*/ 21 h 21"/>
                  <a:gd name="T30" fmla="*/ 2 w 3"/>
                  <a:gd name="T31" fmla="*/ 21 h 21"/>
                  <a:gd name="T32" fmla="*/ 3 w 3"/>
                  <a:gd name="T33" fmla="*/ 21 h 21"/>
                  <a:gd name="T34" fmla="*/ 3 w 3"/>
                  <a:gd name="T35" fmla="*/ 21 h 21"/>
                  <a:gd name="T36" fmla="*/ 3 w 3"/>
                  <a:gd name="T37" fmla="*/ 21 h 21"/>
                  <a:gd name="T38" fmla="*/ 3 w 3"/>
                  <a:gd name="T39" fmla="*/ 20 h 21"/>
                  <a:gd name="T40" fmla="*/ 3 w 3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"/>
                  <a:gd name="T64" fmla="*/ 0 h 21"/>
                  <a:gd name="T65" fmla="*/ 3 w 3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" h="21">
                    <a:moveTo>
                      <a:pt x="3" y="1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0"/>
                    </a:lnTo>
                    <a:lnTo>
                      <a:pt x="3" y="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7" name="Line 76"/>
              <p:cNvSpPr>
                <a:spLocks noChangeShapeType="1"/>
              </p:cNvSpPr>
              <p:nvPr/>
            </p:nvSpPr>
            <p:spPr bwMode="auto">
              <a:xfrm>
                <a:off x="1189" y="3484"/>
                <a:ext cx="1" cy="65"/>
              </a:xfrm>
              <a:prstGeom prst="line">
                <a:avLst/>
              </a:prstGeom>
              <a:noFill/>
              <a:ln w="793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Rectangle 77"/>
              <p:cNvSpPr>
                <a:spLocks noChangeArrowheads="1"/>
              </p:cNvSpPr>
              <p:nvPr/>
            </p:nvSpPr>
            <p:spPr bwMode="auto">
              <a:xfrm>
                <a:off x="1041" y="3191"/>
                <a:ext cx="110" cy="14"/>
              </a:xfrm>
              <a:prstGeom prst="rect">
                <a:avLst/>
              </a:prstGeom>
              <a:solidFill>
                <a:srgbClr val="003F7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89" name="Rectangle 78"/>
              <p:cNvSpPr>
                <a:spLocks noChangeArrowheads="1"/>
              </p:cNvSpPr>
              <p:nvPr/>
            </p:nvSpPr>
            <p:spPr bwMode="auto">
              <a:xfrm>
                <a:off x="1041" y="3191"/>
                <a:ext cx="110" cy="14"/>
              </a:xfrm>
              <a:prstGeom prst="rect">
                <a:avLst/>
              </a:prstGeom>
              <a:noFill/>
              <a:ln w="1588">
                <a:solidFill>
                  <a:srgbClr val="003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</p:grpSp>
        <p:grpSp>
          <p:nvGrpSpPr>
            <p:cNvPr id="17416" name="Group 79"/>
            <p:cNvGrpSpPr>
              <a:grpSpLocks/>
            </p:cNvGrpSpPr>
            <p:nvPr/>
          </p:nvGrpSpPr>
          <p:grpSpPr bwMode="auto">
            <a:xfrm>
              <a:off x="5268889" y="4305301"/>
              <a:ext cx="449263" cy="625475"/>
              <a:chOff x="3617" y="2896"/>
              <a:chExt cx="283" cy="394"/>
            </a:xfrm>
          </p:grpSpPr>
          <p:sp>
            <p:nvSpPr>
              <p:cNvPr id="17498" name="Freeform 80"/>
              <p:cNvSpPr>
                <a:spLocks/>
              </p:cNvSpPr>
              <p:nvPr/>
            </p:nvSpPr>
            <p:spPr bwMode="auto">
              <a:xfrm>
                <a:off x="3617" y="2896"/>
                <a:ext cx="283" cy="394"/>
              </a:xfrm>
              <a:custGeom>
                <a:avLst/>
                <a:gdLst>
                  <a:gd name="T0" fmla="*/ 2 w 283"/>
                  <a:gd name="T1" fmla="*/ 16 h 394"/>
                  <a:gd name="T2" fmla="*/ 10 w 283"/>
                  <a:gd name="T3" fmla="*/ 15 h 394"/>
                  <a:gd name="T4" fmla="*/ 25 w 283"/>
                  <a:gd name="T5" fmla="*/ 11 h 394"/>
                  <a:gd name="T6" fmla="*/ 45 w 283"/>
                  <a:gd name="T7" fmla="*/ 8 h 394"/>
                  <a:gd name="T8" fmla="*/ 70 w 283"/>
                  <a:gd name="T9" fmla="*/ 4 h 394"/>
                  <a:gd name="T10" fmla="*/ 99 w 283"/>
                  <a:gd name="T11" fmla="*/ 1 h 394"/>
                  <a:gd name="T12" fmla="*/ 130 w 283"/>
                  <a:gd name="T13" fmla="*/ 0 h 394"/>
                  <a:gd name="T14" fmla="*/ 166 w 283"/>
                  <a:gd name="T15" fmla="*/ 0 h 394"/>
                  <a:gd name="T16" fmla="*/ 204 w 283"/>
                  <a:gd name="T17" fmla="*/ 3 h 394"/>
                  <a:gd name="T18" fmla="*/ 244 w 283"/>
                  <a:gd name="T19" fmla="*/ 8 h 394"/>
                  <a:gd name="T20" fmla="*/ 283 w 283"/>
                  <a:gd name="T21" fmla="*/ 16 h 394"/>
                  <a:gd name="T22" fmla="*/ 283 w 283"/>
                  <a:gd name="T23" fmla="*/ 25 h 394"/>
                  <a:gd name="T24" fmla="*/ 283 w 283"/>
                  <a:gd name="T25" fmla="*/ 48 h 394"/>
                  <a:gd name="T26" fmla="*/ 283 w 283"/>
                  <a:gd name="T27" fmla="*/ 82 h 394"/>
                  <a:gd name="T28" fmla="*/ 283 w 283"/>
                  <a:gd name="T29" fmla="*/ 124 h 394"/>
                  <a:gd name="T30" fmla="*/ 283 w 283"/>
                  <a:gd name="T31" fmla="*/ 171 h 394"/>
                  <a:gd name="T32" fmla="*/ 283 w 283"/>
                  <a:gd name="T33" fmla="*/ 218 h 394"/>
                  <a:gd name="T34" fmla="*/ 283 w 283"/>
                  <a:gd name="T35" fmla="*/ 263 h 394"/>
                  <a:gd name="T36" fmla="*/ 283 w 283"/>
                  <a:gd name="T37" fmla="*/ 303 h 394"/>
                  <a:gd name="T38" fmla="*/ 283 w 283"/>
                  <a:gd name="T39" fmla="*/ 333 h 394"/>
                  <a:gd name="T40" fmla="*/ 283 w 283"/>
                  <a:gd name="T41" fmla="*/ 352 h 394"/>
                  <a:gd name="T42" fmla="*/ 283 w 283"/>
                  <a:gd name="T43" fmla="*/ 356 h 394"/>
                  <a:gd name="T44" fmla="*/ 278 w 283"/>
                  <a:gd name="T45" fmla="*/ 360 h 394"/>
                  <a:gd name="T46" fmla="*/ 266 w 283"/>
                  <a:gd name="T47" fmla="*/ 365 h 394"/>
                  <a:gd name="T48" fmla="*/ 249 w 283"/>
                  <a:gd name="T49" fmla="*/ 373 h 394"/>
                  <a:gd name="T50" fmla="*/ 225 w 283"/>
                  <a:gd name="T51" fmla="*/ 381 h 394"/>
                  <a:gd name="T52" fmla="*/ 199 w 283"/>
                  <a:gd name="T53" fmla="*/ 389 h 394"/>
                  <a:gd name="T54" fmla="*/ 167 w 283"/>
                  <a:gd name="T55" fmla="*/ 393 h 394"/>
                  <a:gd name="T56" fmla="*/ 133 w 283"/>
                  <a:gd name="T57" fmla="*/ 394 h 394"/>
                  <a:gd name="T58" fmla="*/ 96 w 283"/>
                  <a:gd name="T59" fmla="*/ 391 h 394"/>
                  <a:gd name="T60" fmla="*/ 55 w 283"/>
                  <a:gd name="T61" fmla="*/ 382 h 394"/>
                  <a:gd name="T62" fmla="*/ 14 w 283"/>
                  <a:gd name="T63" fmla="*/ 365 h 394"/>
                  <a:gd name="T64" fmla="*/ 0 w 283"/>
                  <a:gd name="T65" fmla="*/ 354 h 394"/>
                  <a:gd name="T66" fmla="*/ 0 w 283"/>
                  <a:gd name="T67" fmla="*/ 336 h 394"/>
                  <a:gd name="T68" fmla="*/ 0 w 283"/>
                  <a:gd name="T69" fmla="*/ 304 h 394"/>
                  <a:gd name="T70" fmla="*/ 0 w 283"/>
                  <a:gd name="T71" fmla="*/ 264 h 394"/>
                  <a:gd name="T72" fmla="*/ 0 w 283"/>
                  <a:gd name="T73" fmla="*/ 220 h 394"/>
                  <a:gd name="T74" fmla="*/ 0 w 283"/>
                  <a:gd name="T75" fmla="*/ 171 h 394"/>
                  <a:gd name="T76" fmla="*/ 0 w 283"/>
                  <a:gd name="T77" fmla="*/ 124 h 394"/>
                  <a:gd name="T78" fmla="*/ 0 w 283"/>
                  <a:gd name="T79" fmla="*/ 82 h 394"/>
                  <a:gd name="T80" fmla="*/ 0 w 283"/>
                  <a:gd name="T81" fmla="*/ 48 h 394"/>
                  <a:gd name="T82" fmla="*/ 0 w 283"/>
                  <a:gd name="T83" fmla="*/ 25 h 394"/>
                  <a:gd name="T84" fmla="*/ 0 w 283"/>
                  <a:gd name="T85" fmla="*/ 16 h 3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3"/>
                  <a:gd name="T130" fmla="*/ 0 h 394"/>
                  <a:gd name="T131" fmla="*/ 283 w 283"/>
                  <a:gd name="T132" fmla="*/ 394 h 3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3" h="394">
                    <a:moveTo>
                      <a:pt x="0" y="16"/>
                    </a:move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5"/>
                    </a:lnTo>
                    <a:lnTo>
                      <a:pt x="10" y="15"/>
                    </a:lnTo>
                    <a:lnTo>
                      <a:pt x="14" y="13"/>
                    </a:lnTo>
                    <a:lnTo>
                      <a:pt x="20" y="12"/>
                    </a:lnTo>
                    <a:lnTo>
                      <a:pt x="25" y="11"/>
                    </a:lnTo>
                    <a:lnTo>
                      <a:pt x="30" y="11"/>
                    </a:lnTo>
                    <a:lnTo>
                      <a:pt x="37" y="9"/>
                    </a:lnTo>
                    <a:lnTo>
                      <a:pt x="45" y="8"/>
                    </a:lnTo>
                    <a:lnTo>
                      <a:pt x="53" y="7"/>
                    </a:lnTo>
                    <a:lnTo>
                      <a:pt x="60" y="5"/>
                    </a:lnTo>
                    <a:lnTo>
                      <a:pt x="70" y="4"/>
                    </a:lnTo>
                    <a:lnTo>
                      <a:pt x="79" y="4"/>
                    </a:lnTo>
                    <a:lnTo>
                      <a:pt x="88" y="3"/>
                    </a:lnTo>
                    <a:lnTo>
                      <a:pt x="99" y="1"/>
                    </a:lnTo>
                    <a:lnTo>
                      <a:pt x="109" y="1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42" y="0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79" y="1"/>
                    </a:lnTo>
                    <a:lnTo>
                      <a:pt x="191" y="1"/>
                    </a:lnTo>
                    <a:lnTo>
                      <a:pt x="204" y="3"/>
                    </a:lnTo>
                    <a:lnTo>
                      <a:pt x="217" y="4"/>
                    </a:lnTo>
                    <a:lnTo>
                      <a:pt x="231" y="5"/>
                    </a:lnTo>
                    <a:lnTo>
                      <a:pt x="244" y="8"/>
                    </a:lnTo>
                    <a:lnTo>
                      <a:pt x="257" y="11"/>
                    </a:lnTo>
                    <a:lnTo>
                      <a:pt x="270" y="13"/>
                    </a:lnTo>
                    <a:lnTo>
                      <a:pt x="283" y="16"/>
                    </a:lnTo>
                    <a:lnTo>
                      <a:pt x="283" y="17"/>
                    </a:lnTo>
                    <a:lnTo>
                      <a:pt x="283" y="20"/>
                    </a:lnTo>
                    <a:lnTo>
                      <a:pt x="283" y="25"/>
                    </a:lnTo>
                    <a:lnTo>
                      <a:pt x="283" y="31"/>
                    </a:lnTo>
                    <a:lnTo>
                      <a:pt x="283" y="38"/>
                    </a:lnTo>
                    <a:lnTo>
                      <a:pt x="283" y="48"/>
                    </a:lnTo>
                    <a:lnTo>
                      <a:pt x="283" y="58"/>
                    </a:lnTo>
                    <a:lnTo>
                      <a:pt x="283" y="69"/>
                    </a:lnTo>
                    <a:lnTo>
                      <a:pt x="283" y="82"/>
                    </a:lnTo>
                    <a:lnTo>
                      <a:pt x="283" y="95"/>
                    </a:lnTo>
                    <a:lnTo>
                      <a:pt x="283" y="110"/>
                    </a:lnTo>
                    <a:lnTo>
                      <a:pt x="283" y="124"/>
                    </a:lnTo>
                    <a:lnTo>
                      <a:pt x="283" y="139"/>
                    </a:lnTo>
                    <a:lnTo>
                      <a:pt x="283" y="155"/>
                    </a:lnTo>
                    <a:lnTo>
                      <a:pt x="283" y="171"/>
                    </a:lnTo>
                    <a:lnTo>
                      <a:pt x="283" y="186"/>
                    </a:lnTo>
                    <a:lnTo>
                      <a:pt x="283" y="202"/>
                    </a:lnTo>
                    <a:lnTo>
                      <a:pt x="283" y="218"/>
                    </a:lnTo>
                    <a:lnTo>
                      <a:pt x="283" y="233"/>
                    </a:lnTo>
                    <a:lnTo>
                      <a:pt x="283" y="249"/>
                    </a:lnTo>
                    <a:lnTo>
                      <a:pt x="283" y="263"/>
                    </a:lnTo>
                    <a:lnTo>
                      <a:pt x="283" y="278"/>
                    </a:lnTo>
                    <a:lnTo>
                      <a:pt x="283" y="291"/>
                    </a:lnTo>
                    <a:lnTo>
                      <a:pt x="283" y="303"/>
                    </a:lnTo>
                    <a:lnTo>
                      <a:pt x="283" y="315"/>
                    </a:lnTo>
                    <a:lnTo>
                      <a:pt x="283" y="324"/>
                    </a:lnTo>
                    <a:lnTo>
                      <a:pt x="283" y="333"/>
                    </a:lnTo>
                    <a:lnTo>
                      <a:pt x="283" y="341"/>
                    </a:lnTo>
                    <a:lnTo>
                      <a:pt x="283" y="348"/>
                    </a:lnTo>
                    <a:lnTo>
                      <a:pt x="283" y="352"/>
                    </a:lnTo>
                    <a:lnTo>
                      <a:pt x="283" y="354"/>
                    </a:lnTo>
                    <a:lnTo>
                      <a:pt x="283" y="356"/>
                    </a:lnTo>
                    <a:lnTo>
                      <a:pt x="282" y="357"/>
                    </a:lnTo>
                    <a:lnTo>
                      <a:pt x="281" y="358"/>
                    </a:lnTo>
                    <a:lnTo>
                      <a:pt x="278" y="360"/>
                    </a:lnTo>
                    <a:lnTo>
                      <a:pt x="274" y="361"/>
                    </a:lnTo>
                    <a:lnTo>
                      <a:pt x="270" y="364"/>
                    </a:lnTo>
                    <a:lnTo>
                      <a:pt x="266" y="365"/>
                    </a:lnTo>
                    <a:lnTo>
                      <a:pt x="261" y="368"/>
                    </a:lnTo>
                    <a:lnTo>
                      <a:pt x="254" y="370"/>
                    </a:lnTo>
                    <a:lnTo>
                      <a:pt x="249" y="373"/>
                    </a:lnTo>
                    <a:lnTo>
                      <a:pt x="241" y="375"/>
                    </a:lnTo>
                    <a:lnTo>
                      <a:pt x="233" y="378"/>
                    </a:lnTo>
                    <a:lnTo>
                      <a:pt x="225" y="381"/>
                    </a:lnTo>
                    <a:lnTo>
                      <a:pt x="217" y="383"/>
                    </a:lnTo>
                    <a:lnTo>
                      <a:pt x="208" y="386"/>
                    </a:lnTo>
                    <a:lnTo>
                      <a:pt x="199" y="389"/>
                    </a:lnTo>
                    <a:lnTo>
                      <a:pt x="188" y="390"/>
                    </a:lnTo>
                    <a:lnTo>
                      <a:pt x="178" y="391"/>
                    </a:lnTo>
                    <a:lnTo>
                      <a:pt x="167" y="393"/>
                    </a:lnTo>
                    <a:lnTo>
                      <a:pt x="157" y="394"/>
                    </a:lnTo>
                    <a:lnTo>
                      <a:pt x="145" y="394"/>
                    </a:lnTo>
                    <a:lnTo>
                      <a:pt x="133" y="394"/>
                    </a:lnTo>
                    <a:lnTo>
                      <a:pt x="121" y="394"/>
                    </a:lnTo>
                    <a:lnTo>
                      <a:pt x="108" y="393"/>
                    </a:lnTo>
                    <a:lnTo>
                      <a:pt x="96" y="391"/>
                    </a:lnTo>
                    <a:lnTo>
                      <a:pt x="83" y="389"/>
                    </a:lnTo>
                    <a:lnTo>
                      <a:pt x="70" y="386"/>
                    </a:lnTo>
                    <a:lnTo>
                      <a:pt x="55" y="382"/>
                    </a:lnTo>
                    <a:lnTo>
                      <a:pt x="42" y="377"/>
                    </a:lnTo>
                    <a:lnTo>
                      <a:pt x="29" y="371"/>
                    </a:lnTo>
                    <a:lnTo>
                      <a:pt x="14" y="365"/>
                    </a:lnTo>
                    <a:lnTo>
                      <a:pt x="0" y="358"/>
                    </a:lnTo>
                    <a:lnTo>
                      <a:pt x="0" y="357"/>
                    </a:lnTo>
                    <a:lnTo>
                      <a:pt x="0" y="354"/>
                    </a:lnTo>
                    <a:lnTo>
                      <a:pt x="0" y="349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7"/>
                    </a:lnTo>
                    <a:lnTo>
                      <a:pt x="0" y="316"/>
                    </a:lnTo>
                    <a:lnTo>
                      <a:pt x="0" y="304"/>
                    </a:lnTo>
                    <a:lnTo>
                      <a:pt x="0" y="292"/>
                    </a:lnTo>
                    <a:lnTo>
                      <a:pt x="0" y="279"/>
                    </a:lnTo>
                    <a:lnTo>
                      <a:pt x="0" y="264"/>
                    </a:lnTo>
                    <a:lnTo>
                      <a:pt x="0" y="250"/>
                    </a:lnTo>
                    <a:lnTo>
                      <a:pt x="0" y="234"/>
                    </a:lnTo>
                    <a:lnTo>
                      <a:pt x="0" y="220"/>
                    </a:lnTo>
                    <a:lnTo>
                      <a:pt x="0" y="204"/>
                    </a:lnTo>
                    <a:lnTo>
                      <a:pt x="0" y="188"/>
                    </a:lnTo>
                    <a:lnTo>
                      <a:pt x="0" y="171"/>
                    </a:lnTo>
                    <a:lnTo>
                      <a:pt x="0" y="155"/>
                    </a:lnTo>
                    <a:lnTo>
                      <a:pt x="0" y="140"/>
                    </a:lnTo>
                    <a:lnTo>
                      <a:pt x="0" y="124"/>
                    </a:lnTo>
                    <a:lnTo>
                      <a:pt x="0" y="110"/>
                    </a:lnTo>
                    <a:lnTo>
                      <a:pt x="0" y="95"/>
                    </a:lnTo>
                    <a:lnTo>
                      <a:pt x="0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9" name="Freeform 81"/>
              <p:cNvSpPr>
                <a:spLocks/>
              </p:cNvSpPr>
              <p:nvPr/>
            </p:nvSpPr>
            <p:spPr bwMode="auto">
              <a:xfrm>
                <a:off x="3617" y="2896"/>
                <a:ext cx="283" cy="394"/>
              </a:xfrm>
              <a:custGeom>
                <a:avLst/>
                <a:gdLst>
                  <a:gd name="T0" fmla="*/ 2 w 283"/>
                  <a:gd name="T1" fmla="*/ 16 h 394"/>
                  <a:gd name="T2" fmla="*/ 10 w 283"/>
                  <a:gd name="T3" fmla="*/ 15 h 394"/>
                  <a:gd name="T4" fmla="*/ 25 w 283"/>
                  <a:gd name="T5" fmla="*/ 11 h 394"/>
                  <a:gd name="T6" fmla="*/ 45 w 283"/>
                  <a:gd name="T7" fmla="*/ 8 h 394"/>
                  <a:gd name="T8" fmla="*/ 70 w 283"/>
                  <a:gd name="T9" fmla="*/ 4 h 394"/>
                  <a:gd name="T10" fmla="*/ 99 w 283"/>
                  <a:gd name="T11" fmla="*/ 1 h 394"/>
                  <a:gd name="T12" fmla="*/ 130 w 283"/>
                  <a:gd name="T13" fmla="*/ 0 h 394"/>
                  <a:gd name="T14" fmla="*/ 166 w 283"/>
                  <a:gd name="T15" fmla="*/ 0 h 394"/>
                  <a:gd name="T16" fmla="*/ 204 w 283"/>
                  <a:gd name="T17" fmla="*/ 3 h 394"/>
                  <a:gd name="T18" fmla="*/ 244 w 283"/>
                  <a:gd name="T19" fmla="*/ 8 h 394"/>
                  <a:gd name="T20" fmla="*/ 283 w 283"/>
                  <a:gd name="T21" fmla="*/ 16 h 394"/>
                  <a:gd name="T22" fmla="*/ 283 w 283"/>
                  <a:gd name="T23" fmla="*/ 25 h 394"/>
                  <a:gd name="T24" fmla="*/ 283 w 283"/>
                  <a:gd name="T25" fmla="*/ 48 h 394"/>
                  <a:gd name="T26" fmla="*/ 283 w 283"/>
                  <a:gd name="T27" fmla="*/ 82 h 394"/>
                  <a:gd name="T28" fmla="*/ 283 w 283"/>
                  <a:gd name="T29" fmla="*/ 124 h 394"/>
                  <a:gd name="T30" fmla="*/ 283 w 283"/>
                  <a:gd name="T31" fmla="*/ 171 h 394"/>
                  <a:gd name="T32" fmla="*/ 283 w 283"/>
                  <a:gd name="T33" fmla="*/ 218 h 394"/>
                  <a:gd name="T34" fmla="*/ 283 w 283"/>
                  <a:gd name="T35" fmla="*/ 263 h 394"/>
                  <a:gd name="T36" fmla="*/ 283 w 283"/>
                  <a:gd name="T37" fmla="*/ 303 h 394"/>
                  <a:gd name="T38" fmla="*/ 283 w 283"/>
                  <a:gd name="T39" fmla="*/ 333 h 394"/>
                  <a:gd name="T40" fmla="*/ 283 w 283"/>
                  <a:gd name="T41" fmla="*/ 352 h 394"/>
                  <a:gd name="T42" fmla="*/ 283 w 283"/>
                  <a:gd name="T43" fmla="*/ 356 h 394"/>
                  <a:gd name="T44" fmla="*/ 278 w 283"/>
                  <a:gd name="T45" fmla="*/ 360 h 394"/>
                  <a:gd name="T46" fmla="*/ 266 w 283"/>
                  <a:gd name="T47" fmla="*/ 365 h 394"/>
                  <a:gd name="T48" fmla="*/ 249 w 283"/>
                  <a:gd name="T49" fmla="*/ 373 h 394"/>
                  <a:gd name="T50" fmla="*/ 225 w 283"/>
                  <a:gd name="T51" fmla="*/ 381 h 394"/>
                  <a:gd name="T52" fmla="*/ 199 w 283"/>
                  <a:gd name="T53" fmla="*/ 389 h 394"/>
                  <a:gd name="T54" fmla="*/ 167 w 283"/>
                  <a:gd name="T55" fmla="*/ 393 h 394"/>
                  <a:gd name="T56" fmla="*/ 133 w 283"/>
                  <a:gd name="T57" fmla="*/ 394 h 394"/>
                  <a:gd name="T58" fmla="*/ 96 w 283"/>
                  <a:gd name="T59" fmla="*/ 391 h 394"/>
                  <a:gd name="T60" fmla="*/ 55 w 283"/>
                  <a:gd name="T61" fmla="*/ 382 h 394"/>
                  <a:gd name="T62" fmla="*/ 14 w 283"/>
                  <a:gd name="T63" fmla="*/ 365 h 394"/>
                  <a:gd name="T64" fmla="*/ 0 w 283"/>
                  <a:gd name="T65" fmla="*/ 354 h 394"/>
                  <a:gd name="T66" fmla="*/ 0 w 283"/>
                  <a:gd name="T67" fmla="*/ 336 h 394"/>
                  <a:gd name="T68" fmla="*/ 0 w 283"/>
                  <a:gd name="T69" fmla="*/ 304 h 394"/>
                  <a:gd name="T70" fmla="*/ 0 w 283"/>
                  <a:gd name="T71" fmla="*/ 264 h 394"/>
                  <a:gd name="T72" fmla="*/ 0 w 283"/>
                  <a:gd name="T73" fmla="*/ 220 h 394"/>
                  <a:gd name="T74" fmla="*/ 0 w 283"/>
                  <a:gd name="T75" fmla="*/ 171 h 394"/>
                  <a:gd name="T76" fmla="*/ 0 w 283"/>
                  <a:gd name="T77" fmla="*/ 124 h 394"/>
                  <a:gd name="T78" fmla="*/ 0 w 283"/>
                  <a:gd name="T79" fmla="*/ 82 h 394"/>
                  <a:gd name="T80" fmla="*/ 0 w 283"/>
                  <a:gd name="T81" fmla="*/ 48 h 394"/>
                  <a:gd name="T82" fmla="*/ 0 w 283"/>
                  <a:gd name="T83" fmla="*/ 25 h 394"/>
                  <a:gd name="T84" fmla="*/ 0 w 283"/>
                  <a:gd name="T85" fmla="*/ 16 h 39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3"/>
                  <a:gd name="T130" fmla="*/ 0 h 394"/>
                  <a:gd name="T131" fmla="*/ 283 w 283"/>
                  <a:gd name="T132" fmla="*/ 394 h 39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3" h="394">
                    <a:moveTo>
                      <a:pt x="0" y="16"/>
                    </a:move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5"/>
                    </a:lnTo>
                    <a:lnTo>
                      <a:pt x="10" y="15"/>
                    </a:lnTo>
                    <a:lnTo>
                      <a:pt x="14" y="13"/>
                    </a:lnTo>
                    <a:lnTo>
                      <a:pt x="20" y="12"/>
                    </a:lnTo>
                    <a:lnTo>
                      <a:pt x="25" y="11"/>
                    </a:lnTo>
                    <a:lnTo>
                      <a:pt x="30" y="11"/>
                    </a:lnTo>
                    <a:lnTo>
                      <a:pt x="37" y="9"/>
                    </a:lnTo>
                    <a:lnTo>
                      <a:pt x="45" y="8"/>
                    </a:lnTo>
                    <a:lnTo>
                      <a:pt x="53" y="7"/>
                    </a:lnTo>
                    <a:lnTo>
                      <a:pt x="60" y="5"/>
                    </a:lnTo>
                    <a:lnTo>
                      <a:pt x="70" y="4"/>
                    </a:lnTo>
                    <a:lnTo>
                      <a:pt x="79" y="4"/>
                    </a:lnTo>
                    <a:lnTo>
                      <a:pt x="88" y="3"/>
                    </a:lnTo>
                    <a:lnTo>
                      <a:pt x="99" y="1"/>
                    </a:lnTo>
                    <a:lnTo>
                      <a:pt x="109" y="1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42" y="0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79" y="1"/>
                    </a:lnTo>
                    <a:lnTo>
                      <a:pt x="191" y="1"/>
                    </a:lnTo>
                    <a:lnTo>
                      <a:pt x="204" y="3"/>
                    </a:lnTo>
                    <a:lnTo>
                      <a:pt x="217" y="4"/>
                    </a:lnTo>
                    <a:lnTo>
                      <a:pt x="231" y="5"/>
                    </a:lnTo>
                    <a:lnTo>
                      <a:pt x="244" y="8"/>
                    </a:lnTo>
                    <a:lnTo>
                      <a:pt x="257" y="11"/>
                    </a:lnTo>
                    <a:lnTo>
                      <a:pt x="270" y="13"/>
                    </a:lnTo>
                    <a:lnTo>
                      <a:pt x="283" y="16"/>
                    </a:lnTo>
                    <a:lnTo>
                      <a:pt x="283" y="17"/>
                    </a:lnTo>
                    <a:lnTo>
                      <a:pt x="283" y="20"/>
                    </a:lnTo>
                    <a:lnTo>
                      <a:pt x="283" y="25"/>
                    </a:lnTo>
                    <a:lnTo>
                      <a:pt x="283" y="31"/>
                    </a:lnTo>
                    <a:lnTo>
                      <a:pt x="283" y="38"/>
                    </a:lnTo>
                    <a:lnTo>
                      <a:pt x="283" y="48"/>
                    </a:lnTo>
                    <a:lnTo>
                      <a:pt x="283" y="58"/>
                    </a:lnTo>
                    <a:lnTo>
                      <a:pt x="283" y="69"/>
                    </a:lnTo>
                    <a:lnTo>
                      <a:pt x="283" y="82"/>
                    </a:lnTo>
                    <a:lnTo>
                      <a:pt x="283" y="95"/>
                    </a:lnTo>
                    <a:lnTo>
                      <a:pt x="283" y="110"/>
                    </a:lnTo>
                    <a:lnTo>
                      <a:pt x="283" y="124"/>
                    </a:lnTo>
                    <a:lnTo>
                      <a:pt x="283" y="139"/>
                    </a:lnTo>
                    <a:lnTo>
                      <a:pt x="283" y="155"/>
                    </a:lnTo>
                    <a:lnTo>
                      <a:pt x="283" y="171"/>
                    </a:lnTo>
                    <a:lnTo>
                      <a:pt x="283" y="186"/>
                    </a:lnTo>
                    <a:lnTo>
                      <a:pt x="283" y="202"/>
                    </a:lnTo>
                    <a:lnTo>
                      <a:pt x="283" y="218"/>
                    </a:lnTo>
                    <a:lnTo>
                      <a:pt x="283" y="233"/>
                    </a:lnTo>
                    <a:lnTo>
                      <a:pt x="283" y="249"/>
                    </a:lnTo>
                    <a:lnTo>
                      <a:pt x="283" y="263"/>
                    </a:lnTo>
                    <a:lnTo>
                      <a:pt x="283" y="278"/>
                    </a:lnTo>
                    <a:lnTo>
                      <a:pt x="283" y="291"/>
                    </a:lnTo>
                    <a:lnTo>
                      <a:pt x="283" y="303"/>
                    </a:lnTo>
                    <a:lnTo>
                      <a:pt x="283" y="315"/>
                    </a:lnTo>
                    <a:lnTo>
                      <a:pt x="283" y="324"/>
                    </a:lnTo>
                    <a:lnTo>
                      <a:pt x="283" y="333"/>
                    </a:lnTo>
                    <a:lnTo>
                      <a:pt x="283" y="341"/>
                    </a:lnTo>
                    <a:lnTo>
                      <a:pt x="283" y="348"/>
                    </a:lnTo>
                    <a:lnTo>
                      <a:pt x="283" y="352"/>
                    </a:lnTo>
                    <a:lnTo>
                      <a:pt x="283" y="354"/>
                    </a:lnTo>
                    <a:lnTo>
                      <a:pt x="283" y="356"/>
                    </a:lnTo>
                    <a:lnTo>
                      <a:pt x="282" y="357"/>
                    </a:lnTo>
                    <a:lnTo>
                      <a:pt x="281" y="358"/>
                    </a:lnTo>
                    <a:lnTo>
                      <a:pt x="278" y="360"/>
                    </a:lnTo>
                    <a:lnTo>
                      <a:pt x="274" y="361"/>
                    </a:lnTo>
                    <a:lnTo>
                      <a:pt x="270" y="364"/>
                    </a:lnTo>
                    <a:lnTo>
                      <a:pt x="266" y="365"/>
                    </a:lnTo>
                    <a:lnTo>
                      <a:pt x="261" y="368"/>
                    </a:lnTo>
                    <a:lnTo>
                      <a:pt x="254" y="370"/>
                    </a:lnTo>
                    <a:lnTo>
                      <a:pt x="249" y="373"/>
                    </a:lnTo>
                    <a:lnTo>
                      <a:pt x="241" y="375"/>
                    </a:lnTo>
                    <a:lnTo>
                      <a:pt x="233" y="378"/>
                    </a:lnTo>
                    <a:lnTo>
                      <a:pt x="225" y="381"/>
                    </a:lnTo>
                    <a:lnTo>
                      <a:pt x="217" y="383"/>
                    </a:lnTo>
                    <a:lnTo>
                      <a:pt x="208" y="386"/>
                    </a:lnTo>
                    <a:lnTo>
                      <a:pt x="199" y="389"/>
                    </a:lnTo>
                    <a:lnTo>
                      <a:pt x="188" y="390"/>
                    </a:lnTo>
                    <a:lnTo>
                      <a:pt x="178" y="391"/>
                    </a:lnTo>
                    <a:lnTo>
                      <a:pt x="167" y="393"/>
                    </a:lnTo>
                    <a:lnTo>
                      <a:pt x="157" y="394"/>
                    </a:lnTo>
                    <a:lnTo>
                      <a:pt x="145" y="394"/>
                    </a:lnTo>
                    <a:lnTo>
                      <a:pt x="133" y="394"/>
                    </a:lnTo>
                    <a:lnTo>
                      <a:pt x="121" y="394"/>
                    </a:lnTo>
                    <a:lnTo>
                      <a:pt x="108" y="393"/>
                    </a:lnTo>
                    <a:lnTo>
                      <a:pt x="96" y="391"/>
                    </a:lnTo>
                    <a:lnTo>
                      <a:pt x="83" y="389"/>
                    </a:lnTo>
                    <a:lnTo>
                      <a:pt x="70" y="386"/>
                    </a:lnTo>
                    <a:lnTo>
                      <a:pt x="55" y="382"/>
                    </a:lnTo>
                    <a:lnTo>
                      <a:pt x="42" y="377"/>
                    </a:lnTo>
                    <a:lnTo>
                      <a:pt x="29" y="371"/>
                    </a:lnTo>
                    <a:lnTo>
                      <a:pt x="14" y="365"/>
                    </a:lnTo>
                    <a:lnTo>
                      <a:pt x="0" y="358"/>
                    </a:lnTo>
                    <a:lnTo>
                      <a:pt x="0" y="357"/>
                    </a:lnTo>
                    <a:lnTo>
                      <a:pt x="0" y="354"/>
                    </a:lnTo>
                    <a:lnTo>
                      <a:pt x="0" y="349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7"/>
                    </a:lnTo>
                    <a:lnTo>
                      <a:pt x="0" y="316"/>
                    </a:lnTo>
                    <a:lnTo>
                      <a:pt x="0" y="304"/>
                    </a:lnTo>
                    <a:lnTo>
                      <a:pt x="0" y="292"/>
                    </a:lnTo>
                    <a:lnTo>
                      <a:pt x="0" y="279"/>
                    </a:lnTo>
                    <a:lnTo>
                      <a:pt x="0" y="264"/>
                    </a:lnTo>
                    <a:lnTo>
                      <a:pt x="0" y="250"/>
                    </a:lnTo>
                    <a:lnTo>
                      <a:pt x="0" y="234"/>
                    </a:lnTo>
                    <a:lnTo>
                      <a:pt x="0" y="220"/>
                    </a:lnTo>
                    <a:lnTo>
                      <a:pt x="0" y="204"/>
                    </a:lnTo>
                    <a:lnTo>
                      <a:pt x="0" y="188"/>
                    </a:lnTo>
                    <a:lnTo>
                      <a:pt x="0" y="171"/>
                    </a:lnTo>
                    <a:lnTo>
                      <a:pt x="0" y="155"/>
                    </a:lnTo>
                    <a:lnTo>
                      <a:pt x="0" y="140"/>
                    </a:lnTo>
                    <a:lnTo>
                      <a:pt x="0" y="124"/>
                    </a:lnTo>
                    <a:lnTo>
                      <a:pt x="0" y="110"/>
                    </a:lnTo>
                    <a:lnTo>
                      <a:pt x="0" y="95"/>
                    </a:lnTo>
                    <a:lnTo>
                      <a:pt x="0" y="82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0" name="Freeform 82"/>
              <p:cNvSpPr>
                <a:spLocks/>
              </p:cNvSpPr>
              <p:nvPr/>
            </p:nvSpPr>
            <p:spPr bwMode="auto">
              <a:xfrm>
                <a:off x="3650" y="2942"/>
                <a:ext cx="220" cy="266"/>
              </a:xfrm>
              <a:custGeom>
                <a:avLst/>
                <a:gdLst>
                  <a:gd name="T0" fmla="*/ 0 w 220"/>
                  <a:gd name="T1" fmla="*/ 240 h 266"/>
                  <a:gd name="T2" fmla="*/ 0 w 220"/>
                  <a:gd name="T3" fmla="*/ 226 h 266"/>
                  <a:gd name="T4" fmla="*/ 0 w 220"/>
                  <a:gd name="T5" fmla="*/ 205 h 266"/>
                  <a:gd name="T6" fmla="*/ 0 w 220"/>
                  <a:gd name="T7" fmla="*/ 176 h 266"/>
                  <a:gd name="T8" fmla="*/ 0 w 220"/>
                  <a:gd name="T9" fmla="*/ 144 h 266"/>
                  <a:gd name="T10" fmla="*/ 0 w 220"/>
                  <a:gd name="T11" fmla="*/ 110 h 266"/>
                  <a:gd name="T12" fmla="*/ 0 w 220"/>
                  <a:gd name="T13" fmla="*/ 77 h 266"/>
                  <a:gd name="T14" fmla="*/ 0 w 220"/>
                  <a:gd name="T15" fmla="*/ 47 h 266"/>
                  <a:gd name="T16" fmla="*/ 0 w 220"/>
                  <a:gd name="T17" fmla="*/ 23 h 266"/>
                  <a:gd name="T18" fmla="*/ 0 w 220"/>
                  <a:gd name="T19" fmla="*/ 7 h 266"/>
                  <a:gd name="T20" fmla="*/ 0 w 220"/>
                  <a:gd name="T21" fmla="*/ 0 h 266"/>
                  <a:gd name="T22" fmla="*/ 6 w 220"/>
                  <a:gd name="T23" fmla="*/ 0 h 266"/>
                  <a:gd name="T24" fmla="*/ 21 w 220"/>
                  <a:gd name="T25" fmla="*/ 0 h 266"/>
                  <a:gd name="T26" fmla="*/ 43 w 220"/>
                  <a:gd name="T27" fmla="*/ 0 h 266"/>
                  <a:gd name="T28" fmla="*/ 70 w 220"/>
                  <a:gd name="T29" fmla="*/ 0 h 266"/>
                  <a:gd name="T30" fmla="*/ 100 w 220"/>
                  <a:gd name="T31" fmla="*/ 0 h 266"/>
                  <a:gd name="T32" fmla="*/ 130 w 220"/>
                  <a:gd name="T33" fmla="*/ 0 h 266"/>
                  <a:gd name="T34" fmla="*/ 161 w 220"/>
                  <a:gd name="T35" fmla="*/ 0 h 266"/>
                  <a:gd name="T36" fmla="*/ 186 w 220"/>
                  <a:gd name="T37" fmla="*/ 0 h 266"/>
                  <a:gd name="T38" fmla="*/ 205 w 220"/>
                  <a:gd name="T39" fmla="*/ 0 h 266"/>
                  <a:gd name="T40" fmla="*/ 217 w 220"/>
                  <a:gd name="T41" fmla="*/ 0 h 266"/>
                  <a:gd name="T42" fmla="*/ 220 w 220"/>
                  <a:gd name="T43" fmla="*/ 2 h 266"/>
                  <a:gd name="T44" fmla="*/ 220 w 220"/>
                  <a:gd name="T45" fmla="*/ 11 h 266"/>
                  <a:gd name="T46" fmla="*/ 220 w 220"/>
                  <a:gd name="T47" fmla="*/ 31 h 266"/>
                  <a:gd name="T48" fmla="*/ 220 w 220"/>
                  <a:gd name="T49" fmla="*/ 57 h 266"/>
                  <a:gd name="T50" fmla="*/ 220 w 220"/>
                  <a:gd name="T51" fmla="*/ 88 h 266"/>
                  <a:gd name="T52" fmla="*/ 220 w 220"/>
                  <a:gd name="T53" fmla="*/ 122 h 266"/>
                  <a:gd name="T54" fmla="*/ 220 w 220"/>
                  <a:gd name="T55" fmla="*/ 155 h 266"/>
                  <a:gd name="T56" fmla="*/ 220 w 220"/>
                  <a:gd name="T57" fmla="*/ 187 h 266"/>
                  <a:gd name="T58" fmla="*/ 220 w 220"/>
                  <a:gd name="T59" fmla="*/ 213 h 266"/>
                  <a:gd name="T60" fmla="*/ 220 w 220"/>
                  <a:gd name="T61" fmla="*/ 232 h 266"/>
                  <a:gd name="T62" fmla="*/ 220 w 220"/>
                  <a:gd name="T63" fmla="*/ 242 h 266"/>
                  <a:gd name="T64" fmla="*/ 211 w 220"/>
                  <a:gd name="T65" fmla="*/ 248 h 266"/>
                  <a:gd name="T66" fmla="*/ 192 w 220"/>
                  <a:gd name="T67" fmla="*/ 254 h 266"/>
                  <a:gd name="T68" fmla="*/ 171 w 220"/>
                  <a:gd name="T69" fmla="*/ 259 h 266"/>
                  <a:gd name="T70" fmla="*/ 149 w 220"/>
                  <a:gd name="T71" fmla="*/ 263 h 266"/>
                  <a:gd name="T72" fmla="*/ 124 w 220"/>
                  <a:gd name="T73" fmla="*/ 266 h 266"/>
                  <a:gd name="T74" fmla="*/ 99 w 220"/>
                  <a:gd name="T75" fmla="*/ 266 h 266"/>
                  <a:gd name="T76" fmla="*/ 74 w 220"/>
                  <a:gd name="T77" fmla="*/ 265 h 266"/>
                  <a:gd name="T78" fmla="*/ 51 w 220"/>
                  <a:gd name="T79" fmla="*/ 262 h 266"/>
                  <a:gd name="T80" fmla="*/ 30 w 220"/>
                  <a:gd name="T81" fmla="*/ 257 h 266"/>
                  <a:gd name="T82" fmla="*/ 13 w 220"/>
                  <a:gd name="T83" fmla="*/ 251 h 266"/>
                  <a:gd name="T84" fmla="*/ 0 w 220"/>
                  <a:gd name="T85" fmla="*/ 242 h 26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20"/>
                  <a:gd name="T130" fmla="*/ 0 h 266"/>
                  <a:gd name="T131" fmla="*/ 220 w 220"/>
                  <a:gd name="T132" fmla="*/ 266 h 26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20" h="266">
                    <a:moveTo>
                      <a:pt x="0" y="242"/>
                    </a:moveTo>
                    <a:lnTo>
                      <a:pt x="0" y="242"/>
                    </a:lnTo>
                    <a:lnTo>
                      <a:pt x="0" y="240"/>
                    </a:lnTo>
                    <a:lnTo>
                      <a:pt x="0" y="237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5"/>
                    </a:lnTo>
                    <a:lnTo>
                      <a:pt x="0" y="196"/>
                    </a:lnTo>
                    <a:lnTo>
                      <a:pt x="0" y="187"/>
                    </a:lnTo>
                    <a:lnTo>
                      <a:pt x="0" y="176"/>
                    </a:lnTo>
                    <a:lnTo>
                      <a:pt x="0" y="166"/>
                    </a:lnTo>
                    <a:lnTo>
                      <a:pt x="0" y="155"/>
                    </a:lnTo>
                    <a:lnTo>
                      <a:pt x="0" y="144"/>
                    </a:lnTo>
                    <a:lnTo>
                      <a:pt x="0" y="133"/>
                    </a:lnTo>
                    <a:lnTo>
                      <a:pt x="0" y="122"/>
                    </a:lnTo>
                    <a:lnTo>
                      <a:pt x="0" y="110"/>
                    </a:lnTo>
                    <a:lnTo>
                      <a:pt x="0" y="99"/>
                    </a:lnTo>
                    <a:lnTo>
                      <a:pt x="0" y="88"/>
                    </a:lnTo>
                    <a:lnTo>
                      <a:pt x="0" y="77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3" y="0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70" y="0"/>
                    </a:lnTo>
                    <a:lnTo>
                      <a:pt x="80" y="0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11" y="0"/>
                    </a:lnTo>
                    <a:lnTo>
                      <a:pt x="121" y="0"/>
                    </a:lnTo>
                    <a:lnTo>
                      <a:pt x="130" y="0"/>
                    </a:lnTo>
                    <a:lnTo>
                      <a:pt x="141" y="0"/>
                    </a:lnTo>
                    <a:lnTo>
                      <a:pt x="150" y="0"/>
                    </a:lnTo>
                    <a:lnTo>
                      <a:pt x="161" y="0"/>
                    </a:lnTo>
                    <a:lnTo>
                      <a:pt x="169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20" y="0"/>
                    </a:lnTo>
                    <a:lnTo>
                      <a:pt x="220" y="2"/>
                    </a:lnTo>
                    <a:lnTo>
                      <a:pt x="220" y="3"/>
                    </a:lnTo>
                    <a:lnTo>
                      <a:pt x="220" y="7"/>
                    </a:lnTo>
                    <a:lnTo>
                      <a:pt x="220" y="11"/>
                    </a:lnTo>
                    <a:lnTo>
                      <a:pt x="220" y="16"/>
                    </a:lnTo>
                    <a:lnTo>
                      <a:pt x="220" y="23"/>
                    </a:lnTo>
                    <a:lnTo>
                      <a:pt x="220" y="31"/>
                    </a:lnTo>
                    <a:lnTo>
                      <a:pt x="220" y="39"/>
                    </a:lnTo>
                    <a:lnTo>
                      <a:pt x="220" y="47"/>
                    </a:lnTo>
                    <a:lnTo>
                      <a:pt x="220" y="57"/>
                    </a:lnTo>
                    <a:lnTo>
                      <a:pt x="220" y="66"/>
                    </a:lnTo>
                    <a:lnTo>
                      <a:pt x="220" y="77"/>
                    </a:lnTo>
                    <a:lnTo>
                      <a:pt x="220" y="88"/>
                    </a:lnTo>
                    <a:lnTo>
                      <a:pt x="220" y="99"/>
                    </a:lnTo>
                    <a:lnTo>
                      <a:pt x="220" y="110"/>
                    </a:lnTo>
                    <a:lnTo>
                      <a:pt x="220" y="122"/>
                    </a:lnTo>
                    <a:lnTo>
                      <a:pt x="220" y="133"/>
                    </a:lnTo>
                    <a:lnTo>
                      <a:pt x="220" y="144"/>
                    </a:lnTo>
                    <a:lnTo>
                      <a:pt x="220" y="155"/>
                    </a:lnTo>
                    <a:lnTo>
                      <a:pt x="220" y="166"/>
                    </a:lnTo>
                    <a:lnTo>
                      <a:pt x="220" y="176"/>
                    </a:lnTo>
                    <a:lnTo>
                      <a:pt x="220" y="187"/>
                    </a:lnTo>
                    <a:lnTo>
                      <a:pt x="220" y="196"/>
                    </a:lnTo>
                    <a:lnTo>
                      <a:pt x="220" y="205"/>
                    </a:lnTo>
                    <a:lnTo>
                      <a:pt x="220" y="213"/>
                    </a:lnTo>
                    <a:lnTo>
                      <a:pt x="220" y="220"/>
                    </a:lnTo>
                    <a:lnTo>
                      <a:pt x="220" y="226"/>
                    </a:lnTo>
                    <a:lnTo>
                      <a:pt x="220" y="232"/>
                    </a:lnTo>
                    <a:lnTo>
                      <a:pt x="220" y="237"/>
                    </a:lnTo>
                    <a:lnTo>
                      <a:pt x="220" y="240"/>
                    </a:lnTo>
                    <a:lnTo>
                      <a:pt x="220" y="242"/>
                    </a:lnTo>
                    <a:lnTo>
                      <a:pt x="216" y="245"/>
                    </a:lnTo>
                    <a:lnTo>
                      <a:pt x="211" y="248"/>
                    </a:lnTo>
                    <a:lnTo>
                      <a:pt x="205" y="250"/>
                    </a:lnTo>
                    <a:lnTo>
                      <a:pt x="199" y="253"/>
                    </a:lnTo>
                    <a:lnTo>
                      <a:pt x="192" y="254"/>
                    </a:lnTo>
                    <a:lnTo>
                      <a:pt x="186" y="257"/>
                    </a:lnTo>
                    <a:lnTo>
                      <a:pt x="179" y="258"/>
                    </a:lnTo>
                    <a:lnTo>
                      <a:pt x="171" y="259"/>
                    </a:lnTo>
                    <a:lnTo>
                      <a:pt x="165" y="262"/>
                    </a:lnTo>
                    <a:lnTo>
                      <a:pt x="157" y="262"/>
                    </a:lnTo>
                    <a:lnTo>
                      <a:pt x="149" y="263"/>
                    </a:lnTo>
                    <a:lnTo>
                      <a:pt x="141" y="265"/>
                    </a:lnTo>
                    <a:lnTo>
                      <a:pt x="132" y="265"/>
                    </a:lnTo>
                    <a:lnTo>
                      <a:pt x="124" y="266"/>
                    </a:lnTo>
                    <a:lnTo>
                      <a:pt x="116" y="266"/>
                    </a:lnTo>
                    <a:lnTo>
                      <a:pt x="107" y="266"/>
                    </a:lnTo>
                    <a:lnTo>
                      <a:pt x="99" y="266"/>
                    </a:lnTo>
                    <a:lnTo>
                      <a:pt x="91" y="266"/>
                    </a:lnTo>
                    <a:lnTo>
                      <a:pt x="82" y="266"/>
                    </a:lnTo>
                    <a:lnTo>
                      <a:pt x="74" y="265"/>
                    </a:lnTo>
                    <a:lnTo>
                      <a:pt x="66" y="265"/>
                    </a:lnTo>
                    <a:lnTo>
                      <a:pt x="58" y="263"/>
                    </a:lnTo>
                    <a:lnTo>
                      <a:pt x="51" y="262"/>
                    </a:lnTo>
                    <a:lnTo>
                      <a:pt x="43" y="261"/>
                    </a:lnTo>
                    <a:lnTo>
                      <a:pt x="37" y="259"/>
                    </a:lnTo>
                    <a:lnTo>
                      <a:pt x="30" y="257"/>
                    </a:lnTo>
                    <a:lnTo>
                      <a:pt x="23" y="255"/>
                    </a:lnTo>
                    <a:lnTo>
                      <a:pt x="18" y="253"/>
                    </a:lnTo>
                    <a:lnTo>
                      <a:pt x="13" y="251"/>
                    </a:lnTo>
                    <a:lnTo>
                      <a:pt x="8" y="249"/>
                    </a:lnTo>
                    <a:lnTo>
                      <a:pt x="4" y="246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00FF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1" name="Freeform 83"/>
              <p:cNvSpPr>
                <a:spLocks/>
              </p:cNvSpPr>
              <p:nvPr/>
            </p:nvSpPr>
            <p:spPr bwMode="auto">
              <a:xfrm>
                <a:off x="3650" y="2942"/>
                <a:ext cx="220" cy="266"/>
              </a:xfrm>
              <a:custGeom>
                <a:avLst/>
                <a:gdLst>
                  <a:gd name="T0" fmla="*/ 0 w 220"/>
                  <a:gd name="T1" fmla="*/ 240 h 266"/>
                  <a:gd name="T2" fmla="*/ 0 w 220"/>
                  <a:gd name="T3" fmla="*/ 226 h 266"/>
                  <a:gd name="T4" fmla="*/ 0 w 220"/>
                  <a:gd name="T5" fmla="*/ 205 h 266"/>
                  <a:gd name="T6" fmla="*/ 0 w 220"/>
                  <a:gd name="T7" fmla="*/ 176 h 266"/>
                  <a:gd name="T8" fmla="*/ 0 w 220"/>
                  <a:gd name="T9" fmla="*/ 144 h 266"/>
                  <a:gd name="T10" fmla="*/ 0 w 220"/>
                  <a:gd name="T11" fmla="*/ 110 h 266"/>
                  <a:gd name="T12" fmla="*/ 0 w 220"/>
                  <a:gd name="T13" fmla="*/ 77 h 266"/>
                  <a:gd name="T14" fmla="*/ 0 w 220"/>
                  <a:gd name="T15" fmla="*/ 47 h 266"/>
                  <a:gd name="T16" fmla="*/ 0 w 220"/>
                  <a:gd name="T17" fmla="*/ 23 h 266"/>
                  <a:gd name="T18" fmla="*/ 0 w 220"/>
                  <a:gd name="T19" fmla="*/ 7 h 266"/>
                  <a:gd name="T20" fmla="*/ 0 w 220"/>
                  <a:gd name="T21" fmla="*/ 0 h 266"/>
                  <a:gd name="T22" fmla="*/ 6 w 220"/>
                  <a:gd name="T23" fmla="*/ 0 h 266"/>
                  <a:gd name="T24" fmla="*/ 21 w 220"/>
                  <a:gd name="T25" fmla="*/ 0 h 266"/>
                  <a:gd name="T26" fmla="*/ 43 w 220"/>
                  <a:gd name="T27" fmla="*/ 0 h 266"/>
                  <a:gd name="T28" fmla="*/ 70 w 220"/>
                  <a:gd name="T29" fmla="*/ 0 h 266"/>
                  <a:gd name="T30" fmla="*/ 100 w 220"/>
                  <a:gd name="T31" fmla="*/ 0 h 266"/>
                  <a:gd name="T32" fmla="*/ 130 w 220"/>
                  <a:gd name="T33" fmla="*/ 0 h 266"/>
                  <a:gd name="T34" fmla="*/ 161 w 220"/>
                  <a:gd name="T35" fmla="*/ 0 h 266"/>
                  <a:gd name="T36" fmla="*/ 186 w 220"/>
                  <a:gd name="T37" fmla="*/ 0 h 266"/>
                  <a:gd name="T38" fmla="*/ 205 w 220"/>
                  <a:gd name="T39" fmla="*/ 0 h 266"/>
                  <a:gd name="T40" fmla="*/ 217 w 220"/>
                  <a:gd name="T41" fmla="*/ 0 h 266"/>
                  <a:gd name="T42" fmla="*/ 220 w 220"/>
                  <a:gd name="T43" fmla="*/ 2 h 266"/>
                  <a:gd name="T44" fmla="*/ 220 w 220"/>
                  <a:gd name="T45" fmla="*/ 11 h 266"/>
                  <a:gd name="T46" fmla="*/ 220 w 220"/>
                  <a:gd name="T47" fmla="*/ 31 h 266"/>
                  <a:gd name="T48" fmla="*/ 220 w 220"/>
                  <a:gd name="T49" fmla="*/ 57 h 266"/>
                  <a:gd name="T50" fmla="*/ 220 w 220"/>
                  <a:gd name="T51" fmla="*/ 88 h 266"/>
                  <a:gd name="T52" fmla="*/ 220 w 220"/>
                  <a:gd name="T53" fmla="*/ 122 h 266"/>
                  <a:gd name="T54" fmla="*/ 220 w 220"/>
                  <a:gd name="T55" fmla="*/ 155 h 266"/>
                  <a:gd name="T56" fmla="*/ 220 w 220"/>
                  <a:gd name="T57" fmla="*/ 187 h 266"/>
                  <a:gd name="T58" fmla="*/ 220 w 220"/>
                  <a:gd name="T59" fmla="*/ 213 h 266"/>
                  <a:gd name="T60" fmla="*/ 220 w 220"/>
                  <a:gd name="T61" fmla="*/ 232 h 266"/>
                  <a:gd name="T62" fmla="*/ 220 w 220"/>
                  <a:gd name="T63" fmla="*/ 242 h 266"/>
                  <a:gd name="T64" fmla="*/ 211 w 220"/>
                  <a:gd name="T65" fmla="*/ 248 h 266"/>
                  <a:gd name="T66" fmla="*/ 192 w 220"/>
                  <a:gd name="T67" fmla="*/ 254 h 266"/>
                  <a:gd name="T68" fmla="*/ 171 w 220"/>
                  <a:gd name="T69" fmla="*/ 259 h 266"/>
                  <a:gd name="T70" fmla="*/ 149 w 220"/>
                  <a:gd name="T71" fmla="*/ 263 h 266"/>
                  <a:gd name="T72" fmla="*/ 124 w 220"/>
                  <a:gd name="T73" fmla="*/ 266 h 266"/>
                  <a:gd name="T74" fmla="*/ 99 w 220"/>
                  <a:gd name="T75" fmla="*/ 266 h 266"/>
                  <a:gd name="T76" fmla="*/ 74 w 220"/>
                  <a:gd name="T77" fmla="*/ 265 h 266"/>
                  <a:gd name="T78" fmla="*/ 51 w 220"/>
                  <a:gd name="T79" fmla="*/ 262 h 266"/>
                  <a:gd name="T80" fmla="*/ 30 w 220"/>
                  <a:gd name="T81" fmla="*/ 257 h 266"/>
                  <a:gd name="T82" fmla="*/ 13 w 220"/>
                  <a:gd name="T83" fmla="*/ 251 h 266"/>
                  <a:gd name="T84" fmla="*/ 0 w 220"/>
                  <a:gd name="T85" fmla="*/ 242 h 26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20"/>
                  <a:gd name="T130" fmla="*/ 0 h 266"/>
                  <a:gd name="T131" fmla="*/ 220 w 220"/>
                  <a:gd name="T132" fmla="*/ 266 h 26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20" h="266">
                    <a:moveTo>
                      <a:pt x="0" y="242"/>
                    </a:moveTo>
                    <a:lnTo>
                      <a:pt x="0" y="242"/>
                    </a:lnTo>
                    <a:lnTo>
                      <a:pt x="0" y="240"/>
                    </a:lnTo>
                    <a:lnTo>
                      <a:pt x="0" y="237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5"/>
                    </a:lnTo>
                    <a:lnTo>
                      <a:pt x="0" y="196"/>
                    </a:lnTo>
                    <a:lnTo>
                      <a:pt x="0" y="187"/>
                    </a:lnTo>
                    <a:lnTo>
                      <a:pt x="0" y="176"/>
                    </a:lnTo>
                    <a:lnTo>
                      <a:pt x="0" y="166"/>
                    </a:lnTo>
                    <a:lnTo>
                      <a:pt x="0" y="155"/>
                    </a:lnTo>
                    <a:lnTo>
                      <a:pt x="0" y="144"/>
                    </a:lnTo>
                    <a:lnTo>
                      <a:pt x="0" y="133"/>
                    </a:lnTo>
                    <a:lnTo>
                      <a:pt x="0" y="122"/>
                    </a:lnTo>
                    <a:lnTo>
                      <a:pt x="0" y="110"/>
                    </a:lnTo>
                    <a:lnTo>
                      <a:pt x="0" y="99"/>
                    </a:lnTo>
                    <a:lnTo>
                      <a:pt x="0" y="88"/>
                    </a:lnTo>
                    <a:lnTo>
                      <a:pt x="0" y="77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3" y="0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70" y="0"/>
                    </a:lnTo>
                    <a:lnTo>
                      <a:pt x="80" y="0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11" y="0"/>
                    </a:lnTo>
                    <a:lnTo>
                      <a:pt x="121" y="0"/>
                    </a:lnTo>
                    <a:lnTo>
                      <a:pt x="130" y="0"/>
                    </a:lnTo>
                    <a:lnTo>
                      <a:pt x="141" y="0"/>
                    </a:lnTo>
                    <a:lnTo>
                      <a:pt x="150" y="0"/>
                    </a:lnTo>
                    <a:lnTo>
                      <a:pt x="161" y="0"/>
                    </a:lnTo>
                    <a:lnTo>
                      <a:pt x="169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20" y="0"/>
                    </a:lnTo>
                    <a:lnTo>
                      <a:pt x="220" y="2"/>
                    </a:lnTo>
                    <a:lnTo>
                      <a:pt x="220" y="3"/>
                    </a:lnTo>
                    <a:lnTo>
                      <a:pt x="220" y="7"/>
                    </a:lnTo>
                    <a:lnTo>
                      <a:pt x="220" y="11"/>
                    </a:lnTo>
                    <a:lnTo>
                      <a:pt x="220" y="16"/>
                    </a:lnTo>
                    <a:lnTo>
                      <a:pt x="220" y="23"/>
                    </a:lnTo>
                    <a:lnTo>
                      <a:pt x="220" y="31"/>
                    </a:lnTo>
                    <a:lnTo>
                      <a:pt x="220" y="39"/>
                    </a:lnTo>
                    <a:lnTo>
                      <a:pt x="220" y="47"/>
                    </a:lnTo>
                    <a:lnTo>
                      <a:pt x="220" y="57"/>
                    </a:lnTo>
                    <a:lnTo>
                      <a:pt x="220" y="66"/>
                    </a:lnTo>
                    <a:lnTo>
                      <a:pt x="220" y="77"/>
                    </a:lnTo>
                    <a:lnTo>
                      <a:pt x="220" y="88"/>
                    </a:lnTo>
                    <a:lnTo>
                      <a:pt x="220" y="99"/>
                    </a:lnTo>
                    <a:lnTo>
                      <a:pt x="220" y="110"/>
                    </a:lnTo>
                    <a:lnTo>
                      <a:pt x="220" y="122"/>
                    </a:lnTo>
                    <a:lnTo>
                      <a:pt x="220" y="133"/>
                    </a:lnTo>
                    <a:lnTo>
                      <a:pt x="220" y="144"/>
                    </a:lnTo>
                    <a:lnTo>
                      <a:pt x="220" y="155"/>
                    </a:lnTo>
                    <a:lnTo>
                      <a:pt x="220" y="166"/>
                    </a:lnTo>
                    <a:lnTo>
                      <a:pt x="220" y="176"/>
                    </a:lnTo>
                    <a:lnTo>
                      <a:pt x="220" y="187"/>
                    </a:lnTo>
                    <a:lnTo>
                      <a:pt x="220" y="196"/>
                    </a:lnTo>
                    <a:lnTo>
                      <a:pt x="220" y="205"/>
                    </a:lnTo>
                    <a:lnTo>
                      <a:pt x="220" y="213"/>
                    </a:lnTo>
                    <a:lnTo>
                      <a:pt x="220" y="220"/>
                    </a:lnTo>
                    <a:lnTo>
                      <a:pt x="220" y="226"/>
                    </a:lnTo>
                    <a:lnTo>
                      <a:pt x="220" y="232"/>
                    </a:lnTo>
                    <a:lnTo>
                      <a:pt x="220" y="237"/>
                    </a:lnTo>
                    <a:lnTo>
                      <a:pt x="220" y="240"/>
                    </a:lnTo>
                    <a:lnTo>
                      <a:pt x="220" y="242"/>
                    </a:lnTo>
                    <a:lnTo>
                      <a:pt x="216" y="245"/>
                    </a:lnTo>
                    <a:lnTo>
                      <a:pt x="211" y="248"/>
                    </a:lnTo>
                    <a:lnTo>
                      <a:pt x="205" y="250"/>
                    </a:lnTo>
                    <a:lnTo>
                      <a:pt x="199" y="253"/>
                    </a:lnTo>
                    <a:lnTo>
                      <a:pt x="192" y="254"/>
                    </a:lnTo>
                    <a:lnTo>
                      <a:pt x="186" y="257"/>
                    </a:lnTo>
                    <a:lnTo>
                      <a:pt x="179" y="258"/>
                    </a:lnTo>
                    <a:lnTo>
                      <a:pt x="171" y="259"/>
                    </a:lnTo>
                    <a:lnTo>
                      <a:pt x="165" y="262"/>
                    </a:lnTo>
                    <a:lnTo>
                      <a:pt x="157" y="262"/>
                    </a:lnTo>
                    <a:lnTo>
                      <a:pt x="149" y="263"/>
                    </a:lnTo>
                    <a:lnTo>
                      <a:pt x="141" y="265"/>
                    </a:lnTo>
                    <a:lnTo>
                      <a:pt x="132" y="265"/>
                    </a:lnTo>
                    <a:lnTo>
                      <a:pt x="124" y="266"/>
                    </a:lnTo>
                    <a:lnTo>
                      <a:pt x="116" y="266"/>
                    </a:lnTo>
                    <a:lnTo>
                      <a:pt x="107" y="266"/>
                    </a:lnTo>
                    <a:lnTo>
                      <a:pt x="99" y="266"/>
                    </a:lnTo>
                    <a:lnTo>
                      <a:pt x="91" y="266"/>
                    </a:lnTo>
                    <a:lnTo>
                      <a:pt x="82" y="266"/>
                    </a:lnTo>
                    <a:lnTo>
                      <a:pt x="74" y="265"/>
                    </a:lnTo>
                    <a:lnTo>
                      <a:pt x="66" y="265"/>
                    </a:lnTo>
                    <a:lnTo>
                      <a:pt x="58" y="263"/>
                    </a:lnTo>
                    <a:lnTo>
                      <a:pt x="51" y="262"/>
                    </a:lnTo>
                    <a:lnTo>
                      <a:pt x="43" y="261"/>
                    </a:lnTo>
                    <a:lnTo>
                      <a:pt x="37" y="259"/>
                    </a:lnTo>
                    <a:lnTo>
                      <a:pt x="30" y="257"/>
                    </a:lnTo>
                    <a:lnTo>
                      <a:pt x="23" y="255"/>
                    </a:lnTo>
                    <a:lnTo>
                      <a:pt x="18" y="253"/>
                    </a:lnTo>
                    <a:lnTo>
                      <a:pt x="13" y="251"/>
                    </a:lnTo>
                    <a:lnTo>
                      <a:pt x="8" y="249"/>
                    </a:lnTo>
                    <a:lnTo>
                      <a:pt x="4" y="246"/>
                    </a:lnTo>
                    <a:lnTo>
                      <a:pt x="0" y="24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Oval 84"/>
              <p:cNvSpPr>
                <a:spLocks noChangeArrowheads="1"/>
              </p:cNvSpPr>
              <p:nvPr/>
            </p:nvSpPr>
            <p:spPr bwMode="auto">
              <a:xfrm>
                <a:off x="3644" y="3223"/>
                <a:ext cx="32" cy="29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3" name="Oval 85"/>
              <p:cNvSpPr>
                <a:spLocks noChangeArrowheads="1"/>
              </p:cNvSpPr>
              <p:nvPr/>
            </p:nvSpPr>
            <p:spPr bwMode="auto">
              <a:xfrm>
                <a:off x="3644" y="3223"/>
                <a:ext cx="32" cy="29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4" name="Oval 86"/>
              <p:cNvSpPr>
                <a:spLocks noChangeArrowheads="1"/>
              </p:cNvSpPr>
              <p:nvPr/>
            </p:nvSpPr>
            <p:spPr bwMode="auto">
              <a:xfrm>
                <a:off x="3693" y="3233"/>
                <a:ext cx="32" cy="28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5" name="Oval 87"/>
              <p:cNvSpPr>
                <a:spLocks noChangeArrowheads="1"/>
              </p:cNvSpPr>
              <p:nvPr/>
            </p:nvSpPr>
            <p:spPr bwMode="auto">
              <a:xfrm>
                <a:off x="3693" y="3233"/>
                <a:ext cx="32" cy="28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6" name="Oval 88"/>
              <p:cNvSpPr>
                <a:spLocks noChangeArrowheads="1"/>
              </p:cNvSpPr>
              <p:nvPr/>
            </p:nvSpPr>
            <p:spPr bwMode="auto">
              <a:xfrm>
                <a:off x="3795" y="3233"/>
                <a:ext cx="31" cy="29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7" name="Oval 89"/>
              <p:cNvSpPr>
                <a:spLocks noChangeArrowheads="1"/>
              </p:cNvSpPr>
              <p:nvPr/>
            </p:nvSpPr>
            <p:spPr bwMode="auto">
              <a:xfrm>
                <a:off x="3795" y="3233"/>
                <a:ext cx="31" cy="29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8" name="Oval 90"/>
              <p:cNvSpPr>
                <a:spLocks noChangeArrowheads="1"/>
              </p:cNvSpPr>
              <p:nvPr/>
            </p:nvSpPr>
            <p:spPr bwMode="auto">
              <a:xfrm>
                <a:off x="3844" y="3223"/>
                <a:ext cx="31" cy="29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09" name="Oval 91"/>
              <p:cNvSpPr>
                <a:spLocks noChangeArrowheads="1"/>
              </p:cNvSpPr>
              <p:nvPr/>
            </p:nvSpPr>
            <p:spPr bwMode="auto">
              <a:xfrm>
                <a:off x="3844" y="3223"/>
                <a:ext cx="31" cy="29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0" name="Rectangle 92"/>
              <p:cNvSpPr>
                <a:spLocks noChangeArrowheads="1"/>
              </p:cNvSpPr>
              <p:nvPr/>
            </p:nvSpPr>
            <p:spPr bwMode="auto">
              <a:xfrm>
                <a:off x="3750" y="3240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1" name="Rectangle 93"/>
              <p:cNvSpPr>
                <a:spLocks noChangeArrowheads="1"/>
              </p:cNvSpPr>
              <p:nvPr/>
            </p:nvSpPr>
            <p:spPr bwMode="auto">
              <a:xfrm>
                <a:off x="3750" y="3240"/>
                <a:ext cx="18" cy="20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2" name="Freeform 94"/>
              <p:cNvSpPr>
                <a:spLocks/>
              </p:cNvSpPr>
              <p:nvPr/>
            </p:nvSpPr>
            <p:spPr bwMode="auto">
              <a:xfrm>
                <a:off x="3617" y="2896"/>
                <a:ext cx="283" cy="16"/>
              </a:xfrm>
              <a:custGeom>
                <a:avLst/>
                <a:gdLst>
                  <a:gd name="T0" fmla="*/ 1 w 283"/>
                  <a:gd name="T1" fmla="*/ 16 h 16"/>
                  <a:gd name="T2" fmla="*/ 4 w 283"/>
                  <a:gd name="T3" fmla="*/ 16 h 16"/>
                  <a:gd name="T4" fmla="*/ 10 w 283"/>
                  <a:gd name="T5" fmla="*/ 15 h 16"/>
                  <a:gd name="T6" fmla="*/ 20 w 283"/>
                  <a:gd name="T7" fmla="*/ 12 h 16"/>
                  <a:gd name="T8" fmla="*/ 30 w 283"/>
                  <a:gd name="T9" fmla="*/ 11 h 16"/>
                  <a:gd name="T10" fmla="*/ 45 w 283"/>
                  <a:gd name="T11" fmla="*/ 8 h 16"/>
                  <a:gd name="T12" fmla="*/ 60 w 283"/>
                  <a:gd name="T13" fmla="*/ 5 h 16"/>
                  <a:gd name="T14" fmla="*/ 79 w 283"/>
                  <a:gd name="T15" fmla="*/ 4 h 16"/>
                  <a:gd name="T16" fmla="*/ 99 w 283"/>
                  <a:gd name="T17" fmla="*/ 3 h 16"/>
                  <a:gd name="T18" fmla="*/ 120 w 283"/>
                  <a:gd name="T19" fmla="*/ 1 h 16"/>
                  <a:gd name="T20" fmla="*/ 142 w 283"/>
                  <a:gd name="T21" fmla="*/ 0 h 16"/>
                  <a:gd name="T22" fmla="*/ 166 w 283"/>
                  <a:gd name="T23" fmla="*/ 1 h 16"/>
                  <a:gd name="T24" fmla="*/ 191 w 283"/>
                  <a:gd name="T25" fmla="*/ 1 h 16"/>
                  <a:gd name="T26" fmla="*/ 217 w 283"/>
                  <a:gd name="T27" fmla="*/ 4 h 16"/>
                  <a:gd name="T28" fmla="*/ 244 w 283"/>
                  <a:gd name="T29" fmla="*/ 8 h 16"/>
                  <a:gd name="T30" fmla="*/ 270 w 283"/>
                  <a:gd name="T31" fmla="*/ 13 h 16"/>
                  <a:gd name="T32" fmla="*/ 283 w 283"/>
                  <a:gd name="T33" fmla="*/ 16 h 16"/>
                  <a:gd name="T34" fmla="*/ 277 w 283"/>
                  <a:gd name="T35" fmla="*/ 16 h 16"/>
                  <a:gd name="T36" fmla="*/ 265 w 283"/>
                  <a:gd name="T37" fmla="*/ 16 h 16"/>
                  <a:gd name="T38" fmla="*/ 249 w 283"/>
                  <a:gd name="T39" fmla="*/ 16 h 16"/>
                  <a:gd name="T40" fmla="*/ 229 w 283"/>
                  <a:gd name="T41" fmla="*/ 16 h 16"/>
                  <a:gd name="T42" fmla="*/ 207 w 283"/>
                  <a:gd name="T43" fmla="*/ 16 h 16"/>
                  <a:gd name="T44" fmla="*/ 182 w 283"/>
                  <a:gd name="T45" fmla="*/ 16 h 16"/>
                  <a:gd name="T46" fmla="*/ 155 w 283"/>
                  <a:gd name="T47" fmla="*/ 16 h 16"/>
                  <a:gd name="T48" fmla="*/ 129 w 283"/>
                  <a:gd name="T49" fmla="*/ 16 h 16"/>
                  <a:gd name="T50" fmla="*/ 103 w 283"/>
                  <a:gd name="T51" fmla="*/ 16 h 16"/>
                  <a:gd name="T52" fmla="*/ 78 w 283"/>
                  <a:gd name="T53" fmla="*/ 16 h 16"/>
                  <a:gd name="T54" fmla="*/ 55 w 283"/>
                  <a:gd name="T55" fmla="*/ 16 h 16"/>
                  <a:gd name="T56" fmla="*/ 35 w 283"/>
                  <a:gd name="T57" fmla="*/ 16 h 16"/>
                  <a:gd name="T58" fmla="*/ 20 w 283"/>
                  <a:gd name="T59" fmla="*/ 16 h 16"/>
                  <a:gd name="T60" fmla="*/ 8 w 283"/>
                  <a:gd name="T61" fmla="*/ 16 h 16"/>
                  <a:gd name="T62" fmla="*/ 1 w 283"/>
                  <a:gd name="T63" fmla="*/ 16 h 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3"/>
                  <a:gd name="T97" fmla="*/ 0 h 16"/>
                  <a:gd name="T98" fmla="*/ 283 w 283"/>
                  <a:gd name="T99" fmla="*/ 16 h 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3" h="16">
                    <a:moveTo>
                      <a:pt x="0" y="16"/>
                    </a:move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5"/>
                    </a:lnTo>
                    <a:lnTo>
                      <a:pt x="10" y="15"/>
                    </a:lnTo>
                    <a:lnTo>
                      <a:pt x="14" y="13"/>
                    </a:lnTo>
                    <a:lnTo>
                      <a:pt x="20" y="12"/>
                    </a:lnTo>
                    <a:lnTo>
                      <a:pt x="25" y="12"/>
                    </a:lnTo>
                    <a:lnTo>
                      <a:pt x="30" y="11"/>
                    </a:lnTo>
                    <a:lnTo>
                      <a:pt x="37" y="9"/>
                    </a:lnTo>
                    <a:lnTo>
                      <a:pt x="45" y="8"/>
                    </a:lnTo>
                    <a:lnTo>
                      <a:pt x="53" y="7"/>
                    </a:lnTo>
                    <a:lnTo>
                      <a:pt x="60" y="5"/>
                    </a:lnTo>
                    <a:lnTo>
                      <a:pt x="70" y="5"/>
                    </a:lnTo>
                    <a:lnTo>
                      <a:pt x="79" y="4"/>
                    </a:lnTo>
                    <a:lnTo>
                      <a:pt x="88" y="3"/>
                    </a:lnTo>
                    <a:lnTo>
                      <a:pt x="99" y="3"/>
                    </a:lnTo>
                    <a:lnTo>
                      <a:pt x="109" y="1"/>
                    </a:lnTo>
                    <a:lnTo>
                      <a:pt x="120" y="1"/>
                    </a:lnTo>
                    <a:lnTo>
                      <a:pt x="130" y="0"/>
                    </a:lnTo>
                    <a:lnTo>
                      <a:pt x="142" y="0"/>
                    </a:lnTo>
                    <a:lnTo>
                      <a:pt x="154" y="0"/>
                    </a:lnTo>
                    <a:lnTo>
                      <a:pt x="166" y="1"/>
                    </a:lnTo>
                    <a:lnTo>
                      <a:pt x="179" y="1"/>
                    </a:lnTo>
                    <a:lnTo>
                      <a:pt x="191" y="1"/>
                    </a:lnTo>
                    <a:lnTo>
                      <a:pt x="204" y="3"/>
                    </a:lnTo>
                    <a:lnTo>
                      <a:pt x="217" y="4"/>
                    </a:lnTo>
                    <a:lnTo>
                      <a:pt x="231" y="5"/>
                    </a:lnTo>
                    <a:lnTo>
                      <a:pt x="244" y="8"/>
                    </a:lnTo>
                    <a:lnTo>
                      <a:pt x="257" y="11"/>
                    </a:lnTo>
                    <a:lnTo>
                      <a:pt x="270" y="13"/>
                    </a:lnTo>
                    <a:lnTo>
                      <a:pt x="283" y="16"/>
                    </a:lnTo>
                    <a:lnTo>
                      <a:pt x="281" y="16"/>
                    </a:lnTo>
                    <a:lnTo>
                      <a:pt x="277" y="16"/>
                    </a:lnTo>
                    <a:lnTo>
                      <a:pt x="271" y="16"/>
                    </a:lnTo>
                    <a:lnTo>
                      <a:pt x="265" y="16"/>
                    </a:lnTo>
                    <a:lnTo>
                      <a:pt x="258" y="16"/>
                    </a:lnTo>
                    <a:lnTo>
                      <a:pt x="249" y="16"/>
                    </a:lnTo>
                    <a:lnTo>
                      <a:pt x="240" y="16"/>
                    </a:lnTo>
                    <a:lnTo>
                      <a:pt x="229" y="16"/>
                    </a:lnTo>
                    <a:lnTo>
                      <a:pt x="219" y="16"/>
                    </a:lnTo>
                    <a:lnTo>
                      <a:pt x="207" y="16"/>
                    </a:lnTo>
                    <a:lnTo>
                      <a:pt x="194" y="16"/>
                    </a:lnTo>
                    <a:lnTo>
                      <a:pt x="182" y="16"/>
                    </a:lnTo>
                    <a:lnTo>
                      <a:pt x="169" y="16"/>
                    </a:lnTo>
                    <a:lnTo>
                      <a:pt x="155" y="16"/>
                    </a:lnTo>
                    <a:lnTo>
                      <a:pt x="142" y="16"/>
                    </a:lnTo>
                    <a:lnTo>
                      <a:pt x="129" y="16"/>
                    </a:lnTo>
                    <a:lnTo>
                      <a:pt x="116" y="16"/>
                    </a:lnTo>
                    <a:lnTo>
                      <a:pt x="103" y="16"/>
                    </a:lnTo>
                    <a:lnTo>
                      <a:pt x="89" y="16"/>
                    </a:lnTo>
                    <a:lnTo>
                      <a:pt x="78" y="16"/>
                    </a:lnTo>
                    <a:lnTo>
                      <a:pt x="66" y="16"/>
                    </a:lnTo>
                    <a:lnTo>
                      <a:pt x="55" y="16"/>
                    </a:lnTo>
                    <a:lnTo>
                      <a:pt x="45" y="16"/>
                    </a:lnTo>
                    <a:lnTo>
                      <a:pt x="35" y="16"/>
                    </a:lnTo>
                    <a:lnTo>
                      <a:pt x="26" y="16"/>
                    </a:lnTo>
                    <a:lnTo>
                      <a:pt x="20" y="16"/>
                    </a:lnTo>
                    <a:lnTo>
                      <a:pt x="13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1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FBFB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Freeform 95"/>
              <p:cNvSpPr>
                <a:spLocks/>
              </p:cNvSpPr>
              <p:nvPr/>
            </p:nvSpPr>
            <p:spPr bwMode="auto">
              <a:xfrm>
                <a:off x="3617" y="2896"/>
                <a:ext cx="283" cy="16"/>
              </a:xfrm>
              <a:custGeom>
                <a:avLst/>
                <a:gdLst>
                  <a:gd name="T0" fmla="*/ 1 w 283"/>
                  <a:gd name="T1" fmla="*/ 16 h 16"/>
                  <a:gd name="T2" fmla="*/ 4 w 283"/>
                  <a:gd name="T3" fmla="*/ 16 h 16"/>
                  <a:gd name="T4" fmla="*/ 10 w 283"/>
                  <a:gd name="T5" fmla="*/ 15 h 16"/>
                  <a:gd name="T6" fmla="*/ 20 w 283"/>
                  <a:gd name="T7" fmla="*/ 12 h 16"/>
                  <a:gd name="T8" fmla="*/ 30 w 283"/>
                  <a:gd name="T9" fmla="*/ 11 h 16"/>
                  <a:gd name="T10" fmla="*/ 45 w 283"/>
                  <a:gd name="T11" fmla="*/ 8 h 16"/>
                  <a:gd name="T12" fmla="*/ 60 w 283"/>
                  <a:gd name="T13" fmla="*/ 5 h 16"/>
                  <a:gd name="T14" fmla="*/ 79 w 283"/>
                  <a:gd name="T15" fmla="*/ 4 h 16"/>
                  <a:gd name="T16" fmla="*/ 99 w 283"/>
                  <a:gd name="T17" fmla="*/ 3 h 16"/>
                  <a:gd name="T18" fmla="*/ 120 w 283"/>
                  <a:gd name="T19" fmla="*/ 1 h 16"/>
                  <a:gd name="T20" fmla="*/ 142 w 283"/>
                  <a:gd name="T21" fmla="*/ 0 h 16"/>
                  <a:gd name="T22" fmla="*/ 166 w 283"/>
                  <a:gd name="T23" fmla="*/ 1 h 16"/>
                  <a:gd name="T24" fmla="*/ 191 w 283"/>
                  <a:gd name="T25" fmla="*/ 1 h 16"/>
                  <a:gd name="T26" fmla="*/ 217 w 283"/>
                  <a:gd name="T27" fmla="*/ 4 h 16"/>
                  <a:gd name="T28" fmla="*/ 244 w 283"/>
                  <a:gd name="T29" fmla="*/ 8 h 16"/>
                  <a:gd name="T30" fmla="*/ 270 w 283"/>
                  <a:gd name="T31" fmla="*/ 13 h 16"/>
                  <a:gd name="T32" fmla="*/ 283 w 283"/>
                  <a:gd name="T33" fmla="*/ 16 h 16"/>
                  <a:gd name="T34" fmla="*/ 277 w 283"/>
                  <a:gd name="T35" fmla="*/ 16 h 16"/>
                  <a:gd name="T36" fmla="*/ 265 w 283"/>
                  <a:gd name="T37" fmla="*/ 16 h 16"/>
                  <a:gd name="T38" fmla="*/ 249 w 283"/>
                  <a:gd name="T39" fmla="*/ 16 h 16"/>
                  <a:gd name="T40" fmla="*/ 229 w 283"/>
                  <a:gd name="T41" fmla="*/ 16 h 16"/>
                  <a:gd name="T42" fmla="*/ 207 w 283"/>
                  <a:gd name="T43" fmla="*/ 16 h 16"/>
                  <a:gd name="T44" fmla="*/ 182 w 283"/>
                  <a:gd name="T45" fmla="*/ 16 h 16"/>
                  <a:gd name="T46" fmla="*/ 155 w 283"/>
                  <a:gd name="T47" fmla="*/ 16 h 16"/>
                  <a:gd name="T48" fmla="*/ 129 w 283"/>
                  <a:gd name="T49" fmla="*/ 16 h 16"/>
                  <a:gd name="T50" fmla="*/ 103 w 283"/>
                  <a:gd name="T51" fmla="*/ 16 h 16"/>
                  <a:gd name="T52" fmla="*/ 78 w 283"/>
                  <a:gd name="T53" fmla="*/ 16 h 16"/>
                  <a:gd name="T54" fmla="*/ 55 w 283"/>
                  <a:gd name="T55" fmla="*/ 16 h 16"/>
                  <a:gd name="T56" fmla="*/ 35 w 283"/>
                  <a:gd name="T57" fmla="*/ 16 h 16"/>
                  <a:gd name="T58" fmla="*/ 20 w 283"/>
                  <a:gd name="T59" fmla="*/ 16 h 16"/>
                  <a:gd name="T60" fmla="*/ 8 w 283"/>
                  <a:gd name="T61" fmla="*/ 16 h 16"/>
                  <a:gd name="T62" fmla="*/ 1 w 283"/>
                  <a:gd name="T63" fmla="*/ 16 h 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3"/>
                  <a:gd name="T97" fmla="*/ 0 h 16"/>
                  <a:gd name="T98" fmla="*/ 283 w 283"/>
                  <a:gd name="T99" fmla="*/ 16 h 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3" h="16">
                    <a:moveTo>
                      <a:pt x="0" y="16"/>
                    </a:moveTo>
                    <a:lnTo>
                      <a:pt x="1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5"/>
                    </a:lnTo>
                    <a:lnTo>
                      <a:pt x="10" y="15"/>
                    </a:lnTo>
                    <a:lnTo>
                      <a:pt x="14" y="13"/>
                    </a:lnTo>
                    <a:lnTo>
                      <a:pt x="20" y="12"/>
                    </a:lnTo>
                    <a:lnTo>
                      <a:pt x="25" y="12"/>
                    </a:lnTo>
                    <a:lnTo>
                      <a:pt x="30" y="11"/>
                    </a:lnTo>
                    <a:lnTo>
                      <a:pt x="37" y="9"/>
                    </a:lnTo>
                    <a:lnTo>
                      <a:pt x="45" y="8"/>
                    </a:lnTo>
                    <a:lnTo>
                      <a:pt x="53" y="7"/>
                    </a:lnTo>
                    <a:lnTo>
                      <a:pt x="60" y="5"/>
                    </a:lnTo>
                    <a:lnTo>
                      <a:pt x="70" y="5"/>
                    </a:lnTo>
                    <a:lnTo>
                      <a:pt x="79" y="4"/>
                    </a:lnTo>
                    <a:lnTo>
                      <a:pt x="88" y="3"/>
                    </a:lnTo>
                    <a:lnTo>
                      <a:pt x="99" y="3"/>
                    </a:lnTo>
                    <a:lnTo>
                      <a:pt x="109" y="1"/>
                    </a:lnTo>
                    <a:lnTo>
                      <a:pt x="120" y="1"/>
                    </a:lnTo>
                    <a:lnTo>
                      <a:pt x="130" y="0"/>
                    </a:lnTo>
                    <a:lnTo>
                      <a:pt x="142" y="0"/>
                    </a:lnTo>
                    <a:lnTo>
                      <a:pt x="154" y="0"/>
                    </a:lnTo>
                    <a:lnTo>
                      <a:pt x="166" y="1"/>
                    </a:lnTo>
                    <a:lnTo>
                      <a:pt x="179" y="1"/>
                    </a:lnTo>
                    <a:lnTo>
                      <a:pt x="191" y="1"/>
                    </a:lnTo>
                    <a:lnTo>
                      <a:pt x="204" y="3"/>
                    </a:lnTo>
                    <a:lnTo>
                      <a:pt x="217" y="4"/>
                    </a:lnTo>
                    <a:lnTo>
                      <a:pt x="231" y="5"/>
                    </a:lnTo>
                    <a:lnTo>
                      <a:pt x="244" y="8"/>
                    </a:lnTo>
                    <a:lnTo>
                      <a:pt x="257" y="11"/>
                    </a:lnTo>
                    <a:lnTo>
                      <a:pt x="270" y="13"/>
                    </a:lnTo>
                    <a:lnTo>
                      <a:pt x="283" y="16"/>
                    </a:lnTo>
                    <a:lnTo>
                      <a:pt x="281" y="16"/>
                    </a:lnTo>
                    <a:lnTo>
                      <a:pt x="277" y="16"/>
                    </a:lnTo>
                    <a:lnTo>
                      <a:pt x="271" y="16"/>
                    </a:lnTo>
                    <a:lnTo>
                      <a:pt x="265" y="16"/>
                    </a:lnTo>
                    <a:lnTo>
                      <a:pt x="258" y="16"/>
                    </a:lnTo>
                    <a:lnTo>
                      <a:pt x="249" y="16"/>
                    </a:lnTo>
                    <a:lnTo>
                      <a:pt x="240" y="16"/>
                    </a:lnTo>
                    <a:lnTo>
                      <a:pt x="229" y="16"/>
                    </a:lnTo>
                    <a:lnTo>
                      <a:pt x="219" y="16"/>
                    </a:lnTo>
                    <a:lnTo>
                      <a:pt x="207" y="16"/>
                    </a:lnTo>
                    <a:lnTo>
                      <a:pt x="194" y="16"/>
                    </a:lnTo>
                    <a:lnTo>
                      <a:pt x="182" y="16"/>
                    </a:lnTo>
                    <a:lnTo>
                      <a:pt x="169" y="16"/>
                    </a:lnTo>
                    <a:lnTo>
                      <a:pt x="155" y="16"/>
                    </a:lnTo>
                    <a:lnTo>
                      <a:pt x="142" y="16"/>
                    </a:lnTo>
                    <a:lnTo>
                      <a:pt x="129" y="16"/>
                    </a:lnTo>
                    <a:lnTo>
                      <a:pt x="116" y="16"/>
                    </a:lnTo>
                    <a:lnTo>
                      <a:pt x="103" y="16"/>
                    </a:lnTo>
                    <a:lnTo>
                      <a:pt x="89" y="16"/>
                    </a:lnTo>
                    <a:lnTo>
                      <a:pt x="78" y="16"/>
                    </a:lnTo>
                    <a:lnTo>
                      <a:pt x="66" y="16"/>
                    </a:lnTo>
                    <a:lnTo>
                      <a:pt x="55" y="16"/>
                    </a:lnTo>
                    <a:lnTo>
                      <a:pt x="45" y="16"/>
                    </a:lnTo>
                    <a:lnTo>
                      <a:pt x="35" y="16"/>
                    </a:lnTo>
                    <a:lnTo>
                      <a:pt x="26" y="16"/>
                    </a:lnTo>
                    <a:lnTo>
                      <a:pt x="20" y="16"/>
                    </a:lnTo>
                    <a:lnTo>
                      <a:pt x="13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1" y="16"/>
                    </a:lnTo>
                    <a:lnTo>
                      <a:pt x="0" y="1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Oval 96"/>
              <p:cNvSpPr>
                <a:spLocks noChangeArrowheads="1"/>
              </p:cNvSpPr>
              <p:nvPr/>
            </p:nvSpPr>
            <p:spPr bwMode="auto">
              <a:xfrm>
                <a:off x="3745" y="3221"/>
                <a:ext cx="31" cy="28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5" name="Oval 97"/>
              <p:cNvSpPr>
                <a:spLocks noChangeArrowheads="1"/>
              </p:cNvSpPr>
              <p:nvPr/>
            </p:nvSpPr>
            <p:spPr bwMode="auto">
              <a:xfrm>
                <a:off x="3745" y="3221"/>
                <a:ext cx="31" cy="28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6" name="Oval 98"/>
              <p:cNvSpPr>
                <a:spLocks noChangeArrowheads="1"/>
              </p:cNvSpPr>
              <p:nvPr/>
            </p:nvSpPr>
            <p:spPr bwMode="auto">
              <a:xfrm>
                <a:off x="3745" y="3252"/>
                <a:ext cx="31" cy="29"/>
              </a:xfrm>
              <a:prstGeom prst="ellipse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517" name="Oval 99"/>
              <p:cNvSpPr>
                <a:spLocks noChangeArrowheads="1"/>
              </p:cNvSpPr>
              <p:nvPr/>
            </p:nvSpPr>
            <p:spPr bwMode="auto">
              <a:xfrm>
                <a:off x="3745" y="3252"/>
                <a:ext cx="31" cy="29"/>
              </a:xfrm>
              <a:prstGeom prst="ellips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</p:grpSp>
        <p:sp>
          <p:nvSpPr>
            <p:cNvPr id="17417" name="Rectangle 100"/>
            <p:cNvSpPr>
              <a:spLocks noChangeArrowheads="1"/>
            </p:cNvSpPr>
            <p:nvPr/>
          </p:nvSpPr>
          <p:spPr bwMode="auto">
            <a:xfrm>
              <a:off x="6834164" y="4168776"/>
              <a:ext cx="43973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5000" b="1">
                  <a:solidFill>
                    <a:srgbClr val="000000"/>
                  </a:solidFill>
                  <a:latin typeface="Constantia" pitchFamily="18" charset="0"/>
                </a:rPr>
                <a:t>?</a:t>
              </a:r>
              <a:endParaRPr lang="en-US" sz="2400" b="1">
                <a:latin typeface="Constantia" pitchFamily="18" charset="0"/>
              </a:endParaRPr>
            </a:p>
          </p:txBody>
        </p:sp>
        <p:sp>
          <p:nvSpPr>
            <p:cNvPr id="17418" name="Text Box 101"/>
            <p:cNvSpPr txBox="1">
              <a:spLocks noChangeArrowheads="1"/>
            </p:cNvSpPr>
            <p:nvPr/>
          </p:nvSpPr>
          <p:spPr bwMode="auto">
            <a:xfrm>
              <a:off x="1811314" y="5091113"/>
              <a:ext cx="11525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nstantia" pitchFamily="18" charset="0"/>
                </a:rPr>
                <a:t>Win64</a:t>
              </a:r>
            </a:p>
          </p:txBody>
        </p:sp>
        <p:sp>
          <p:nvSpPr>
            <p:cNvPr id="17419" name="Text Box 102"/>
            <p:cNvSpPr txBox="1">
              <a:spLocks noChangeArrowheads="1"/>
            </p:cNvSpPr>
            <p:nvPr/>
          </p:nvSpPr>
          <p:spPr bwMode="auto">
            <a:xfrm>
              <a:off x="3213077" y="5024438"/>
              <a:ext cx="1377950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latin typeface="Constantia" pitchFamily="18" charset="0"/>
                </a:rPr>
                <a:t>Win32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b="1">
                  <a:latin typeface="Constantia" pitchFamily="18" charset="0"/>
                </a:rPr>
                <a:t>(XP,2K,98)</a:t>
              </a:r>
            </a:p>
          </p:txBody>
        </p:sp>
        <p:sp>
          <p:nvSpPr>
            <p:cNvPr id="17420" name="Text Box 103"/>
            <p:cNvSpPr txBox="1">
              <a:spLocks noChangeArrowheads="1"/>
            </p:cNvSpPr>
            <p:nvPr/>
          </p:nvSpPr>
          <p:spPr bwMode="auto">
            <a:xfrm>
              <a:off x="5072039" y="5091113"/>
              <a:ext cx="1244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nstantia" pitchFamily="18" charset="0"/>
                </a:rPr>
                <a:t>WinCE</a:t>
              </a:r>
            </a:p>
          </p:txBody>
        </p:sp>
        <p:grpSp>
          <p:nvGrpSpPr>
            <p:cNvPr id="17421" name="Group 104"/>
            <p:cNvGrpSpPr>
              <a:grpSpLocks/>
            </p:cNvGrpSpPr>
            <p:nvPr/>
          </p:nvGrpSpPr>
          <p:grpSpPr bwMode="auto">
            <a:xfrm>
              <a:off x="3697264" y="4119563"/>
              <a:ext cx="422275" cy="811213"/>
              <a:chOff x="1848" y="2820"/>
              <a:chExt cx="266" cy="511"/>
            </a:xfrm>
          </p:grpSpPr>
          <p:sp>
            <p:nvSpPr>
              <p:cNvPr id="17426" name="Rectangle 105"/>
              <p:cNvSpPr>
                <a:spLocks noChangeArrowheads="1"/>
              </p:cNvSpPr>
              <p:nvPr/>
            </p:nvSpPr>
            <p:spPr bwMode="auto">
              <a:xfrm>
                <a:off x="1848" y="2820"/>
                <a:ext cx="266" cy="511"/>
              </a:xfrm>
              <a:prstGeom prst="rect">
                <a:avLst/>
              </a:prstGeom>
              <a:solidFill>
                <a:srgbClr val="F2F2F2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27" name="Rectangle 106"/>
              <p:cNvSpPr>
                <a:spLocks noChangeArrowheads="1"/>
              </p:cNvSpPr>
              <p:nvPr/>
            </p:nvSpPr>
            <p:spPr bwMode="auto">
              <a:xfrm>
                <a:off x="1848" y="2820"/>
                <a:ext cx="266" cy="511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28" name="Rectangle 107"/>
              <p:cNvSpPr>
                <a:spLocks noChangeArrowheads="1"/>
              </p:cNvSpPr>
              <p:nvPr/>
            </p:nvSpPr>
            <p:spPr bwMode="auto">
              <a:xfrm>
                <a:off x="1864" y="3081"/>
                <a:ext cx="206" cy="205"/>
              </a:xfrm>
              <a:prstGeom prst="rect">
                <a:avLst/>
              </a:prstGeom>
              <a:noFill/>
              <a:ln w="4763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29" name="Freeform 108"/>
              <p:cNvSpPr>
                <a:spLocks/>
              </p:cNvSpPr>
              <p:nvPr/>
            </p:nvSpPr>
            <p:spPr bwMode="auto">
              <a:xfrm>
                <a:off x="1864" y="2845"/>
                <a:ext cx="206" cy="181"/>
              </a:xfrm>
              <a:custGeom>
                <a:avLst/>
                <a:gdLst>
                  <a:gd name="T0" fmla="*/ 0 w 206"/>
                  <a:gd name="T1" fmla="*/ 0 h 181"/>
                  <a:gd name="T2" fmla="*/ 206 w 206"/>
                  <a:gd name="T3" fmla="*/ 0 h 181"/>
                  <a:gd name="T4" fmla="*/ 206 w 206"/>
                  <a:gd name="T5" fmla="*/ 181 h 181"/>
                  <a:gd name="T6" fmla="*/ 0 w 206"/>
                  <a:gd name="T7" fmla="*/ 181 h 181"/>
                  <a:gd name="T8" fmla="*/ 0 w 206"/>
                  <a:gd name="T9" fmla="*/ 1 h 181"/>
                  <a:gd name="T10" fmla="*/ 0 w 206"/>
                  <a:gd name="T11" fmla="*/ 181 h 181"/>
                  <a:gd name="T12" fmla="*/ 174 w 206"/>
                  <a:gd name="T13" fmla="*/ 181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"/>
                  <a:gd name="T22" fmla="*/ 0 h 181"/>
                  <a:gd name="T23" fmla="*/ 206 w 206"/>
                  <a:gd name="T24" fmla="*/ 181 h 1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" h="181">
                    <a:moveTo>
                      <a:pt x="0" y="0"/>
                    </a:moveTo>
                    <a:lnTo>
                      <a:pt x="206" y="0"/>
                    </a:lnTo>
                    <a:lnTo>
                      <a:pt x="206" y="181"/>
                    </a:lnTo>
                    <a:lnTo>
                      <a:pt x="0" y="18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174" y="181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109"/>
              <p:cNvSpPr>
                <a:spLocks noChangeShapeType="1"/>
              </p:cNvSpPr>
              <p:nvPr/>
            </p:nvSpPr>
            <p:spPr bwMode="auto">
              <a:xfrm>
                <a:off x="1863" y="2967"/>
                <a:ext cx="20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Oval 110"/>
              <p:cNvSpPr>
                <a:spLocks noChangeArrowheads="1"/>
              </p:cNvSpPr>
              <p:nvPr/>
            </p:nvSpPr>
            <p:spPr bwMode="auto">
              <a:xfrm>
                <a:off x="1927" y="3245"/>
                <a:ext cx="7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2" name="Oval 111"/>
              <p:cNvSpPr>
                <a:spLocks noChangeArrowheads="1"/>
              </p:cNvSpPr>
              <p:nvPr/>
            </p:nvSpPr>
            <p:spPr bwMode="auto">
              <a:xfrm>
                <a:off x="1927" y="3245"/>
                <a:ext cx="7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3" name="Oval 112"/>
              <p:cNvSpPr>
                <a:spLocks noChangeArrowheads="1"/>
              </p:cNvSpPr>
              <p:nvPr/>
            </p:nvSpPr>
            <p:spPr bwMode="auto">
              <a:xfrm>
                <a:off x="1947" y="3245"/>
                <a:ext cx="7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4" name="Oval 113"/>
              <p:cNvSpPr>
                <a:spLocks noChangeArrowheads="1"/>
              </p:cNvSpPr>
              <p:nvPr/>
            </p:nvSpPr>
            <p:spPr bwMode="auto">
              <a:xfrm>
                <a:off x="1947" y="3245"/>
                <a:ext cx="7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5" name="Oval 114"/>
              <p:cNvSpPr>
                <a:spLocks noChangeArrowheads="1"/>
              </p:cNvSpPr>
              <p:nvPr/>
            </p:nvSpPr>
            <p:spPr bwMode="auto">
              <a:xfrm>
                <a:off x="1964" y="3245"/>
                <a:ext cx="7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6" name="Oval 115"/>
              <p:cNvSpPr>
                <a:spLocks noChangeArrowheads="1"/>
              </p:cNvSpPr>
              <p:nvPr/>
            </p:nvSpPr>
            <p:spPr bwMode="auto">
              <a:xfrm>
                <a:off x="1964" y="3245"/>
                <a:ext cx="7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7" name="Oval 116"/>
              <p:cNvSpPr>
                <a:spLocks noChangeArrowheads="1"/>
              </p:cNvSpPr>
              <p:nvPr/>
            </p:nvSpPr>
            <p:spPr bwMode="auto">
              <a:xfrm>
                <a:off x="1984" y="3245"/>
                <a:ext cx="7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8" name="Oval 117"/>
              <p:cNvSpPr>
                <a:spLocks noChangeArrowheads="1"/>
              </p:cNvSpPr>
              <p:nvPr/>
            </p:nvSpPr>
            <p:spPr bwMode="auto">
              <a:xfrm>
                <a:off x="1984" y="3245"/>
                <a:ext cx="7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39" name="Oval 118"/>
              <p:cNvSpPr>
                <a:spLocks noChangeArrowheads="1"/>
              </p:cNvSpPr>
              <p:nvPr/>
            </p:nvSpPr>
            <p:spPr bwMode="auto">
              <a:xfrm>
                <a:off x="1927" y="3260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0" name="Oval 119"/>
              <p:cNvSpPr>
                <a:spLocks noChangeArrowheads="1"/>
              </p:cNvSpPr>
              <p:nvPr/>
            </p:nvSpPr>
            <p:spPr bwMode="auto">
              <a:xfrm>
                <a:off x="1927" y="3260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1" name="Oval 120"/>
              <p:cNvSpPr>
                <a:spLocks noChangeArrowheads="1"/>
              </p:cNvSpPr>
              <p:nvPr/>
            </p:nvSpPr>
            <p:spPr bwMode="auto">
              <a:xfrm>
                <a:off x="1947" y="3260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2" name="Oval 121"/>
              <p:cNvSpPr>
                <a:spLocks noChangeArrowheads="1"/>
              </p:cNvSpPr>
              <p:nvPr/>
            </p:nvSpPr>
            <p:spPr bwMode="auto">
              <a:xfrm>
                <a:off x="1947" y="3260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3" name="Oval 122"/>
              <p:cNvSpPr>
                <a:spLocks noChangeArrowheads="1"/>
              </p:cNvSpPr>
              <p:nvPr/>
            </p:nvSpPr>
            <p:spPr bwMode="auto">
              <a:xfrm>
                <a:off x="1964" y="3260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4" name="Oval 123"/>
              <p:cNvSpPr>
                <a:spLocks noChangeArrowheads="1"/>
              </p:cNvSpPr>
              <p:nvPr/>
            </p:nvSpPr>
            <p:spPr bwMode="auto">
              <a:xfrm>
                <a:off x="1964" y="3260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5" name="Oval 124"/>
              <p:cNvSpPr>
                <a:spLocks noChangeArrowheads="1"/>
              </p:cNvSpPr>
              <p:nvPr/>
            </p:nvSpPr>
            <p:spPr bwMode="auto">
              <a:xfrm>
                <a:off x="1984" y="3260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6" name="Oval 125"/>
              <p:cNvSpPr>
                <a:spLocks noChangeArrowheads="1"/>
              </p:cNvSpPr>
              <p:nvPr/>
            </p:nvSpPr>
            <p:spPr bwMode="auto">
              <a:xfrm>
                <a:off x="1984" y="3260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7" name="Oval 126"/>
              <p:cNvSpPr>
                <a:spLocks noChangeArrowheads="1"/>
              </p:cNvSpPr>
              <p:nvPr/>
            </p:nvSpPr>
            <p:spPr bwMode="auto">
              <a:xfrm>
                <a:off x="1927" y="3274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8" name="Oval 127"/>
              <p:cNvSpPr>
                <a:spLocks noChangeArrowheads="1"/>
              </p:cNvSpPr>
              <p:nvPr/>
            </p:nvSpPr>
            <p:spPr bwMode="auto">
              <a:xfrm>
                <a:off x="1927" y="3274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49" name="Oval 128"/>
              <p:cNvSpPr>
                <a:spLocks noChangeArrowheads="1"/>
              </p:cNvSpPr>
              <p:nvPr/>
            </p:nvSpPr>
            <p:spPr bwMode="auto">
              <a:xfrm>
                <a:off x="1947" y="3274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0" name="Oval 129"/>
              <p:cNvSpPr>
                <a:spLocks noChangeArrowheads="1"/>
              </p:cNvSpPr>
              <p:nvPr/>
            </p:nvSpPr>
            <p:spPr bwMode="auto">
              <a:xfrm>
                <a:off x="1947" y="3274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1" name="Oval 130"/>
              <p:cNvSpPr>
                <a:spLocks noChangeArrowheads="1"/>
              </p:cNvSpPr>
              <p:nvPr/>
            </p:nvSpPr>
            <p:spPr bwMode="auto">
              <a:xfrm>
                <a:off x="1966" y="3274"/>
                <a:ext cx="6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2" name="Oval 131"/>
              <p:cNvSpPr>
                <a:spLocks noChangeArrowheads="1"/>
              </p:cNvSpPr>
              <p:nvPr/>
            </p:nvSpPr>
            <p:spPr bwMode="auto">
              <a:xfrm>
                <a:off x="1966" y="3274"/>
                <a:ext cx="6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3" name="Oval 132"/>
              <p:cNvSpPr>
                <a:spLocks noChangeArrowheads="1"/>
              </p:cNvSpPr>
              <p:nvPr/>
            </p:nvSpPr>
            <p:spPr bwMode="auto">
              <a:xfrm>
                <a:off x="1984" y="3274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4" name="Oval 133"/>
              <p:cNvSpPr>
                <a:spLocks noChangeArrowheads="1"/>
              </p:cNvSpPr>
              <p:nvPr/>
            </p:nvSpPr>
            <p:spPr bwMode="auto">
              <a:xfrm>
                <a:off x="1984" y="3274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5" name="Oval 134"/>
              <p:cNvSpPr>
                <a:spLocks noChangeArrowheads="1"/>
              </p:cNvSpPr>
              <p:nvPr/>
            </p:nvSpPr>
            <p:spPr bwMode="auto">
              <a:xfrm>
                <a:off x="2001" y="3245"/>
                <a:ext cx="7" cy="7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6" name="Oval 135"/>
              <p:cNvSpPr>
                <a:spLocks noChangeArrowheads="1"/>
              </p:cNvSpPr>
              <p:nvPr/>
            </p:nvSpPr>
            <p:spPr bwMode="auto">
              <a:xfrm>
                <a:off x="2001" y="3245"/>
                <a:ext cx="7" cy="7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7" name="Oval 136"/>
              <p:cNvSpPr>
                <a:spLocks noChangeArrowheads="1"/>
              </p:cNvSpPr>
              <p:nvPr/>
            </p:nvSpPr>
            <p:spPr bwMode="auto">
              <a:xfrm>
                <a:off x="2001" y="3260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8" name="Oval 137"/>
              <p:cNvSpPr>
                <a:spLocks noChangeArrowheads="1"/>
              </p:cNvSpPr>
              <p:nvPr/>
            </p:nvSpPr>
            <p:spPr bwMode="auto">
              <a:xfrm>
                <a:off x="2001" y="3260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59" name="Oval 138"/>
              <p:cNvSpPr>
                <a:spLocks noChangeArrowheads="1"/>
              </p:cNvSpPr>
              <p:nvPr/>
            </p:nvSpPr>
            <p:spPr bwMode="auto">
              <a:xfrm>
                <a:off x="2001" y="3274"/>
                <a:ext cx="7" cy="5"/>
              </a:xfrm>
              <a:prstGeom prst="ellipse">
                <a:avLst/>
              </a:prstGeom>
              <a:solidFill>
                <a:srgbClr val="7F7F7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0" name="Oval 139"/>
              <p:cNvSpPr>
                <a:spLocks noChangeArrowheads="1"/>
              </p:cNvSpPr>
              <p:nvPr/>
            </p:nvSpPr>
            <p:spPr bwMode="auto">
              <a:xfrm>
                <a:off x="2001" y="3274"/>
                <a:ext cx="7" cy="5"/>
              </a:xfrm>
              <a:prstGeom prst="ellipse">
                <a:avLst/>
              </a:prstGeom>
              <a:noFill/>
              <a:ln w="1588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1" name="Line 140"/>
              <p:cNvSpPr>
                <a:spLocks noChangeShapeType="1"/>
              </p:cNvSpPr>
              <p:nvPr/>
            </p:nvSpPr>
            <p:spPr bwMode="auto">
              <a:xfrm>
                <a:off x="1896" y="3287"/>
                <a:ext cx="1" cy="44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Rectangle 141"/>
              <p:cNvSpPr>
                <a:spLocks noChangeArrowheads="1"/>
              </p:cNvSpPr>
              <p:nvPr/>
            </p:nvSpPr>
            <p:spPr bwMode="auto">
              <a:xfrm>
                <a:off x="1863" y="3034"/>
                <a:ext cx="208" cy="27"/>
              </a:xfrm>
              <a:prstGeom prst="rect">
                <a:avLst/>
              </a:prstGeom>
              <a:solidFill>
                <a:srgbClr val="E5E5E5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3" name="Rectangle 142"/>
              <p:cNvSpPr>
                <a:spLocks noChangeArrowheads="1"/>
              </p:cNvSpPr>
              <p:nvPr/>
            </p:nvSpPr>
            <p:spPr bwMode="auto">
              <a:xfrm>
                <a:off x="1863" y="3034"/>
                <a:ext cx="208" cy="27"/>
              </a:xfrm>
              <a:prstGeom prst="rect">
                <a:avLst/>
              </a:prstGeom>
              <a:noFill/>
              <a:ln w="1588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4" name="Rectangle 143"/>
              <p:cNvSpPr>
                <a:spLocks noChangeArrowheads="1"/>
              </p:cNvSpPr>
              <p:nvPr/>
            </p:nvSpPr>
            <p:spPr bwMode="auto">
              <a:xfrm>
                <a:off x="1864" y="3035"/>
                <a:ext cx="105" cy="25"/>
              </a:xfrm>
              <a:prstGeom prst="rect">
                <a:avLst/>
              </a:prstGeom>
              <a:solidFill>
                <a:srgbClr val="E5E5E5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5" name="Rectangle 144"/>
              <p:cNvSpPr>
                <a:spLocks noChangeArrowheads="1"/>
              </p:cNvSpPr>
              <p:nvPr/>
            </p:nvSpPr>
            <p:spPr bwMode="auto">
              <a:xfrm>
                <a:off x="1864" y="3035"/>
                <a:ext cx="105" cy="25"/>
              </a:xfrm>
              <a:prstGeom prst="rect">
                <a:avLst/>
              </a:prstGeom>
              <a:noFill/>
              <a:ln w="4763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6" name="Rectangle 145"/>
              <p:cNvSpPr>
                <a:spLocks noChangeArrowheads="1"/>
              </p:cNvSpPr>
              <p:nvPr/>
            </p:nvSpPr>
            <p:spPr bwMode="auto">
              <a:xfrm>
                <a:off x="1867" y="3043"/>
                <a:ext cx="99" cy="4"/>
              </a:xfrm>
              <a:prstGeom prst="rect">
                <a:avLst/>
              </a:prstGeom>
              <a:solidFill>
                <a:srgbClr val="D8D8D8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7" name="Rectangle 146"/>
              <p:cNvSpPr>
                <a:spLocks noChangeArrowheads="1"/>
              </p:cNvSpPr>
              <p:nvPr/>
            </p:nvSpPr>
            <p:spPr bwMode="auto">
              <a:xfrm>
                <a:off x="1867" y="3043"/>
                <a:ext cx="99" cy="4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8" name="Rectangle 147"/>
              <p:cNvSpPr>
                <a:spLocks noChangeArrowheads="1"/>
              </p:cNvSpPr>
              <p:nvPr/>
            </p:nvSpPr>
            <p:spPr bwMode="auto">
              <a:xfrm>
                <a:off x="1901" y="3045"/>
                <a:ext cx="32" cy="6"/>
              </a:xfrm>
              <a:prstGeom prst="rect">
                <a:avLst/>
              </a:prstGeom>
              <a:solidFill>
                <a:srgbClr val="F2F2F2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69" name="Rectangle 148"/>
              <p:cNvSpPr>
                <a:spLocks noChangeArrowheads="1"/>
              </p:cNvSpPr>
              <p:nvPr/>
            </p:nvSpPr>
            <p:spPr bwMode="auto">
              <a:xfrm>
                <a:off x="1901" y="3045"/>
                <a:ext cx="32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70" name="Freeform 149"/>
              <p:cNvSpPr>
                <a:spLocks/>
              </p:cNvSpPr>
              <p:nvPr/>
            </p:nvSpPr>
            <p:spPr bwMode="auto">
              <a:xfrm>
                <a:off x="1900" y="3040"/>
                <a:ext cx="34" cy="1"/>
              </a:xfrm>
              <a:custGeom>
                <a:avLst/>
                <a:gdLst>
                  <a:gd name="T0" fmla="*/ 33 w 34"/>
                  <a:gd name="T1" fmla="*/ 0 h 1"/>
                  <a:gd name="T2" fmla="*/ 1 w 34"/>
                  <a:gd name="T3" fmla="*/ 0 h 1"/>
                  <a:gd name="T4" fmla="*/ 0 w 34"/>
                  <a:gd name="T5" fmla="*/ 1 h 1"/>
                  <a:gd name="T6" fmla="*/ 34 w 34"/>
                  <a:gd name="T7" fmla="*/ 1 h 1"/>
                  <a:gd name="T8" fmla="*/ 33 w 34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"/>
                  <a:gd name="T17" fmla="*/ 34 w 34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">
                    <a:moveTo>
                      <a:pt x="3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Freeform 150"/>
              <p:cNvSpPr>
                <a:spLocks/>
              </p:cNvSpPr>
              <p:nvPr/>
            </p:nvSpPr>
            <p:spPr bwMode="auto">
              <a:xfrm>
                <a:off x="1900" y="3040"/>
                <a:ext cx="34" cy="1"/>
              </a:xfrm>
              <a:custGeom>
                <a:avLst/>
                <a:gdLst>
                  <a:gd name="T0" fmla="*/ 33 w 34"/>
                  <a:gd name="T1" fmla="*/ 0 h 1"/>
                  <a:gd name="T2" fmla="*/ 1 w 34"/>
                  <a:gd name="T3" fmla="*/ 0 h 1"/>
                  <a:gd name="T4" fmla="*/ 0 w 34"/>
                  <a:gd name="T5" fmla="*/ 1 h 1"/>
                  <a:gd name="T6" fmla="*/ 34 w 34"/>
                  <a:gd name="T7" fmla="*/ 1 h 1"/>
                  <a:gd name="T8" fmla="*/ 33 w 34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1"/>
                  <a:gd name="T17" fmla="*/ 34 w 34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1">
                    <a:moveTo>
                      <a:pt x="33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3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Freeform 151"/>
              <p:cNvSpPr>
                <a:spLocks/>
              </p:cNvSpPr>
              <p:nvPr/>
            </p:nvSpPr>
            <p:spPr bwMode="auto">
              <a:xfrm>
                <a:off x="1933" y="3044"/>
                <a:ext cx="33" cy="1"/>
              </a:xfrm>
              <a:custGeom>
                <a:avLst/>
                <a:gdLst>
                  <a:gd name="T0" fmla="*/ 31 w 33"/>
                  <a:gd name="T1" fmla="*/ 0 h 1"/>
                  <a:gd name="T2" fmla="*/ 0 w 33"/>
                  <a:gd name="T3" fmla="*/ 0 h 1"/>
                  <a:gd name="T4" fmla="*/ 0 w 33"/>
                  <a:gd name="T5" fmla="*/ 1 h 1"/>
                  <a:gd name="T6" fmla="*/ 33 w 33"/>
                  <a:gd name="T7" fmla="*/ 1 h 1"/>
                  <a:gd name="T8" fmla="*/ 31 w 33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"/>
                  <a:gd name="T17" fmla="*/ 33 w 33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">
                    <a:moveTo>
                      <a:pt x="3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33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CCCCC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Freeform 152"/>
              <p:cNvSpPr>
                <a:spLocks/>
              </p:cNvSpPr>
              <p:nvPr/>
            </p:nvSpPr>
            <p:spPr bwMode="auto">
              <a:xfrm>
                <a:off x="1933" y="3044"/>
                <a:ext cx="33" cy="1"/>
              </a:xfrm>
              <a:custGeom>
                <a:avLst/>
                <a:gdLst>
                  <a:gd name="T0" fmla="*/ 31 w 33"/>
                  <a:gd name="T1" fmla="*/ 0 h 1"/>
                  <a:gd name="T2" fmla="*/ 0 w 33"/>
                  <a:gd name="T3" fmla="*/ 0 h 1"/>
                  <a:gd name="T4" fmla="*/ 0 w 33"/>
                  <a:gd name="T5" fmla="*/ 1 h 1"/>
                  <a:gd name="T6" fmla="*/ 33 w 33"/>
                  <a:gd name="T7" fmla="*/ 1 h 1"/>
                  <a:gd name="T8" fmla="*/ 31 w 33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"/>
                  <a:gd name="T17" fmla="*/ 33 w 33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">
                    <a:moveTo>
                      <a:pt x="3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33" y="1"/>
                    </a:lnTo>
                    <a:lnTo>
                      <a:pt x="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4" name="Freeform 153"/>
              <p:cNvSpPr>
                <a:spLocks/>
              </p:cNvSpPr>
              <p:nvPr/>
            </p:nvSpPr>
            <p:spPr bwMode="auto">
              <a:xfrm>
                <a:off x="1901" y="3045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  <a:gd name="T8" fmla="*/ 0 w 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5" name="Freeform 154"/>
              <p:cNvSpPr>
                <a:spLocks/>
              </p:cNvSpPr>
              <p:nvPr/>
            </p:nvSpPr>
            <p:spPr bwMode="auto">
              <a:xfrm>
                <a:off x="1901" y="3045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4 h 4"/>
                  <a:gd name="T6" fmla="*/ 1 w 1"/>
                  <a:gd name="T7" fmla="*/ 0 h 4"/>
                  <a:gd name="T8" fmla="*/ 0 w 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Freeform 155"/>
              <p:cNvSpPr>
                <a:spLocks/>
              </p:cNvSpPr>
              <p:nvPr/>
            </p:nvSpPr>
            <p:spPr bwMode="auto">
              <a:xfrm>
                <a:off x="1930" y="3045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0 w 1"/>
                  <a:gd name="T7" fmla="*/ 0 h 4"/>
                  <a:gd name="T8" fmla="*/ 1 w 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Freeform 156"/>
              <p:cNvSpPr>
                <a:spLocks/>
              </p:cNvSpPr>
              <p:nvPr/>
            </p:nvSpPr>
            <p:spPr bwMode="auto">
              <a:xfrm>
                <a:off x="1930" y="3045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4 h 4"/>
                  <a:gd name="T6" fmla="*/ 0 w 1"/>
                  <a:gd name="T7" fmla="*/ 0 h 4"/>
                  <a:gd name="T8" fmla="*/ 1 w 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Rectangle 157"/>
              <p:cNvSpPr>
                <a:spLocks noChangeArrowheads="1"/>
              </p:cNvSpPr>
              <p:nvPr/>
            </p:nvSpPr>
            <p:spPr bwMode="auto">
              <a:xfrm>
                <a:off x="1889" y="3052"/>
                <a:ext cx="7" cy="3"/>
              </a:xfrm>
              <a:prstGeom prst="rect">
                <a:avLst/>
              </a:prstGeom>
              <a:solidFill>
                <a:srgbClr val="83FF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79" name="Rectangle 158"/>
              <p:cNvSpPr>
                <a:spLocks noChangeArrowheads="1"/>
              </p:cNvSpPr>
              <p:nvPr/>
            </p:nvSpPr>
            <p:spPr bwMode="auto">
              <a:xfrm>
                <a:off x="1889" y="3052"/>
                <a:ext cx="7" cy="3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80" name="Freeform 159"/>
              <p:cNvSpPr>
                <a:spLocks/>
              </p:cNvSpPr>
              <p:nvPr/>
            </p:nvSpPr>
            <p:spPr bwMode="auto">
              <a:xfrm>
                <a:off x="1865" y="3044"/>
                <a:ext cx="35" cy="1"/>
              </a:xfrm>
              <a:custGeom>
                <a:avLst/>
                <a:gdLst>
                  <a:gd name="T0" fmla="*/ 33 w 35"/>
                  <a:gd name="T1" fmla="*/ 0 h 1"/>
                  <a:gd name="T2" fmla="*/ 2 w 35"/>
                  <a:gd name="T3" fmla="*/ 0 h 1"/>
                  <a:gd name="T4" fmla="*/ 0 w 35"/>
                  <a:gd name="T5" fmla="*/ 1 h 1"/>
                  <a:gd name="T6" fmla="*/ 35 w 35"/>
                  <a:gd name="T7" fmla="*/ 1 h 1"/>
                  <a:gd name="T8" fmla="*/ 33 w 35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"/>
                  <a:gd name="T17" fmla="*/ 35 w 35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">
                    <a:moveTo>
                      <a:pt x="3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35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CCCCC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1" name="Freeform 160"/>
              <p:cNvSpPr>
                <a:spLocks/>
              </p:cNvSpPr>
              <p:nvPr/>
            </p:nvSpPr>
            <p:spPr bwMode="auto">
              <a:xfrm>
                <a:off x="1865" y="3044"/>
                <a:ext cx="35" cy="1"/>
              </a:xfrm>
              <a:custGeom>
                <a:avLst/>
                <a:gdLst>
                  <a:gd name="T0" fmla="*/ 33 w 35"/>
                  <a:gd name="T1" fmla="*/ 0 h 1"/>
                  <a:gd name="T2" fmla="*/ 2 w 35"/>
                  <a:gd name="T3" fmla="*/ 0 h 1"/>
                  <a:gd name="T4" fmla="*/ 0 w 35"/>
                  <a:gd name="T5" fmla="*/ 1 h 1"/>
                  <a:gd name="T6" fmla="*/ 35 w 35"/>
                  <a:gd name="T7" fmla="*/ 1 h 1"/>
                  <a:gd name="T8" fmla="*/ 33 w 35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"/>
                  <a:gd name="T17" fmla="*/ 35 w 35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">
                    <a:moveTo>
                      <a:pt x="3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35" y="1"/>
                    </a:lnTo>
                    <a:lnTo>
                      <a:pt x="3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Freeform 161"/>
              <p:cNvSpPr>
                <a:spLocks/>
              </p:cNvSpPr>
              <p:nvPr/>
            </p:nvSpPr>
            <p:spPr bwMode="auto">
              <a:xfrm>
                <a:off x="1938" y="3052"/>
                <a:ext cx="11" cy="3"/>
              </a:xfrm>
              <a:custGeom>
                <a:avLst/>
                <a:gdLst>
                  <a:gd name="T0" fmla="*/ 11 w 11"/>
                  <a:gd name="T1" fmla="*/ 1 h 3"/>
                  <a:gd name="T2" fmla="*/ 11 w 11"/>
                  <a:gd name="T3" fmla="*/ 1 h 3"/>
                  <a:gd name="T4" fmla="*/ 11 w 11"/>
                  <a:gd name="T5" fmla="*/ 0 h 3"/>
                  <a:gd name="T6" fmla="*/ 11 w 11"/>
                  <a:gd name="T7" fmla="*/ 0 h 3"/>
                  <a:gd name="T8" fmla="*/ 11 w 11"/>
                  <a:gd name="T9" fmla="*/ 0 h 3"/>
                  <a:gd name="T10" fmla="*/ 11 w 11"/>
                  <a:gd name="T11" fmla="*/ 0 h 3"/>
                  <a:gd name="T12" fmla="*/ 9 w 11"/>
                  <a:gd name="T13" fmla="*/ 0 h 3"/>
                  <a:gd name="T14" fmla="*/ 9 w 11"/>
                  <a:gd name="T15" fmla="*/ 0 h 3"/>
                  <a:gd name="T16" fmla="*/ 9 w 11"/>
                  <a:gd name="T17" fmla="*/ 0 h 3"/>
                  <a:gd name="T18" fmla="*/ 1 w 11"/>
                  <a:gd name="T19" fmla="*/ 0 h 3"/>
                  <a:gd name="T20" fmla="*/ 1 w 11"/>
                  <a:gd name="T21" fmla="*/ 0 h 3"/>
                  <a:gd name="T22" fmla="*/ 1 w 11"/>
                  <a:gd name="T23" fmla="*/ 0 h 3"/>
                  <a:gd name="T24" fmla="*/ 0 w 11"/>
                  <a:gd name="T25" fmla="*/ 0 h 3"/>
                  <a:gd name="T26" fmla="*/ 0 w 11"/>
                  <a:gd name="T27" fmla="*/ 0 h 3"/>
                  <a:gd name="T28" fmla="*/ 0 w 11"/>
                  <a:gd name="T29" fmla="*/ 0 h 3"/>
                  <a:gd name="T30" fmla="*/ 0 w 11"/>
                  <a:gd name="T31" fmla="*/ 0 h 3"/>
                  <a:gd name="T32" fmla="*/ 0 w 11"/>
                  <a:gd name="T33" fmla="*/ 1 h 3"/>
                  <a:gd name="T34" fmla="*/ 0 w 11"/>
                  <a:gd name="T35" fmla="*/ 1 h 3"/>
                  <a:gd name="T36" fmla="*/ 0 w 11"/>
                  <a:gd name="T37" fmla="*/ 1 h 3"/>
                  <a:gd name="T38" fmla="*/ 0 w 11"/>
                  <a:gd name="T39" fmla="*/ 1 h 3"/>
                  <a:gd name="T40" fmla="*/ 0 w 11"/>
                  <a:gd name="T41" fmla="*/ 1 h 3"/>
                  <a:gd name="T42" fmla="*/ 0 w 11"/>
                  <a:gd name="T43" fmla="*/ 3 h 3"/>
                  <a:gd name="T44" fmla="*/ 0 w 11"/>
                  <a:gd name="T45" fmla="*/ 3 h 3"/>
                  <a:gd name="T46" fmla="*/ 0 w 11"/>
                  <a:gd name="T47" fmla="*/ 3 h 3"/>
                  <a:gd name="T48" fmla="*/ 1 w 11"/>
                  <a:gd name="T49" fmla="*/ 3 h 3"/>
                  <a:gd name="T50" fmla="*/ 1 w 11"/>
                  <a:gd name="T51" fmla="*/ 3 h 3"/>
                  <a:gd name="T52" fmla="*/ 1 w 11"/>
                  <a:gd name="T53" fmla="*/ 3 h 3"/>
                  <a:gd name="T54" fmla="*/ 9 w 11"/>
                  <a:gd name="T55" fmla="*/ 3 h 3"/>
                  <a:gd name="T56" fmla="*/ 9 w 11"/>
                  <a:gd name="T57" fmla="*/ 3 h 3"/>
                  <a:gd name="T58" fmla="*/ 9 w 11"/>
                  <a:gd name="T59" fmla="*/ 3 h 3"/>
                  <a:gd name="T60" fmla="*/ 11 w 11"/>
                  <a:gd name="T61" fmla="*/ 3 h 3"/>
                  <a:gd name="T62" fmla="*/ 11 w 11"/>
                  <a:gd name="T63" fmla="*/ 3 h 3"/>
                  <a:gd name="T64" fmla="*/ 11 w 11"/>
                  <a:gd name="T65" fmla="*/ 3 h 3"/>
                  <a:gd name="T66" fmla="*/ 11 w 11"/>
                  <a:gd name="T67" fmla="*/ 1 h 3"/>
                  <a:gd name="T68" fmla="*/ 11 w 11"/>
                  <a:gd name="T69" fmla="*/ 1 h 3"/>
                  <a:gd name="T70" fmla="*/ 11 w 11"/>
                  <a:gd name="T71" fmla="*/ 1 h 3"/>
                  <a:gd name="T72" fmla="*/ 11 w 11"/>
                  <a:gd name="T73" fmla="*/ 1 h 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"/>
                  <a:gd name="T112" fmla="*/ 0 h 3"/>
                  <a:gd name="T113" fmla="*/ 11 w 11"/>
                  <a:gd name="T114" fmla="*/ 3 h 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" h="3">
                    <a:moveTo>
                      <a:pt x="11" y="1"/>
                    </a:moveTo>
                    <a:lnTo>
                      <a:pt x="11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D8D8D8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Freeform 162"/>
              <p:cNvSpPr>
                <a:spLocks/>
              </p:cNvSpPr>
              <p:nvPr/>
            </p:nvSpPr>
            <p:spPr bwMode="auto">
              <a:xfrm>
                <a:off x="1938" y="3052"/>
                <a:ext cx="11" cy="3"/>
              </a:xfrm>
              <a:custGeom>
                <a:avLst/>
                <a:gdLst>
                  <a:gd name="T0" fmla="*/ 11 w 11"/>
                  <a:gd name="T1" fmla="*/ 1 h 3"/>
                  <a:gd name="T2" fmla="*/ 11 w 11"/>
                  <a:gd name="T3" fmla="*/ 1 h 3"/>
                  <a:gd name="T4" fmla="*/ 11 w 11"/>
                  <a:gd name="T5" fmla="*/ 0 h 3"/>
                  <a:gd name="T6" fmla="*/ 11 w 11"/>
                  <a:gd name="T7" fmla="*/ 0 h 3"/>
                  <a:gd name="T8" fmla="*/ 11 w 11"/>
                  <a:gd name="T9" fmla="*/ 0 h 3"/>
                  <a:gd name="T10" fmla="*/ 11 w 11"/>
                  <a:gd name="T11" fmla="*/ 0 h 3"/>
                  <a:gd name="T12" fmla="*/ 9 w 11"/>
                  <a:gd name="T13" fmla="*/ 0 h 3"/>
                  <a:gd name="T14" fmla="*/ 9 w 11"/>
                  <a:gd name="T15" fmla="*/ 0 h 3"/>
                  <a:gd name="T16" fmla="*/ 9 w 11"/>
                  <a:gd name="T17" fmla="*/ 0 h 3"/>
                  <a:gd name="T18" fmla="*/ 1 w 11"/>
                  <a:gd name="T19" fmla="*/ 0 h 3"/>
                  <a:gd name="T20" fmla="*/ 1 w 11"/>
                  <a:gd name="T21" fmla="*/ 0 h 3"/>
                  <a:gd name="T22" fmla="*/ 1 w 11"/>
                  <a:gd name="T23" fmla="*/ 0 h 3"/>
                  <a:gd name="T24" fmla="*/ 0 w 11"/>
                  <a:gd name="T25" fmla="*/ 0 h 3"/>
                  <a:gd name="T26" fmla="*/ 0 w 11"/>
                  <a:gd name="T27" fmla="*/ 0 h 3"/>
                  <a:gd name="T28" fmla="*/ 0 w 11"/>
                  <a:gd name="T29" fmla="*/ 0 h 3"/>
                  <a:gd name="T30" fmla="*/ 0 w 11"/>
                  <a:gd name="T31" fmla="*/ 0 h 3"/>
                  <a:gd name="T32" fmla="*/ 0 w 11"/>
                  <a:gd name="T33" fmla="*/ 1 h 3"/>
                  <a:gd name="T34" fmla="*/ 0 w 11"/>
                  <a:gd name="T35" fmla="*/ 1 h 3"/>
                  <a:gd name="T36" fmla="*/ 0 w 11"/>
                  <a:gd name="T37" fmla="*/ 1 h 3"/>
                  <a:gd name="T38" fmla="*/ 0 w 11"/>
                  <a:gd name="T39" fmla="*/ 1 h 3"/>
                  <a:gd name="T40" fmla="*/ 0 w 11"/>
                  <a:gd name="T41" fmla="*/ 1 h 3"/>
                  <a:gd name="T42" fmla="*/ 0 w 11"/>
                  <a:gd name="T43" fmla="*/ 3 h 3"/>
                  <a:gd name="T44" fmla="*/ 0 w 11"/>
                  <a:gd name="T45" fmla="*/ 3 h 3"/>
                  <a:gd name="T46" fmla="*/ 0 w 11"/>
                  <a:gd name="T47" fmla="*/ 3 h 3"/>
                  <a:gd name="T48" fmla="*/ 1 w 11"/>
                  <a:gd name="T49" fmla="*/ 3 h 3"/>
                  <a:gd name="T50" fmla="*/ 1 w 11"/>
                  <a:gd name="T51" fmla="*/ 3 h 3"/>
                  <a:gd name="T52" fmla="*/ 1 w 11"/>
                  <a:gd name="T53" fmla="*/ 3 h 3"/>
                  <a:gd name="T54" fmla="*/ 9 w 11"/>
                  <a:gd name="T55" fmla="*/ 3 h 3"/>
                  <a:gd name="T56" fmla="*/ 9 w 11"/>
                  <a:gd name="T57" fmla="*/ 3 h 3"/>
                  <a:gd name="T58" fmla="*/ 9 w 11"/>
                  <a:gd name="T59" fmla="*/ 3 h 3"/>
                  <a:gd name="T60" fmla="*/ 11 w 11"/>
                  <a:gd name="T61" fmla="*/ 3 h 3"/>
                  <a:gd name="T62" fmla="*/ 11 w 11"/>
                  <a:gd name="T63" fmla="*/ 3 h 3"/>
                  <a:gd name="T64" fmla="*/ 11 w 11"/>
                  <a:gd name="T65" fmla="*/ 3 h 3"/>
                  <a:gd name="T66" fmla="*/ 11 w 11"/>
                  <a:gd name="T67" fmla="*/ 1 h 3"/>
                  <a:gd name="T68" fmla="*/ 11 w 11"/>
                  <a:gd name="T69" fmla="*/ 1 h 3"/>
                  <a:gd name="T70" fmla="*/ 11 w 11"/>
                  <a:gd name="T71" fmla="*/ 1 h 3"/>
                  <a:gd name="T72" fmla="*/ 11 w 11"/>
                  <a:gd name="T73" fmla="*/ 1 h 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"/>
                  <a:gd name="T112" fmla="*/ 0 h 3"/>
                  <a:gd name="T113" fmla="*/ 11 w 11"/>
                  <a:gd name="T114" fmla="*/ 3 h 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" h="3">
                    <a:moveTo>
                      <a:pt x="11" y="1"/>
                    </a:moveTo>
                    <a:lnTo>
                      <a:pt x="11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1" y="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4" name="Line 163"/>
              <p:cNvSpPr>
                <a:spLocks noChangeShapeType="1"/>
              </p:cNvSpPr>
              <p:nvPr/>
            </p:nvSpPr>
            <p:spPr bwMode="auto">
              <a:xfrm>
                <a:off x="1863" y="2905"/>
                <a:ext cx="20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5" name="Rectangle 164"/>
              <p:cNvSpPr>
                <a:spLocks noChangeArrowheads="1"/>
              </p:cNvSpPr>
              <p:nvPr/>
            </p:nvSpPr>
            <p:spPr bwMode="auto">
              <a:xfrm>
                <a:off x="1909" y="2862"/>
                <a:ext cx="116" cy="25"/>
              </a:xfrm>
              <a:prstGeom prst="rect">
                <a:avLst/>
              </a:prstGeom>
              <a:solidFill>
                <a:srgbClr val="E5E5E5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86" name="Rectangle 165"/>
              <p:cNvSpPr>
                <a:spLocks noChangeArrowheads="1"/>
              </p:cNvSpPr>
              <p:nvPr/>
            </p:nvSpPr>
            <p:spPr bwMode="auto">
              <a:xfrm>
                <a:off x="1909" y="2862"/>
                <a:ext cx="116" cy="2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87" name="Rectangle 166"/>
              <p:cNvSpPr>
                <a:spLocks noChangeArrowheads="1"/>
              </p:cNvSpPr>
              <p:nvPr/>
            </p:nvSpPr>
            <p:spPr bwMode="auto">
              <a:xfrm>
                <a:off x="1918" y="2863"/>
                <a:ext cx="99" cy="19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88" name="Rectangle 167"/>
              <p:cNvSpPr>
                <a:spLocks noChangeArrowheads="1"/>
              </p:cNvSpPr>
              <p:nvPr/>
            </p:nvSpPr>
            <p:spPr bwMode="auto">
              <a:xfrm>
                <a:off x="1918" y="2863"/>
                <a:ext cx="99" cy="19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89" name="Freeform 168"/>
              <p:cNvSpPr>
                <a:spLocks/>
              </p:cNvSpPr>
              <p:nvPr/>
            </p:nvSpPr>
            <p:spPr bwMode="auto">
              <a:xfrm>
                <a:off x="1918" y="2862"/>
                <a:ext cx="99" cy="18"/>
              </a:xfrm>
              <a:custGeom>
                <a:avLst/>
                <a:gdLst>
                  <a:gd name="T0" fmla="*/ 0 w 99"/>
                  <a:gd name="T1" fmla="*/ 0 h 18"/>
                  <a:gd name="T2" fmla="*/ 0 w 99"/>
                  <a:gd name="T3" fmla="*/ 17 h 18"/>
                  <a:gd name="T4" fmla="*/ 4 w 99"/>
                  <a:gd name="T5" fmla="*/ 17 h 18"/>
                  <a:gd name="T6" fmla="*/ 4 w 99"/>
                  <a:gd name="T7" fmla="*/ 18 h 18"/>
                  <a:gd name="T8" fmla="*/ 94 w 99"/>
                  <a:gd name="T9" fmla="*/ 18 h 18"/>
                  <a:gd name="T10" fmla="*/ 94 w 99"/>
                  <a:gd name="T11" fmla="*/ 17 h 18"/>
                  <a:gd name="T12" fmla="*/ 99 w 99"/>
                  <a:gd name="T13" fmla="*/ 17 h 18"/>
                  <a:gd name="T14" fmla="*/ 99 w 99"/>
                  <a:gd name="T15" fmla="*/ 0 h 18"/>
                  <a:gd name="T16" fmla="*/ 0 w 99"/>
                  <a:gd name="T17" fmla="*/ 0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"/>
                  <a:gd name="T28" fmla="*/ 0 h 18"/>
                  <a:gd name="T29" fmla="*/ 99 w 99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" h="18">
                    <a:moveTo>
                      <a:pt x="0" y="0"/>
                    </a:moveTo>
                    <a:lnTo>
                      <a:pt x="0" y="17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94" y="18"/>
                    </a:lnTo>
                    <a:lnTo>
                      <a:pt x="94" y="17"/>
                    </a:lnTo>
                    <a:lnTo>
                      <a:pt x="99" y="17"/>
                    </a:lnTo>
                    <a:lnTo>
                      <a:pt x="9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0" name="Freeform 169"/>
              <p:cNvSpPr>
                <a:spLocks/>
              </p:cNvSpPr>
              <p:nvPr/>
            </p:nvSpPr>
            <p:spPr bwMode="auto">
              <a:xfrm>
                <a:off x="1918" y="2862"/>
                <a:ext cx="99" cy="18"/>
              </a:xfrm>
              <a:custGeom>
                <a:avLst/>
                <a:gdLst>
                  <a:gd name="T0" fmla="*/ 0 w 99"/>
                  <a:gd name="T1" fmla="*/ 0 h 18"/>
                  <a:gd name="T2" fmla="*/ 0 w 99"/>
                  <a:gd name="T3" fmla="*/ 17 h 18"/>
                  <a:gd name="T4" fmla="*/ 4 w 99"/>
                  <a:gd name="T5" fmla="*/ 17 h 18"/>
                  <a:gd name="T6" fmla="*/ 4 w 99"/>
                  <a:gd name="T7" fmla="*/ 18 h 18"/>
                  <a:gd name="T8" fmla="*/ 94 w 99"/>
                  <a:gd name="T9" fmla="*/ 18 h 18"/>
                  <a:gd name="T10" fmla="*/ 94 w 99"/>
                  <a:gd name="T11" fmla="*/ 17 h 18"/>
                  <a:gd name="T12" fmla="*/ 99 w 99"/>
                  <a:gd name="T13" fmla="*/ 17 h 18"/>
                  <a:gd name="T14" fmla="*/ 99 w 99"/>
                  <a:gd name="T15" fmla="*/ 0 h 18"/>
                  <a:gd name="T16" fmla="*/ 0 w 99"/>
                  <a:gd name="T17" fmla="*/ 0 h 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"/>
                  <a:gd name="T28" fmla="*/ 0 h 18"/>
                  <a:gd name="T29" fmla="*/ 99 w 99"/>
                  <a:gd name="T30" fmla="*/ 18 h 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" h="18">
                    <a:moveTo>
                      <a:pt x="0" y="0"/>
                    </a:moveTo>
                    <a:lnTo>
                      <a:pt x="0" y="17"/>
                    </a:lnTo>
                    <a:lnTo>
                      <a:pt x="4" y="17"/>
                    </a:lnTo>
                    <a:lnTo>
                      <a:pt x="4" y="18"/>
                    </a:lnTo>
                    <a:lnTo>
                      <a:pt x="94" y="18"/>
                    </a:lnTo>
                    <a:lnTo>
                      <a:pt x="94" y="17"/>
                    </a:lnTo>
                    <a:lnTo>
                      <a:pt x="99" y="17"/>
                    </a:lnTo>
                    <a:lnTo>
                      <a:pt x="99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1" name="Freeform 170"/>
              <p:cNvSpPr>
                <a:spLocks/>
              </p:cNvSpPr>
              <p:nvPr/>
            </p:nvSpPr>
            <p:spPr bwMode="auto">
              <a:xfrm>
                <a:off x="2008" y="2863"/>
                <a:ext cx="3" cy="16"/>
              </a:xfrm>
              <a:custGeom>
                <a:avLst/>
                <a:gdLst>
                  <a:gd name="T0" fmla="*/ 3 w 3"/>
                  <a:gd name="T1" fmla="*/ 1 h 16"/>
                  <a:gd name="T2" fmla="*/ 3 w 3"/>
                  <a:gd name="T3" fmla="*/ 1 h 16"/>
                  <a:gd name="T4" fmla="*/ 1 w 3"/>
                  <a:gd name="T5" fmla="*/ 1 h 16"/>
                  <a:gd name="T6" fmla="*/ 1 w 3"/>
                  <a:gd name="T7" fmla="*/ 1 h 16"/>
                  <a:gd name="T8" fmla="*/ 1 w 3"/>
                  <a:gd name="T9" fmla="*/ 0 h 16"/>
                  <a:gd name="T10" fmla="*/ 1 w 3"/>
                  <a:gd name="T11" fmla="*/ 0 h 16"/>
                  <a:gd name="T12" fmla="*/ 0 w 3"/>
                  <a:gd name="T13" fmla="*/ 1 h 16"/>
                  <a:gd name="T14" fmla="*/ 0 w 3"/>
                  <a:gd name="T15" fmla="*/ 1 h 16"/>
                  <a:gd name="T16" fmla="*/ 0 w 3"/>
                  <a:gd name="T17" fmla="*/ 1 h 16"/>
                  <a:gd name="T18" fmla="*/ 0 w 3"/>
                  <a:gd name="T19" fmla="*/ 1 h 16"/>
                  <a:gd name="T20" fmla="*/ 0 w 3"/>
                  <a:gd name="T21" fmla="*/ 15 h 16"/>
                  <a:gd name="T22" fmla="*/ 0 w 3"/>
                  <a:gd name="T23" fmla="*/ 16 h 16"/>
                  <a:gd name="T24" fmla="*/ 0 w 3"/>
                  <a:gd name="T25" fmla="*/ 16 h 16"/>
                  <a:gd name="T26" fmla="*/ 0 w 3"/>
                  <a:gd name="T27" fmla="*/ 16 h 16"/>
                  <a:gd name="T28" fmla="*/ 1 w 3"/>
                  <a:gd name="T29" fmla="*/ 16 h 16"/>
                  <a:gd name="T30" fmla="*/ 1 w 3"/>
                  <a:gd name="T31" fmla="*/ 16 h 16"/>
                  <a:gd name="T32" fmla="*/ 1 w 3"/>
                  <a:gd name="T33" fmla="*/ 16 h 16"/>
                  <a:gd name="T34" fmla="*/ 1 w 3"/>
                  <a:gd name="T35" fmla="*/ 16 h 16"/>
                  <a:gd name="T36" fmla="*/ 3 w 3"/>
                  <a:gd name="T37" fmla="*/ 16 h 16"/>
                  <a:gd name="T38" fmla="*/ 3 w 3"/>
                  <a:gd name="T39" fmla="*/ 15 h 16"/>
                  <a:gd name="T40" fmla="*/ 3 w 3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"/>
                  <a:gd name="T64" fmla="*/ 0 h 16"/>
                  <a:gd name="T65" fmla="*/ 3 w 3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" h="16">
                    <a:moveTo>
                      <a:pt x="3" y="1"/>
                    </a:move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2" name="Freeform 171"/>
              <p:cNvSpPr>
                <a:spLocks/>
              </p:cNvSpPr>
              <p:nvPr/>
            </p:nvSpPr>
            <p:spPr bwMode="auto">
              <a:xfrm>
                <a:off x="2008" y="2863"/>
                <a:ext cx="3" cy="16"/>
              </a:xfrm>
              <a:custGeom>
                <a:avLst/>
                <a:gdLst>
                  <a:gd name="T0" fmla="*/ 3 w 3"/>
                  <a:gd name="T1" fmla="*/ 1 h 16"/>
                  <a:gd name="T2" fmla="*/ 3 w 3"/>
                  <a:gd name="T3" fmla="*/ 1 h 16"/>
                  <a:gd name="T4" fmla="*/ 1 w 3"/>
                  <a:gd name="T5" fmla="*/ 1 h 16"/>
                  <a:gd name="T6" fmla="*/ 1 w 3"/>
                  <a:gd name="T7" fmla="*/ 1 h 16"/>
                  <a:gd name="T8" fmla="*/ 1 w 3"/>
                  <a:gd name="T9" fmla="*/ 0 h 16"/>
                  <a:gd name="T10" fmla="*/ 1 w 3"/>
                  <a:gd name="T11" fmla="*/ 0 h 16"/>
                  <a:gd name="T12" fmla="*/ 0 w 3"/>
                  <a:gd name="T13" fmla="*/ 1 h 16"/>
                  <a:gd name="T14" fmla="*/ 0 w 3"/>
                  <a:gd name="T15" fmla="*/ 1 h 16"/>
                  <a:gd name="T16" fmla="*/ 0 w 3"/>
                  <a:gd name="T17" fmla="*/ 1 h 16"/>
                  <a:gd name="T18" fmla="*/ 0 w 3"/>
                  <a:gd name="T19" fmla="*/ 1 h 16"/>
                  <a:gd name="T20" fmla="*/ 0 w 3"/>
                  <a:gd name="T21" fmla="*/ 15 h 16"/>
                  <a:gd name="T22" fmla="*/ 0 w 3"/>
                  <a:gd name="T23" fmla="*/ 16 h 16"/>
                  <a:gd name="T24" fmla="*/ 0 w 3"/>
                  <a:gd name="T25" fmla="*/ 16 h 16"/>
                  <a:gd name="T26" fmla="*/ 0 w 3"/>
                  <a:gd name="T27" fmla="*/ 16 h 16"/>
                  <a:gd name="T28" fmla="*/ 1 w 3"/>
                  <a:gd name="T29" fmla="*/ 16 h 16"/>
                  <a:gd name="T30" fmla="*/ 1 w 3"/>
                  <a:gd name="T31" fmla="*/ 16 h 16"/>
                  <a:gd name="T32" fmla="*/ 1 w 3"/>
                  <a:gd name="T33" fmla="*/ 16 h 16"/>
                  <a:gd name="T34" fmla="*/ 1 w 3"/>
                  <a:gd name="T35" fmla="*/ 16 h 16"/>
                  <a:gd name="T36" fmla="*/ 3 w 3"/>
                  <a:gd name="T37" fmla="*/ 16 h 16"/>
                  <a:gd name="T38" fmla="*/ 3 w 3"/>
                  <a:gd name="T39" fmla="*/ 15 h 16"/>
                  <a:gd name="T40" fmla="*/ 3 w 3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"/>
                  <a:gd name="T64" fmla="*/ 0 h 16"/>
                  <a:gd name="T65" fmla="*/ 3 w 3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" h="16">
                    <a:moveTo>
                      <a:pt x="3" y="1"/>
                    </a:move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3" name="Freeform 172"/>
              <p:cNvSpPr>
                <a:spLocks/>
              </p:cNvSpPr>
              <p:nvPr/>
            </p:nvSpPr>
            <p:spPr bwMode="auto">
              <a:xfrm>
                <a:off x="1924" y="2863"/>
                <a:ext cx="2" cy="16"/>
              </a:xfrm>
              <a:custGeom>
                <a:avLst/>
                <a:gdLst>
                  <a:gd name="T0" fmla="*/ 2 w 2"/>
                  <a:gd name="T1" fmla="*/ 1 h 16"/>
                  <a:gd name="T2" fmla="*/ 2 w 2"/>
                  <a:gd name="T3" fmla="*/ 1 h 16"/>
                  <a:gd name="T4" fmla="*/ 2 w 2"/>
                  <a:gd name="T5" fmla="*/ 1 h 16"/>
                  <a:gd name="T6" fmla="*/ 2 w 2"/>
                  <a:gd name="T7" fmla="*/ 1 h 16"/>
                  <a:gd name="T8" fmla="*/ 1 w 2"/>
                  <a:gd name="T9" fmla="*/ 0 h 16"/>
                  <a:gd name="T10" fmla="*/ 1 w 2"/>
                  <a:gd name="T11" fmla="*/ 0 h 16"/>
                  <a:gd name="T12" fmla="*/ 1 w 2"/>
                  <a:gd name="T13" fmla="*/ 1 h 16"/>
                  <a:gd name="T14" fmla="*/ 1 w 2"/>
                  <a:gd name="T15" fmla="*/ 1 h 16"/>
                  <a:gd name="T16" fmla="*/ 1 w 2"/>
                  <a:gd name="T17" fmla="*/ 1 h 16"/>
                  <a:gd name="T18" fmla="*/ 0 w 2"/>
                  <a:gd name="T19" fmla="*/ 1 h 16"/>
                  <a:gd name="T20" fmla="*/ 0 w 2"/>
                  <a:gd name="T21" fmla="*/ 15 h 16"/>
                  <a:gd name="T22" fmla="*/ 1 w 2"/>
                  <a:gd name="T23" fmla="*/ 16 h 16"/>
                  <a:gd name="T24" fmla="*/ 1 w 2"/>
                  <a:gd name="T25" fmla="*/ 16 h 16"/>
                  <a:gd name="T26" fmla="*/ 1 w 2"/>
                  <a:gd name="T27" fmla="*/ 16 h 16"/>
                  <a:gd name="T28" fmla="*/ 1 w 2"/>
                  <a:gd name="T29" fmla="*/ 16 h 16"/>
                  <a:gd name="T30" fmla="*/ 1 w 2"/>
                  <a:gd name="T31" fmla="*/ 16 h 16"/>
                  <a:gd name="T32" fmla="*/ 2 w 2"/>
                  <a:gd name="T33" fmla="*/ 16 h 16"/>
                  <a:gd name="T34" fmla="*/ 2 w 2"/>
                  <a:gd name="T35" fmla="*/ 16 h 16"/>
                  <a:gd name="T36" fmla="*/ 2 w 2"/>
                  <a:gd name="T37" fmla="*/ 16 h 16"/>
                  <a:gd name="T38" fmla="*/ 2 w 2"/>
                  <a:gd name="T39" fmla="*/ 15 h 16"/>
                  <a:gd name="T40" fmla="*/ 2 w 2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"/>
                  <a:gd name="T64" fmla="*/ 0 h 16"/>
                  <a:gd name="T65" fmla="*/ 2 w 2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" h="16">
                    <a:moveTo>
                      <a:pt x="2" y="1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4" name="Freeform 173"/>
              <p:cNvSpPr>
                <a:spLocks/>
              </p:cNvSpPr>
              <p:nvPr/>
            </p:nvSpPr>
            <p:spPr bwMode="auto">
              <a:xfrm>
                <a:off x="1924" y="2863"/>
                <a:ext cx="2" cy="16"/>
              </a:xfrm>
              <a:custGeom>
                <a:avLst/>
                <a:gdLst>
                  <a:gd name="T0" fmla="*/ 2 w 2"/>
                  <a:gd name="T1" fmla="*/ 1 h 16"/>
                  <a:gd name="T2" fmla="*/ 2 w 2"/>
                  <a:gd name="T3" fmla="*/ 1 h 16"/>
                  <a:gd name="T4" fmla="*/ 2 w 2"/>
                  <a:gd name="T5" fmla="*/ 1 h 16"/>
                  <a:gd name="T6" fmla="*/ 2 w 2"/>
                  <a:gd name="T7" fmla="*/ 1 h 16"/>
                  <a:gd name="T8" fmla="*/ 1 w 2"/>
                  <a:gd name="T9" fmla="*/ 0 h 16"/>
                  <a:gd name="T10" fmla="*/ 1 w 2"/>
                  <a:gd name="T11" fmla="*/ 0 h 16"/>
                  <a:gd name="T12" fmla="*/ 1 w 2"/>
                  <a:gd name="T13" fmla="*/ 1 h 16"/>
                  <a:gd name="T14" fmla="*/ 1 w 2"/>
                  <a:gd name="T15" fmla="*/ 1 h 16"/>
                  <a:gd name="T16" fmla="*/ 1 w 2"/>
                  <a:gd name="T17" fmla="*/ 1 h 16"/>
                  <a:gd name="T18" fmla="*/ 0 w 2"/>
                  <a:gd name="T19" fmla="*/ 1 h 16"/>
                  <a:gd name="T20" fmla="*/ 0 w 2"/>
                  <a:gd name="T21" fmla="*/ 15 h 16"/>
                  <a:gd name="T22" fmla="*/ 1 w 2"/>
                  <a:gd name="T23" fmla="*/ 16 h 16"/>
                  <a:gd name="T24" fmla="*/ 1 w 2"/>
                  <a:gd name="T25" fmla="*/ 16 h 16"/>
                  <a:gd name="T26" fmla="*/ 1 w 2"/>
                  <a:gd name="T27" fmla="*/ 16 h 16"/>
                  <a:gd name="T28" fmla="*/ 1 w 2"/>
                  <a:gd name="T29" fmla="*/ 16 h 16"/>
                  <a:gd name="T30" fmla="*/ 1 w 2"/>
                  <a:gd name="T31" fmla="*/ 16 h 16"/>
                  <a:gd name="T32" fmla="*/ 2 w 2"/>
                  <a:gd name="T33" fmla="*/ 16 h 16"/>
                  <a:gd name="T34" fmla="*/ 2 w 2"/>
                  <a:gd name="T35" fmla="*/ 16 h 16"/>
                  <a:gd name="T36" fmla="*/ 2 w 2"/>
                  <a:gd name="T37" fmla="*/ 16 h 16"/>
                  <a:gd name="T38" fmla="*/ 2 w 2"/>
                  <a:gd name="T39" fmla="*/ 15 h 16"/>
                  <a:gd name="T40" fmla="*/ 2 w 2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"/>
                  <a:gd name="T64" fmla="*/ 0 h 16"/>
                  <a:gd name="T65" fmla="*/ 2 w 2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" h="16">
                    <a:moveTo>
                      <a:pt x="2" y="1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5" name="Line 174"/>
              <p:cNvSpPr>
                <a:spLocks noChangeShapeType="1"/>
              </p:cNvSpPr>
              <p:nvPr/>
            </p:nvSpPr>
            <p:spPr bwMode="auto">
              <a:xfrm>
                <a:off x="2034" y="3287"/>
                <a:ext cx="1" cy="44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6" name="Rectangle 175"/>
              <p:cNvSpPr>
                <a:spLocks noChangeArrowheads="1"/>
              </p:cNvSpPr>
              <p:nvPr/>
            </p:nvSpPr>
            <p:spPr bwMode="auto">
              <a:xfrm>
                <a:off x="1933" y="3084"/>
                <a:ext cx="76" cy="9"/>
              </a:xfrm>
              <a:prstGeom prst="rect">
                <a:avLst/>
              </a:prstGeom>
              <a:solidFill>
                <a:srgbClr val="003F7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  <p:sp>
            <p:nvSpPr>
              <p:cNvPr id="17497" name="Rectangle 176"/>
              <p:cNvSpPr>
                <a:spLocks noChangeArrowheads="1"/>
              </p:cNvSpPr>
              <p:nvPr/>
            </p:nvSpPr>
            <p:spPr bwMode="auto">
              <a:xfrm>
                <a:off x="1933" y="3084"/>
                <a:ext cx="76" cy="9"/>
              </a:xfrm>
              <a:prstGeom prst="rect">
                <a:avLst/>
              </a:prstGeom>
              <a:noFill/>
              <a:ln w="1588">
                <a:solidFill>
                  <a:srgbClr val="003F7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onstantia" pitchFamily="18" charset="0"/>
                </a:endParaRPr>
              </a:p>
            </p:txBody>
          </p:sp>
        </p:grpSp>
        <p:sp>
          <p:nvSpPr>
            <p:cNvPr id="17422" name="Freeform 177"/>
            <p:cNvSpPr>
              <a:spLocks/>
            </p:cNvSpPr>
            <p:nvPr/>
          </p:nvSpPr>
          <p:spPr bwMode="auto">
            <a:xfrm>
              <a:off x="2185964" y="2746376"/>
              <a:ext cx="1192213" cy="1220787"/>
            </a:xfrm>
            <a:custGeom>
              <a:avLst/>
              <a:gdLst>
                <a:gd name="T0" fmla="*/ 751 w 751"/>
                <a:gd name="T1" fmla="*/ 60 h 769"/>
                <a:gd name="T2" fmla="*/ 267 w 751"/>
                <a:gd name="T3" fmla="*/ 118 h 769"/>
                <a:gd name="T4" fmla="*/ 0 w 751"/>
                <a:gd name="T5" fmla="*/ 769 h 769"/>
                <a:gd name="T6" fmla="*/ 0 60000 65536"/>
                <a:gd name="T7" fmla="*/ 0 60000 65536"/>
                <a:gd name="T8" fmla="*/ 0 60000 65536"/>
                <a:gd name="T9" fmla="*/ 0 w 751"/>
                <a:gd name="T10" fmla="*/ 0 h 769"/>
                <a:gd name="T11" fmla="*/ 751 w 751"/>
                <a:gd name="T12" fmla="*/ 769 h 7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1" h="769">
                  <a:moveTo>
                    <a:pt x="751" y="60"/>
                  </a:moveTo>
                  <a:cubicBezTo>
                    <a:pt x="571" y="30"/>
                    <a:pt x="392" y="0"/>
                    <a:pt x="267" y="118"/>
                  </a:cubicBezTo>
                  <a:cubicBezTo>
                    <a:pt x="142" y="236"/>
                    <a:pt x="71" y="502"/>
                    <a:pt x="0" y="76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78"/>
            <p:cNvSpPr>
              <a:spLocks noChangeShapeType="1"/>
            </p:cNvSpPr>
            <p:nvPr/>
          </p:nvSpPr>
          <p:spPr bwMode="auto">
            <a:xfrm flipH="1">
              <a:off x="3935389" y="3119438"/>
              <a:ext cx="628650" cy="120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79"/>
            <p:cNvSpPr>
              <a:spLocks noChangeShapeType="1"/>
            </p:cNvSpPr>
            <p:nvPr/>
          </p:nvSpPr>
          <p:spPr bwMode="auto">
            <a:xfrm>
              <a:off x="4564039" y="3119438"/>
              <a:ext cx="828675" cy="137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180"/>
            <p:cNvSpPr>
              <a:spLocks/>
            </p:cNvSpPr>
            <p:nvPr/>
          </p:nvSpPr>
          <p:spPr bwMode="auto">
            <a:xfrm>
              <a:off x="5749902" y="2779713"/>
              <a:ext cx="1233487" cy="1651000"/>
            </a:xfrm>
            <a:custGeom>
              <a:avLst/>
              <a:gdLst>
                <a:gd name="T0" fmla="*/ 0 w 777"/>
                <a:gd name="T1" fmla="*/ 55 h 1040"/>
                <a:gd name="T2" fmla="*/ 543 w 777"/>
                <a:gd name="T3" fmla="*/ 164 h 1040"/>
                <a:gd name="T4" fmla="*/ 777 w 777"/>
                <a:gd name="T5" fmla="*/ 1040 h 1040"/>
                <a:gd name="T6" fmla="*/ 0 60000 65536"/>
                <a:gd name="T7" fmla="*/ 0 60000 65536"/>
                <a:gd name="T8" fmla="*/ 0 60000 65536"/>
                <a:gd name="T9" fmla="*/ 0 w 777"/>
                <a:gd name="T10" fmla="*/ 0 h 1040"/>
                <a:gd name="T11" fmla="*/ 777 w 777"/>
                <a:gd name="T12" fmla="*/ 1040 h 10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040">
                  <a:moveTo>
                    <a:pt x="0" y="55"/>
                  </a:moveTo>
                  <a:cubicBezTo>
                    <a:pt x="206" y="27"/>
                    <a:pt x="413" y="0"/>
                    <a:pt x="543" y="164"/>
                  </a:cubicBezTo>
                  <a:cubicBezTo>
                    <a:pt x="673" y="328"/>
                    <a:pt x="738" y="894"/>
                    <a:pt x="777" y="10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dirty="0" smtClean="0"/>
              <a:t>Narrow view of </a:t>
            </a:r>
            <a:r>
              <a:rPr lang="en-US" dirty="0" err="1" smtClean="0"/>
              <a:t>.Net</a:t>
            </a:r>
            <a:r>
              <a:rPr lang="en-US" dirty="0" smtClean="0"/>
              <a:t> applications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357313" y="5000625"/>
            <a:ext cx="6080125" cy="914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cs typeface="Arial" charset="0"/>
              </a:rPr>
              <a:t>Operating System + Hardware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14563" y="3786188"/>
            <a:ext cx="4443412" cy="1219200"/>
            <a:chOff x="2016" y="2064"/>
            <a:chExt cx="1824" cy="768"/>
          </a:xfrm>
        </p:grpSpPr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2016" y="2064"/>
              <a:ext cx="1824" cy="57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cs typeface="Arial" charset="0"/>
                </a:rPr>
                <a:t>.NET Framework</a:t>
              </a:r>
            </a:p>
          </p:txBody>
        </p:sp>
        <p:sp>
          <p:nvSpPr>
            <p:cNvPr id="18441" name="AutoShape 8"/>
            <p:cNvSpPr>
              <a:spLocks noChangeArrowheads="1"/>
            </p:cNvSpPr>
            <p:nvPr/>
          </p:nvSpPr>
          <p:spPr bwMode="auto">
            <a:xfrm>
              <a:off x="2832" y="254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onstantia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00375" y="2571750"/>
            <a:ext cx="2806700" cy="1219200"/>
            <a:chOff x="2352" y="1440"/>
            <a:chExt cx="1152" cy="768"/>
          </a:xfrm>
        </p:grpSpPr>
        <p:sp>
          <p:nvSpPr>
            <p:cNvPr id="18438" name="Rectangle 10"/>
            <p:cNvSpPr>
              <a:spLocks noChangeArrowheads="1"/>
            </p:cNvSpPr>
            <p:nvPr/>
          </p:nvSpPr>
          <p:spPr bwMode="auto">
            <a:xfrm>
              <a:off x="2352" y="1440"/>
              <a:ext cx="1152" cy="57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cs typeface="Arial" charset="0"/>
                </a:rPr>
                <a:t>.NET Application</a:t>
              </a:r>
            </a:p>
          </p:txBody>
        </p:sp>
        <p:sp>
          <p:nvSpPr>
            <p:cNvPr id="18439" name="AutoShape 11"/>
            <p:cNvSpPr>
              <a:spLocks noChangeArrowheads="1"/>
            </p:cNvSpPr>
            <p:nvPr/>
          </p:nvSpPr>
          <p:spPr bwMode="auto">
            <a:xfrm>
              <a:off x="2832" y="1872"/>
              <a:ext cx="192" cy="336"/>
            </a:xfrm>
            <a:prstGeom prst="upDownArrow">
              <a:avLst>
                <a:gd name="adj1" fmla="val 50000"/>
                <a:gd name="adj2" fmla="val 350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onstant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.Net Architecture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.NET architecture is:</a:t>
            </a:r>
          </a:p>
          <a:p>
            <a:pPr lvl="1"/>
            <a:r>
              <a:rPr lang="en-US" altLang="en-US" sz="2800" smtClean="0"/>
              <a:t>multi-language</a:t>
            </a:r>
          </a:p>
          <a:p>
            <a:pPr lvl="1"/>
            <a:r>
              <a:rPr lang="en-US" altLang="en-US" sz="2800" smtClean="0"/>
              <a:t>cross-platform</a:t>
            </a:r>
          </a:p>
          <a:p>
            <a:pPr lvl="1"/>
            <a:r>
              <a:rPr lang="en-US" altLang="en-US" sz="2800" smtClean="0"/>
              <a:t>based on the CLR, FCL, and JIT technology</a:t>
            </a:r>
          </a:p>
          <a:p>
            <a:pPr lvl="1"/>
            <a:r>
              <a:rPr lang="en-US" altLang="en-US" sz="2800" smtClean="0"/>
              <a:t>.NET components are packaged as assemblies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.Net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785938"/>
            <a:ext cx="83343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.Net Technical Architecture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857250" y="1928813"/>
            <a:ext cx="7391400" cy="4572000"/>
            <a:chOff x="762000" y="1371600"/>
            <a:chExt cx="7391400" cy="4572000"/>
          </a:xfrm>
        </p:grpSpPr>
        <p:sp>
          <p:nvSpPr>
            <p:cNvPr id="5" name="Rectangle 1029"/>
            <p:cNvSpPr>
              <a:spLocks noChangeArrowheads="1"/>
            </p:cNvSpPr>
            <p:nvPr/>
          </p:nvSpPr>
          <p:spPr bwMode="auto">
            <a:xfrm>
              <a:off x="762000" y="4467225"/>
              <a:ext cx="5394325" cy="492125"/>
            </a:xfrm>
            <a:prstGeom prst="rect">
              <a:avLst/>
            </a:prstGeom>
            <a:gradFill rotWithShape="0">
              <a:gsLst>
                <a:gs pos="0">
                  <a:srgbClr val="9362A0">
                    <a:gamma/>
                    <a:shade val="46275"/>
                    <a:invGamma/>
                  </a:srgbClr>
                </a:gs>
                <a:gs pos="100000">
                  <a:srgbClr val="9362A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Base Class Library</a:t>
              </a:r>
            </a:p>
          </p:txBody>
        </p:sp>
        <p:sp>
          <p:nvSpPr>
            <p:cNvPr id="6" name="Rectangle 1030"/>
            <p:cNvSpPr>
              <a:spLocks noChangeArrowheads="1"/>
            </p:cNvSpPr>
            <p:nvPr/>
          </p:nvSpPr>
          <p:spPr bwMode="auto">
            <a:xfrm>
              <a:off x="762000" y="2074862"/>
              <a:ext cx="5394325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Specification</a:t>
              </a:r>
            </a:p>
          </p:txBody>
        </p:sp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762000" y="5310187"/>
              <a:ext cx="5394325" cy="633413"/>
            </a:xfrm>
            <a:prstGeom prst="rect">
              <a:avLst/>
            </a:prstGeom>
            <a:gradFill rotWithShape="0">
              <a:gsLst>
                <a:gs pos="0">
                  <a:srgbClr val="FF9966">
                    <a:gamma/>
                    <a:shade val="46275"/>
                    <a:invGamma/>
                  </a:srgbClr>
                </a:gs>
                <a:gs pos="100000">
                  <a:srgbClr val="FF9966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Runtime</a:t>
              </a:r>
            </a:p>
          </p:txBody>
        </p:sp>
        <p:sp>
          <p:nvSpPr>
            <p:cNvPr id="8" name="Rectangle 1032"/>
            <p:cNvSpPr>
              <a:spLocks noChangeArrowheads="1"/>
            </p:cNvSpPr>
            <p:nvPr/>
          </p:nvSpPr>
          <p:spPr bwMode="auto">
            <a:xfrm>
              <a:off x="762000" y="3833812"/>
              <a:ext cx="5394325" cy="492125"/>
            </a:xfrm>
            <a:prstGeom prst="rect">
              <a:avLst/>
            </a:prstGeom>
            <a:gradFill rotWithShape="0">
              <a:gsLst>
                <a:gs pos="0">
                  <a:srgbClr val="9362A0">
                    <a:gamma/>
                    <a:shade val="46275"/>
                    <a:invGamma/>
                  </a:srgbClr>
                </a:gs>
                <a:gs pos="100000">
                  <a:srgbClr val="9362A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ADO.NET: Data and XML</a:t>
              </a:r>
            </a:p>
          </p:txBody>
        </p:sp>
        <p:sp>
          <p:nvSpPr>
            <p:cNvPr id="9" name="Rectangle 1033"/>
            <p:cNvSpPr>
              <a:spLocks noChangeArrowheads="1"/>
            </p:cNvSpPr>
            <p:nvPr/>
          </p:nvSpPr>
          <p:spPr bwMode="auto">
            <a:xfrm>
              <a:off x="762000" y="1371600"/>
              <a:ext cx="885825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VB</a:t>
              </a:r>
            </a:p>
          </p:txBody>
        </p:sp>
        <p:sp>
          <p:nvSpPr>
            <p:cNvPr id="10" name="Rectangle 1034"/>
            <p:cNvSpPr>
              <a:spLocks noChangeArrowheads="1"/>
            </p:cNvSpPr>
            <p:nvPr/>
          </p:nvSpPr>
          <p:spPr bwMode="auto">
            <a:xfrm>
              <a:off x="1797050" y="1371600"/>
              <a:ext cx="887413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C++</a:t>
              </a:r>
            </a:p>
          </p:txBody>
        </p:sp>
        <p:sp>
          <p:nvSpPr>
            <p:cNvPr id="11" name="Rectangle 1035"/>
            <p:cNvSpPr>
              <a:spLocks noChangeArrowheads="1"/>
            </p:cNvSpPr>
            <p:nvPr/>
          </p:nvSpPr>
          <p:spPr bwMode="auto">
            <a:xfrm>
              <a:off x="2832100" y="1371600"/>
              <a:ext cx="887413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C#</a:t>
              </a:r>
            </a:p>
          </p:txBody>
        </p:sp>
        <p:sp>
          <p:nvSpPr>
            <p:cNvPr id="12" name="Rectangle 1036"/>
            <p:cNvSpPr>
              <a:spLocks noChangeArrowheads="1"/>
            </p:cNvSpPr>
            <p:nvPr/>
          </p:nvSpPr>
          <p:spPr bwMode="auto">
            <a:xfrm>
              <a:off x="6527800" y="1371600"/>
              <a:ext cx="1625600" cy="4572000"/>
            </a:xfrm>
            <a:prstGeom prst="rect">
              <a:avLst/>
            </a:prstGeom>
            <a:gradFill rotWithShape="0">
              <a:gsLst>
                <a:gs pos="0">
                  <a:srgbClr val="35CD97">
                    <a:gamma/>
                    <a:shade val="46275"/>
                    <a:invGamma/>
                  </a:srgbClr>
                </a:gs>
                <a:gs pos="100000">
                  <a:srgbClr val="35CD97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35CD97"/>
              </a:extrusionClr>
            </a:sp3d>
          </p:spPr>
          <p:txBody>
            <a:bodyPr vert="eaVert"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Visual Studio.NET</a:t>
              </a:r>
            </a:p>
          </p:txBody>
        </p:sp>
        <p:sp>
          <p:nvSpPr>
            <p:cNvPr id="13" name="Rectangle 1037"/>
            <p:cNvSpPr>
              <a:spLocks noChangeArrowheads="1"/>
            </p:cNvSpPr>
            <p:nvPr/>
          </p:nvSpPr>
          <p:spPr bwMode="auto">
            <a:xfrm>
              <a:off x="762000" y="2917825"/>
              <a:ext cx="3548063" cy="703262"/>
            </a:xfrm>
            <a:prstGeom prst="rect">
              <a:avLst/>
            </a:prstGeom>
            <a:gradFill rotWithShape="0">
              <a:gsLst>
                <a:gs pos="0">
                  <a:srgbClr val="9362A0">
                    <a:gamma/>
                    <a:shade val="46275"/>
                    <a:invGamma/>
                  </a:srgbClr>
                </a:gs>
                <a:gs pos="100000">
                  <a:srgbClr val="9362A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ASP.NET: Web Services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and Web Forms</a:t>
              </a:r>
            </a:p>
          </p:txBody>
        </p:sp>
        <p:sp>
          <p:nvSpPr>
            <p:cNvPr id="14" name="Rectangle 1038"/>
            <p:cNvSpPr>
              <a:spLocks noChangeArrowheads="1"/>
            </p:cNvSpPr>
            <p:nvPr/>
          </p:nvSpPr>
          <p:spPr bwMode="auto">
            <a:xfrm>
              <a:off x="3867150" y="1371600"/>
              <a:ext cx="1108075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JScript</a:t>
              </a:r>
            </a:p>
          </p:txBody>
        </p:sp>
        <p:sp>
          <p:nvSpPr>
            <p:cNvPr id="15" name="Rectangle 1039"/>
            <p:cNvSpPr>
              <a:spLocks noChangeArrowheads="1"/>
            </p:cNvSpPr>
            <p:nvPr/>
          </p:nvSpPr>
          <p:spPr bwMode="auto">
            <a:xfrm>
              <a:off x="5122863" y="1371600"/>
              <a:ext cx="1033462" cy="561975"/>
            </a:xfrm>
            <a:prstGeom prst="rect">
              <a:avLst/>
            </a:prstGeom>
            <a:gradFill rotWithShape="0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100000">
                  <a:srgbClr val="0099FF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6" name="Rectangle 1040"/>
            <p:cNvSpPr>
              <a:spLocks noChangeArrowheads="1"/>
            </p:cNvSpPr>
            <p:nvPr/>
          </p:nvSpPr>
          <p:spPr bwMode="auto">
            <a:xfrm>
              <a:off x="4457700" y="2917825"/>
              <a:ext cx="1698625" cy="703262"/>
            </a:xfrm>
            <a:prstGeom prst="rect">
              <a:avLst/>
            </a:prstGeom>
            <a:gradFill rotWithShape="0">
              <a:gsLst>
                <a:gs pos="0">
                  <a:srgbClr val="9362A0">
                    <a:gamma/>
                    <a:shade val="46275"/>
                    <a:invGamma/>
                  </a:srgbClr>
                </a:gs>
                <a:gs pos="100000">
                  <a:srgbClr val="9362A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Windows</a:t>
              </a:r>
              <a:b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Forms</a:t>
              </a:r>
            </a:p>
          </p:txBody>
        </p:sp>
        <p:sp>
          <p:nvSpPr>
            <p:cNvPr id="17" name="Rectangle 1041"/>
            <p:cNvSpPr>
              <a:spLocks noChangeArrowheads="1"/>
            </p:cNvSpPr>
            <p:nvPr/>
          </p:nvSpPr>
          <p:spPr bwMode="auto">
            <a:xfrm>
              <a:off x="4419600" y="2895600"/>
              <a:ext cx="1698625" cy="703262"/>
            </a:xfrm>
            <a:prstGeom prst="rect">
              <a:avLst/>
            </a:prstGeom>
            <a:gradFill rotWithShape="0">
              <a:gsLst>
                <a:gs pos="0">
                  <a:srgbClr val="9362A0">
                    <a:gamma/>
                    <a:shade val="46275"/>
                    <a:invGamma/>
                  </a:srgbClr>
                </a:gs>
                <a:gs pos="100000">
                  <a:srgbClr val="9362A0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9362A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Windows</a:t>
              </a:r>
              <a:b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Language Runtime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common runtime for all .NET languages</a:t>
            </a:r>
          </a:p>
          <a:p>
            <a:pPr lvl="1"/>
            <a:r>
              <a:rPr lang="en-US" sz="2000" smtClean="0"/>
              <a:t>Common type system</a:t>
            </a:r>
          </a:p>
          <a:p>
            <a:pPr lvl="1"/>
            <a:r>
              <a:rPr lang="en-US" sz="2000" smtClean="0"/>
              <a:t>Common metadata</a:t>
            </a:r>
          </a:p>
          <a:p>
            <a:pPr lvl="1"/>
            <a:r>
              <a:rPr lang="en-US" sz="2000" smtClean="0"/>
              <a:t>Intermediate Language (IL) to native code compilers</a:t>
            </a:r>
          </a:p>
          <a:p>
            <a:pPr lvl="1"/>
            <a:r>
              <a:rPr lang="en-US" sz="2000" smtClean="0"/>
              <a:t>Memory allocation and garbage collection</a:t>
            </a:r>
          </a:p>
          <a:p>
            <a:pPr lvl="1"/>
            <a:r>
              <a:rPr lang="en-US" sz="2000" smtClean="0"/>
              <a:t>Code execution and security</a:t>
            </a:r>
          </a:p>
          <a:p>
            <a:r>
              <a:rPr lang="en-US" sz="2400" smtClean="0"/>
              <a:t>Over 15 languages supported today</a:t>
            </a:r>
          </a:p>
          <a:p>
            <a:pPr lvl="1"/>
            <a:r>
              <a:rPr lang="en-US" sz="2000" smtClean="0"/>
              <a:t>C#, VB, Jscript, Visual C++ from Microsoft</a:t>
            </a:r>
          </a:p>
          <a:p>
            <a:pPr lvl="1"/>
            <a:r>
              <a:rPr lang="en-US" sz="2000" smtClean="0"/>
              <a:t>Perl, Python, Smalltalk, Cobol, Haskell, Mercury, Eiffel, Oberon, Oz, Pascal, APL, CAML, Scheme, etc.</a:t>
            </a:r>
          </a:p>
          <a:p>
            <a:r>
              <a:rPr lang="en-US" sz="2400" smtClean="0"/>
              <a:t>Rational is working on Java compiler for CLR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1030</Words>
  <Application>Microsoft Office PowerPoint</Application>
  <PresentationFormat>On-screen Show (4:3)</PresentationFormat>
  <Paragraphs>242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Constantia</vt:lpstr>
      <vt:lpstr>Wingdings</vt:lpstr>
      <vt:lpstr>Wingdings 2</vt:lpstr>
      <vt:lpstr>Тема Office</vt:lpstr>
      <vt:lpstr>Picture</vt:lpstr>
      <vt:lpstr>LECTURE 1  NET FRAMEWORK</vt:lpstr>
      <vt:lpstr>.Net provides</vt:lpstr>
      <vt:lpstr>What Is .NET</vt:lpstr>
      <vt:lpstr>.NET is cross-platform</vt:lpstr>
      <vt:lpstr>Narrow view of .Net applications</vt:lpstr>
      <vt:lpstr>.Net Architecture</vt:lpstr>
      <vt:lpstr>.Net Architecture</vt:lpstr>
      <vt:lpstr>.Net Technical Architecture</vt:lpstr>
      <vt:lpstr>Common Language Runtime</vt:lpstr>
      <vt:lpstr>The CLR Architecture</vt:lpstr>
      <vt:lpstr>CLR Execution Model (Narrow)</vt:lpstr>
      <vt:lpstr>CLR Execution Model</vt:lpstr>
      <vt:lpstr>How CLR works?</vt:lpstr>
      <vt:lpstr>CLR based execution</vt:lpstr>
      <vt:lpstr>Common Language Runtime</vt:lpstr>
      <vt:lpstr>Implications of CLR execution model</vt:lpstr>
      <vt:lpstr>CLR and JIT compiling.</vt:lpstr>
      <vt:lpstr>Advantages of CLR</vt:lpstr>
      <vt:lpstr>Advantages of CLR</vt:lpstr>
      <vt:lpstr>Common Language Infrastructure</vt:lpstr>
      <vt:lpstr>CLI</vt:lpstr>
      <vt:lpstr>Common Language Infrastructure</vt:lpstr>
      <vt:lpstr>Common Type System (CTS)</vt:lpstr>
      <vt:lpstr>Common Type System (CTS)</vt:lpstr>
      <vt:lpstr>CTS Data Types</vt:lpstr>
      <vt:lpstr>Common Data Types</vt:lpstr>
      <vt:lpstr>Common Language Specification (CLS)</vt:lpstr>
      <vt:lpstr>Comparison to Java</vt:lpstr>
      <vt:lpstr>Base Class Library</vt:lpstr>
      <vt:lpstr>Base Class Library</vt:lpstr>
      <vt:lpstr>Framework Class Library @ BCL</vt:lpstr>
      <vt:lpstr>Example</vt:lpstr>
      <vt:lpstr>Intermediate Language (IL)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Framework</dc:title>
  <dc:creator>Arun Prasad</dc:creator>
  <cp:lastModifiedBy>Rassul</cp:lastModifiedBy>
  <cp:revision>94</cp:revision>
  <dcterms:created xsi:type="dcterms:W3CDTF">2010-05-05T10:28:33Z</dcterms:created>
  <dcterms:modified xsi:type="dcterms:W3CDTF">2015-09-07T10:58:36Z</dcterms:modified>
</cp:coreProperties>
</file>