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4" r:id="rId6"/>
    <p:sldId id="265" r:id="rId7"/>
    <p:sldId id="266" r:id="rId8"/>
    <p:sldId id="267" r:id="rId9"/>
    <p:sldId id="268" r:id="rId10"/>
    <p:sldId id="269" r:id="rId11"/>
    <p:sldId id="270" r:id="rId12"/>
    <p:sldId id="258" r:id="rId13"/>
    <p:sldId id="271" r:id="rId14"/>
    <p:sldId id="259" r:id="rId15"/>
    <p:sldId id="260" r:id="rId16"/>
    <p:sldId id="282" r:id="rId17"/>
    <p:sldId id="272" r:id="rId18"/>
    <p:sldId id="273" r:id="rId19"/>
    <p:sldId id="274" r:id="rId20"/>
    <p:sldId id="275" r:id="rId21"/>
    <p:sldId id="276" r:id="rId22"/>
    <p:sldId id="277" r:id="rId23"/>
    <p:sldId id="278" r:id="rId24"/>
    <p:sldId id="261" r:id="rId25"/>
    <p:sldId id="279" r:id="rId26"/>
    <p:sldId id="280" r:id="rId27"/>
    <p:sldId id="281" r:id="rId2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62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0CE1F85C-0BA6-4F50-8361-E4EEA2E9D5D6}" type="datetimeFigureOut">
              <a:rPr lang="ru-RU" smtClean="0"/>
              <a:t>09.11.2015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36F98D8-66D3-44FE-963F-F33FF09DF207}" type="slidenum">
              <a:rPr lang="ru-RU" smtClean="0"/>
              <a:t>‹#›</a:t>
            </a:fld>
            <a:endParaRPr lang="ru-RU"/>
          </a:p>
        </p:txBody>
      </p:sp>
    </p:spTree>
    <p:extLst>
      <p:ext uri="{BB962C8B-B14F-4D97-AF65-F5344CB8AC3E}">
        <p14:creationId xmlns:p14="http://schemas.microsoft.com/office/powerpoint/2010/main" val="2935777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0CE1F85C-0BA6-4F50-8361-E4EEA2E9D5D6}" type="datetimeFigureOut">
              <a:rPr lang="ru-RU" smtClean="0"/>
              <a:t>09.11.2015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36F98D8-66D3-44FE-963F-F33FF09DF207}" type="slidenum">
              <a:rPr lang="ru-RU" smtClean="0"/>
              <a:t>‹#›</a:t>
            </a:fld>
            <a:endParaRPr lang="ru-RU"/>
          </a:p>
        </p:txBody>
      </p:sp>
    </p:spTree>
    <p:extLst>
      <p:ext uri="{BB962C8B-B14F-4D97-AF65-F5344CB8AC3E}">
        <p14:creationId xmlns:p14="http://schemas.microsoft.com/office/powerpoint/2010/main" val="3692956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0CE1F85C-0BA6-4F50-8361-E4EEA2E9D5D6}" type="datetimeFigureOut">
              <a:rPr lang="ru-RU" smtClean="0"/>
              <a:t>09.11.2015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36F98D8-66D3-44FE-963F-F33FF09DF207}" type="slidenum">
              <a:rPr lang="ru-RU" smtClean="0"/>
              <a:t>‹#›</a:t>
            </a:fld>
            <a:endParaRPr lang="ru-RU"/>
          </a:p>
        </p:txBody>
      </p:sp>
    </p:spTree>
    <p:extLst>
      <p:ext uri="{BB962C8B-B14F-4D97-AF65-F5344CB8AC3E}">
        <p14:creationId xmlns:p14="http://schemas.microsoft.com/office/powerpoint/2010/main" val="855171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0CE1F85C-0BA6-4F50-8361-E4EEA2E9D5D6}" type="datetimeFigureOut">
              <a:rPr lang="ru-RU" smtClean="0"/>
              <a:t>09.11.2015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36F98D8-66D3-44FE-963F-F33FF09DF207}" type="slidenum">
              <a:rPr lang="ru-RU" smtClean="0"/>
              <a:t>‹#›</a:t>
            </a:fld>
            <a:endParaRPr lang="ru-RU"/>
          </a:p>
        </p:txBody>
      </p:sp>
    </p:spTree>
    <p:extLst>
      <p:ext uri="{BB962C8B-B14F-4D97-AF65-F5344CB8AC3E}">
        <p14:creationId xmlns:p14="http://schemas.microsoft.com/office/powerpoint/2010/main" val="4085178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E1F85C-0BA6-4F50-8361-E4EEA2E9D5D6}" type="datetimeFigureOut">
              <a:rPr lang="ru-RU" smtClean="0"/>
              <a:t>09.11.2015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36F98D8-66D3-44FE-963F-F33FF09DF207}" type="slidenum">
              <a:rPr lang="ru-RU" smtClean="0"/>
              <a:t>‹#›</a:t>
            </a:fld>
            <a:endParaRPr lang="ru-RU"/>
          </a:p>
        </p:txBody>
      </p:sp>
    </p:spTree>
    <p:extLst>
      <p:ext uri="{BB962C8B-B14F-4D97-AF65-F5344CB8AC3E}">
        <p14:creationId xmlns:p14="http://schemas.microsoft.com/office/powerpoint/2010/main" val="208077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0CE1F85C-0BA6-4F50-8361-E4EEA2E9D5D6}" type="datetimeFigureOut">
              <a:rPr lang="ru-RU" smtClean="0"/>
              <a:t>09.11.2015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36F98D8-66D3-44FE-963F-F33FF09DF207}" type="slidenum">
              <a:rPr lang="ru-RU" smtClean="0"/>
              <a:t>‹#›</a:t>
            </a:fld>
            <a:endParaRPr lang="ru-RU"/>
          </a:p>
        </p:txBody>
      </p:sp>
    </p:spTree>
    <p:extLst>
      <p:ext uri="{BB962C8B-B14F-4D97-AF65-F5344CB8AC3E}">
        <p14:creationId xmlns:p14="http://schemas.microsoft.com/office/powerpoint/2010/main" val="261211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0CE1F85C-0BA6-4F50-8361-E4EEA2E9D5D6}" type="datetimeFigureOut">
              <a:rPr lang="ru-RU" smtClean="0"/>
              <a:t>09.11.2015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36F98D8-66D3-44FE-963F-F33FF09DF207}" type="slidenum">
              <a:rPr lang="ru-RU" smtClean="0"/>
              <a:t>‹#›</a:t>
            </a:fld>
            <a:endParaRPr lang="ru-RU"/>
          </a:p>
        </p:txBody>
      </p:sp>
    </p:spTree>
    <p:extLst>
      <p:ext uri="{BB962C8B-B14F-4D97-AF65-F5344CB8AC3E}">
        <p14:creationId xmlns:p14="http://schemas.microsoft.com/office/powerpoint/2010/main" val="2890607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0CE1F85C-0BA6-4F50-8361-E4EEA2E9D5D6}" type="datetimeFigureOut">
              <a:rPr lang="ru-RU" smtClean="0"/>
              <a:t>09.11.2015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236F98D8-66D3-44FE-963F-F33FF09DF207}" type="slidenum">
              <a:rPr lang="ru-RU" smtClean="0"/>
              <a:t>‹#›</a:t>
            </a:fld>
            <a:endParaRPr lang="ru-RU"/>
          </a:p>
        </p:txBody>
      </p:sp>
    </p:spTree>
    <p:extLst>
      <p:ext uri="{BB962C8B-B14F-4D97-AF65-F5344CB8AC3E}">
        <p14:creationId xmlns:p14="http://schemas.microsoft.com/office/powerpoint/2010/main" val="2662878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E1F85C-0BA6-4F50-8361-E4EEA2E9D5D6}" type="datetimeFigureOut">
              <a:rPr lang="ru-RU" smtClean="0"/>
              <a:t>09.11.2015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236F98D8-66D3-44FE-963F-F33FF09DF207}" type="slidenum">
              <a:rPr lang="ru-RU" smtClean="0"/>
              <a:t>‹#›</a:t>
            </a:fld>
            <a:endParaRPr lang="ru-RU"/>
          </a:p>
        </p:txBody>
      </p:sp>
    </p:spTree>
    <p:extLst>
      <p:ext uri="{BB962C8B-B14F-4D97-AF65-F5344CB8AC3E}">
        <p14:creationId xmlns:p14="http://schemas.microsoft.com/office/powerpoint/2010/main" val="48870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E1F85C-0BA6-4F50-8361-E4EEA2E9D5D6}" type="datetimeFigureOut">
              <a:rPr lang="ru-RU" smtClean="0"/>
              <a:t>09.11.2015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36F98D8-66D3-44FE-963F-F33FF09DF207}" type="slidenum">
              <a:rPr lang="ru-RU" smtClean="0"/>
              <a:t>‹#›</a:t>
            </a:fld>
            <a:endParaRPr lang="ru-RU"/>
          </a:p>
        </p:txBody>
      </p:sp>
    </p:spTree>
    <p:extLst>
      <p:ext uri="{BB962C8B-B14F-4D97-AF65-F5344CB8AC3E}">
        <p14:creationId xmlns:p14="http://schemas.microsoft.com/office/powerpoint/2010/main" val="1035503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E1F85C-0BA6-4F50-8361-E4EEA2E9D5D6}" type="datetimeFigureOut">
              <a:rPr lang="ru-RU" smtClean="0"/>
              <a:t>09.11.2015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36F98D8-66D3-44FE-963F-F33FF09DF207}" type="slidenum">
              <a:rPr lang="ru-RU" smtClean="0"/>
              <a:t>‹#›</a:t>
            </a:fld>
            <a:endParaRPr lang="ru-RU"/>
          </a:p>
        </p:txBody>
      </p:sp>
    </p:spTree>
    <p:extLst>
      <p:ext uri="{BB962C8B-B14F-4D97-AF65-F5344CB8AC3E}">
        <p14:creationId xmlns:p14="http://schemas.microsoft.com/office/powerpoint/2010/main" val="1745041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E1F85C-0BA6-4F50-8361-E4EEA2E9D5D6}" type="datetimeFigureOut">
              <a:rPr lang="ru-RU" smtClean="0"/>
              <a:t>09.11.2015</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6F98D8-66D3-44FE-963F-F33FF09DF207}" type="slidenum">
              <a:rPr lang="ru-RU" smtClean="0"/>
              <a:t>‹#›</a:t>
            </a:fld>
            <a:endParaRPr lang="ru-RU"/>
          </a:p>
        </p:txBody>
      </p:sp>
    </p:spTree>
    <p:extLst>
      <p:ext uri="{BB962C8B-B14F-4D97-AF65-F5344CB8AC3E}">
        <p14:creationId xmlns:p14="http://schemas.microsoft.com/office/powerpoint/2010/main" val="1558108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msdn.microsoft.com/en-us/library/s6hkc2c4.asp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msdn.microsoft.com/en-us/library/s6hkc2c4.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sdn.microsoft.com/en-us/library/0yw3tz5k.asp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Lambdas</a:t>
            </a:r>
            <a:endParaRPr lang="ru-RU" dirty="0"/>
          </a:p>
        </p:txBody>
      </p:sp>
      <p:sp>
        <p:nvSpPr>
          <p:cNvPr id="3" name="Subtitle 2"/>
          <p:cNvSpPr>
            <a:spLocks noGrp="1"/>
          </p:cNvSpPr>
          <p:nvPr>
            <p:ph type="subTitle" idx="1"/>
          </p:nvPr>
        </p:nvSpPr>
        <p:spPr/>
        <p:txBody>
          <a:bodyPr/>
          <a:lstStyle/>
          <a:p>
            <a:r>
              <a:rPr lang="en-US" dirty="0" smtClean="0"/>
              <a:t>Lecture 10</a:t>
            </a:r>
            <a:endParaRPr lang="ru-RU" dirty="0"/>
          </a:p>
        </p:txBody>
      </p:sp>
    </p:spTree>
    <p:extLst>
      <p:ext uri="{BB962C8B-B14F-4D97-AF65-F5344CB8AC3E}">
        <p14:creationId xmlns:p14="http://schemas.microsoft.com/office/powerpoint/2010/main" val="22483710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ru-RU" dirty="0"/>
          </a:p>
        </p:txBody>
      </p:sp>
      <p:sp>
        <p:nvSpPr>
          <p:cNvPr id="3" name="Content Placeholder 2"/>
          <p:cNvSpPr>
            <a:spLocks noGrp="1"/>
          </p:cNvSpPr>
          <p:nvPr>
            <p:ph idx="1"/>
          </p:nvPr>
        </p:nvSpPr>
        <p:spPr>
          <a:xfrm>
            <a:off x="838200" y="1466396"/>
            <a:ext cx="10515600" cy="5086804"/>
          </a:xfrm>
        </p:spPr>
        <p:txBody>
          <a:bodyPr numCol="2">
            <a:noAutofit/>
          </a:bodyPr>
          <a:lstStyle/>
          <a:p>
            <a:pPr marL="0" indent="0">
              <a:lnSpc>
                <a:spcPct val="100000"/>
              </a:lnSpc>
              <a:spcBef>
                <a:spcPts val="0"/>
              </a:spcBef>
              <a:buNone/>
            </a:pPr>
            <a:r>
              <a:rPr lang="en-US" sz="2400" dirty="0"/>
              <a:t>delegate bool D();</a:t>
            </a:r>
          </a:p>
          <a:p>
            <a:pPr marL="0" indent="0">
              <a:lnSpc>
                <a:spcPct val="100000"/>
              </a:lnSpc>
              <a:spcBef>
                <a:spcPts val="0"/>
              </a:spcBef>
              <a:buNone/>
            </a:pPr>
            <a:r>
              <a:rPr lang="en-US" sz="2400" dirty="0"/>
              <a:t>delegate bool D2(</a:t>
            </a:r>
            <a:r>
              <a:rPr lang="en-US" sz="2400" dirty="0" err="1"/>
              <a:t>int</a:t>
            </a:r>
            <a:r>
              <a:rPr lang="en-US" sz="2400" dirty="0"/>
              <a:t> </a:t>
            </a:r>
            <a:r>
              <a:rPr lang="en-US" sz="2400" dirty="0" err="1"/>
              <a:t>i</a:t>
            </a:r>
            <a:r>
              <a:rPr lang="en-US" sz="2400" dirty="0"/>
              <a:t>);</a:t>
            </a:r>
          </a:p>
          <a:p>
            <a:pPr marL="0" indent="0">
              <a:lnSpc>
                <a:spcPct val="100000"/>
              </a:lnSpc>
              <a:spcBef>
                <a:spcPts val="0"/>
              </a:spcBef>
              <a:buNone/>
            </a:pPr>
            <a:r>
              <a:rPr lang="en-US" sz="2400" dirty="0" smtClean="0"/>
              <a:t>class </a:t>
            </a:r>
            <a:r>
              <a:rPr lang="en-US" sz="2400" dirty="0"/>
              <a:t>Test</a:t>
            </a:r>
          </a:p>
          <a:p>
            <a:pPr marL="0" indent="0">
              <a:lnSpc>
                <a:spcPct val="100000"/>
              </a:lnSpc>
              <a:spcBef>
                <a:spcPts val="0"/>
              </a:spcBef>
              <a:buNone/>
            </a:pPr>
            <a:r>
              <a:rPr lang="en-US" sz="2400" dirty="0"/>
              <a:t>{</a:t>
            </a:r>
          </a:p>
          <a:p>
            <a:pPr marL="0" indent="0">
              <a:lnSpc>
                <a:spcPct val="100000"/>
              </a:lnSpc>
              <a:spcBef>
                <a:spcPts val="0"/>
              </a:spcBef>
              <a:buNone/>
            </a:pPr>
            <a:r>
              <a:rPr lang="en-US" sz="2400" dirty="0"/>
              <a:t>    D del;</a:t>
            </a:r>
          </a:p>
          <a:p>
            <a:pPr marL="0" indent="0">
              <a:lnSpc>
                <a:spcPct val="100000"/>
              </a:lnSpc>
              <a:spcBef>
                <a:spcPts val="0"/>
              </a:spcBef>
              <a:buNone/>
            </a:pPr>
            <a:r>
              <a:rPr lang="en-US" sz="2400" dirty="0"/>
              <a:t>    D2 del2;</a:t>
            </a:r>
          </a:p>
          <a:p>
            <a:pPr marL="0" indent="0">
              <a:lnSpc>
                <a:spcPct val="100000"/>
              </a:lnSpc>
              <a:spcBef>
                <a:spcPts val="0"/>
              </a:spcBef>
              <a:buNone/>
            </a:pPr>
            <a:r>
              <a:rPr lang="en-US" sz="2400" dirty="0"/>
              <a:t>    public void </a:t>
            </a:r>
            <a:r>
              <a:rPr lang="en-US" sz="2400" dirty="0" err="1"/>
              <a:t>TestMethod</a:t>
            </a:r>
            <a:r>
              <a:rPr lang="en-US" sz="2400" dirty="0"/>
              <a:t>(</a:t>
            </a:r>
            <a:r>
              <a:rPr lang="en-US" sz="2400" dirty="0" err="1"/>
              <a:t>int</a:t>
            </a:r>
            <a:r>
              <a:rPr lang="en-US" sz="2400" dirty="0"/>
              <a:t> input)</a:t>
            </a:r>
          </a:p>
          <a:p>
            <a:pPr marL="0" indent="0">
              <a:lnSpc>
                <a:spcPct val="100000"/>
              </a:lnSpc>
              <a:spcBef>
                <a:spcPts val="0"/>
              </a:spcBef>
              <a:buNone/>
            </a:pPr>
            <a:r>
              <a:rPr lang="en-US" sz="2400" dirty="0"/>
              <a:t>    {</a:t>
            </a:r>
          </a:p>
          <a:p>
            <a:pPr marL="0" indent="0">
              <a:lnSpc>
                <a:spcPct val="100000"/>
              </a:lnSpc>
              <a:spcBef>
                <a:spcPts val="0"/>
              </a:spcBef>
              <a:buNone/>
            </a:pPr>
            <a:r>
              <a:rPr lang="en-US" sz="2400" dirty="0"/>
              <a:t>        </a:t>
            </a:r>
            <a:r>
              <a:rPr lang="en-US" sz="2400" dirty="0" err="1"/>
              <a:t>int</a:t>
            </a:r>
            <a:r>
              <a:rPr lang="en-US" sz="2400" dirty="0"/>
              <a:t> j = 0;</a:t>
            </a:r>
          </a:p>
          <a:p>
            <a:pPr marL="0" indent="0">
              <a:lnSpc>
                <a:spcPct val="100000"/>
              </a:lnSpc>
              <a:spcBef>
                <a:spcPts val="0"/>
              </a:spcBef>
              <a:buNone/>
            </a:pPr>
            <a:r>
              <a:rPr lang="en-US" sz="1800" dirty="0"/>
              <a:t>        </a:t>
            </a:r>
            <a:r>
              <a:rPr lang="en-US" sz="1400" dirty="0"/>
              <a:t>// Initialize the delegates with lambda expressions.</a:t>
            </a:r>
          </a:p>
          <a:p>
            <a:pPr marL="0" indent="0">
              <a:lnSpc>
                <a:spcPct val="100000"/>
              </a:lnSpc>
              <a:spcBef>
                <a:spcPts val="0"/>
              </a:spcBef>
              <a:buNone/>
            </a:pPr>
            <a:r>
              <a:rPr lang="en-US" sz="1400" dirty="0"/>
              <a:t>        // Note access to 2 outer variables.</a:t>
            </a:r>
          </a:p>
          <a:p>
            <a:pPr marL="0" indent="0">
              <a:lnSpc>
                <a:spcPct val="100000"/>
              </a:lnSpc>
              <a:spcBef>
                <a:spcPts val="0"/>
              </a:spcBef>
              <a:buNone/>
            </a:pPr>
            <a:r>
              <a:rPr lang="en-US" sz="1400" dirty="0"/>
              <a:t>        // del will be invoked within this method.</a:t>
            </a:r>
          </a:p>
          <a:p>
            <a:pPr marL="0" indent="0">
              <a:lnSpc>
                <a:spcPct val="100000"/>
              </a:lnSpc>
              <a:spcBef>
                <a:spcPts val="0"/>
              </a:spcBef>
              <a:buNone/>
            </a:pPr>
            <a:r>
              <a:rPr lang="en-US" sz="2400" dirty="0"/>
              <a:t>        del = () =&gt; { j = 10;  return j &gt; input; };</a:t>
            </a:r>
          </a:p>
          <a:p>
            <a:pPr marL="0" indent="0">
              <a:lnSpc>
                <a:spcPct val="100000"/>
              </a:lnSpc>
              <a:spcBef>
                <a:spcPts val="0"/>
              </a:spcBef>
              <a:buNone/>
            </a:pPr>
            <a:endParaRPr lang="en-US" sz="1600" dirty="0"/>
          </a:p>
          <a:p>
            <a:pPr marL="0" indent="0">
              <a:lnSpc>
                <a:spcPct val="100000"/>
              </a:lnSpc>
              <a:spcBef>
                <a:spcPts val="0"/>
              </a:spcBef>
              <a:buNone/>
            </a:pPr>
            <a:r>
              <a:rPr lang="en-US" sz="1600" dirty="0"/>
              <a:t>        </a:t>
            </a:r>
            <a:r>
              <a:rPr lang="en-US" sz="1200" dirty="0"/>
              <a:t>// del2 will be invoked after </a:t>
            </a:r>
            <a:r>
              <a:rPr lang="en-US" sz="1200" dirty="0" err="1"/>
              <a:t>TestMethod</a:t>
            </a:r>
            <a:r>
              <a:rPr lang="en-US" sz="1200" dirty="0"/>
              <a:t> goes out of scope.</a:t>
            </a:r>
          </a:p>
          <a:p>
            <a:pPr marL="0" indent="0">
              <a:lnSpc>
                <a:spcPct val="100000"/>
              </a:lnSpc>
              <a:spcBef>
                <a:spcPts val="0"/>
              </a:spcBef>
              <a:buNone/>
            </a:pPr>
            <a:r>
              <a:rPr lang="en-US" sz="2400" dirty="0"/>
              <a:t>        del2 = (x) =&gt; {return x == j; };</a:t>
            </a:r>
          </a:p>
          <a:p>
            <a:pPr marL="0" indent="0">
              <a:lnSpc>
                <a:spcPct val="100000"/>
              </a:lnSpc>
              <a:spcBef>
                <a:spcPts val="0"/>
              </a:spcBef>
              <a:buNone/>
            </a:pPr>
            <a:r>
              <a:rPr lang="en-US" sz="2400" dirty="0"/>
              <a:t>      </a:t>
            </a:r>
          </a:p>
          <a:p>
            <a:pPr marL="0" indent="0">
              <a:lnSpc>
                <a:spcPct val="100000"/>
              </a:lnSpc>
              <a:spcBef>
                <a:spcPts val="0"/>
              </a:spcBef>
              <a:buNone/>
            </a:pPr>
            <a:r>
              <a:rPr lang="en-US" sz="1600" dirty="0"/>
              <a:t>        // Demonstrate value of j:</a:t>
            </a:r>
          </a:p>
          <a:p>
            <a:pPr marL="0" indent="0">
              <a:lnSpc>
                <a:spcPct val="100000"/>
              </a:lnSpc>
              <a:spcBef>
                <a:spcPts val="0"/>
              </a:spcBef>
              <a:buNone/>
            </a:pPr>
            <a:r>
              <a:rPr lang="en-US" sz="1600" dirty="0"/>
              <a:t>        // Output: j = 0 </a:t>
            </a:r>
          </a:p>
          <a:p>
            <a:pPr marL="0" indent="0">
              <a:lnSpc>
                <a:spcPct val="100000"/>
              </a:lnSpc>
              <a:spcBef>
                <a:spcPts val="0"/>
              </a:spcBef>
              <a:buNone/>
            </a:pPr>
            <a:r>
              <a:rPr lang="en-US" sz="1600" dirty="0"/>
              <a:t>        // The delegate has not been invoked yet.</a:t>
            </a:r>
          </a:p>
          <a:p>
            <a:pPr marL="0" indent="0">
              <a:lnSpc>
                <a:spcPct val="100000"/>
              </a:lnSpc>
              <a:spcBef>
                <a:spcPts val="0"/>
              </a:spcBef>
              <a:buNone/>
            </a:pPr>
            <a:r>
              <a:rPr lang="en-US" sz="2400" dirty="0"/>
              <a:t>        </a:t>
            </a:r>
            <a:r>
              <a:rPr lang="en-US" sz="2400" dirty="0" err="1"/>
              <a:t>Console.WriteLine</a:t>
            </a:r>
            <a:r>
              <a:rPr lang="en-US" sz="2400" dirty="0"/>
              <a:t>("j = {0}", j);       </a:t>
            </a:r>
            <a:endParaRPr lang="en-US" sz="2400" dirty="0" smtClean="0"/>
          </a:p>
          <a:p>
            <a:pPr marL="0" indent="0">
              <a:lnSpc>
                <a:spcPct val="100000"/>
              </a:lnSpc>
              <a:spcBef>
                <a:spcPts val="0"/>
              </a:spcBef>
              <a:buNone/>
            </a:pPr>
            <a:r>
              <a:rPr lang="en-US" sz="2400" dirty="0" smtClean="0"/>
              <a:t> </a:t>
            </a:r>
            <a:r>
              <a:rPr lang="en-US" sz="1800" dirty="0"/>
              <a:t>// Invoke the delegate.</a:t>
            </a:r>
            <a:endParaRPr lang="en-US" sz="2400" dirty="0"/>
          </a:p>
          <a:p>
            <a:pPr marL="0" indent="0">
              <a:lnSpc>
                <a:spcPct val="100000"/>
              </a:lnSpc>
              <a:spcBef>
                <a:spcPts val="0"/>
              </a:spcBef>
              <a:buNone/>
            </a:pPr>
            <a:r>
              <a:rPr lang="en-US" sz="2400" dirty="0"/>
              <a:t>        bool </a:t>
            </a:r>
            <a:r>
              <a:rPr lang="en-US" sz="2400" dirty="0" err="1"/>
              <a:t>boolResult</a:t>
            </a:r>
            <a:r>
              <a:rPr lang="en-US" sz="2400" dirty="0"/>
              <a:t> = del();</a:t>
            </a:r>
          </a:p>
          <a:p>
            <a:pPr marL="0" indent="0">
              <a:lnSpc>
                <a:spcPct val="100000"/>
              </a:lnSpc>
              <a:spcBef>
                <a:spcPts val="0"/>
              </a:spcBef>
              <a:buNone/>
            </a:pPr>
            <a:endParaRPr lang="en-US" sz="2400" dirty="0"/>
          </a:p>
          <a:p>
            <a:pPr marL="0" indent="0">
              <a:lnSpc>
                <a:spcPct val="100000"/>
              </a:lnSpc>
              <a:spcBef>
                <a:spcPts val="0"/>
              </a:spcBef>
              <a:buNone/>
            </a:pPr>
            <a:r>
              <a:rPr lang="en-US" sz="1800" dirty="0"/>
              <a:t>        // Output: j = 10 b = True</a:t>
            </a:r>
          </a:p>
          <a:p>
            <a:pPr marL="0" indent="0">
              <a:lnSpc>
                <a:spcPct val="100000"/>
              </a:lnSpc>
              <a:spcBef>
                <a:spcPts val="0"/>
              </a:spcBef>
              <a:buNone/>
            </a:pPr>
            <a:r>
              <a:rPr lang="en-US" sz="2400" dirty="0"/>
              <a:t>        </a:t>
            </a:r>
            <a:r>
              <a:rPr lang="en-US" sz="2400" dirty="0" err="1"/>
              <a:t>Console.WriteLine</a:t>
            </a:r>
            <a:r>
              <a:rPr lang="en-US" sz="2400" dirty="0"/>
              <a:t>("j = {0}. b = {1}", j, </a:t>
            </a:r>
            <a:r>
              <a:rPr lang="en-US" sz="2400" dirty="0" err="1"/>
              <a:t>boolResult</a:t>
            </a:r>
            <a:r>
              <a:rPr lang="en-US" sz="2400" dirty="0"/>
              <a:t>);</a:t>
            </a:r>
          </a:p>
          <a:p>
            <a:pPr marL="0" indent="0">
              <a:lnSpc>
                <a:spcPct val="100000"/>
              </a:lnSpc>
              <a:spcBef>
                <a:spcPts val="0"/>
              </a:spcBef>
              <a:buNone/>
            </a:pPr>
            <a:r>
              <a:rPr lang="en-US" sz="2400" dirty="0"/>
              <a:t>    }</a:t>
            </a:r>
          </a:p>
          <a:p>
            <a:pPr marL="0" indent="0">
              <a:buNone/>
            </a:pPr>
            <a:endParaRPr lang="en-US" sz="1600" dirty="0"/>
          </a:p>
          <a:p>
            <a:pPr marL="0" indent="0">
              <a:buNone/>
            </a:pPr>
            <a:r>
              <a:rPr lang="en-US" sz="1600" dirty="0"/>
              <a:t>    </a:t>
            </a:r>
            <a:endParaRPr lang="ru-RU" sz="1400" dirty="0"/>
          </a:p>
        </p:txBody>
      </p:sp>
    </p:spTree>
    <p:extLst>
      <p:ext uri="{BB962C8B-B14F-4D97-AF65-F5344CB8AC3E}">
        <p14:creationId xmlns:p14="http://schemas.microsoft.com/office/powerpoint/2010/main" val="2114586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5429"/>
            <a:ext cx="10515600" cy="5741534"/>
          </a:xfrm>
        </p:spPr>
        <p:txBody>
          <a:bodyPr>
            <a:normAutofit fontScale="85000" lnSpcReduction="20000"/>
          </a:bodyPr>
          <a:lstStyle/>
          <a:p>
            <a:pPr marL="0" indent="0">
              <a:buNone/>
            </a:pPr>
            <a:r>
              <a:rPr lang="en-US" dirty="0"/>
              <a:t>static void Main()</a:t>
            </a:r>
          </a:p>
          <a:p>
            <a:pPr marL="0" indent="0">
              <a:buNone/>
            </a:pPr>
            <a:r>
              <a:rPr lang="en-US" dirty="0"/>
              <a:t>    {</a:t>
            </a:r>
          </a:p>
          <a:p>
            <a:pPr marL="0" indent="0">
              <a:buNone/>
            </a:pPr>
            <a:r>
              <a:rPr lang="en-US" dirty="0"/>
              <a:t>        Test </a:t>
            </a:r>
            <a:r>
              <a:rPr lang="en-US" dirty="0" err="1"/>
              <a:t>test</a:t>
            </a:r>
            <a:r>
              <a:rPr lang="en-US" dirty="0"/>
              <a:t> = new Test();</a:t>
            </a:r>
          </a:p>
          <a:p>
            <a:pPr marL="0" indent="0">
              <a:buNone/>
            </a:pPr>
            <a:r>
              <a:rPr lang="en-US" dirty="0"/>
              <a:t>        </a:t>
            </a:r>
            <a:r>
              <a:rPr lang="en-US" dirty="0" err="1"/>
              <a:t>test.TestMethod</a:t>
            </a:r>
            <a:r>
              <a:rPr lang="en-US" dirty="0"/>
              <a:t>(5);</a:t>
            </a:r>
          </a:p>
          <a:p>
            <a:pPr marL="0" indent="0">
              <a:buNone/>
            </a:pPr>
            <a:endParaRPr lang="en-US" dirty="0"/>
          </a:p>
          <a:p>
            <a:pPr marL="0" indent="0">
              <a:buNone/>
            </a:pPr>
            <a:r>
              <a:rPr lang="en-US" sz="2100" dirty="0"/>
              <a:t>        // Prove that del2 still has a copy of</a:t>
            </a:r>
          </a:p>
          <a:p>
            <a:pPr marL="0" indent="0">
              <a:buNone/>
            </a:pPr>
            <a:r>
              <a:rPr lang="en-US" sz="2100" dirty="0"/>
              <a:t>        // local variable j from </a:t>
            </a:r>
            <a:r>
              <a:rPr lang="en-US" sz="2100" dirty="0" err="1"/>
              <a:t>TestMethod</a:t>
            </a:r>
            <a:r>
              <a:rPr lang="en-US" sz="2100" dirty="0"/>
              <a:t>.</a:t>
            </a:r>
          </a:p>
          <a:p>
            <a:pPr marL="0" indent="0">
              <a:buNone/>
            </a:pPr>
            <a:r>
              <a:rPr lang="en-US" dirty="0"/>
              <a:t>        bool result = test.del2(10);</a:t>
            </a:r>
          </a:p>
          <a:p>
            <a:pPr marL="0" indent="0">
              <a:buNone/>
            </a:pPr>
            <a:endParaRPr lang="en-US" dirty="0"/>
          </a:p>
          <a:p>
            <a:pPr marL="0" indent="0">
              <a:buNone/>
            </a:pPr>
            <a:r>
              <a:rPr lang="en-US" sz="2100" dirty="0"/>
              <a:t>        // Output: True</a:t>
            </a:r>
          </a:p>
          <a:p>
            <a:pPr marL="0" indent="0">
              <a:buNone/>
            </a:pPr>
            <a:r>
              <a:rPr lang="en-US" dirty="0"/>
              <a:t>        </a:t>
            </a:r>
            <a:r>
              <a:rPr lang="en-US" dirty="0" err="1"/>
              <a:t>Console.WriteLine</a:t>
            </a:r>
            <a:r>
              <a:rPr lang="en-US" dirty="0"/>
              <a:t>(result);</a:t>
            </a:r>
          </a:p>
          <a:p>
            <a:pPr marL="0" indent="0">
              <a:buNone/>
            </a:pPr>
            <a:r>
              <a:rPr lang="en-US" dirty="0"/>
              <a:t>           </a:t>
            </a:r>
          </a:p>
          <a:p>
            <a:pPr marL="0" indent="0">
              <a:buNone/>
            </a:pPr>
            <a:r>
              <a:rPr lang="en-US" dirty="0"/>
              <a:t>        </a:t>
            </a:r>
            <a:r>
              <a:rPr lang="en-US" dirty="0" err="1"/>
              <a:t>Console.ReadKey</a:t>
            </a:r>
            <a:r>
              <a:rPr lang="en-US" dirty="0"/>
              <a:t>();</a:t>
            </a:r>
          </a:p>
          <a:p>
            <a:pPr marL="0" indent="0">
              <a:buNone/>
            </a:pPr>
            <a:r>
              <a:rPr lang="en-US" dirty="0"/>
              <a:t>    }</a:t>
            </a:r>
          </a:p>
          <a:p>
            <a:pPr marL="0" indent="0">
              <a:buNone/>
            </a:pPr>
            <a:r>
              <a:rPr lang="en-US" dirty="0"/>
              <a:t>}</a:t>
            </a:r>
            <a:endParaRPr lang="ru-RU" dirty="0"/>
          </a:p>
          <a:p>
            <a:pPr marL="0" indent="0">
              <a:buNone/>
            </a:pPr>
            <a:endParaRPr lang="ru-RU" dirty="0"/>
          </a:p>
        </p:txBody>
      </p:sp>
    </p:spTree>
    <p:extLst>
      <p:ext uri="{BB962C8B-B14F-4D97-AF65-F5344CB8AC3E}">
        <p14:creationId xmlns:p14="http://schemas.microsoft.com/office/powerpoint/2010/main" val="38658860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Action&lt;T&gt;, </a:t>
            </a:r>
            <a:r>
              <a:rPr lang="en-US" dirty="0" err="1"/>
              <a:t>Func</a:t>
            </a:r>
            <a:r>
              <a:rPr lang="en-US" dirty="0"/>
              <a:t>&lt;</a:t>
            </a:r>
            <a:r>
              <a:rPr lang="en-US" dirty="0" err="1"/>
              <a:t>TResult</a:t>
            </a:r>
            <a:r>
              <a:rPr lang="en-US" dirty="0"/>
              <a:t>&gt; and Predicate&lt;T&gt; Delegate</a:t>
            </a:r>
            <a:br>
              <a:rPr lang="en-US" dirty="0"/>
            </a:br>
            <a:endParaRPr lang="ru-RU" dirty="0"/>
          </a:p>
        </p:txBody>
      </p:sp>
      <p:sp>
        <p:nvSpPr>
          <p:cNvPr id="3" name="Content Placeholder 2"/>
          <p:cNvSpPr>
            <a:spLocks noGrp="1"/>
          </p:cNvSpPr>
          <p:nvPr>
            <p:ph idx="1"/>
          </p:nvPr>
        </p:nvSpPr>
        <p:spPr/>
        <p:txBody>
          <a:bodyPr>
            <a:normAutofit/>
          </a:bodyPr>
          <a:lstStyle/>
          <a:p>
            <a:pPr marL="0" indent="0">
              <a:buNone/>
            </a:pPr>
            <a:r>
              <a:rPr lang="en-US" sz="5400" dirty="0" smtClean="0"/>
              <a:t>Special GENERIC DELEGATES that are designed to simplify Life of Programmers who work with collections </a:t>
            </a:r>
            <a:endParaRPr lang="ru-RU" sz="5400" dirty="0"/>
          </a:p>
        </p:txBody>
      </p:sp>
    </p:spTree>
    <p:extLst>
      <p:ext uri="{BB962C8B-B14F-4D97-AF65-F5344CB8AC3E}">
        <p14:creationId xmlns:p14="http://schemas.microsoft.com/office/powerpoint/2010/main" val="2079409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ru-RU" dirty="0"/>
          </a:p>
        </p:txBody>
      </p:sp>
      <p:sp>
        <p:nvSpPr>
          <p:cNvPr id="3" name="Content Placeholder 2"/>
          <p:cNvSpPr>
            <a:spLocks noGrp="1"/>
          </p:cNvSpPr>
          <p:nvPr>
            <p:ph idx="1"/>
          </p:nvPr>
        </p:nvSpPr>
        <p:spPr/>
        <p:txBody>
          <a:bodyPr/>
          <a:lstStyle/>
          <a:p>
            <a:pPr fontAlgn="base"/>
            <a:r>
              <a:rPr lang="en-US" sz="3600" dirty="0"/>
              <a:t>Predicate – delegate that takes parameter(s), runs code using the parameter(s) and always </a:t>
            </a:r>
            <a:r>
              <a:rPr lang="en-US" sz="3600" b="1" dirty="0"/>
              <a:t>returns a Boolean</a:t>
            </a:r>
          </a:p>
          <a:p>
            <a:pPr fontAlgn="base"/>
            <a:r>
              <a:rPr lang="en-US" sz="3600" dirty="0" err="1"/>
              <a:t>Func</a:t>
            </a:r>
            <a:r>
              <a:rPr lang="en-US" sz="3600" dirty="0"/>
              <a:t> – delegate that takes parameter(s), runs code using the parameter(s) and </a:t>
            </a:r>
            <a:r>
              <a:rPr lang="en-US" sz="3600" b="1" dirty="0"/>
              <a:t>returns the type that you specify</a:t>
            </a:r>
          </a:p>
          <a:p>
            <a:pPr fontAlgn="base"/>
            <a:r>
              <a:rPr lang="en-US" sz="3600" dirty="0"/>
              <a:t>Action – delegate that takes parameter(s), runs code using the parameter(s) and </a:t>
            </a:r>
            <a:r>
              <a:rPr lang="en-US" sz="3600" b="1" dirty="0"/>
              <a:t>doesn’t return anything</a:t>
            </a:r>
          </a:p>
          <a:p>
            <a:endParaRPr lang="ru-RU" dirty="0"/>
          </a:p>
        </p:txBody>
      </p:sp>
    </p:spTree>
    <p:extLst>
      <p:ext uri="{BB962C8B-B14F-4D97-AF65-F5344CB8AC3E}">
        <p14:creationId xmlns:p14="http://schemas.microsoft.com/office/powerpoint/2010/main" val="3225884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ACTION</a:t>
            </a:r>
            <a:endParaRPr lang="ru-RU"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static void </a:t>
            </a:r>
            <a:r>
              <a:rPr lang="en-US" dirty="0" err="1" smtClean="0"/>
              <a:t>CalculateAge</a:t>
            </a:r>
            <a:r>
              <a:rPr lang="en-US" dirty="0" smtClean="0"/>
              <a:t>(Employee </a:t>
            </a:r>
            <a:r>
              <a:rPr lang="en-US" dirty="0" err="1" smtClean="0"/>
              <a:t>emp</a:t>
            </a:r>
            <a:r>
              <a:rPr lang="en-US" dirty="0" smtClean="0"/>
              <a:t>)</a:t>
            </a:r>
          </a:p>
          <a:p>
            <a:pPr marL="0" indent="0">
              <a:buNone/>
            </a:pPr>
            <a:r>
              <a:rPr lang="en-US" dirty="0" smtClean="0"/>
              <a:t>{</a:t>
            </a:r>
          </a:p>
          <a:p>
            <a:pPr marL="0" indent="0">
              <a:buNone/>
            </a:pPr>
            <a:r>
              <a:rPr lang="en-US" dirty="0" smtClean="0"/>
              <a:t>    </a:t>
            </a:r>
            <a:r>
              <a:rPr lang="en-US" dirty="0" err="1" smtClean="0"/>
              <a:t>emp.Age</a:t>
            </a:r>
            <a:r>
              <a:rPr lang="en-US" dirty="0" smtClean="0"/>
              <a:t> = </a:t>
            </a:r>
            <a:r>
              <a:rPr lang="en-US" dirty="0" err="1" smtClean="0"/>
              <a:t>DateTime.Now.Year</a:t>
            </a:r>
            <a:r>
              <a:rPr lang="en-US" dirty="0" smtClean="0"/>
              <a:t> - </a:t>
            </a:r>
            <a:r>
              <a:rPr lang="en-US" dirty="0" err="1" smtClean="0"/>
              <a:t>emp.Birthday.Year</a:t>
            </a:r>
            <a:r>
              <a:rPr lang="en-US" dirty="0" smtClean="0"/>
              <a:t>;</a:t>
            </a:r>
          </a:p>
          <a:p>
            <a:pPr marL="0" indent="0">
              <a:buNone/>
            </a:pPr>
            <a:r>
              <a:rPr lang="en-US" dirty="0" smtClean="0"/>
              <a:t>}</a:t>
            </a:r>
          </a:p>
          <a:p>
            <a:pPr marL="0" indent="0">
              <a:buNone/>
            </a:pPr>
            <a:endParaRPr lang="en-US" dirty="0"/>
          </a:p>
          <a:p>
            <a:pPr marL="0" indent="0">
              <a:buNone/>
            </a:pPr>
            <a:endParaRPr lang="en-US" dirty="0" smtClean="0"/>
          </a:p>
          <a:p>
            <a:pPr marL="0" indent="0">
              <a:buNone/>
            </a:pPr>
            <a:r>
              <a:rPr lang="en-US" dirty="0" smtClean="0"/>
              <a:t>Action&lt;Employee&gt; </a:t>
            </a:r>
            <a:r>
              <a:rPr lang="en-US" dirty="0" err="1" smtClean="0"/>
              <a:t>empAction</a:t>
            </a:r>
            <a:r>
              <a:rPr lang="en-US" dirty="0" smtClean="0"/>
              <a:t> = new Action&lt;Employee&gt;(</a:t>
            </a:r>
            <a:r>
              <a:rPr lang="en-US" dirty="0" err="1" smtClean="0"/>
              <a:t>CalculateAge</a:t>
            </a:r>
            <a:r>
              <a:rPr lang="en-US" dirty="0" smtClean="0"/>
              <a:t>);</a:t>
            </a:r>
          </a:p>
          <a:p>
            <a:pPr marL="0" indent="0">
              <a:buNone/>
            </a:pPr>
            <a:r>
              <a:rPr lang="en-US" dirty="0" err="1" smtClean="0"/>
              <a:t>employees.ForEach</a:t>
            </a:r>
            <a:r>
              <a:rPr lang="en-US" dirty="0" smtClean="0"/>
              <a:t>(</a:t>
            </a:r>
            <a:r>
              <a:rPr lang="en-US" dirty="0" err="1" smtClean="0"/>
              <a:t>empAction</a:t>
            </a:r>
            <a:r>
              <a:rPr lang="en-US" dirty="0" smtClean="0"/>
              <a:t>); </a:t>
            </a:r>
          </a:p>
          <a:p>
            <a:pPr marL="0" indent="0">
              <a:buNone/>
            </a:pPr>
            <a:r>
              <a:rPr lang="en-US" dirty="0" err="1" smtClean="0"/>
              <a:t>foreach</a:t>
            </a:r>
            <a:r>
              <a:rPr lang="en-US" dirty="0" smtClean="0"/>
              <a:t> (Employee e in employees)</a:t>
            </a:r>
          </a:p>
          <a:p>
            <a:pPr marL="0" indent="0">
              <a:buNone/>
            </a:pPr>
            <a:r>
              <a:rPr lang="en-US" dirty="0" smtClean="0"/>
              <a:t>{</a:t>
            </a:r>
          </a:p>
          <a:p>
            <a:pPr marL="0" indent="0">
              <a:buNone/>
            </a:pPr>
            <a:r>
              <a:rPr lang="en-US" dirty="0" smtClean="0"/>
              <a:t>   </a:t>
            </a:r>
            <a:r>
              <a:rPr lang="en-US" dirty="0" err="1" smtClean="0"/>
              <a:t>Console.WriteLine</a:t>
            </a:r>
            <a:r>
              <a:rPr lang="en-US" dirty="0" smtClean="0"/>
              <a:t>(</a:t>
            </a:r>
            <a:r>
              <a:rPr lang="en-US" dirty="0" err="1" smtClean="0"/>
              <a:t>e.Age</a:t>
            </a:r>
            <a:r>
              <a:rPr lang="en-US" dirty="0" smtClean="0"/>
              <a:t>);</a:t>
            </a:r>
          </a:p>
          <a:p>
            <a:pPr marL="0" indent="0">
              <a:buNone/>
            </a:pPr>
            <a:r>
              <a:rPr lang="en-US" dirty="0" smtClean="0"/>
              <a:t>}</a:t>
            </a:r>
            <a:endParaRPr lang="ru-RU" dirty="0"/>
          </a:p>
        </p:txBody>
      </p:sp>
    </p:spTree>
    <p:extLst>
      <p:ext uri="{BB962C8B-B14F-4D97-AF65-F5344CB8AC3E}">
        <p14:creationId xmlns:p14="http://schemas.microsoft.com/office/powerpoint/2010/main" val="940911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SAME EXAMPLE USING LAMBDA</a:t>
            </a:r>
            <a:endParaRPr lang="ru-RU"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b="1" dirty="0" err="1" smtClean="0"/>
              <a:t>employees.ForEach</a:t>
            </a:r>
            <a:r>
              <a:rPr lang="en-US" b="1" dirty="0" smtClean="0"/>
              <a:t>(</a:t>
            </a:r>
            <a:r>
              <a:rPr lang="en-US" b="1" dirty="0" err="1" smtClean="0"/>
              <a:t>emp</a:t>
            </a:r>
            <a:r>
              <a:rPr lang="en-US" b="1" dirty="0" smtClean="0"/>
              <a:t> </a:t>
            </a:r>
            <a:r>
              <a:rPr lang="en-US" b="1" dirty="0" smtClean="0"/>
              <a:t>=&gt; </a:t>
            </a:r>
            <a:r>
              <a:rPr lang="en-US" b="1" dirty="0" err="1" smtClean="0"/>
              <a:t>emp.Age</a:t>
            </a:r>
            <a:r>
              <a:rPr lang="en-US" b="1" dirty="0" smtClean="0"/>
              <a:t> = </a:t>
            </a:r>
            <a:r>
              <a:rPr lang="en-US" b="1" dirty="0" err="1" smtClean="0"/>
              <a:t>DateTime.Now.Year</a:t>
            </a:r>
            <a:r>
              <a:rPr lang="en-US" b="1" dirty="0" smtClean="0"/>
              <a:t> - </a:t>
            </a:r>
            <a:r>
              <a:rPr lang="en-US" b="1" dirty="0" err="1" smtClean="0"/>
              <a:t>emp.Birthday.Year</a:t>
            </a:r>
            <a:r>
              <a:rPr lang="en-US" b="1" dirty="0" smtClean="0"/>
              <a:t>); </a:t>
            </a:r>
          </a:p>
          <a:p>
            <a:pPr marL="0" indent="0">
              <a:buNone/>
            </a:pPr>
            <a:r>
              <a:rPr lang="en-US" dirty="0" err="1" smtClean="0"/>
              <a:t>foreach</a:t>
            </a:r>
            <a:r>
              <a:rPr lang="en-US" dirty="0" smtClean="0"/>
              <a:t> (Employee e in employees)</a:t>
            </a:r>
          </a:p>
          <a:p>
            <a:pPr marL="0" indent="0">
              <a:buNone/>
            </a:pPr>
            <a:r>
              <a:rPr lang="en-US" dirty="0" smtClean="0"/>
              <a:t>{</a:t>
            </a:r>
          </a:p>
          <a:p>
            <a:pPr marL="0" indent="0">
              <a:buNone/>
            </a:pPr>
            <a:r>
              <a:rPr lang="en-US" dirty="0" smtClean="0"/>
              <a:t>   </a:t>
            </a:r>
            <a:r>
              <a:rPr lang="en-US" dirty="0" err="1" smtClean="0"/>
              <a:t>Console.WriteLine</a:t>
            </a:r>
            <a:r>
              <a:rPr lang="en-US" dirty="0" smtClean="0"/>
              <a:t>(</a:t>
            </a:r>
            <a:r>
              <a:rPr lang="en-US" dirty="0" err="1" smtClean="0"/>
              <a:t>e.Age</a:t>
            </a:r>
            <a:r>
              <a:rPr lang="en-US" dirty="0" smtClean="0"/>
              <a:t>);</a:t>
            </a:r>
          </a:p>
          <a:p>
            <a:pPr marL="0" indent="0">
              <a:buNone/>
            </a:pPr>
            <a:r>
              <a:rPr lang="en-US" dirty="0" smtClean="0"/>
              <a:t>}</a:t>
            </a:r>
            <a:endParaRPr lang="ru-RU" dirty="0"/>
          </a:p>
        </p:txBody>
      </p:sp>
    </p:spTree>
    <p:extLst>
      <p:ext uri="{BB962C8B-B14F-4D97-AF65-F5344CB8AC3E}">
        <p14:creationId xmlns:p14="http://schemas.microsoft.com/office/powerpoint/2010/main" val="2657352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 OF COLLECTION USING ACTION</a:t>
            </a:r>
            <a:endParaRPr lang="ru-RU" dirty="0"/>
          </a:p>
        </p:txBody>
      </p:sp>
      <p:sp>
        <p:nvSpPr>
          <p:cNvPr id="7" name="Rectangle 6"/>
          <p:cNvSpPr/>
          <p:nvPr/>
        </p:nvSpPr>
        <p:spPr>
          <a:xfrm>
            <a:off x="838199" y="2828836"/>
            <a:ext cx="10635343" cy="1384995"/>
          </a:xfrm>
          <a:prstGeom prst="rect">
            <a:avLst/>
          </a:prstGeom>
        </p:spPr>
        <p:txBody>
          <a:bodyPr wrap="square">
            <a:spAutoFit/>
          </a:bodyPr>
          <a:lstStyle/>
          <a:p>
            <a:r>
              <a:rPr lang="ru-RU" sz="2800" dirty="0" err="1"/>
              <a:t>nt</a:t>
            </a:r>
            <a:r>
              <a:rPr lang="ru-RU" sz="2800" dirty="0"/>
              <a:t>[] a = </a:t>
            </a:r>
            <a:r>
              <a:rPr lang="ru-RU" sz="2800" dirty="0" err="1"/>
              <a:t>Enumerable.Repeat</a:t>
            </a:r>
            <a:r>
              <a:rPr lang="ru-RU" sz="2800" dirty="0"/>
              <a:t>(-1, 10).</a:t>
            </a:r>
            <a:r>
              <a:rPr lang="ru-RU" sz="2800" dirty="0" err="1"/>
              <a:t>ToArray</a:t>
            </a:r>
            <a:r>
              <a:rPr lang="ru-RU" sz="2800" dirty="0"/>
              <a:t>();</a:t>
            </a:r>
          </a:p>
          <a:p>
            <a:r>
              <a:rPr lang="ru-RU" sz="2800" dirty="0" err="1"/>
              <a:t>int</a:t>
            </a:r>
            <a:r>
              <a:rPr lang="ru-RU" sz="2800" dirty="0"/>
              <a:t>[] b = </a:t>
            </a:r>
            <a:r>
              <a:rPr lang="ru-RU" sz="2800" dirty="0" err="1"/>
              <a:t>Enumerable.Range</a:t>
            </a:r>
            <a:r>
              <a:rPr lang="ru-RU" sz="2800" dirty="0"/>
              <a:t>(0, 10).</a:t>
            </a:r>
            <a:r>
              <a:rPr lang="ru-RU" sz="2800" dirty="0" err="1"/>
              <a:t>ToArray</a:t>
            </a:r>
            <a:r>
              <a:rPr lang="ru-RU" sz="2800" dirty="0"/>
              <a:t>();</a:t>
            </a:r>
          </a:p>
          <a:p>
            <a:r>
              <a:rPr lang="ru-RU" sz="2800" dirty="0" err="1"/>
              <a:t>int</a:t>
            </a:r>
            <a:r>
              <a:rPr lang="ru-RU" sz="2800" dirty="0"/>
              <a:t>[] c = </a:t>
            </a:r>
            <a:r>
              <a:rPr lang="ru-RU" sz="2800" dirty="0" err="1"/>
              <a:t>Enumerable.Range</a:t>
            </a:r>
            <a:r>
              <a:rPr lang="ru-RU" sz="2800" dirty="0"/>
              <a:t>(0, 10).</a:t>
            </a:r>
            <a:r>
              <a:rPr lang="ru-RU" sz="2800" dirty="0" err="1"/>
              <a:t>Select</a:t>
            </a:r>
            <a:r>
              <a:rPr lang="ru-RU" sz="2800" dirty="0"/>
              <a:t>(i =&gt; 100 + 10 * i).</a:t>
            </a:r>
            <a:r>
              <a:rPr lang="ru-RU" sz="2800" dirty="0" err="1"/>
              <a:t>ToArray</a:t>
            </a:r>
            <a:r>
              <a:rPr lang="ru-RU" sz="2800" dirty="0"/>
              <a:t>();</a:t>
            </a:r>
          </a:p>
        </p:txBody>
      </p:sp>
    </p:spTree>
    <p:extLst>
      <p:ext uri="{BB962C8B-B14F-4D97-AF65-F5344CB8AC3E}">
        <p14:creationId xmlns:p14="http://schemas.microsoft.com/office/powerpoint/2010/main" val="4012403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PREDICATE</a:t>
            </a:r>
            <a:endParaRPr lang="ru-RU" dirty="0"/>
          </a:p>
        </p:txBody>
      </p:sp>
      <p:sp>
        <p:nvSpPr>
          <p:cNvPr id="3" name="Content Placeholder 2"/>
          <p:cNvSpPr>
            <a:spLocks noGrp="1"/>
          </p:cNvSpPr>
          <p:nvPr>
            <p:ph idx="1"/>
          </p:nvPr>
        </p:nvSpPr>
        <p:spPr/>
        <p:txBody>
          <a:bodyPr>
            <a:normAutofit/>
          </a:bodyPr>
          <a:lstStyle/>
          <a:p>
            <a:pPr marL="0" indent="0">
              <a:buNone/>
            </a:pPr>
            <a:r>
              <a:rPr lang="en-US" sz="4400" dirty="0"/>
              <a:t>public class </a:t>
            </a:r>
            <a:r>
              <a:rPr lang="en-US" sz="4400" dirty="0" err="1"/>
              <a:t>InventoryItem</a:t>
            </a:r>
            <a:r>
              <a:rPr lang="en-US" sz="4400" dirty="0"/>
              <a:t> </a:t>
            </a:r>
            <a:endParaRPr lang="en-US" sz="4400" dirty="0" smtClean="0"/>
          </a:p>
          <a:p>
            <a:pPr marL="0" indent="0">
              <a:buNone/>
            </a:pPr>
            <a:r>
              <a:rPr lang="en-US" sz="4400" dirty="0" smtClean="0"/>
              <a:t>{</a:t>
            </a:r>
            <a:r>
              <a:rPr lang="en-US" sz="4400" dirty="0"/>
              <a:t> </a:t>
            </a:r>
            <a:endParaRPr lang="en-US" sz="4400" dirty="0" smtClean="0"/>
          </a:p>
          <a:p>
            <a:pPr marL="457200" lvl="1" indent="0">
              <a:buNone/>
            </a:pPr>
            <a:r>
              <a:rPr lang="en-US" sz="4000" dirty="0" smtClean="0"/>
              <a:t>public</a:t>
            </a:r>
            <a:r>
              <a:rPr lang="en-US" sz="4000" dirty="0"/>
              <a:t> </a:t>
            </a:r>
            <a:r>
              <a:rPr lang="en-US" sz="4000" dirty="0" err="1"/>
              <a:t>int</a:t>
            </a:r>
            <a:r>
              <a:rPr lang="en-US" sz="4000" dirty="0"/>
              <a:t> ID { get; set; } </a:t>
            </a:r>
            <a:endParaRPr lang="en-US" sz="4000" dirty="0" smtClean="0"/>
          </a:p>
          <a:p>
            <a:pPr marL="457200" lvl="1" indent="0">
              <a:buNone/>
            </a:pPr>
            <a:r>
              <a:rPr lang="en-US" sz="4000" dirty="0" smtClean="0"/>
              <a:t>public</a:t>
            </a:r>
            <a:r>
              <a:rPr lang="en-US" sz="4000" dirty="0"/>
              <a:t> </a:t>
            </a:r>
            <a:r>
              <a:rPr lang="en-US" sz="4000" dirty="0" err="1"/>
              <a:t>int</a:t>
            </a:r>
            <a:r>
              <a:rPr lang="en-US" sz="4000" dirty="0"/>
              <a:t> </a:t>
            </a:r>
            <a:r>
              <a:rPr lang="en-US" sz="4000" dirty="0" err="1"/>
              <a:t>NumberInStock</a:t>
            </a:r>
            <a:r>
              <a:rPr lang="en-US" sz="4000" dirty="0"/>
              <a:t> { get; set; } </a:t>
            </a:r>
            <a:endParaRPr lang="en-US" sz="4000" dirty="0" smtClean="0"/>
          </a:p>
          <a:p>
            <a:pPr marL="457200" lvl="1" indent="0">
              <a:buNone/>
            </a:pPr>
            <a:r>
              <a:rPr lang="en-US" sz="4000" dirty="0" smtClean="0"/>
              <a:t>public</a:t>
            </a:r>
            <a:r>
              <a:rPr lang="en-US" sz="4000" dirty="0"/>
              <a:t> double </a:t>
            </a:r>
            <a:r>
              <a:rPr lang="en-US" sz="4000" dirty="0" err="1"/>
              <a:t>UnitCost</a:t>
            </a:r>
            <a:r>
              <a:rPr lang="en-US" sz="4000" dirty="0"/>
              <a:t> { get; set; } </a:t>
            </a:r>
            <a:endParaRPr lang="en-US" sz="4000" dirty="0" smtClean="0"/>
          </a:p>
          <a:p>
            <a:pPr marL="0" indent="0">
              <a:buNone/>
            </a:pPr>
            <a:r>
              <a:rPr lang="en-US" sz="4400" dirty="0" smtClean="0"/>
              <a:t>}</a:t>
            </a:r>
            <a:endParaRPr lang="ru-RU" sz="4400" dirty="0"/>
          </a:p>
        </p:txBody>
      </p:sp>
    </p:spTree>
    <p:extLst>
      <p:ext uri="{BB962C8B-B14F-4D97-AF65-F5344CB8AC3E}">
        <p14:creationId xmlns:p14="http://schemas.microsoft.com/office/powerpoint/2010/main" val="20989269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we have a collection and want to find element</a:t>
            </a:r>
            <a:endParaRPr lang="ru-RU" dirty="0"/>
          </a:p>
        </p:txBody>
      </p:sp>
      <p:sp>
        <p:nvSpPr>
          <p:cNvPr id="3" name="Content Placeholder 2"/>
          <p:cNvSpPr>
            <a:spLocks noGrp="1"/>
          </p:cNvSpPr>
          <p:nvPr>
            <p:ph idx="1"/>
          </p:nvPr>
        </p:nvSpPr>
        <p:spPr/>
        <p:txBody>
          <a:bodyPr>
            <a:normAutofit fontScale="85000" lnSpcReduction="20000"/>
          </a:bodyPr>
          <a:lstStyle/>
          <a:p>
            <a:pPr marL="0" indent="0">
              <a:buNone/>
            </a:pPr>
            <a:r>
              <a:rPr lang="en-US" sz="3900" dirty="0"/>
              <a:t>public </a:t>
            </a:r>
            <a:r>
              <a:rPr lang="en-US" sz="3900" dirty="0" err="1"/>
              <a:t>InventoryItem</a:t>
            </a:r>
            <a:r>
              <a:rPr lang="en-US" sz="3900" dirty="0"/>
              <a:t> </a:t>
            </a:r>
            <a:r>
              <a:rPr lang="en-US" sz="3900" dirty="0" err="1"/>
              <a:t>FindInventoryForeach</a:t>
            </a:r>
            <a:r>
              <a:rPr lang="en-US" sz="3900" dirty="0"/>
              <a:t>(</a:t>
            </a:r>
            <a:r>
              <a:rPr lang="en-US" sz="3900" dirty="0" err="1"/>
              <a:t>int</a:t>
            </a:r>
            <a:r>
              <a:rPr lang="en-US" sz="3900" dirty="0"/>
              <a:t> </a:t>
            </a:r>
            <a:r>
              <a:rPr lang="en-US" sz="3900" dirty="0" err="1"/>
              <a:t>inventoryID</a:t>
            </a:r>
            <a:r>
              <a:rPr lang="en-US" sz="3900" dirty="0"/>
              <a:t>) </a:t>
            </a:r>
            <a:endParaRPr lang="en-US" sz="3900" dirty="0" smtClean="0"/>
          </a:p>
          <a:p>
            <a:pPr marL="0" indent="0">
              <a:buNone/>
            </a:pPr>
            <a:r>
              <a:rPr lang="en-US" sz="3900" dirty="0" smtClean="0"/>
              <a:t>{</a:t>
            </a:r>
            <a:r>
              <a:rPr lang="en-US" sz="3900" dirty="0"/>
              <a:t> </a:t>
            </a:r>
            <a:endParaRPr lang="en-US" sz="3900" dirty="0" smtClean="0"/>
          </a:p>
          <a:p>
            <a:pPr marL="457200" lvl="1" indent="0">
              <a:buNone/>
            </a:pPr>
            <a:r>
              <a:rPr lang="en-US" sz="3500" dirty="0" err="1" smtClean="0"/>
              <a:t>foreach</a:t>
            </a:r>
            <a:r>
              <a:rPr lang="en-US" sz="3500" dirty="0"/>
              <a:t> (</a:t>
            </a:r>
            <a:r>
              <a:rPr lang="en-US" sz="3500" dirty="0" err="1"/>
              <a:t>InventoryItem</a:t>
            </a:r>
            <a:r>
              <a:rPr lang="en-US" sz="3500" dirty="0"/>
              <a:t> item in _</a:t>
            </a:r>
            <a:r>
              <a:rPr lang="en-US" sz="3500" dirty="0" err="1"/>
              <a:t>inventoryList</a:t>
            </a:r>
            <a:r>
              <a:rPr lang="en-US" sz="3500" dirty="0"/>
              <a:t>) </a:t>
            </a:r>
            <a:endParaRPr lang="en-US" sz="3500" dirty="0" smtClean="0"/>
          </a:p>
          <a:p>
            <a:pPr marL="457200" lvl="1" indent="0">
              <a:buNone/>
            </a:pPr>
            <a:r>
              <a:rPr lang="en-US" sz="3500" dirty="0" smtClean="0"/>
              <a:t>{</a:t>
            </a:r>
          </a:p>
          <a:p>
            <a:pPr marL="914400" lvl="2" indent="0">
              <a:buNone/>
            </a:pPr>
            <a:r>
              <a:rPr lang="en-US" sz="3000" dirty="0"/>
              <a:t> if (item.ID == </a:t>
            </a:r>
            <a:r>
              <a:rPr lang="en-US" sz="3000" dirty="0" err="1"/>
              <a:t>inventoryID</a:t>
            </a:r>
            <a:r>
              <a:rPr lang="en-US" sz="3000" dirty="0"/>
              <a:t>) </a:t>
            </a:r>
            <a:endParaRPr lang="en-US" sz="3000" dirty="0" smtClean="0"/>
          </a:p>
          <a:p>
            <a:pPr marL="914400" lvl="2" indent="0">
              <a:buNone/>
            </a:pPr>
            <a:r>
              <a:rPr lang="en-US" sz="3000" dirty="0"/>
              <a:t>	</a:t>
            </a:r>
            <a:r>
              <a:rPr lang="en-US" sz="3000" dirty="0" smtClean="0"/>
              <a:t>return</a:t>
            </a:r>
            <a:r>
              <a:rPr lang="en-US" sz="3000" dirty="0"/>
              <a:t> item; </a:t>
            </a:r>
            <a:endParaRPr lang="en-US" sz="3000" dirty="0" smtClean="0"/>
          </a:p>
          <a:p>
            <a:pPr marL="457200" lvl="1" indent="0">
              <a:buNone/>
            </a:pPr>
            <a:r>
              <a:rPr lang="en-US" sz="3500" dirty="0" smtClean="0"/>
              <a:t>}</a:t>
            </a:r>
            <a:r>
              <a:rPr lang="en-US" sz="3500" dirty="0"/>
              <a:t> </a:t>
            </a:r>
            <a:endParaRPr lang="en-US" sz="3500" dirty="0" smtClean="0"/>
          </a:p>
          <a:p>
            <a:pPr marL="0" indent="0">
              <a:buNone/>
            </a:pPr>
            <a:r>
              <a:rPr lang="en-US" sz="3900" dirty="0"/>
              <a:t> </a:t>
            </a:r>
            <a:r>
              <a:rPr lang="en-US" sz="3900" dirty="0" smtClean="0"/>
              <a:t>     return</a:t>
            </a:r>
            <a:r>
              <a:rPr lang="en-US" sz="3900" dirty="0"/>
              <a:t> null; </a:t>
            </a:r>
            <a:endParaRPr lang="en-US" sz="3900" dirty="0" smtClean="0"/>
          </a:p>
          <a:p>
            <a:pPr marL="0" indent="0">
              <a:buNone/>
            </a:pPr>
            <a:r>
              <a:rPr lang="en-US" sz="3900" dirty="0" smtClean="0"/>
              <a:t>}</a:t>
            </a:r>
            <a:r>
              <a:rPr lang="en-US" sz="3900" dirty="0"/>
              <a:t/>
            </a:r>
            <a:br>
              <a:rPr lang="en-US" sz="3900" dirty="0"/>
            </a:br>
            <a:r>
              <a:rPr lang="en-US" dirty="0"/>
              <a:t/>
            </a:r>
            <a:br>
              <a:rPr lang="en-US" dirty="0"/>
            </a:br>
            <a:endParaRPr lang="ru-RU" dirty="0"/>
          </a:p>
        </p:txBody>
      </p:sp>
    </p:spTree>
    <p:extLst>
      <p:ext uri="{BB962C8B-B14F-4D97-AF65-F5344CB8AC3E}">
        <p14:creationId xmlns:p14="http://schemas.microsoft.com/office/powerpoint/2010/main" val="3256820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delegate we can use Extension method of Collection - </a:t>
            </a:r>
            <a:r>
              <a:rPr lang="en-US" b="1" dirty="0" smtClean="0"/>
              <a:t>Find</a:t>
            </a:r>
            <a:endParaRPr lang="ru-RU" b="1" dirty="0"/>
          </a:p>
        </p:txBody>
      </p:sp>
      <p:sp>
        <p:nvSpPr>
          <p:cNvPr id="3" name="Content Placeholder 2"/>
          <p:cNvSpPr>
            <a:spLocks noGrp="1"/>
          </p:cNvSpPr>
          <p:nvPr>
            <p:ph idx="1"/>
          </p:nvPr>
        </p:nvSpPr>
        <p:spPr/>
        <p:txBody>
          <a:bodyPr/>
          <a:lstStyle/>
          <a:p>
            <a:pPr marL="0" indent="0">
              <a:buNone/>
            </a:pPr>
            <a:r>
              <a:rPr lang="en-US" dirty="0"/>
              <a:t>public </a:t>
            </a:r>
            <a:r>
              <a:rPr lang="en-US" dirty="0" err="1"/>
              <a:t>InventoryItem</a:t>
            </a:r>
            <a:r>
              <a:rPr lang="en-US" dirty="0"/>
              <a:t> </a:t>
            </a:r>
            <a:r>
              <a:rPr lang="en-US" dirty="0" err="1"/>
              <a:t>FindInventoryPredicateDelegate</a:t>
            </a:r>
            <a:r>
              <a:rPr lang="en-US" dirty="0"/>
              <a:t>(</a:t>
            </a:r>
            <a:r>
              <a:rPr lang="en-US" dirty="0" err="1"/>
              <a:t>int</a:t>
            </a:r>
            <a:r>
              <a:rPr lang="en-US" dirty="0"/>
              <a:t> </a:t>
            </a:r>
            <a:r>
              <a:rPr lang="en-US" dirty="0" err="1"/>
              <a:t>inventoryID</a:t>
            </a:r>
            <a:r>
              <a:rPr lang="en-US" dirty="0"/>
              <a:t>) </a:t>
            </a:r>
            <a:endParaRPr lang="en-US" dirty="0" smtClean="0"/>
          </a:p>
          <a:p>
            <a:pPr marL="0" indent="0">
              <a:buNone/>
            </a:pPr>
            <a:r>
              <a:rPr lang="en-US" dirty="0" smtClean="0"/>
              <a:t>{ </a:t>
            </a:r>
          </a:p>
          <a:p>
            <a:pPr marL="457200" lvl="1" indent="0">
              <a:buNone/>
            </a:pPr>
            <a:r>
              <a:rPr lang="en-US" dirty="0" smtClean="0"/>
              <a:t>Predicate&lt;</a:t>
            </a:r>
            <a:r>
              <a:rPr lang="en-US" dirty="0" err="1" smtClean="0"/>
              <a:t>InventoryItem</a:t>
            </a:r>
            <a:r>
              <a:rPr lang="en-US" dirty="0"/>
              <a:t>&gt; </a:t>
            </a:r>
            <a:r>
              <a:rPr lang="en-US" dirty="0" err="1"/>
              <a:t>pred</a:t>
            </a:r>
            <a:r>
              <a:rPr lang="en-US" dirty="0"/>
              <a:t> = delegate(</a:t>
            </a:r>
            <a:r>
              <a:rPr lang="en-US" dirty="0" err="1"/>
              <a:t>InventoryItem</a:t>
            </a:r>
            <a:r>
              <a:rPr lang="en-US" dirty="0"/>
              <a:t> item</a:t>
            </a:r>
            <a:r>
              <a:rPr lang="en-US" dirty="0" smtClean="0"/>
              <a:t>)</a:t>
            </a:r>
          </a:p>
          <a:p>
            <a:pPr marL="457200" lvl="1" indent="0">
              <a:buNone/>
            </a:pPr>
            <a:r>
              <a:rPr lang="en-US" dirty="0" smtClean="0"/>
              <a:t>{</a:t>
            </a:r>
            <a:r>
              <a:rPr lang="en-US" dirty="0"/>
              <a:t> </a:t>
            </a:r>
            <a:endParaRPr lang="en-US" dirty="0" smtClean="0"/>
          </a:p>
          <a:p>
            <a:pPr marL="457200" lvl="1" indent="0">
              <a:buNone/>
            </a:pPr>
            <a:r>
              <a:rPr lang="en-US" dirty="0" smtClean="0"/>
              <a:t>	return</a:t>
            </a:r>
            <a:r>
              <a:rPr lang="en-US" dirty="0"/>
              <a:t> item.ID == </a:t>
            </a:r>
            <a:r>
              <a:rPr lang="en-US" dirty="0" err="1"/>
              <a:t>inventoryID</a:t>
            </a:r>
            <a:r>
              <a:rPr lang="en-US" dirty="0"/>
              <a:t>; </a:t>
            </a:r>
            <a:endParaRPr lang="en-US" dirty="0" smtClean="0"/>
          </a:p>
          <a:p>
            <a:pPr marL="457200" lvl="1" indent="0">
              <a:buNone/>
            </a:pPr>
            <a:r>
              <a:rPr lang="en-US" dirty="0" smtClean="0"/>
              <a:t>};</a:t>
            </a:r>
            <a:r>
              <a:rPr lang="en-US" dirty="0"/>
              <a:t> </a:t>
            </a:r>
            <a:endParaRPr lang="en-US" dirty="0" smtClean="0"/>
          </a:p>
          <a:p>
            <a:pPr marL="457200" lvl="1" indent="0">
              <a:buNone/>
            </a:pPr>
            <a:r>
              <a:rPr lang="en-US" dirty="0" smtClean="0"/>
              <a:t>return</a:t>
            </a:r>
            <a:r>
              <a:rPr lang="en-US" dirty="0"/>
              <a:t> _</a:t>
            </a:r>
            <a:r>
              <a:rPr lang="en-US" dirty="0" err="1"/>
              <a:t>inventoryList.Find</a:t>
            </a:r>
            <a:r>
              <a:rPr lang="en-US" dirty="0"/>
              <a:t>(</a:t>
            </a:r>
            <a:r>
              <a:rPr lang="en-US" dirty="0" err="1"/>
              <a:t>pred</a:t>
            </a:r>
            <a:r>
              <a:rPr lang="en-US" dirty="0"/>
              <a:t>); </a:t>
            </a:r>
            <a:endParaRPr lang="en-US" dirty="0" smtClean="0"/>
          </a:p>
          <a:p>
            <a:pPr marL="0" indent="0">
              <a:buNone/>
            </a:pPr>
            <a:r>
              <a:rPr lang="en-US" dirty="0" smtClean="0"/>
              <a:t>}</a:t>
            </a:r>
            <a:r>
              <a:rPr lang="en-US" dirty="0"/>
              <a:t/>
            </a:r>
            <a:br>
              <a:rPr lang="en-US" dirty="0"/>
            </a:br>
            <a:r>
              <a:rPr lang="en-US" dirty="0"/>
              <a:t/>
            </a:r>
            <a:br>
              <a:rPr lang="en-US" dirty="0"/>
            </a:br>
            <a:endParaRPr lang="ru-RU" dirty="0"/>
          </a:p>
        </p:txBody>
      </p:sp>
    </p:spTree>
    <p:extLst>
      <p:ext uri="{BB962C8B-B14F-4D97-AF65-F5344CB8AC3E}">
        <p14:creationId xmlns:p14="http://schemas.microsoft.com/office/powerpoint/2010/main" val="2815999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66862" y="423862"/>
            <a:ext cx="9058275" cy="6010275"/>
          </a:xfrm>
          <a:prstGeom prst="rect">
            <a:avLst/>
          </a:prstGeom>
        </p:spPr>
      </p:pic>
    </p:spTree>
    <p:extLst>
      <p:ext uri="{BB962C8B-B14F-4D97-AF65-F5344CB8AC3E}">
        <p14:creationId xmlns:p14="http://schemas.microsoft.com/office/powerpoint/2010/main" val="1897050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EVEN</a:t>
            </a:r>
            <a:r>
              <a:rPr lang="ru-RU" dirty="0" smtClean="0"/>
              <a:t> </a:t>
            </a:r>
            <a:r>
              <a:rPr lang="en-US" dirty="0" smtClean="0"/>
              <a:t>WRITE DIRECTLY</a:t>
            </a:r>
            <a:endParaRPr lang="ru-RU" dirty="0"/>
          </a:p>
        </p:txBody>
      </p:sp>
      <p:sp>
        <p:nvSpPr>
          <p:cNvPr id="3" name="Content Placeholder 2"/>
          <p:cNvSpPr>
            <a:spLocks noGrp="1"/>
          </p:cNvSpPr>
          <p:nvPr>
            <p:ph idx="1"/>
          </p:nvPr>
        </p:nvSpPr>
        <p:spPr/>
        <p:txBody>
          <a:bodyPr/>
          <a:lstStyle/>
          <a:p>
            <a:pPr marL="0" indent="0">
              <a:buNone/>
            </a:pPr>
            <a:r>
              <a:rPr lang="en-US" sz="3200" dirty="0"/>
              <a:t>public </a:t>
            </a:r>
            <a:r>
              <a:rPr lang="en-US" sz="3200" dirty="0" err="1"/>
              <a:t>InventoryItem</a:t>
            </a:r>
            <a:r>
              <a:rPr lang="en-US" sz="3200" dirty="0"/>
              <a:t> </a:t>
            </a:r>
            <a:r>
              <a:rPr lang="en-US" sz="3200" dirty="0" err="1"/>
              <a:t>FindInventoryDelegate</a:t>
            </a:r>
            <a:r>
              <a:rPr lang="en-US" sz="3200" dirty="0"/>
              <a:t>(</a:t>
            </a:r>
            <a:r>
              <a:rPr lang="en-US" sz="3200" dirty="0" err="1"/>
              <a:t>int</a:t>
            </a:r>
            <a:r>
              <a:rPr lang="en-US" sz="3200" dirty="0"/>
              <a:t> </a:t>
            </a:r>
            <a:r>
              <a:rPr lang="en-US" sz="3200" dirty="0" err="1"/>
              <a:t>inventoryID</a:t>
            </a:r>
            <a:r>
              <a:rPr lang="en-US" sz="3200" dirty="0"/>
              <a:t>) </a:t>
            </a:r>
            <a:endParaRPr lang="en-US" sz="3200" dirty="0" smtClean="0"/>
          </a:p>
          <a:p>
            <a:pPr marL="0" indent="0">
              <a:buNone/>
            </a:pPr>
            <a:r>
              <a:rPr lang="en-US" sz="3200" dirty="0" smtClean="0"/>
              <a:t>{</a:t>
            </a:r>
            <a:r>
              <a:rPr lang="en-US" sz="3200" dirty="0"/>
              <a:t> </a:t>
            </a:r>
            <a:endParaRPr lang="en-US" sz="3200" dirty="0" smtClean="0"/>
          </a:p>
          <a:p>
            <a:pPr marL="457200" lvl="1" indent="0">
              <a:buNone/>
            </a:pPr>
            <a:r>
              <a:rPr lang="en-US" sz="2800" dirty="0" smtClean="0"/>
              <a:t>return</a:t>
            </a:r>
            <a:r>
              <a:rPr lang="en-US" sz="2800" dirty="0"/>
              <a:t> _</a:t>
            </a:r>
            <a:r>
              <a:rPr lang="en-US" sz="2800" dirty="0" err="1"/>
              <a:t>inventoryList.Find</a:t>
            </a:r>
            <a:r>
              <a:rPr lang="en-US" sz="2800" dirty="0"/>
              <a:t>(delegate(</a:t>
            </a:r>
            <a:r>
              <a:rPr lang="en-US" sz="2800" dirty="0" err="1"/>
              <a:t>InventoryItem</a:t>
            </a:r>
            <a:r>
              <a:rPr lang="en-US" sz="2800" dirty="0"/>
              <a:t> item) { </a:t>
            </a:r>
            <a:endParaRPr lang="en-US" sz="2800" dirty="0" smtClean="0"/>
          </a:p>
          <a:p>
            <a:pPr marL="457200" lvl="1" indent="0">
              <a:buNone/>
            </a:pPr>
            <a:r>
              <a:rPr lang="en-US" sz="2800" dirty="0" smtClean="0"/>
              <a:t>		return</a:t>
            </a:r>
            <a:r>
              <a:rPr lang="en-US" sz="2800" dirty="0"/>
              <a:t> item.ID == </a:t>
            </a:r>
            <a:r>
              <a:rPr lang="en-US" sz="2800" dirty="0" err="1"/>
              <a:t>inventoryID</a:t>
            </a:r>
            <a:r>
              <a:rPr lang="en-US" sz="2800" dirty="0"/>
              <a:t>; </a:t>
            </a:r>
            <a:endParaRPr lang="en-US" sz="2800" dirty="0" smtClean="0"/>
          </a:p>
          <a:p>
            <a:pPr marL="457200" lvl="1" indent="0">
              <a:buNone/>
            </a:pPr>
            <a:r>
              <a:rPr lang="en-US" sz="2800" dirty="0" smtClean="0"/>
              <a:t>		}); </a:t>
            </a:r>
          </a:p>
          <a:p>
            <a:pPr marL="0" indent="0">
              <a:buNone/>
            </a:pPr>
            <a:r>
              <a:rPr lang="en-US" sz="3200" dirty="0" smtClean="0"/>
              <a:t>}</a:t>
            </a:r>
            <a:r>
              <a:rPr lang="en-US" sz="3200" dirty="0"/>
              <a:t/>
            </a:r>
            <a:br>
              <a:rPr lang="en-US" sz="3200" dirty="0"/>
            </a:br>
            <a:r>
              <a:rPr lang="en-US" dirty="0"/>
              <a:t/>
            </a:r>
            <a:br>
              <a:rPr lang="en-US" dirty="0"/>
            </a:br>
            <a:endParaRPr lang="ru-RU" dirty="0"/>
          </a:p>
        </p:txBody>
      </p:sp>
    </p:spTree>
    <p:extLst>
      <p:ext uri="{BB962C8B-B14F-4D97-AF65-F5344CB8AC3E}">
        <p14:creationId xmlns:p14="http://schemas.microsoft.com/office/powerpoint/2010/main" val="1020373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LAMBDA AND GENERIC PREDICATE</a:t>
            </a:r>
            <a:endParaRPr lang="ru-RU" dirty="0"/>
          </a:p>
        </p:txBody>
      </p:sp>
      <p:sp>
        <p:nvSpPr>
          <p:cNvPr id="3" name="Content Placeholder 2"/>
          <p:cNvSpPr>
            <a:spLocks noGrp="1"/>
          </p:cNvSpPr>
          <p:nvPr>
            <p:ph idx="1"/>
          </p:nvPr>
        </p:nvSpPr>
        <p:spPr/>
        <p:txBody>
          <a:bodyPr/>
          <a:lstStyle/>
          <a:p>
            <a:pPr marL="0" indent="0">
              <a:buNone/>
            </a:pPr>
            <a:r>
              <a:rPr lang="en-US" dirty="0"/>
              <a:t>public </a:t>
            </a:r>
            <a:r>
              <a:rPr lang="en-US" dirty="0" err="1"/>
              <a:t>InventoryItem</a:t>
            </a:r>
            <a:r>
              <a:rPr lang="en-US" dirty="0"/>
              <a:t> </a:t>
            </a:r>
            <a:r>
              <a:rPr lang="en-US" dirty="0" err="1"/>
              <a:t>FindInventoryPredicateLambda</a:t>
            </a:r>
            <a:r>
              <a:rPr lang="en-US" dirty="0"/>
              <a:t>(</a:t>
            </a:r>
            <a:r>
              <a:rPr lang="en-US" dirty="0" err="1"/>
              <a:t>int</a:t>
            </a:r>
            <a:r>
              <a:rPr lang="en-US" dirty="0"/>
              <a:t> </a:t>
            </a:r>
            <a:r>
              <a:rPr lang="en-US" dirty="0" err="1"/>
              <a:t>inventoryID</a:t>
            </a:r>
            <a:r>
              <a:rPr lang="en-US" dirty="0"/>
              <a:t>) </a:t>
            </a:r>
            <a:endParaRPr lang="en-US" dirty="0" smtClean="0"/>
          </a:p>
          <a:p>
            <a:pPr marL="0" indent="0">
              <a:buNone/>
            </a:pPr>
            <a:r>
              <a:rPr lang="en-US" dirty="0" smtClean="0"/>
              <a:t>{ </a:t>
            </a:r>
          </a:p>
          <a:p>
            <a:pPr marL="457200" lvl="1" indent="0">
              <a:buNone/>
            </a:pPr>
            <a:r>
              <a:rPr lang="en-US" sz="4000" b="1" dirty="0" smtClean="0"/>
              <a:t>Predicate&lt;</a:t>
            </a:r>
            <a:r>
              <a:rPr lang="en-US" sz="4000" b="1" dirty="0" err="1" smtClean="0"/>
              <a:t>InventoryItem</a:t>
            </a:r>
            <a:r>
              <a:rPr lang="en-US" sz="4000" b="1" dirty="0"/>
              <a:t>&gt; </a:t>
            </a:r>
            <a:r>
              <a:rPr lang="en-US" sz="4000" b="1" dirty="0" err="1"/>
              <a:t>pred</a:t>
            </a:r>
            <a:r>
              <a:rPr lang="en-US" sz="4000" b="1" dirty="0"/>
              <a:t> = </a:t>
            </a:r>
            <a:endParaRPr lang="en-US" sz="4000" b="1" dirty="0" smtClean="0"/>
          </a:p>
          <a:p>
            <a:pPr marL="457200" lvl="1" indent="0">
              <a:buNone/>
            </a:pPr>
            <a:r>
              <a:rPr lang="en-US" sz="4000" b="1" dirty="0" smtClean="0"/>
              <a:t>	item </a:t>
            </a:r>
            <a:r>
              <a:rPr lang="en-US" sz="4000" b="1" dirty="0"/>
              <a:t>=&gt; item.ID == </a:t>
            </a:r>
            <a:r>
              <a:rPr lang="en-US" sz="4000" b="1" dirty="0" err="1"/>
              <a:t>inventoryID</a:t>
            </a:r>
            <a:r>
              <a:rPr lang="en-US" sz="4000" b="1" dirty="0"/>
              <a:t>; </a:t>
            </a:r>
            <a:endParaRPr lang="en-US" sz="4000" b="1" dirty="0" smtClean="0"/>
          </a:p>
          <a:p>
            <a:pPr marL="457200" lvl="1" indent="0">
              <a:buNone/>
            </a:pPr>
            <a:r>
              <a:rPr lang="en-US" sz="4000" b="1" dirty="0" smtClean="0"/>
              <a:t>return</a:t>
            </a:r>
            <a:r>
              <a:rPr lang="en-US" sz="4000" b="1" dirty="0"/>
              <a:t> _</a:t>
            </a:r>
            <a:r>
              <a:rPr lang="en-US" sz="4000" b="1" dirty="0" err="1"/>
              <a:t>inventoryList.Find</a:t>
            </a:r>
            <a:r>
              <a:rPr lang="en-US" sz="4000" b="1" dirty="0"/>
              <a:t>(</a:t>
            </a:r>
            <a:r>
              <a:rPr lang="en-US" sz="4000" b="1" dirty="0" err="1"/>
              <a:t>pred</a:t>
            </a:r>
            <a:r>
              <a:rPr lang="en-US" sz="4000" b="1" dirty="0"/>
              <a:t>); </a:t>
            </a:r>
            <a:endParaRPr lang="en-US" sz="4000" b="1" dirty="0" smtClean="0"/>
          </a:p>
          <a:p>
            <a:pPr marL="0" indent="0">
              <a:buNone/>
            </a:pPr>
            <a:r>
              <a:rPr lang="en-US" dirty="0" smtClean="0"/>
              <a:t>}</a:t>
            </a:r>
            <a:r>
              <a:rPr lang="en-US" dirty="0"/>
              <a:t/>
            </a:r>
            <a:br>
              <a:rPr lang="en-US" dirty="0"/>
            </a:br>
            <a:r>
              <a:rPr lang="en-US" dirty="0"/>
              <a:t/>
            </a:r>
            <a:br>
              <a:rPr lang="en-US" dirty="0"/>
            </a:br>
            <a:endParaRPr lang="ru-RU" dirty="0"/>
          </a:p>
        </p:txBody>
      </p:sp>
    </p:spTree>
    <p:extLst>
      <p:ext uri="{BB962C8B-B14F-4D97-AF65-F5344CB8AC3E}">
        <p14:creationId xmlns:p14="http://schemas.microsoft.com/office/powerpoint/2010/main" val="3975352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EVEN CLEANER WAY</a:t>
            </a:r>
            <a:endParaRPr lang="ru-RU" dirty="0"/>
          </a:p>
        </p:txBody>
      </p:sp>
      <p:sp>
        <p:nvSpPr>
          <p:cNvPr id="3" name="Content Placeholder 2"/>
          <p:cNvSpPr>
            <a:spLocks noGrp="1"/>
          </p:cNvSpPr>
          <p:nvPr>
            <p:ph idx="1"/>
          </p:nvPr>
        </p:nvSpPr>
        <p:spPr/>
        <p:txBody>
          <a:bodyPr/>
          <a:lstStyle/>
          <a:p>
            <a:pPr marL="0" indent="0">
              <a:buNone/>
            </a:pPr>
            <a:r>
              <a:rPr lang="en-US" dirty="0"/>
              <a:t>public </a:t>
            </a:r>
            <a:r>
              <a:rPr lang="en-US" dirty="0" err="1"/>
              <a:t>InventoryItem</a:t>
            </a:r>
            <a:r>
              <a:rPr lang="en-US" dirty="0"/>
              <a:t> </a:t>
            </a:r>
            <a:r>
              <a:rPr lang="en-US" dirty="0" err="1"/>
              <a:t>FindInventory</a:t>
            </a:r>
            <a:r>
              <a:rPr lang="en-US" dirty="0"/>
              <a:t>(</a:t>
            </a:r>
            <a:r>
              <a:rPr lang="en-US" dirty="0" err="1"/>
              <a:t>int</a:t>
            </a:r>
            <a:r>
              <a:rPr lang="en-US" dirty="0"/>
              <a:t> </a:t>
            </a:r>
            <a:r>
              <a:rPr lang="en-US" dirty="0" err="1"/>
              <a:t>inventoryID</a:t>
            </a:r>
            <a:r>
              <a:rPr lang="en-US" dirty="0" smtClean="0"/>
              <a:t>)</a:t>
            </a:r>
          </a:p>
          <a:p>
            <a:pPr marL="0" indent="0">
              <a:buNone/>
            </a:pPr>
            <a:r>
              <a:rPr lang="en-US" dirty="0" smtClean="0"/>
              <a:t> </a:t>
            </a:r>
            <a:r>
              <a:rPr lang="en-US" dirty="0"/>
              <a:t>{ </a:t>
            </a:r>
            <a:endParaRPr lang="en-US" dirty="0" smtClean="0"/>
          </a:p>
          <a:p>
            <a:pPr marL="0" indent="0">
              <a:buNone/>
            </a:pPr>
            <a:r>
              <a:rPr lang="en-US" b="1" dirty="0" smtClean="0"/>
              <a:t>return</a:t>
            </a:r>
            <a:r>
              <a:rPr lang="en-US" b="1" dirty="0"/>
              <a:t> _</a:t>
            </a:r>
            <a:r>
              <a:rPr lang="en-US" b="1" dirty="0" err="1"/>
              <a:t>inventoryList.Find</a:t>
            </a:r>
            <a:r>
              <a:rPr lang="en-US" b="1" dirty="0"/>
              <a:t>(item =&gt; item.ID == </a:t>
            </a:r>
            <a:r>
              <a:rPr lang="en-US" b="1" dirty="0" err="1"/>
              <a:t>inventoryID</a:t>
            </a:r>
            <a:r>
              <a:rPr lang="en-US" b="1" dirty="0"/>
              <a:t>); </a:t>
            </a:r>
            <a:endParaRPr lang="en-US" b="1" dirty="0" smtClean="0"/>
          </a:p>
          <a:p>
            <a:pPr marL="0" indent="0">
              <a:buNone/>
            </a:pPr>
            <a:r>
              <a:rPr lang="en-US" dirty="0" smtClean="0"/>
              <a:t>}</a:t>
            </a:r>
            <a:r>
              <a:rPr lang="en-US" dirty="0"/>
              <a:t/>
            </a:r>
            <a:br>
              <a:rPr lang="en-US" dirty="0"/>
            </a:br>
            <a:endParaRPr lang="ru-RU" dirty="0"/>
          </a:p>
        </p:txBody>
      </p:sp>
    </p:spTree>
    <p:extLst>
      <p:ext uri="{BB962C8B-B14F-4D97-AF65-F5344CB8AC3E}">
        <p14:creationId xmlns:p14="http://schemas.microsoft.com/office/powerpoint/2010/main" val="219222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YOURSELF WITH DIFFERENT METHODS</a:t>
            </a:r>
            <a:endParaRPr lang="ru-RU" dirty="0"/>
          </a:p>
        </p:txBody>
      </p:sp>
      <p:sp>
        <p:nvSpPr>
          <p:cNvPr id="5" name="Rectangle 2"/>
          <p:cNvSpPr>
            <a:spLocks noGrp="1" noChangeArrowheads="1"/>
          </p:cNvSpPr>
          <p:nvPr>
            <p:ph idx="1"/>
          </p:nvPr>
        </p:nvSpPr>
        <p:spPr bwMode="auto">
          <a:xfrm>
            <a:off x="838200" y="2246973"/>
            <a:ext cx="10199908"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400" b="0" i="0" u="none" strike="noStrike" cap="none" normalizeH="0" baseline="0" dirty="0" smtClean="0">
              <a:ln>
                <a:noFill/>
              </a:ln>
              <a:solidFill>
                <a:srgbClr val="000000"/>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400" b="0" i="0" u="none" strike="noStrike" cap="none" normalizeH="0" baseline="0" dirty="0" err="1" smtClean="0">
                <a:ln>
                  <a:noFill/>
                </a:ln>
                <a:solidFill>
                  <a:srgbClr val="000000"/>
                </a:solidFill>
                <a:effectLst/>
                <a:latin typeface="Open Sans"/>
              </a:rPr>
              <a:t>FindAll</a:t>
            </a:r>
            <a:r>
              <a:rPr kumimoji="0" lang="ru-RU" altLang="ru-RU" sz="2400" b="0" i="0" u="none" strike="noStrike" cap="none" normalizeH="0" baseline="0" dirty="0" smtClean="0">
                <a:ln>
                  <a:noFill/>
                </a:ln>
                <a:solidFill>
                  <a:srgbClr val="000000"/>
                </a:solidFill>
                <a:effectLst/>
                <a:latin typeface="Open Sans"/>
              </a:rPr>
              <a:t> – </a:t>
            </a:r>
            <a:r>
              <a:rPr kumimoji="0" lang="ru-RU" altLang="ru-RU" sz="2400" b="0" i="0" u="none" strike="noStrike" cap="none" normalizeH="0" baseline="0" dirty="0" err="1" smtClean="0">
                <a:ln>
                  <a:noFill/>
                </a:ln>
                <a:solidFill>
                  <a:srgbClr val="000000"/>
                </a:solidFill>
                <a:effectLst/>
                <a:latin typeface="Open Sans"/>
              </a:rPr>
              <a:t>returns</a:t>
            </a:r>
            <a:r>
              <a:rPr kumimoji="0" lang="ru-RU" altLang="ru-RU" sz="2400" b="0" i="0" u="none" strike="noStrike" cap="none" normalizeH="0" baseline="0" dirty="0" smtClean="0">
                <a:ln>
                  <a:noFill/>
                </a:ln>
                <a:solidFill>
                  <a:srgbClr val="000000"/>
                </a:solidFill>
                <a:effectLst/>
                <a:latin typeface="Open Sans"/>
              </a:rPr>
              <a:t> a </a:t>
            </a:r>
            <a:r>
              <a:rPr kumimoji="0" lang="ru-RU" altLang="ru-RU" sz="2400" b="0" i="0" u="none" strike="noStrike" cap="none" normalizeH="0" baseline="0" dirty="0" err="1" smtClean="0">
                <a:ln>
                  <a:noFill/>
                </a:ln>
                <a:solidFill>
                  <a:srgbClr val="000000"/>
                </a:solidFill>
                <a:effectLst/>
                <a:latin typeface="Open Sans"/>
              </a:rPr>
              <a:t>List</a:t>
            </a:r>
            <a:r>
              <a:rPr kumimoji="0" lang="ru-RU" altLang="ru-RU" sz="2400" b="0" i="0" u="none" strike="noStrike" cap="none" normalizeH="0" baseline="0" dirty="0" smtClean="0">
                <a:ln>
                  <a:noFill/>
                </a:ln>
                <a:solidFill>
                  <a:srgbClr val="000000"/>
                </a:solidFill>
                <a:effectLst/>
                <a:latin typeface="Open Sans"/>
              </a:rPr>
              <a:t> </a:t>
            </a:r>
            <a:r>
              <a:rPr kumimoji="0" lang="ru-RU" altLang="ru-RU" sz="2400" b="0" i="0" u="none" strike="noStrike" cap="none" normalizeH="0" baseline="0" dirty="0" err="1" smtClean="0">
                <a:ln>
                  <a:noFill/>
                </a:ln>
                <a:solidFill>
                  <a:srgbClr val="000000"/>
                </a:solidFill>
                <a:effectLst/>
                <a:latin typeface="Open Sans"/>
              </a:rPr>
              <a:t>of</a:t>
            </a:r>
            <a:r>
              <a:rPr kumimoji="0" lang="ru-RU" altLang="ru-RU" sz="2400" b="0" i="0" u="none" strike="noStrike" cap="none" normalizeH="0" baseline="0" dirty="0" smtClean="0">
                <a:ln>
                  <a:noFill/>
                </a:ln>
                <a:solidFill>
                  <a:srgbClr val="000000"/>
                </a:solidFill>
                <a:effectLst/>
                <a:latin typeface="Open Sans"/>
              </a:rPr>
              <a:t> </a:t>
            </a:r>
            <a:r>
              <a:rPr kumimoji="0" lang="ru-RU" altLang="ru-RU" sz="2400" b="0" i="0" u="none" strike="noStrike" cap="none" normalizeH="0" baseline="0" dirty="0" err="1" smtClean="0">
                <a:ln>
                  <a:noFill/>
                </a:ln>
                <a:solidFill>
                  <a:srgbClr val="000000"/>
                </a:solidFill>
                <a:effectLst/>
                <a:latin typeface="Open Sans"/>
              </a:rPr>
              <a:t>objects</a:t>
            </a:r>
            <a:r>
              <a:rPr kumimoji="0" lang="ru-RU" altLang="ru-RU" sz="2400" b="0" i="0" u="none" strike="noStrike" cap="none" normalizeH="0" baseline="0" dirty="0" smtClean="0">
                <a:ln>
                  <a:noFill/>
                </a:ln>
                <a:solidFill>
                  <a:srgbClr val="000000"/>
                </a:solidFill>
                <a:effectLst/>
                <a:latin typeface="Open Sans"/>
              </a:rPr>
              <a:t> </a:t>
            </a:r>
            <a:r>
              <a:rPr kumimoji="0" lang="ru-RU" altLang="ru-RU" sz="2400" b="0" i="0" u="none" strike="noStrike" cap="none" normalizeH="0" baseline="0" dirty="0" err="1" smtClean="0">
                <a:ln>
                  <a:noFill/>
                </a:ln>
                <a:solidFill>
                  <a:srgbClr val="000000"/>
                </a:solidFill>
                <a:effectLst/>
                <a:latin typeface="Open Sans"/>
              </a:rPr>
              <a:t>that</a:t>
            </a:r>
            <a:r>
              <a:rPr kumimoji="0" lang="ru-RU" altLang="ru-RU" sz="2400" b="0" i="0" u="none" strike="noStrike" cap="none" normalizeH="0" baseline="0" dirty="0" smtClean="0">
                <a:ln>
                  <a:noFill/>
                </a:ln>
                <a:solidFill>
                  <a:srgbClr val="000000"/>
                </a:solidFill>
                <a:effectLst/>
                <a:latin typeface="Open Sans"/>
              </a:rPr>
              <a:t> </a:t>
            </a:r>
            <a:r>
              <a:rPr kumimoji="0" lang="ru-RU" altLang="ru-RU" sz="2400" b="0" i="0" u="none" strike="noStrike" cap="none" normalizeH="0" baseline="0" dirty="0" err="1" smtClean="0">
                <a:ln>
                  <a:noFill/>
                </a:ln>
                <a:solidFill>
                  <a:srgbClr val="000000"/>
                </a:solidFill>
                <a:effectLst/>
                <a:latin typeface="Open Sans"/>
              </a:rPr>
              <a:t>meet</a:t>
            </a:r>
            <a:r>
              <a:rPr kumimoji="0" lang="ru-RU" altLang="ru-RU" sz="2400" b="0" i="0" u="none" strike="noStrike" cap="none" normalizeH="0" baseline="0" dirty="0" smtClean="0">
                <a:ln>
                  <a:noFill/>
                </a:ln>
                <a:solidFill>
                  <a:srgbClr val="000000"/>
                </a:solidFill>
                <a:effectLst/>
                <a:latin typeface="Open Sans"/>
              </a:rPr>
              <a:t> </a:t>
            </a:r>
            <a:r>
              <a:rPr kumimoji="0" lang="ru-RU" altLang="ru-RU" sz="2400" b="0" i="0" u="none" strike="noStrike" cap="none" normalizeH="0" baseline="0" dirty="0" err="1" smtClean="0">
                <a:ln>
                  <a:noFill/>
                </a:ln>
                <a:solidFill>
                  <a:srgbClr val="000000"/>
                </a:solidFill>
                <a:effectLst/>
                <a:latin typeface="Open Sans"/>
              </a:rPr>
              <a:t>the</a:t>
            </a:r>
            <a:r>
              <a:rPr kumimoji="0" lang="ru-RU" altLang="ru-RU" sz="2400" b="0" i="0" u="none" strike="noStrike" cap="none" normalizeH="0" baseline="0" dirty="0" smtClean="0">
                <a:ln>
                  <a:noFill/>
                </a:ln>
                <a:solidFill>
                  <a:srgbClr val="000000"/>
                </a:solidFill>
                <a:effectLst/>
                <a:latin typeface="Open Sans"/>
              </a:rPr>
              <a:t> </a:t>
            </a:r>
            <a:r>
              <a:rPr kumimoji="0" lang="ru-RU" altLang="ru-RU" sz="2400" b="0" i="0" u="none" strike="noStrike" cap="none" normalizeH="0" baseline="0" dirty="0" err="1" smtClean="0">
                <a:ln>
                  <a:noFill/>
                </a:ln>
                <a:solidFill>
                  <a:srgbClr val="000000"/>
                </a:solidFill>
                <a:effectLst/>
                <a:latin typeface="Open Sans"/>
              </a:rPr>
              <a:t>condition</a:t>
            </a:r>
            <a:endParaRPr kumimoji="0" lang="ru-RU" altLang="ru-RU" sz="2400" b="0" i="0" u="none" strike="noStrike" cap="none" normalizeH="0" baseline="0" dirty="0" smtClean="0">
              <a:ln>
                <a:noFill/>
              </a:ln>
              <a:solidFill>
                <a:srgbClr val="000000"/>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400" b="0" i="0" u="none" strike="noStrike" cap="none" normalizeH="0" baseline="0" dirty="0" err="1" smtClean="0">
                <a:ln>
                  <a:noFill/>
                </a:ln>
                <a:solidFill>
                  <a:srgbClr val="000000"/>
                </a:solidFill>
                <a:effectLst/>
                <a:latin typeface="Open Sans"/>
              </a:rPr>
              <a:t>RemoveAll</a:t>
            </a:r>
            <a:r>
              <a:rPr kumimoji="0" lang="ru-RU" altLang="ru-RU" sz="2400" b="0" i="0" u="none" strike="noStrike" cap="none" normalizeH="0" baseline="0" dirty="0" smtClean="0">
                <a:ln>
                  <a:noFill/>
                </a:ln>
                <a:solidFill>
                  <a:srgbClr val="000000"/>
                </a:solidFill>
                <a:effectLst/>
                <a:latin typeface="Open Sans"/>
              </a:rPr>
              <a:t> – </a:t>
            </a:r>
            <a:r>
              <a:rPr kumimoji="0" lang="ru-RU" altLang="ru-RU" sz="2400" b="0" i="0" u="none" strike="noStrike" cap="none" normalizeH="0" baseline="0" dirty="0" err="1" smtClean="0">
                <a:ln>
                  <a:noFill/>
                </a:ln>
                <a:solidFill>
                  <a:srgbClr val="000000"/>
                </a:solidFill>
                <a:effectLst/>
                <a:latin typeface="Open Sans"/>
              </a:rPr>
              <a:t>removes</a:t>
            </a:r>
            <a:r>
              <a:rPr kumimoji="0" lang="ru-RU" altLang="ru-RU" sz="2400" b="0" i="0" u="none" strike="noStrike" cap="none" normalizeH="0" baseline="0" dirty="0" smtClean="0">
                <a:ln>
                  <a:noFill/>
                </a:ln>
                <a:solidFill>
                  <a:srgbClr val="000000"/>
                </a:solidFill>
                <a:effectLst/>
                <a:latin typeface="Open Sans"/>
              </a:rPr>
              <a:t> </a:t>
            </a:r>
            <a:r>
              <a:rPr kumimoji="0" lang="ru-RU" altLang="ru-RU" sz="2400" b="0" i="0" u="none" strike="noStrike" cap="none" normalizeH="0" baseline="0" dirty="0" err="1" smtClean="0">
                <a:ln>
                  <a:noFill/>
                </a:ln>
                <a:solidFill>
                  <a:srgbClr val="000000"/>
                </a:solidFill>
                <a:effectLst/>
                <a:latin typeface="Open Sans"/>
              </a:rPr>
              <a:t>the</a:t>
            </a:r>
            <a:r>
              <a:rPr kumimoji="0" lang="ru-RU" altLang="ru-RU" sz="2400" b="0" i="0" u="none" strike="noStrike" cap="none" normalizeH="0" baseline="0" dirty="0" smtClean="0">
                <a:ln>
                  <a:noFill/>
                </a:ln>
                <a:solidFill>
                  <a:srgbClr val="000000"/>
                </a:solidFill>
                <a:effectLst/>
                <a:latin typeface="Open Sans"/>
              </a:rPr>
              <a:t> </a:t>
            </a:r>
            <a:r>
              <a:rPr kumimoji="0" lang="ru-RU" altLang="ru-RU" sz="2400" b="0" i="0" u="none" strike="noStrike" cap="none" normalizeH="0" baseline="0" dirty="0" err="1" smtClean="0">
                <a:ln>
                  <a:noFill/>
                </a:ln>
                <a:solidFill>
                  <a:srgbClr val="000000"/>
                </a:solidFill>
                <a:effectLst/>
                <a:latin typeface="Open Sans"/>
              </a:rPr>
              <a:t>objects</a:t>
            </a:r>
            <a:r>
              <a:rPr kumimoji="0" lang="ru-RU" altLang="ru-RU" sz="2400" b="0" i="0" u="none" strike="noStrike" cap="none" normalizeH="0" baseline="0" dirty="0" smtClean="0">
                <a:ln>
                  <a:noFill/>
                </a:ln>
                <a:solidFill>
                  <a:srgbClr val="000000"/>
                </a:solidFill>
                <a:effectLst/>
                <a:latin typeface="Open Sans"/>
              </a:rPr>
              <a:t> </a:t>
            </a:r>
            <a:r>
              <a:rPr kumimoji="0" lang="ru-RU" altLang="ru-RU" sz="2400" b="0" i="0" u="none" strike="noStrike" cap="none" normalizeH="0" baseline="0" dirty="0" err="1" smtClean="0">
                <a:ln>
                  <a:noFill/>
                </a:ln>
                <a:solidFill>
                  <a:srgbClr val="000000"/>
                </a:solidFill>
                <a:effectLst/>
                <a:latin typeface="Open Sans"/>
              </a:rPr>
              <a:t>that</a:t>
            </a:r>
            <a:r>
              <a:rPr kumimoji="0" lang="ru-RU" altLang="ru-RU" sz="2400" b="0" i="0" u="none" strike="noStrike" cap="none" normalizeH="0" baseline="0" dirty="0" smtClean="0">
                <a:ln>
                  <a:noFill/>
                </a:ln>
                <a:solidFill>
                  <a:srgbClr val="000000"/>
                </a:solidFill>
                <a:effectLst/>
                <a:latin typeface="Open Sans"/>
              </a:rPr>
              <a:t> </a:t>
            </a:r>
            <a:r>
              <a:rPr kumimoji="0" lang="ru-RU" altLang="ru-RU" sz="2400" b="0" i="0" u="none" strike="noStrike" cap="none" normalizeH="0" baseline="0" dirty="0" err="1" smtClean="0">
                <a:ln>
                  <a:noFill/>
                </a:ln>
                <a:solidFill>
                  <a:srgbClr val="000000"/>
                </a:solidFill>
                <a:effectLst/>
                <a:latin typeface="Open Sans"/>
              </a:rPr>
              <a:t>meet</a:t>
            </a:r>
            <a:r>
              <a:rPr kumimoji="0" lang="ru-RU" altLang="ru-RU" sz="2400" b="0" i="0" u="none" strike="noStrike" cap="none" normalizeH="0" baseline="0" dirty="0" smtClean="0">
                <a:ln>
                  <a:noFill/>
                </a:ln>
                <a:solidFill>
                  <a:srgbClr val="000000"/>
                </a:solidFill>
                <a:effectLst/>
                <a:latin typeface="Open Sans"/>
              </a:rPr>
              <a:t> </a:t>
            </a:r>
            <a:r>
              <a:rPr kumimoji="0" lang="ru-RU" altLang="ru-RU" sz="2400" b="0" i="0" u="none" strike="noStrike" cap="none" normalizeH="0" baseline="0" dirty="0" err="1" smtClean="0">
                <a:ln>
                  <a:noFill/>
                </a:ln>
                <a:solidFill>
                  <a:srgbClr val="000000"/>
                </a:solidFill>
                <a:effectLst/>
                <a:latin typeface="Open Sans"/>
              </a:rPr>
              <a:t>the</a:t>
            </a:r>
            <a:r>
              <a:rPr kumimoji="0" lang="ru-RU" altLang="ru-RU" sz="2400" b="0" i="0" u="none" strike="noStrike" cap="none" normalizeH="0" baseline="0" dirty="0" smtClean="0">
                <a:ln>
                  <a:noFill/>
                </a:ln>
                <a:solidFill>
                  <a:srgbClr val="000000"/>
                </a:solidFill>
                <a:effectLst/>
                <a:latin typeface="Open Sans"/>
              </a:rPr>
              <a:t> </a:t>
            </a:r>
            <a:r>
              <a:rPr kumimoji="0" lang="ru-RU" altLang="ru-RU" sz="2400" b="0" i="0" u="none" strike="noStrike" cap="none" normalizeH="0" baseline="0" dirty="0" err="1" smtClean="0">
                <a:ln>
                  <a:noFill/>
                </a:ln>
                <a:solidFill>
                  <a:srgbClr val="000000"/>
                </a:solidFill>
                <a:effectLst/>
                <a:latin typeface="Open Sans"/>
              </a:rPr>
              <a:t>condition</a:t>
            </a:r>
            <a:endParaRPr kumimoji="0" lang="ru-RU" altLang="ru-RU" sz="2400" b="0" i="0" u="none" strike="noStrike" cap="none" normalizeH="0" baseline="0" dirty="0" smtClean="0">
              <a:ln>
                <a:noFill/>
              </a:ln>
              <a:solidFill>
                <a:srgbClr val="000000"/>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400" b="0" i="0" u="none" strike="noStrike" cap="none" normalizeH="0" baseline="0" dirty="0" err="1" smtClean="0">
                <a:ln>
                  <a:noFill/>
                </a:ln>
                <a:solidFill>
                  <a:srgbClr val="000000"/>
                </a:solidFill>
                <a:effectLst/>
                <a:latin typeface="Open Sans"/>
              </a:rPr>
              <a:t>Exists</a:t>
            </a:r>
            <a:r>
              <a:rPr kumimoji="0" lang="ru-RU" altLang="ru-RU" sz="2400" b="0" i="0" u="none" strike="noStrike" cap="none" normalizeH="0" baseline="0" dirty="0" smtClean="0">
                <a:ln>
                  <a:noFill/>
                </a:ln>
                <a:solidFill>
                  <a:srgbClr val="000000"/>
                </a:solidFill>
                <a:effectLst/>
                <a:latin typeface="Open Sans"/>
              </a:rPr>
              <a:t> – </a:t>
            </a:r>
            <a:r>
              <a:rPr kumimoji="0" lang="ru-RU" altLang="ru-RU" sz="2400" b="0" i="0" u="none" strike="noStrike" cap="none" normalizeH="0" baseline="0" dirty="0" err="1" smtClean="0">
                <a:ln>
                  <a:noFill/>
                </a:ln>
                <a:solidFill>
                  <a:srgbClr val="000000"/>
                </a:solidFill>
                <a:effectLst/>
                <a:latin typeface="Open Sans"/>
              </a:rPr>
              <a:t>does</a:t>
            </a:r>
            <a:r>
              <a:rPr kumimoji="0" lang="ru-RU" altLang="ru-RU" sz="2400" b="0" i="0" u="none" strike="noStrike" cap="none" normalizeH="0" baseline="0" dirty="0" smtClean="0">
                <a:ln>
                  <a:noFill/>
                </a:ln>
                <a:solidFill>
                  <a:srgbClr val="000000"/>
                </a:solidFill>
                <a:effectLst/>
                <a:latin typeface="Open Sans"/>
              </a:rPr>
              <a:t> </a:t>
            </a:r>
            <a:r>
              <a:rPr kumimoji="0" lang="ru-RU" altLang="ru-RU" sz="2400" b="0" i="0" u="none" strike="noStrike" cap="none" normalizeH="0" baseline="0" dirty="0" err="1" smtClean="0">
                <a:ln>
                  <a:noFill/>
                </a:ln>
                <a:solidFill>
                  <a:srgbClr val="000000"/>
                </a:solidFill>
                <a:effectLst/>
                <a:latin typeface="Open Sans"/>
              </a:rPr>
              <a:t>the</a:t>
            </a:r>
            <a:r>
              <a:rPr kumimoji="0" lang="ru-RU" altLang="ru-RU" sz="2400" b="0" i="0" u="none" strike="noStrike" cap="none" normalizeH="0" baseline="0" dirty="0" smtClean="0">
                <a:ln>
                  <a:noFill/>
                </a:ln>
                <a:solidFill>
                  <a:srgbClr val="000000"/>
                </a:solidFill>
                <a:effectLst/>
                <a:latin typeface="Open Sans"/>
              </a:rPr>
              <a:t> </a:t>
            </a:r>
            <a:r>
              <a:rPr kumimoji="0" lang="ru-RU" altLang="ru-RU" sz="2400" b="0" i="0" u="none" strike="noStrike" cap="none" normalizeH="0" baseline="0" dirty="0" err="1" smtClean="0">
                <a:ln>
                  <a:noFill/>
                </a:ln>
                <a:solidFill>
                  <a:srgbClr val="000000"/>
                </a:solidFill>
                <a:effectLst/>
                <a:latin typeface="Open Sans"/>
              </a:rPr>
              <a:t>object</a:t>
            </a:r>
            <a:r>
              <a:rPr kumimoji="0" lang="ru-RU" altLang="ru-RU" sz="2400" b="0" i="0" u="none" strike="noStrike" cap="none" normalizeH="0" baseline="0" dirty="0" smtClean="0">
                <a:ln>
                  <a:noFill/>
                </a:ln>
                <a:solidFill>
                  <a:srgbClr val="000000"/>
                </a:solidFill>
                <a:effectLst/>
                <a:latin typeface="Open Sans"/>
              </a:rPr>
              <a:t> </a:t>
            </a:r>
            <a:r>
              <a:rPr kumimoji="0" lang="ru-RU" altLang="ru-RU" sz="2400" b="0" i="0" u="none" strike="noStrike" cap="none" normalizeH="0" baseline="0" dirty="0" err="1" smtClean="0">
                <a:ln>
                  <a:noFill/>
                </a:ln>
                <a:solidFill>
                  <a:srgbClr val="000000"/>
                </a:solidFill>
                <a:effectLst/>
                <a:latin typeface="Open Sans"/>
              </a:rPr>
              <a:t>exist</a:t>
            </a:r>
            <a:r>
              <a:rPr kumimoji="0" lang="ru-RU" altLang="ru-RU" sz="2400" b="0" i="0" u="none" strike="noStrike" cap="none" normalizeH="0" baseline="0" dirty="0" smtClean="0">
                <a:ln>
                  <a:noFill/>
                </a:ln>
                <a:solidFill>
                  <a:srgbClr val="000000"/>
                </a:solidFill>
                <a:effectLst/>
                <a:latin typeface="Open Sans"/>
              </a:rPr>
              <a:t> </a:t>
            </a:r>
            <a:r>
              <a:rPr kumimoji="0" lang="ru-RU" altLang="ru-RU" sz="2400" b="0" i="0" u="none" strike="noStrike" cap="none" normalizeH="0" baseline="0" dirty="0" err="1" smtClean="0">
                <a:ln>
                  <a:noFill/>
                </a:ln>
                <a:solidFill>
                  <a:srgbClr val="000000"/>
                </a:solidFill>
                <a:effectLst/>
                <a:latin typeface="Open Sans"/>
              </a:rPr>
              <a:t>that</a:t>
            </a:r>
            <a:r>
              <a:rPr kumimoji="0" lang="ru-RU" altLang="ru-RU" sz="2400" b="0" i="0" u="none" strike="noStrike" cap="none" normalizeH="0" baseline="0" dirty="0" smtClean="0">
                <a:ln>
                  <a:noFill/>
                </a:ln>
                <a:solidFill>
                  <a:srgbClr val="000000"/>
                </a:solidFill>
                <a:effectLst/>
                <a:latin typeface="Open Sans"/>
              </a:rPr>
              <a:t> </a:t>
            </a:r>
            <a:r>
              <a:rPr kumimoji="0" lang="ru-RU" altLang="ru-RU" sz="2400" b="0" i="0" u="none" strike="noStrike" cap="none" normalizeH="0" baseline="0" dirty="0" err="1" smtClean="0">
                <a:ln>
                  <a:noFill/>
                </a:ln>
                <a:solidFill>
                  <a:srgbClr val="000000"/>
                </a:solidFill>
                <a:effectLst/>
                <a:latin typeface="Open Sans"/>
              </a:rPr>
              <a:t>meets</a:t>
            </a:r>
            <a:r>
              <a:rPr kumimoji="0" lang="ru-RU" altLang="ru-RU" sz="2400" b="0" i="0" u="none" strike="noStrike" cap="none" normalizeH="0" baseline="0" dirty="0" smtClean="0">
                <a:ln>
                  <a:noFill/>
                </a:ln>
                <a:solidFill>
                  <a:srgbClr val="000000"/>
                </a:solidFill>
                <a:effectLst/>
                <a:latin typeface="Open Sans"/>
              </a:rPr>
              <a:t> </a:t>
            </a:r>
            <a:r>
              <a:rPr kumimoji="0" lang="ru-RU" altLang="ru-RU" sz="2400" b="0" i="0" u="none" strike="noStrike" cap="none" normalizeH="0" baseline="0" dirty="0" err="1" smtClean="0">
                <a:ln>
                  <a:noFill/>
                </a:ln>
                <a:solidFill>
                  <a:srgbClr val="000000"/>
                </a:solidFill>
                <a:effectLst/>
                <a:latin typeface="Open Sans"/>
              </a:rPr>
              <a:t>the</a:t>
            </a:r>
            <a:r>
              <a:rPr kumimoji="0" lang="ru-RU" altLang="ru-RU" sz="2400" b="0" i="0" u="none" strike="noStrike" cap="none" normalizeH="0" baseline="0" dirty="0" smtClean="0">
                <a:ln>
                  <a:noFill/>
                </a:ln>
                <a:solidFill>
                  <a:srgbClr val="000000"/>
                </a:solidFill>
                <a:effectLst/>
                <a:latin typeface="Open Sans"/>
              </a:rPr>
              <a:t> </a:t>
            </a:r>
            <a:r>
              <a:rPr kumimoji="0" lang="ru-RU" altLang="ru-RU" sz="2400" b="0" i="0" u="none" strike="noStrike" cap="none" normalizeH="0" baseline="0" dirty="0" err="1" smtClean="0">
                <a:ln>
                  <a:noFill/>
                </a:ln>
                <a:solidFill>
                  <a:srgbClr val="000000"/>
                </a:solidFill>
                <a:effectLst/>
                <a:latin typeface="Open Sans"/>
              </a:rPr>
              <a:t>condition</a:t>
            </a:r>
            <a:r>
              <a:rPr kumimoji="0" lang="ru-RU" altLang="ru-RU" sz="2400" b="0" i="0" u="none" strike="noStrike" cap="none" normalizeH="0" baseline="0" dirty="0" smtClean="0">
                <a:ln>
                  <a:noFill/>
                </a:ln>
                <a:solidFill>
                  <a:srgbClr val="000000"/>
                </a:solidFill>
                <a:effectLst/>
                <a:latin typeface="Open Sans"/>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400" b="0" i="0" u="none" strike="noStrike" cap="none" normalizeH="0" baseline="0" dirty="0" err="1" smtClean="0">
                <a:ln>
                  <a:noFill/>
                </a:ln>
                <a:solidFill>
                  <a:srgbClr val="000000"/>
                </a:solidFill>
                <a:effectLst/>
                <a:latin typeface="Open Sans"/>
              </a:rPr>
              <a:t>FindLast</a:t>
            </a:r>
            <a:r>
              <a:rPr kumimoji="0" lang="ru-RU" altLang="ru-RU" sz="2400" b="0" i="0" u="none" strike="noStrike" cap="none" normalizeH="0" baseline="0" dirty="0" smtClean="0">
                <a:ln>
                  <a:noFill/>
                </a:ln>
                <a:solidFill>
                  <a:srgbClr val="000000"/>
                </a:solidFill>
                <a:effectLst/>
                <a:latin typeface="Open Sans"/>
              </a:rPr>
              <a:t> – </a:t>
            </a:r>
            <a:r>
              <a:rPr kumimoji="0" lang="ru-RU" altLang="ru-RU" sz="2400" b="0" i="0" u="none" strike="noStrike" cap="none" normalizeH="0" baseline="0" dirty="0" err="1" smtClean="0">
                <a:ln>
                  <a:noFill/>
                </a:ln>
                <a:solidFill>
                  <a:srgbClr val="000000"/>
                </a:solidFill>
                <a:effectLst/>
                <a:latin typeface="Open Sans"/>
              </a:rPr>
              <a:t>returns</a:t>
            </a:r>
            <a:r>
              <a:rPr kumimoji="0" lang="ru-RU" altLang="ru-RU" sz="2400" b="0" i="0" u="none" strike="noStrike" cap="none" normalizeH="0" baseline="0" dirty="0" smtClean="0">
                <a:ln>
                  <a:noFill/>
                </a:ln>
                <a:solidFill>
                  <a:srgbClr val="000000"/>
                </a:solidFill>
                <a:effectLst/>
                <a:latin typeface="Open Sans"/>
              </a:rPr>
              <a:t> </a:t>
            </a:r>
            <a:r>
              <a:rPr kumimoji="0" lang="ru-RU" altLang="ru-RU" sz="2400" b="0" i="0" u="none" strike="noStrike" cap="none" normalizeH="0" baseline="0" dirty="0" err="1" smtClean="0">
                <a:ln>
                  <a:noFill/>
                </a:ln>
                <a:solidFill>
                  <a:srgbClr val="000000"/>
                </a:solidFill>
                <a:effectLst/>
                <a:latin typeface="Open Sans"/>
              </a:rPr>
              <a:t>the</a:t>
            </a:r>
            <a:r>
              <a:rPr kumimoji="0" lang="ru-RU" altLang="ru-RU" sz="2400" b="0" i="0" u="none" strike="noStrike" cap="none" normalizeH="0" baseline="0" dirty="0" smtClean="0">
                <a:ln>
                  <a:noFill/>
                </a:ln>
                <a:solidFill>
                  <a:srgbClr val="000000"/>
                </a:solidFill>
                <a:effectLst/>
                <a:latin typeface="Open Sans"/>
              </a:rPr>
              <a:t> </a:t>
            </a:r>
            <a:r>
              <a:rPr kumimoji="0" lang="ru-RU" altLang="ru-RU" sz="2400" b="0" i="0" u="none" strike="noStrike" cap="none" normalizeH="0" baseline="0" dirty="0" err="1" smtClean="0">
                <a:ln>
                  <a:noFill/>
                </a:ln>
                <a:solidFill>
                  <a:srgbClr val="000000"/>
                </a:solidFill>
                <a:effectLst/>
                <a:latin typeface="Open Sans"/>
              </a:rPr>
              <a:t>last</a:t>
            </a:r>
            <a:r>
              <a:rPr kumimoji="0" lang="ru-RU" altLang="ru-RU" sz="2400" b="0" i="0" u="none" strike="noStrike" cap="none" normalizeH="0" baseline="0" dirty="0" smtClean="0">
                <a:ln>
                  <a:noFill/>
                </a:ln>
                <a:solidFill>
                  <a:srgbClr val="000000"/>
                </a:solidFill>
                <a:effectLst/>
                <a:latin typeface="Open Sans"/>
              </a:rPr>
              <a:t> </a:t>
            </a:r>
            <a:r>
              <a:rPr kumimoji="0" lang="ru-RU" altLang="ru-RU" sz="2400" b="0" i="0" u="none" strike="noStrike" cap="none" normalizeH="0" baseline="0" dirty="0" err="1" smtClean="0">
                <a:ln>
                  <a:noFill/>
                </a:ln>
                <a:solidFill>
                  <a:srgbClr val="000000"/>
                </a:solidFill>
                <a:effectLst/>
                <a:latin typeface="Open Sans"/>
              </a:rPr>
              <a:t>object</a:t>
            </a:r>
            <a:r>
              <a:rPr kumimoji="0" lang="ru-RU" altLang="ru-RU" sz="2400" b="0" i="0" u="none" strike="noStrike" cap="none" normalizeH="0" baseline="0" dirty="0" smtClean="0">
                <a:ln>
                  <a:noFill/>
                </a:ln>
                <a:solidFill>
                  <a:srgbClr val="000000"/>
                </a:solidFill>
                <a:effectLst/>
                <a:latin typeface="Open Sans"/>
              </a:rPr>
              <a:t> </a:t>
            </a:r>
            <a:r>
              <a:rPr kumimoji="0" lang="ru-RU" altLang="ru-RU" sz="2400" b="0" i="0" u="none" strike="noStrike" cap="none" normalizeH="0" baseline="0" dirty="0" err="1" smtClean="0">
                <a:ln>
                  <a:noFill/>
                </a:ln>
                <a:solidFill>
                  <a:srgbClr val="000000"/>
                </a:solidFill>
                <a:effectLst/>
                <a:latin typeface="Open Sans"/>
              </a:rPr>
              <a:t>that</a:t>
            </a:r>
            <a:r>
              <a:rPr kumimoji="0" lang="ru-RU" altLang="ru-RU" sz="2400" b="0" i="0" u="none" strike="noStrike" cap="none" normalizeH="0" baseline="0" dirty="0" smtClean="0">
                <a:ln>
                  <a:noFill/>
                </a:ln>
                <a:solidFill>
                  <a:srgbClr val="000000"/>
                </a:solidFill>
                <a:effectLst/>
                <a:latin typeface="Open Sans"/>
              </a:rPr>
              <a:t> </a:t>
            </a:r>
            <a:r>
              <a:rPr kumimoji="0" lang="ru-RU" altLang="ru-RU" sz="2400" b="0" i="0" u="none" strike="noStrike" cap="none" normalizeH="0" baseline="0" dirty="0" err="1" smtClean="0">
                <a:ln>
                  <a:noFill/>
                </a:ln>
                <a:solidFill>
                  <a:srgbClr val="000000"/>
                </a:solidFill>
                <a:effectLst/>
                <a:latin typeface="Open Sans"/>
              </a:rPr>
              <a:t>meets</a:t>
            </a:r>
            <a:r>
              <a:rPr kumimoji="0" lang="ru-RU" altLang="ru-RU" sz="2400" b="0" i="0" u="none" strike="noStrike" cap="none" normalizeH="0" baseline="0" dirty="0" smtClean="0">
                <a:ln>
                  <a:noFill/>
                </a:ln>
                <a:solidFill>
                  <a:srgbClr val="000000"/>
                </a:solidFill>
                <a:effectLst/>
                <a:latin typeface="Open Sans"/>
              </a:rPr>
              <a:t> </a:t>
            </a:r>
            <a:r>
              <a:rPr kumimoji="0" lang="ru-RU" altLang="ru-RU" sz="2400" b="0" i="0" u="none" strike="noStrike" cap="none" normalizeH="0" baseline="0" dirty="0" err="1" smtClean="0">
                <a:ln>
                  <a:noFill/>
                </a:ln>
                <a:solidFill>
                  <a:srgbClr val="000000"/>
                </a:solidFill>
                <a:effectLst/>
                <a:latin typeface="Open Sans"/>
              </a:rPr>
              <a:t>the</a:t>
            </a:r>
            <a:r>
              <a:rPr kumimoji="0" lang="ru-RU" altLang="ru-RU" sz="2400" b="0" i="0" u="none" strike="noStrike" cap="none" normalizeH="0" baseline="0" dirty="0" smtClean="0">
                <a:ln>
                  <a:noFill/>
                </a:ln>
                <a:solidFill>
                  <a:srgbClr val="000000"/>
                </a:solidFill>
                <a:effectLst/>
                <a:latin typeface="Open Sans"/>
              </a:rPr>
              <a:t> </a:t>
            </a:r>
            <a:r>
              <a:rPr kumimoji="0" lang="ru-RU" altLang="ru-RU" sz="2400" b="0" i="0" u="none" strike="noStrike" cap="none" normalizeH="0" baseline="0" dirty="0" err="1" smtClean="0">
                <a:ln>
                  <a:noFill/>
                </a:ln>
                <a:solidFill>
                  <a:srgbClr val="000000"/>
                </a:solidFill>
                <a:effectLst/>
                <a:latin typeface="Open Sans"/>
              </a:rPr>
              <a:t>condition</a:t>
            </a:r>
            <a:endParaRPr kumimoji="0" lang="ru-RU" altLang="ru-RU" sz="2400" b="0" i="0" u="none" strike="noStrike" cap="none" normalizeH="0" baseline="0" dirty="0" smtClean="0">
              <a:ln>
                <a:noFill/>
              </a:ln>
              <a:solidFill>
                <a:srgbClr val="000000"/>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400" b="0" i="0" u="none" strike="noStrike" cap="none" normalizeH="0" baseline="0" dirty="0" err="1" smtClean="0">
                <a:ln>
                  <a:noFill/>
                </a:ln>
                <a:solidFill>
                  <a:srgbClr val="000000"/>
                </a:solidFill>
                <a:effectLst/>
                <a:latin typeface="Open Sans"/>
              </a:rPr>
              <a:t>For</a:t>
            </a:r>
            <a:r>
              <a:rPr kumimoji="0" lang="ru-RU" altLang="ru-RU" sz="2400" b="0" i="0" u="none" strike="noStrike" cap="none" normalizeH="0" baseline="0" dirty="0" smtClean="0">
                <a:ln>
                  <a:noFill/>
                </a:ln>
                <a:solidFill>
                  <a:srgbClr val="000000"/>
                </a:solidFill>
                <a:effectLst/>
                <a:latin typeface="Open Sans"/>
              </a:rPr>
              <a:t> </a:t>
            </a:r>
            <a:r>
              <a:rPr kumimoji="0" lang="ru-RU" altLang="ru-RU" sz="2400" b="0" i="0" u="none" strike="noStrike" cap="none" normalizeH="0" baseline="0" dirty="0" err="1" smtClean="0">
                <a:ln>
                  <a:noFill/>
                </a:ln>
                <a:solidFill>
                  <a:srgbClr val="000000"/>
                </a:solidFill>
                <a:effectLst/>
                <a:latin typeface="Open Sans"/>
              </a:rPr>
              <a:t>the</a:t>
            </a:r>
            <a:r>
              <a:rPr kumimoji="0" lang="ru-RU" altLang="ru-RU" sz="2400" b="0" i="0" u="none" strike="noStrike" cap="none" normalizeH="0" baseline="0" dirty="0" smtClean="0">
                <a:ln>
                  <a:noFill/>
                </a:ln>
                <a:solidFill>
                  <a:srgbClr val="000000"/>
                </a:solidFill>
                <a:effectLst/>
                <a:latin typeface="Open Sans"/>
              </a:rPr>
              <a:t> </a:t>
            </a:r>
            <a:r>
              <a:rPr kumimoji="0" lang="ru-RU" altLang="ru-RU" sz="2400" b="0" i="0" u="none" strike="noStrike" cap="none" normalizeH="0" baseline="0" dirty="0" err="1" smtClean="0">
                <a:ln>
                  <a:noFill/>
                </a:ln>
                <a:solidFill>
                  <a:srgbClr val="000000"/>
                </a:solidFill>
                <a:effectLst/>
                <a:latin typeface="Open Sans"/>
              </a:rPr>
              <a:t>full</a:t>
            </a:r>
            <a:r>
              <a:rPr kumimoji="0" lang="ru-RU" altLang="ru-RU" sz="2400" b="0" i="0" u="none" strike="noStrike" cap="none" normalizeH="0" baseline="0" dirty="0" smtClean="0">
                <a:ln>
                  <a:noFill/>
                </a:ln>
                <a:solidFill>
                  <a:srgbClr val="000000"/>
                </a:solidFill>
                <a:effectLst/>
                <a:latin typeface="Open Sans"/>
              </a:rPr>
              <a:t> </a:t>
            </a:r>
            <a:r>
              <a:rPr kumimoji="0" lang="ru-RU" altLang="ru-RU" sz="2400" b="0" i="0" u="none" strike="noStrike" cap="none" normalizeH="0" baseline="0" dirty="0" err="1" smtClean="0">
                <a:ln>
                  <a:noFill/>
                </a:ln>
                <a:solidFill>
                  <a:srgbClr val="000000"/>
                </a:solidFill>
                <a:effectLst/>
                <a:latin typeface="Open Sans"/>
              </a:rPr>
              <a:t>list</a:t>
            </a:r>
            <a:r>
              <a:rPr kumimoji="0" lang="ru-RU" altLang="ru-RU" sz="2400" b="0" i="0" u="none" strike="noStrike" cap="none" normalizeH="0" baseline="0" dirty="0" smtClean="0">
                <a:ln>
                  <a:noFill/>
                </a:ln>
                <a:solidFill>
                  <a:srgbClr val="000000"/>
                </a:solidFill>
                <a:effectLst/>
                <a:latin typeface="Open Sans"/>
              </a:rPr>
              <a:t>, </a:t>
            </a:r>
            <a:r>
              <a:rPr kumimoji="0" lang="ru-RU" altLang="ru-RU" sz="2400" b="0" i="0" u="none" strike="noStrike" cap="none" normalizeH="0" baseline="0" dirty="0" err="1" smtClean="0">
                <a:ln>
                  <a:noFill/>
                </a:ln>
                <a:solidFill>
                  <a:srgbClr val="000000"/>
                </a:solidFill>
                <a:effectLst/>
                <a:latin typeface="Open Sans"/>
              </a:rPr>
              <a:t>see</a:t>
            </a:r>
            <a:r>
              <a:rPr kumimoji="0" lang="ru-RU" altLang="ru-RU" sz="2400" b="0" i="0" u="none" strike="noStrike" cap="none" normalizeH="0" baseline="0" dirty="0" smtClean="0">
                <a:ln>
                  <a:noFill/>
                </a:ln>
                <a:solidFill>
                  <a:srgbClr val="000000"/>
                </a:solidFill>
                <a:effectLst/>
                <a:latin typeface="Open Sans"/>
              </a:rPr>
              <a:t> </a:t>
            </a:r>
            <a:r>
              <a:rPr kumimoji="0" lang="ru-RU" altLang="ru-RU" sz="2400" b="0" i="0" u="none" strike="noStrike" cap="none" normalizeH="0" baseline="0" dirty="0" smtClean="0">
                <a:ln>
                  <a:noFill/>
                </a:ln>
                <a:solidFill>
                  <a:srgbClr val="333333"/>
                </a:solidFill>
                <a:effectLst/>
                <a:latin typeface="Open Sans"/>
                <a:hlinkClick r:id="rId2"/>
              </a:rPr>
              <a:t>http://msdn.microsoft.com/en-us/library/s6hkc2c4.aspx</a:t>
            </a:r>
            <a:r>
              <a:rPr kumimoji="0" lang="ru-RU" altLang="ru-RU" sz="2400" b="0" i="0" u="none" strike="noStrike" cap="none" normalizeH="0" baseline="0" dirty="0" smtClean="0">
                <a:ln>
                  <a:noFill/>
                </a:ln>
                <a:solidFill>
                  <a:srgbClr val="000000"/>
                </a:solidFill>
                <a:effectLst/>
                <a:latin typeface="Open Sans"/>
              </a:rPr>
              <a:t/>
            </a:r>
            <a:br>
              <a:rPr kumimoji="0" lang="ru-RU" altLang="ru-RU" sz="2400" b="0" i="0" u="none" strike="noStrike" cap="none" normalizeH="0" baseline="0" dirty="0" smtClean="0">
                <a:ln>
                  <a:noFill/>
                </a:ln>
                <a:solidFill>
                  <a:srgbClr val="000000"/>
                </a:solidFill>
                <a:effectLst/>
                <a:latin typeface="Open Sans"/>
              </a:rPr>
            </a:br>
            <a:r>
              <a:rPr kumimoji="0" lang="ru-RU" altLang="ru-RU" sz="2400" b="0" i="0" u="none" strike="noStrike" cap="none" normalizeH="0" baseline="0" dirty="0" smtClean="0">
                <a:ln>
                  <a:noFill/>
                </a:ln>
                <a:solidFill>
                  <a:srgbClr val="000000"/>
                </a:solidFill>
                <a:effectLst/>
                <a:latin typeface="Open Sans"/>
              </a:rPr>
              <a:t/>
            </a:r>
            <a:br>
              <a:rPr kumimoji="0" lang="ru-RU" altLang="ru-RU" sz="2400" b="0" i="0" u="none" strike="noStrike" cap="none" normalizeH="0" baseline="0" dirty="0" smtClean="0">
                <a:ln>
                  <a:noFill/>
                </a:ln>
                <a:solidFill>
                  <a:srgbClr val="000000"/>
                </a:solidFill>
                <a:effectLst/>
                <a:latin typeface="Open Sans"/>
              </a:rPr>
            </a:br>
            <a:endParaRPr kumimoji="0" lang="ru-RU" altLang="ru-RU" sz="6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3819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FUNCTION</a:t>
            </a:r>
            <a:endParaRPr lang="ru-RU" dirty="0"/>
          </a:p>
        </p:txBody>
      </p:sp>
      <p:sp>
        <p:nvSpPr>
          <p:cNvPr id="3" name="Rectangle 2"/>
          <p:cNvSpPr/>
          <p:nvPr/>
        </p:nvSpPr>
        <p:spPr>
          <a:xfrm>
            <a:off x="838200" y="2061313"/>
            <a:ext cx="10809514" cy="3754874"/>
          </a:xfrm>
          <a:prstGeom prst="rect">
            <a:avLst/>
          </a:prstGeom>
        </p:spPr>
        <p:txBody>
          <a:bodyPr wrap="square">
            <a:spAutoFit/>
          </a:bodyPr>
          <a:lstStyle/>
          <a:p>
            <a:r>
              <a:rPr lang="en-US" sz="2400" dirty="0">
                <a:solidFill>
                  <a:srgbClr val="000000"/>
                </a:solidFill>
                <a:latin typeface="Open Sans"/>
              </a:rPr>
              <a:t>public List&lt;</a:t>
            </a:r>
            <a:r>
              <a:rPr lang="en-US" sz="2400" dirty="0" err="1">
                <a:solidFill>
                  <a:srgbClr val="000000"/>
                </a:solidFill>
                <a:latin typeface="Open Sans"/>
              </a:rPr>
              <a:t>InventoryItem</a:t>
            </a:r>
            <a:r>
              <a:rPr lang="en-US" sz="2400" dirty="0">
                <a:solidFill>
                  <a:srgbClr val="000000"/>
                </a:solidFill>
                <a:latin typeface="Open Sans"/>
              </a:rPr>
              <a:t>&gt; </a:t>
            </a:r>
            <a:r>
              <a:rPr lang="en-US" sz="2400" dirty="0" err="1">
                <a:solidFill>
                  <a:srgbClr val="000000"/>
                </a:solidFill>
                <a:latin typeface="Open Sans"/>
              </a:rPr>
              <a:t>FindItemsWhereLessThanCostFuncDelegate</a:t>
            </a:r>
            <a:r>
              <a:rPr lang="en-US" sz="2400" dirty="0">
                <a:solidFill>
                  <a:srgbClr val="000000"/>
                </a:solidFill>
                <a:latin typeface="Open Sans"/>
              </a:rPr>
              <a:t>(double </a:t>
            </a:r>
            <a:r>
              <a:rPr lang="en-US" sz="2400" dirty="0" err="1">
                <a:solidFill>
                  <a:srgbClr val="000000"/>
                </a:solidFill>
                <a:latin typeface="Open Sans"/>
              </a:rPr>
              <a:t>unitCost</a:t>
            </a:r>
            <a:r>
              <a:rPr lang="en-US" sz="2400" dirty="0">
                <a:solidFill>
                  <a:srgbClr val="000000"/>
                </a:solidFill>
                <a:latin typeface="Open Sans"/>
              </a:rPr>
              <a:t>) </a:t>
            </a:r>
            <a:endParaRPr lang="en-US" sz="2400" dirty="0" smtClean="0">
              <a:solidFill>
                <a:srgbClr val="000000"/>
              </a:solidFill>
              <a:latin typeface="Open Sans"/>
            </a:endParaRPr>
          </a:p>
          <a:p>
            <a:r>
              <a:rPr lang="en-US" sz="2400" dirty="0" smtClean="0">
                <a:solidFill>
                  <a:srgbClr val="000000"/>
                </a:solidFill>
                <a:latin typeface="Open Sans"/>
              </a:rPr>
              <a:t>{ </a:t>
            </a:r>
          </a:p>
          <a:p>
            <a:pPr lvl="1"/>
            <a:r>
              <a:rPr lang="en-US" sz="2400" dirty="0" err="1" smtClean="0">
                <a:solidFill>
                  <a:srgbClr val="000000"/>
                </a:solidFill>
                <a:latin typeface="Open Sans"/>
              </a:rPr>
              <a:t>Func</a:t>
            </a:r>
            <a:r>
              <a:rPr lang="en-US" sz="2400" dirty="0" smtClean="0">
                <a:solidFill>
                  <a:srgbClr val="000000"/>
                </a:solidFill>
                <a:latin typeface="Open Sans"/>
              </a:rPr>
              <a:t>&lt;</a:t>
            </a:r>
            <a:r>
              <a:rPr lang="en-US" sz="2400" dirty="0" err="1" smtClean="0">
                <a:solidFill>
                  <a:srgbClr val="000000"/>
                </a:solidFill>
                <a:latin typeface="Open Sans"/>
              </a:rPr>
              <a:t>InventoryItem</a:t>
            </a:r>
            <a:r>
              <a:rPr lang="en-US" sz="2400" dirty="0">
                <a:solidFill>
                  <a:srgbClr val="000000"/>
                </a:solidFill>
                <a:latin typeface="Open Sans"/>
              </a:rPr>
              <a:t>, bool&gt; </a:t>
            </a:r>
            <a:r>
              <a:rPr lang="en-US" sz="2400" dirty="0" err="1">
                <a:solidFill>
                  <a:srgbClr val="000000"/>
                </a:solidFill>
                <a:latin typeface="Open Sans"/>
              </a:rPr>
              <a:t>whereFunc</a:t>
            </a:r>
            <a:r>
              <a:rPr lang="en-US" sz="2400" dirty="0">
                <a:solidFill>
                  <a:srgbClr val="000000"/>
                </a:solidFill>
                <a:latin typeface="Open Sans"/>
              </a:rPr>
              <a:t> = delegate(</a:t>
            </a:r>
            <a:r>
              <a:rPr lang="en-US" sz="2400" dirty="0" err="1">
                <a:solidFill>
                  <a:srgbClr val="000000"/>
                </a:solidFill>
                <a:latin typeface="Open Sans"/>
              </a:rPr>
              <a:t>InventoryItem</a:t>
            </a:r>
            <a:r>
              <a:rPr lang="en-US" sz="2400" dirty="0">
                <a:solidFill>
                  <a:srgbClr val="000000"/>
                </a:solidFill>
                <a:latin typeface="Open Sans"/>
              </a:rPr>
              <a:t> item) </a:t>
            </a:r>
            <a:endParaRPr lang="en-US" sz="2400" dirty="0" smtClean="0">
              <a:solidFill>
                <a:srgbClr val="000000"/>
              </a:solidFill>
              <a:latin typeface="Open Sans"/>
            </a:endParaRPr>
          </a:p>
          <a:p>
            <a:pPr lvl="3"/>
            <a:r>
              <a:rPr lang="en-US" sz="2400" dirty="0" smtClean="0">
                <a:solidFill>
                  <a:srgbClr val="000000"/>
                </a:solidFill>
                <a:latin typeface="Open Sans"/>
              </a:rPr>
              <a:t>{</a:t>
            </a:r>
            <a:r>
              <a:rPr lang="en-US" sz="2400" dirty="0">
                <a:solidFill>
                  <a:srgbClr val="000000"/>
                </a:solidFill>
                <a:latin typeface="Open Sans"/>
              </a:rPr>
              <a:t> </a:t>
            </a:r>
            <a:endParaRPr lang="en-US" sz="2400" dirty="0" smtClean="0">
              <a:solidFill>
                <a:srgbClr val="000000"/>
              </a:solidFill>
              <a:latin typeface="Open Sans"/>
            </a:endParaRPr>
          </a:p>
          <a:p>
            <a:pPr lvl="3"/>
            <a:r>
              <a:rPr lang="en-US" sz="2400" dirty="0" smtClean="0">
                <a:solidFill>
                  <a:srgbClr val="000000"/>
                </a:solidFill>
                <a:latin typeface="Open Sans"/>
              </a:rPr>
              <a:t>return</a:t>
            </a:r>
            <a:r>
              <a:rPr lang="en-US" sz="2400" dirty="0">
                <a:solidFill>
                  <a:srgbClr val="000000"/>
                </a:solidFill>
                <a:latin typeface="Open Sans"/>
              </a:rPr>
              <a:t> </a:t>
            </a:r>
            <a:r>
              <a:rPr lang="en-US" sz="2400" dirty="0" err="1">
                <a:solidFill>
                  <a:srgbClr val="000000"/>
                </a:solidFill>
                <a:latin typeface="Open Sans"/>
              </a:rPr>
              <a:t>item.UnitCost</a:t>
            </a:r>
            <a:r>
              <a:rPr lang="en-US" sz="2400" dirty="0">
                <a:solidFill>
                  <a:srgbClr val="000000"/>
                </a:solidFill>
                <a:latin typeface="Open Sans"/>
              </a:rPr>
              <a:t> &lt; </a:t>
            </a:r>
            <a:r>
              <a:rPr lang="en-US" sz="2400" dirty="0" err="1">
                <a:solidFill>
                  <a:srgbClr val="000000"/>
                </a:solidFill>
                <a:latin typeface="Open Sans"/>
              </a:rPr>
              <a:t>unitCost</a:t>
            </a:r>
            <a:r>
              <a:rPr lang="en-US" sz="2400" dirty="0">
                <a:solidFill>
                  <a:srgbClr val="000000"/>
                </a:solidFill>
                <a:latin typeface="Open Sans"/>
              </a:rPr>
              <a:t>; </a:t>
            </a:r>
            <a:endParaRPr lang="en-US" sz="2400" dirty="0" smtClean="0">
              <a:solidFill>
                <a:srgbClr val="000000"/>
              </a:solidFill>
              <a:latin typeface="Open Sans"/>
            </a:endParaRPr>
          </a:p>
          <a:p>
            <a:pPr lvl="3"/>
            <a:r>
              <a:rPr lang="en-US" sz="2400" dirty="0" smtClean="0">
                <a:solidFill>
                  <a:srgbClr val="000000"/>
                </a:solidFill>
                <a:latin typeface="Open Sans"/>
              </a:rPr>
              <a:t>};</a:t>
            </a:r>
            <a:r>
              <a:rPr lang="en-US" sz="2400" dirty="0">
                <a:solidFill>
                  <a:srgbClr val="000000"/>
                </a:solidFill>
                <a:latin typeface="Open Sans"/>
              </a:rPr>
              <a:t> </a:t>
            </a:r>
            <a:endParaRPr lang="en-US" sz="2400" dirty="0" smtClean="0">
              <a:solidFill>
                <a:srgbClr val="000000"/>
              </a:solidFill>
              <a:latin typeface="Open Sans"/>
            </a:endParaRPr>
          </a:p>
          <a:p>
            <a:r>
              <a:rPr lang="en-US" sz="2400" dirty="0" smtClean="0">
                <a:solidFill>
                  <a:srgbClr val="000000"/>
                </a:solidFill>
                <a:latin typeface="Open Sans"/>
              </a:rPr>
              <a:t>	return</a:t>
            </a:r>
            <a:r>
              <a:rPr lang="en-US" sz="2400" dirty="0">
                <a:solidFill>
                  <a:srgbClr val="000000"/>
                </a:solidFill>
                <a:latin typeface="Open Sans"/>
              </a:rPr>
              <a:t> _</a:t>
            </a:r>
            <a:r>
              <a:rPr lang="en-US" sz="2400" dirty="0" err="1">
                <a:solidFill>
                  <a:srgbClr val="000000"/>
                </a:solidFill>
                <a:latin typeface="Open Sans"/>
              </a:rPr>
              <a:t>inventoryList.Where</a:t>
            </a:r>
            <a:r>
              <a:rPr lang="en-US" sz="2400" dirty="0">
                <a:solidFill>
                  <a:srgbClr val="000000"/>
                </a:solidFill>
                <a:latin typeface="Open Sans"/>
              </a:rPr>
              <a:t>(</a:t>
            </a:r>
            <a:r>
              <a:rPr lang="en-US" sz="2400" dirty="0" err="1">
                <a:solidFill>
                  <a:srgbClr val="000000"/>
                </a:solidFill>
                <a:latin typeface="Open Sans"/>
              </a:rPr>
              <a:t>whereFunc</a:t>
            </a:r>
            <a:r>
              <a:rPr lang="en-US" sz="2400" dirty="0">
                <a:solidFill>
                  <a:srgbClr val="000000"/>
                </a:solidFill>
                <a:latin typeface="Open Sans"/>
              </a:rPr>
              <a:t>).</a:t>
            </a:r>
            <a:r>
              <a:rPr lang="en-US" sz="2400" dirty="0" err="1">
                <a:solidFill>
                  <a:srgbClr val="000000"/>
                </a:solidFill>
                <a:latin typeface="Open Sans"/>
              </a:rPr>
              <a:t>ToList</a:t>
            </a:r>
            <a:r>
              <a:rPr lang="en-US" sz="2400" dirty="0">
                <a:solidFill>
                  <a:srgbClr val="000000"/>
                </a:solidFill>
                <a:latin typeface="Open Sans"/>
              </a:rPr>
              <a:t>&lt;</a:t>
            </a:r>
            <a:r>
              <a:rPr lang="en-US" sz="2400" dirty="0" err="1">
                <a:solidFill>
                  <a:srgbClr val="000000"/>
                </a:solidFill>
                <a:latin typeface="Open Sans"/>
              </a:rPr>
              <a:t>InventoryItem</a:t>
            </a:r>
            <a:r>
              <a:rPr lang="en-US" sz="2400" dirty="0">
                <a:solidFill>
                  <a:srgbClr val="000000"/>
                </a:solidFill>
                <a:latin typeface="Open Sans"/>
              </a:rPr>
              <a:t>&gt;(); </a:t>
            </a:r>
            <a:endParaRPr lang="en-US" sz="2400" dirty="0" smtClean="0">
              <a:solidFill>
                <a:srgbClr val="000000"/>
              </a:solidFill>
              <a:latin typeface="Open Sans"/>
            </a:endParaRPr>
          </a:p>
          <a:p>
            <a:r>
              <a:rPr lang="en-US" sz="2400" dirty="0" smtClean="0">
                <a:solidFill>
                  <a:srgbClr val="000000"/>
                </a:solidFill>
                <a:latin typeface="Open Sans"/>
              </a:rPr>
              <a:t>}</a:t>
            </a:r>
            <a:r>
              <a:rPr lang="en-US" sz="2000" dirty="0">
                <a:solidFill>
                  <a:srgbClr val="000000"/>
                </a:solidFill>
                <a:latin typeface="Open Sans"/>
              </a:rPr>
              <a:t/>
            </a:r>
            <a:br>
              <a:rPr lang="en-US" sz="2000" dirty="0">
                <a:solidFill>
                  <a:srgbClr val="000000"/>
                </a:solidFill>
                <a:latin typeface="Open Sans"/>
              </a:rPr>
            </a:br>
            <a:r>
              <a:rPr lang="en-US" sz="1100" dirty="0">
                <a:solidFill>
                  <a:srgbClr val="000000"/>
                </a:solidFill>
                <a:latin typeface="Open Sans"/>
              </a:rPr>
              <a:t/>
            </a:r>
            <a:br>
              <a:rPr lang="en-US" sz="1100" dirty="0">
                <a:solidFill>
                  <a:srgbClr val="000000"/>
                </a:solidFill>
                <a:latin typeface="Open Sans"/>
              </a:rPr>
            </a:br>
            <a:endParaRPr lang="ru-RU" sz="1100" dirty="0"/>
          </a:p>
        </p:txBody>
      </p:sp>
    </p:spTree>
    <p:extLst>
      <p:ext uri="{BB962C8B-B14F-4D97-AF65-F5344CB8AC3E}">
        <p14:creationId xmlns:p14="http://schemas.microsoft.com/office/powerpoint/2010/main" val="432274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TO SIMPLIFY WITH LAMBDA</a:t>
            </a:r>
            <a:endParaRPr lang="ru-RU" dirty="0"/>
          </a:p>
        </p:txBody>
      </p:sp>
      <p:sp>
        <p:nvSpPr>
          <p:cNvPr id="3" name="Content Placeholder 2"/>
          <p:cNvSpPr>
            <a:spLocks noGrp="1"/>
          </p:cNvSpPr>
          <p:nvPr>
            <p:ph idx="1"/>
          </p:nvPr>
        </p:nvSpPr>
        <p:spPr/>
        <p:txBody>
          <a:bodyPr>
            <a:noAutofit/>
          </a:bodyPr>
          <a:lstStyle/>
          <a:p>
            <a:pPr marL="0" indent="0">
              <a:buNone/>
            </a:pPr>
            <a:r>
              <a:rPr lang="en-US" sz="3200" dirty="0"/>
              <a:t>public List&lt;</a:t>
            </a:r>
            <a:r>
              <a:rPr lang="en-US" sz="3200" dirty="0" err="1"/>
              <a:t>InventoryItem</a:t>
            </a:r>
            <a:r>
              <a:rPr lang="en-US" sz="3200" dirty="0"/>
              <a:t>&gt; </a:t>
            </a:r>
            <a:r>
              <a:rPr lang="en-US" sz="3200" dirty="0" err="1"/>
              <a:t>FindItemsWhereLessThanCostFuncLambda</a:t>
            </a:r>
            <a:r>
              <a:rPr lang="en-US" sz="3200" dirty="0"/>
              <a:t>(double </a:t>
            </a:r>
            <a:r>
              <a:rPr lang="en-US" sz="3200" dirty="0" err="1"/>
              <a:t>unitCost</a:t>
            </a:r>
            <a:r>
              <a:rPr lang="en-US" sz="3200" dirty="0" smtClean="0"/>
              <a:t>)</a:t>
            </a:r>
          </a:p>
          <a:p>
            <a:pPr marL="0" indent="0">
              <a:buNone/>
            </a:pPr>
            <a:r>
              <a:rPr lang="en-US" sz="3200" dirty="0" smtClean="0"/>
              <a:t>{ </a:t>
            </a:r>
          </a:p>
          <a:p>
            <a:pPr marL="457200" lvl="1" indent="0">
              <a:buNone/>
            </a:pPr>
            <a:r>
              <a:rPr lang="en-US" sz="2800" dirty="0" err="1" smtClean="0"/>
              <a:t>Func</a:t>
            </a:r>
            <a:r>
              <a:rPr lang="en-US" sz="2800" dirty="0" smtClean="0"/>
              <a:t>&lt;</a:t>
            </a:r>
            <a:r>
              <a:rPr lang="en-US" sz="2800" dirty="0" err="1" smtClean="0"/>
              <a:t>InventoryItem</a:t>
            </a:r>
            <a:r>
              <a:rPr lang="en-US" sz="2800" dirty="0"/>
              <a:t>, bool&gt; </a:t>
            </a:r>
            <a:r>
              <a:rPr lang="en-US" sz="2800" dirty="0" err="1"/>
              <a:t>whereFunc</a:t>
            </a:r>
            <a:r>
              <a:rPr lang="en-US" sz="2800" dirty="0"/>
              <a:t> </a:t>
            </a:r>
            <a:r>
              <a:rPr lang="en-US" sz="2800" dirty="0" smtClean="0"/>
              <a:t>=</a:t>
            </a:r>
          </a:p>
          <a:p>
            <a:pPr marL="457200" lvl="1" indent="0">
              <a:buNone/>
            </a:pPr>
            <a:r>
              <a:rPr lang="en-US" sz="2800" dirty="0" smtClean="0"/>
              <a:t> </a:t>
            </a:r>
            <a:r>
              <a:rPr lang="en-US" sz="2800" dirty="0"/>
              <a:t>item =&gt; </a:t>
            </a:r>
            <a:r>
              <a:rPr lang="en-US" sz="2800" dirty="0" err="1"/>
              <a:t>item.UnitCost</a:t>
            </a:r>
            <a:r>
              <a:rPr lang="en-US" sz="2800" dirty="0"/>
              <a:t> &lt; </a:t>
            </a:r>
            <a:r>
              <a:rPr lang="en-US" sz="2800" dirty="0" err="1"/>
              <a:t>unitCost</a:t>
            </a:r>
            <a:r>
              <a:rPr lang="en-US" sz="2800" dirty="0"/>
              <a:t>; </a:t>
            </a:r>
            <a:endParaRPr lang="en-US" sz="2800" dirty="0" smtClean="0"/>
          </a:p>
          <a:p>
            <a:pPr marL="457200" lvl="1" indent="0">
              <a:buNone/>
            </a:pPr>
            <a:r>
              <a:rPr lang="en-US" sz="2800" dirty="0" smtClean="0"/>
              <a:t>return</a:t>
            </a:r>
            <a:r>
              <a:rPr lang="en-US" sz="2800" dirty="0"/>
              <a:t> _</a:t>
            </a:r>
            <a:r>
              <a:rPr lang="en-US" sz="2800" dirty="0" err="1"/>
              <a:t>inventoryList.Where</a:t>
            </a:r>
            <a:r>
              <a:rPr lang="en-US" sz="2800" dirty="0"/>
              <a:t>(</a:t>
            </a:r>
            <a:r>
              <a:rPr lang="en-US" sz="2800" dirty="0" err="1"/>
              <a:t>whereFunc</a:t>
            </a:r>
            <a:r>
              <a:rPr lang="en-US" sz="2800" dirty="0"/>
              <a:t>).</a:t>
            </a:r>
            <a:r>
              <a:rPr lang="en-US" sz="2800" dirty="0" err="1"/>
              <a:t>ToList</a:t>
            </a:r>
            <a:r>
              <a:rPr lang="en-US" sz="2800" dirty="0"/>
              <a:t>&lt;</a:t>
            </a:r>
            <a:r>
              <a:rPr lang="en-US" sz="2800" dirty="0" err="1"/>
              <a:t>InventoryItem</a:t>
            </a:r>
            <a:r>
              <a:rPr lang="en-US" sz="2800" dirty="0"/>
              <a:t>&gt;(); </a:t>
            </a:r>
            <a:endParaRPr lang="en-US" sz="2800" dirty="0" smtClean="0"/>
          </a:p>
          <a:p>
            <a:pPr marL="0" indent="0">
              <a:buNone/>
            </a:pPr>
            <a:r>
              <a:rPr lang="en-US" sz="3200" dirty="0" smtClean="0"/>
              <a:t>}</a:t>
            </a:r>
            <a:r>
              <a:rPr lang="en-US" sz="3200" dirty="0"/>
              <a:t/>
            </a:r>
            <a:br>
              <a:rPr lang="en-US" sz="3200" dirty="0"/>
            </a:br>
            <a:endParaRPr lang="ru-RU" sz="3200" dirty="0"/>
          </a:p>
        </p:txBody>
      </p:sp>
    </p:spTree>
    <p:extLst>
      <p:ext uri="{BB962C8B-B14F-4D97-AF65-F5344CB8AC3E}">
        <p14:creationId xmlns:p14="http://schemas.microsoft.com/office/powerpoint/2010/main" val="2916597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LAMBDA DIRECTLY</a:t>
            </a:r>
            <a:endParaRPr lang="ru-RU" dirty="0"/>
          </a:p>
        </p:txBody>
      </p:sp>
      <p:sp>
        <p:nvSpPr>
          <p:cNvPr id="3" name="Content Placeholder 2"/>
          <p:cNvSpPr>
            <a:spLocks noGrp="1"/>
          </p:cNvSpPr>
          <p:nvPr>
            <p:ph idx="1"/>
          </p:nvPr>
        </p:nvSpPr>
        <p:spPr/>
        <p:txBody>
          <a:bodyPr>
            <a:noAutofit/>
          </a:bodyPr>
          <a:lstStyle/>
          <a:p>
            <a:pPr marL="0" indent="0">
              <a:buNone/>
            </a:pPr>
            <a:r>
              <a:rPr lang="en-US" sz="3600" dirty="0"/>
              <a:t>public List&lt;</a:t>
            </a:r>
            <a:r>
              <a:rPr lang="en-US" sz="3600" dirty="0" err="1"/>
              <a:t>InventoryItem</a:t>
            </a:r>
            <a:r>
              <a:rPr lang="en-US" sz="3600" dirty="0"/>
              <a:t>&gt; </a:t>
            </a:r>
            <a:r>
              <a:rPr lang="en-US" sz="3600" dirty="0" err="1"/>
              <a:t>FindItemsWhereLessThanCost</a:t>
            </a:r>
            <a:r>
              <a:rPr lang="en-US" sz="3600" dirty="0"/>
              <a:t>(double </a:t>
            </a:r>
            <a:r>
              <a:rPr lang="en-US" sz="3600" dirty="0" err="1"/>
              <a:t>unitCost</a:t>
            </a:r>
            <a:r>
              <a:rPr lang="en-US" sz="3600" dirty="0"/>
              <a:t>) </a:t>
            </a:r>
            <a:endParaRPr lang="en-US" sz="3600" dirty="0" smtClean="0"/>
          </a:p>
          <a:p>
            <a:pPr marL="0" indent="0">
              <a:buNone/>
            </a:pPr>
            <a:r>
              <a:rPr lang="en-US" sz="3600" dirty="0" smtClean="0"/>
              <a:t>{</a:t>
            </a:r>
            <a:r>
              <a:rPr lang="en-US" sz="3600" dirty="0"/>
              <a:t> </a:t>
            </a:r>
            <a:endParaRPr lang="en-US" sz="3600" dirty="0" smtClean="0"/>
          </a:p>
          <a:p>
            <a:pPr marL="457200" lvl="1" indent="0">
              <a:buNone/>
            </a:pPr>
            <a:r>
              <a:rPr lang="en-US" sz="3200" dirty="0" smtClean="0"/>
              <a:t>return</a:t>
            </a:r>
            <a:r>
              <a:rPr lang="en-US" sz="3200" dirty="0"/>
              <a:t> _</a:t>
            </a:r>
            <a:r>
              <a:rPr lang="en-US" sz="3200" dirty="0" err="1"/>
              <a:t>inventoryList.Where</a:t>
            </a:r>
            <a:r>
              <a:rPr lang="en-US" sz="3200" dirty="0"/>
              <a:t>(item =&gt; </a:t>
            </a:r>
            <a:r>
              <a:rPr lang="en-US" sz="3200" dirty="0" err="1"/>
              <a:t>item.UnitCost</a:t>
            </a:r>
            <a:r>
              <a:rPr lang="en-US" sz="3200" dirty="0"/>
              <a:t> &lt; </a:t>
            </a:r>
            <a:r>
              <a:rPr lang="en-US" sz="3200" dirty="0" err="1"/>
              <a:t>unitCost</a:t>
            </a:r>
            <a:r>
              <a:rPr lang="en-US" sz="3200" dirty="0"/>
              <a:t>) </a:t>
            </a:r>
            <a:r>
              <a:rPr lang="en-US" sz="3200" dirty="0" smtClean="0"/>
              <a:t>			 		.</a:t>
            </a:r>
            <a:r>
              <a:rPr lang="en-US" sz="3200" dirty="0" err="1"/>
              <a:t>ToList</a:t>
            </a:r>
            <a:r>
              <a:rPr lang="en-US" sz="3200" dirty="0"/>
              <a:t>&lt;</a:t>
            </a:r>
            <a:r>
              <a:rPr lang="en-US" sz="3200" dirty="0" err="1"/>
              <a:t>InventoryItem</a:t>
            </a:r>
            <a:r>
              <a:rPr lang="en-US" sz="3200" dirty="0"/>
              <a:t>&gt;(); </a:t>
            </a:r>
            <a:endParaRPr lang="en-US" sz="3200" dirty="0" smtClean="0"/>
          </a:p>
          <a:p>
            <a:pPr marL="0" indent="0">
              <a:buNone/>
            </a:pPr>
            <a:r>
              <a:rPr lang="en-US" sz="3600" dirty="0" smtClean="0"/>
              <a:t>}</a:t>
            </a:r>
            <a:r>
              <a:rPr lang="en-US" sz="3600" dirty="0"/>
              <a:t/>
            </a:r>
            <a:br>
              <a:rPr lang="en-US" sz="3600" dirty="0"/>
            </a:br>
            <a:r>
              <a:rPr lang="en-US" sz="3600" dirty="0"/>
              <a:t/>
            </a:r>
            <a:br>
              <a:rPr lang="en-US" sz="3600" dirty="0"/>
            </a:br>
            <a:endParaRPr lang="ru-RU" sz="3600" dirty="0"/>
          </a:p>
        </p:txBody>
      </p:sp>
    </p:spTree>
    <p:extLst>
      <p:ext uri="{BB962C8B-B14F-4D97-AF65-F5344CB8AC3E}">
        <p14:creationId xmlns:p14="http://schemas.microsoft.com/office/powerpoint/2010/main" val="2052919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YOURSELF</a:t>
            </a:r>
            <a:endParaRPr lang="ru-RU" dirty="0"/>
          </a:p>
        </p:txBody>
      </p:sp>
      <p:sp>
        <p:nvSpPr>
          <p:cNvPr id="11" name="Rectangle 6"/>
          <p:cNvSpPr>
            <a:spLocks noGrp="1" noChangeArrowheads="1"/>
          </p:cNvSpPr>
          <p:nvPr>
            <p:ph idx="1"/>
          </p:nvPr>
        </p:nvSpPr>
        <p:spPr bwMode="auto">
          <a:xfrm>
            <a:off x="838200" y="1723755"/>
            <a:ext cx="10635343"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b="0" i="0" u="none" strike="noStrike" cap="none" normalizeH="0" baseline="0" dirty="0" smtClean="0">
              <a:ln>
                <a:noFill/>
              </a:ln>
              <a:solidFill>
                <a:srgbClr val="000000"/>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b="1" i="0" u="none" strike="noStrike" cap="none" normalizeH="0" baseline="0" dirty="0" err="1" smtClean="0">
                <a:ln>
                  <a:noFill/>
                </a:ln>
                <a:solidFill>
                  <a:srgbClr val="000000"/>
                </a:solidFill>
                <a:effectLst/>
                <a:latin typeface="Open Sans"/>
              </a:rPr>
              <a:t>FirstOrDefault</a:t>
            </a:r>
            <a:r>
              <a:rPr kumimoji="0" lang="ru-RU" altLang="ru-RU" b="0" i="0" u="none" strike="noStrike" cap="none" normalizeH="0" baseline="0" dirty="0" smtClean="0">
                <a:ln>
                  <a:noFill/>
                </a:ln>
                <a:solidFill>
                  <a:srgbClr val="000000"/>
                </a:solidFill>
                <a:effectLst/>
                <a:latin typeface="Open Sans"/>
              </a:rPr>
              <a:t> – </a:t>
            </a:r>
            <a:r>
              <a:rPr kumimoji="0" lang="ru-RU" altLang="ru-RU" b="0" i="0" u="none" strike="noStrike" cap="none" normalizeH="0" baseline="0" dirty="0" err="1" smtClean="0">
                <a:ln>
                  <a:noFill/>
                </a:ln>
                <a:solidFill>
                  <a:srgbClr val="000000"/>
                </a:solidFill>
                <a:effectLst/>
                <a:latin typeface="Open Sans"/>
              </a:rPr>
              <a:t>returns</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the</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first</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item</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that</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meets</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the</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condition</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or</a:t>
            </a:r>
            <a:r>
              <a:rPr kumimoji="0" lang="ru-RU" altLang="ru-RU" b="0" i="0" u="none" strike="noStrike" cap="none" normalizeH="0" baseline="0" dirty="0" smtClean="0">
                <a:ln>
                  <a:noFill/>
                </a:ln>
                <a:solidFill>
                  <a:srgbClr val="000000"/>
                </a:solidFill>
                <a:effectLst/>
                <a:latin typeface="Open Sans"/>
              </a:rPr>
              <a:t> a </a:t>
            </a:r>
            <a:r>
              <a:rPr kumimoji="0" lang="ru-RU" altLang="ru-RU" b="0" i="0" u="none" strike="noStrike" cap="none" normalizeH="0" baseline="0" dirty="0" err="1" smtClean="0">
                <a:ln>
                  <a:noFill/>
                </a:ln>
                <a:solidFill>
                  <a:srgbClr val="000000"/>
                </a:solidFill>
                <a:effectLst/>
                <a:latin typeface="Open Sans"/>
              </a:rPr>
              <a:t>default</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value</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for</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an</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object</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the</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default</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value</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is</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null</a:t>
            </a:r>
            <a:r>
              <a:rPr kumimoji="0" lang="ru-RU" altLang="ru-RU" b="0" i="0" u="none" strike="noStrike" cap="none" normalizeH="0" baseline="0" dirty="0" smtClean="0">
                <a:ln>
                  <a:noFill/>
                </a:ln>
                <a:solidFill>
                  <a:srgbClr val="000000"/>
                </a:solidFill>
                <a:effectLst/>
                <a:latin typeface="Open Sans"/>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b="1" i="0" u="none" strike="noStrike" cap="none" normalizeH="0" baseline="0" dirty="0" err="1" smtClean="0">
                <a:ln>
                  <a:noFill/>
                </a:ln>
                <a:solidFill>
                  <a:srgbClr val="000000"/>
                </a:solidFill>
                <a:effectLst/>
                <a:latin typeface="Open Sans"/>
              </a:rPr>
              <a:t>LastOrDefault</a:t>
            </a:r>
            <a:r>
              <a:rPr kumimoji="0" lang="ru-RU" altLang="ru-RU" b="0" i="0" u="none" strike="noStrike" cap="none" normalizeH="0" baseline="0" dirty="0" smtClean="0">
                <a:ln>
                  <a:noFill/>
                </a:ln>
                <a:solidFill>
                  <a:srgbClr val="000000"/>
                </a:solidFill>
                <a:effectLst/>
                <a:latin typeface="Open Sans"/>
              </a:rPr>
              <a:t> – </a:t>
            </a:r>
            <a:r>
              <a:rPr kumimoji="0" lang="ru-RU" altLang="ru-RU" b="0" i="0" u="none" strike="noStrike" cap="none" normalizeH="0" baseline="0" dirty="0" err="1" smtClean="0">
                <a:ln>
                  <a:noFill/>
                </a:ln>
                <a:solidFill>
                  <a:srgbClr val="000000"/>
                </a:solidFill>
                <a:effectLst/>
                <a:latin typeface="Open Sans"/>
              </a:rPr>
              <a:t>returns</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the</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last</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item</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that</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meets</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the</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condition</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or</a:t>
            </a:r>
            <a:r>
              <a:rPr kumimoji="0" lang="ru-RU" altLang="ru-RU" b="0" i="0" u="none" strike="noStrike" cap="none" normalizeH="0" baseline="0" dirty="0" smtClean="0">
                <a:ln>
                  <a:noFill/>
                </a:ln>
                <a:solidFill>
                  <a:srgbClr val="000000"/>
                </a:solidFill>
                <a:effectLst/>
                <a:latin typeface="Open Sans"/>
              </a:rPr>
              <a:t> a </a:t>
            </a:r>
            <a:r>
              <a:rPr kumimoji="0" lang="ru-RU" altLang="ru-RU" b="0" i="0" u="none" strike="noStrike" cap="none" normalizeH="0" baseline="0" dirty="0" err="1" smtClean="0">
                <a:ln>
                  <a:noFill/>
                </a:ln>
                <a:solidFill>
                  <a:srgbClr val="000000"/>
                </a:solidFill>
                <a:effectLst/>
                <a:latin typeface="Open Sans"/>
              </a:rPr>
              <a:t>default</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value</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for</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an</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object</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the</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default</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value</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is</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null</a:t>
            </a:r>
            <a:r>
              <a:rPr kumimoji="0" lang="ru-RU" altLang="ru-RU" b="0" i="0" u="none" strike="noStrike" cap="none" normalizeH="0" baseline="0" dirty="0" smtClean="0">
                <a:ln>
                  <a:noFill/>
                </a:ln>
                <a:solidFill>
                  <a:srgbClr val="000000"/>
                </a:solidFill>
                <a:effectLst/>
                <a:latin typeface="Open Sans"/>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b="1" i="0" u="none" strike="noStrike" cap="none" normalizeH="0" baseline="0" dirty="0" err="1" smtClean="0">
                <a:ln>
                  <a:noFill/>
                </a:ln>
                <a:solidFill>
                  <a:srgbClr val="000000"/>
                </a:solidFill>
                <a:effectLst/>
                <a:latin typeface="Open Sans"/>
              </a:rPr>
              <a:t>First</a:t>
            </a:r>
            <a:r>
              <a:rPr kumimoji="0" lang="ru-RU" altLang="ru-RU" b="0" i="0" u="none" strike="noStrike" cap="none" normalizeH="0" baseline="0" dirty="0" smtClean="0">
                <a:ln>
                  <a:noFill/>
                </a:ln>
                <a:solidFill>
                  <a:srgbClr val="000000"/>
                </a:solidFill>
                <a:effectLst/>
                <a:latin typeface="Open Sans"/>
              </a:rPr>
              <a:t> – </a:t>
            </a:r>
            <a:r>
              <a:rPr kumimoji="0" lang="ru-RU" altLang="ru-RU" b="0" i="0" u="none" strike="noStrike" cap="none" normalizeH="0" baseline="0" dirty="0" err="1" smtClean="0">
                <a:ln>
                  <a:noFill/>
                </a:ln>
                <a:solidFill>
                  <a:srgbClr val="000000"/>
                </a:solidFill>
                <a:effectLst/>
                <a:latin typeface="Open Sans"/>
              </a:rPr>
              <a:t>returns</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the</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first</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item</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that</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meets</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the</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condition</a:t>
            </a:r>
            <a:endParaRPr kumimoji="0" lang="ru-RU" altLang="ru-RU" b="0" i="0" u="none" strike="noStrike" cap="none" normalizeH="0" baseline="0" dirty="0" smtClean="0">
              <a:ln>
                <a:noFill/>
              </a:ln>
              <a:solidFill>
                <a:srgbClr val="000000"/>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b="0" i="0" u="none" strike="noStrike" cap="none" normalizeH="0" baseline="0" dirty="0" err="1" smtClean="0">
                <a:ln>
                  <a:noFill/>
                </a:ln>
                <a:solidFill>
                  <a:srgbClr val="000000"/>
                </a:solidFill>
                <a:effectLst/>
                <a:latin typeface="Open Sans"/>
              </a:rPr>
              <a:t>For</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the</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full</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list</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err="1" smtClean="0">
                <a:ln>
                  <a:noFill/>
                </a:ln>
                <a:solidFill>
                  <a:srgbClr val="000000"/>
                </a:solidFill>
                <a:effectLst/>
                <a:latin typeface="Open Sans"/>
              </a:rPr>
              <a:t>see</a:t>
            </a:r>
            <a:r>
              <a:rPr kumimoji="0" lang="ru-RU" altLang="ru-RU" b="0" i="0" u="none" strike="noStrike" cap="none" normalizeH="0" baseline="0" dirty="0" smtClean="0">
                <a:ln>
                  <a:noFill/>
                </a:ln>
                <a:solidFill>
                  <a:srgbClr val="000000"/>
                </a:solidFill>
                <a:effectLst/>
                <a:latin typeface="Open Sans"/>
              </a:rPr>
              <a:t> </a:t>
            </a:r>
            <a:r>
              <a:rPr kumimoji="0" lang="ru-RU" altLang="ru-RU" b="0" i="0" u="none" strike="noStrike" cap="none" normalizeH="0" baseline="0" dirty="0" smtClean="0">
                <a:ln>
                  <a:noFill/>
                </a:ln>
                <a:solidFill>
                  <a:srgbClr val="333333"/>
                </a:solidFill>
                <a:effectLst/>
                <a:latin typeface="Open Sans"/>
                <a:hlinkClick r:id="rId2"/>
              </a:rPr>
              <a:t>http://msdn.microsoft.com/en-us/library/s6hkc2c4.aspx</a:t>
            </a:r>
            <a:r>
              <a:rPr kumimoji="0" lang="ru-RU" altLang="ru-RU" b="0" i="0" u="none" strike="noStrike" cap="none" normalizeH="0" baseline="0" dirty="0" smtClean="0">
                <a:ln>
                  <a:noFill/>
                </a:ln>
                <a:solidFill>
                  <a:srgbClr val="000000"/>
                </a:solidFill>
                <a:effectLst/>
                <a:latin typeface="Open Sans"/>
              </a:rPr>
              <a:t/>
            </a:r>
            <a:br>
              <a:rPr kumimoji="0" lang="ru-RU" altLang="ru-RU" b="0" i="0" u="none" strike="noStrike" cap="none" normalizeH="0" baseline="0" dirty="0" smtClean="0">
                <a:ln>
                  <a:noFill/>
                </a:ln>
                <a:solidFill>
                  <a:srgbClr val="000000"/>
                </a:solidFill>
                <a:effectLst/>
                <a:latin typeface="Open Sans"/>
              </a:rPr>
            </a:br>
            <a:endParaRPr kumimoji="0" lang="ru-RU" altLang="ru-RU" sz="6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3708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WITHOUT PARAMETERS</a:t>
            </a:r>
            <a:endParaRPr lang="ru-RU"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dirty="0" smtClean="0"/>
              <a:t>The basic syntax </a:t>
            </a:r>
            <a:endParaRPr lang="en-US" dirty="0"/>
          </a:p>
          <a:p>
            <a:pPr marL="0" indent="0" algn="ctr">
              <a:buNone/>
            </a:pPr>
            <a:endParaRPr lang="en-US" b="1" dirty="0" smtClean="0"/>
          </a:p>
          <a:p>
            <a:pPr marL="0" indent="0" algn="ctr">
              <a:buNone/>
            </a:pPr>
            <a:r>
              <a:rPr lang="en-US" b="1" dirty="0" err="1" smtClean="0"/>
              <a:t>ArgumentsToProcess</a:t>
            </a:r>
            <a:r>
              <a:rPr lang="en-US" b="1" dirty="0" smtClean="0"/>
              <a:t> </a:t>
            </a:r>
            <a:r>
              <a:rPr lang="en-US" b="1" dirty="0"/>
              <a:t>=&gt; </a:t>
            </a:r>
            <a:r>
              <a:rPr lang="en-US" b="1" dirty="0" err="1" smtClean="0"/>
              <a:t>StatementsToProcessThem</a:t>
            </a:r>
            <a:endParaRPr lang="en-US" b="1" dirty="0" smtClean="0"/>
          </a:p>
          <a:p>
            <a:pPr marL="0" indent="0" algn="ctr">
              <a:buNone/>
            </a:pPr>
            <a:r>
              <a:rPr lang="en-US" b="1" dirty="0" smtClean="0"/>
              <a:t>WHERE ”=&gt;” indicates that the full statement is lambda Expression</a:t>
            </a:r>
          </a:p>
        </p:txBody>
      </p:sp>
    </p:spTree>
    <p:extLst>
      <p:ext uri="{BB962C8B-B14F-4D97-AF65-F5344CB8AC3E}">
        <p14:creationId xmlns:p14="http://schemas.microsoft.com/office/powerpoint/2010/main" val="1269499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ru-RU" dirty="0"/>
          </a:p>
        </p:txBody>
      </p:sp>
      <p:sp>
        <p:nvSpPr>
          <p:cNvPr id="3" name="Content Placeholder 2"/>
          <p:cNvSpPr>
            <a:spLocks noGrp="1"/>
          </p:cNvSpPr>
          <p:nvPr>
            <p:ph idx="1"/>
          </p:nvPr>
        </p:nvSpPr>
        <p:spPr/>
        <p:txBody>
          <a:bodyPr>
            <a:normAutofit fontScale="92500" lnSpcReduction="20000"/>
          </a:bodyPr>
          <a:lstStyle/>
          <a:p>
            <a:pPr marL="0" indent="0">
              <a:buNone/>
            </a:pPr>
            <a:r>
              <a:rPr lang="en-US" sz="3600" dirty="0"/>
              <a:t>// "</a:t>
            </a:r>
            <a:r>
              <a:rPr lang="en-US" sz="3600" dirty="0" err="1"/>
              <a:t>i</a:t>
            </a:r>
            <a:r>
              <a:rPr lang="en-US" sz="3600" dirty="0"/>
              <a:t>" is our parameter list.</a:t>
            </a:r>
          </a:p>
          <a:p>
            <a:pPr marL="0" indent="0">
              <a:buNone/>
            </a:pPr>
            <a:r>
              <a:rPr lang="en-US" sz="3600" dirty="0"/>
              <a:t>// "(</a:t>
            </a:r>
            <a:r>
              <a:rPr lang="en-US" sz="3600" dirty="0" err="1"/>
              <a:t>i</a:t>
            </a:r>
            <a:r>
              <a:rPr lang="en-US" sz="3600" dirty="0"/>
              <a:t> % 2) == 0" is our statement set to process "</a:t>
            </a:r>
            <a:r>
              <a:rPr lang="en-US" sz="3600" dirty="0" err="1"/>
              <a:t>i</a:t>
            </a:r>
            <a:r>
              <a:rPr lang="en-US" sz="3600" dirty="0"/>
              <a:t>".</a:t>
            </a:r>
          </a:p>
          <a:p>
            <a:pPr marL="0" indent="0">
              <a:buNone/>
            </a:pPr>
            <a:r>
              <a:rPr lang="en-US" sz="3600" b="1" dirty="0"/>
              <a:t>List&lt;</a:t>
            </a:r>
            <a:r>
              <a:rPr lang="en-US" sz="3600" b="1" dirty="0" err="1"/>
              <a:t>int</a:t>
            </a:r>
            <a:r>
              <a:rPr lang="en-US" sz="3600" b="1" dirty="0"/>
              <a:t>&gt; </a:t>
            </a:r>
            <a:r>
              <a:rPr lang="en-US" sz="3600" b="1" dirty="0" err="1"/>
              <a:t>evenNumbers</a:t>
            </a:r>
            <a:r>
              <a:rPr lang="en-US" sz="3600" b="1" dirty="0"/>
              <a:t> = </a:t>
            </a:r>
            <a:r>
              <a:rPr lang="en-US" sz="3600" b="1" dirty="0" err="1"/>
              <a:t>list.FindAll</a:t>
            </a:r>
            <a:r>
              <a:rPr lang="en-US" sz="3600" b="1" dirty="0"/>
              <a:t>(</a:t>
            </a:r>
            <a:r>
              <a:rPr lang="en-US" sz="3600" b="1" dirty="0" err="1"/>
              <a:t>i</a:t>
            </a:r>
            <a:r>
              <a:rPr lang="en-US" sz="3600" b="1" dirty="0"/>
              <a:t> =&gt; (</a:t>
            </a:r>
            <a:r>
              <a:rPr lang="en-US" sz="3600" b="1" dirty="0" err="1"/>
              <a:t>i</a:t>
            </a:r>
            <a:r>
              <a:rPr lang="en-US" sz="3600" b="1" dirty="0"/>
              <a:t> % 2) == 0</a:t>
            </a:r>
            <a:r>
              <a:rPr lang="en-US" sz="3600" b="1" dirty="0" smtClean="0"/>
              <a:t>);</a:t>
            </a:r>
          </a:p>
          <a:p>
            <a:pPr marL="0" indent="0">
              <a:buNone/>
            </a:pPr>
            <a:endParaRPr lang="en-US" sz="3600" b="1" dirty="0"/>
          </a:p>
          <a:p>
            <a:pPr marL="0" indent="0">
              <a:buNone/>
            </a:pPr>
            <a:r>
              <a:rPr lang="en-US" sz="3600" dirty="0" smtClean="0"/>
              <a:t>WE ALSO CAN EXPLICITLY STATE THE PARAMETER</a:t>
            </a:r>
          </a:p>
          <a:p>
            <a:pPr marL="0" indent="0">
              <a:buNone/>
            </a:pPr>
            <a:endParaRPr lang="en-US" sz="3600" dirty="0" smtClean="0"/>
          </a:p>
          <a:p>
            <a:pPr marL="0" indent="0">
              <a:buNone/>
            </a:pPr>
            <a:r>
              <a:rPr lang="en-US" sz="3600" b="1" dirty="0" smtClean="0"/>
              <a:t>List&lt;</a:t>
            </a:r>
            <a:r>
              <a:rPr lang="en-US" sz="3600" b="1" dirty="0" err="1" smtClean="0"/>
              <a:t>int</a:t>
            </a:r>
            <a:r>
              <a:rPr lang="en-US" sz="3600" b="1" dirty="0"/>
              <a:t>&gt; </a:t>
            </a:r>
            <a:r>
              <a:rPr lang="en-US" sz="3600" b="1" dirty="0" err="1"/>
              <a:t>evenNumbers</a:t>
            </a:r>
            <a:r>
              <a:rPr lang="en-US" sz="3600" b="1" dirty="0"/>
              <a:t> = </a:t>
            </a:r>
            <a:r>
              <a:rPr lang="en-US" sz="3600" b="1" dirty="0" err="1"/>
              <a:t>list.FindAll</a:t>
            </a:r>
            <a:r>
              <a:rPr lang="en-US" sz="3600" b="1" dirty="0"/>
              <a:t>((</a:t>
            </a:r>
            <a:r>
              <a:rPr lang="en-US" sz="3600" b="1" dirty="0" err="1"/>
              <a:t>int</a:t>
            </a:r>
            <a:r>
              <a:rPr lang="en-US" sz="3600" b="1" dirty="0"/>
              <a:t> </a:t>
            </a:r>
            <a:r>
              <a:rPr lang="en-US" sz="3600" b="1" dirty="0" err="1"/>
              <a:t>i</a:t>
            </a:r>
            <a:r>
              <a:rPr lang="en-US" sz="3600" b="1" dirty="0"/>
              <a:t>) =&gt; (</a:t>
            </a:r>
            <a:r>
              <a:rPr lang="en-US" sz="3600" b="1" dirty="0" err="1"/>
              <a:t>i</a:t>
            </a:r>
            <a:r>
              <a:rPr lang="en-US" sz="3600" b="1" dirty="0"/>
              <a:t> % 2) == 0</a:t>
            </a:r>
            <a:r>
              <a:rPr lang="en-US" sz="3600" b="1" dirty="0" smtClean="0"/>
              <a:t>);</a:t>
            </a:r>
          </a:p>
          <a:p>
            <a:pPr marL="0" indent="0">
              <a:buNone/>
            </a:pPr>
            <a:r>
              <a:rPr lang="en-US" sz="3600" dirty="0" smtClean="0"/>
              <a:t>OR</a:t>
            </a:r>
          </a:p>
          <a:p>
            <a:pPr marL="0" indent="0">
              <a:buNone/>
            </a:pPr>
            <a:r>
              <a:rPr lang="en-US" sz="3600" b="1" dirty="0"/>
              <a:t>List&lt;</a:t>
            </a:r>
            <a:r>
              <a:rPr lang="en-US" sz="3600" b="1" dirty="0" err="1"/>
              <a:t>int</a:t>
            </a:r>
            <a:r>
              <a:rPr lang="en-US" sz="3600" b="1" dirty="0"/>
              <a:t>&gt; </a:t>
            </a:r>
            <a:r>
              <a:rPr lang="en-US" sz="3600" b="1" dirty="0" err="1"/>
              <a:t>evenNumbers</a:t>
            </a:r>
            <a:r>
              <a:rPr lang="en-US" sz="3600" b="1" dirty="0"/>
              <a:t> = </a:t>
            </a:r>
            <a:r>
              <a:rPr lang="en-US" sz="3600" b="1" dirty="0" err="1"/>
              <a:t>list.FindAll</a:t>
            </a:r>
            <a:r>
              <a:rPr lang="en-US" sz="3600" b="1" dirty="0"/>
              <a:t>((</a:t>
            </a:r>
            <a:r>
              <a:rPr lang="en-US" sz="3600" b="1" dirty="0" err="1"/>
              <a:t>i</a:t>
            </a:r>
            <a:r>
              <a:rPr lang="en-US" sz="3600" b="1" dirty="0"/>
              <a:t>) =&gt; (</a:t>
            </a:r>
            <a:r>
              <a:rPr lang="en-US" sz="3600" b="1" dirty="0" err="1"/>
              <a:t>i</a:t>
            </a:r>
            <a:r>
              <a:rPr lang="en-US" sz="3600" b="1" dirty="0"/>
              <a:t> % 2) == 0);</a:t>
            </a:r>
            <a:endParaRPr lang="ru-RU" sz="3600" b="1" dirty="0"/>
          </a:p>
        </p:txBody>
      </p:sp>
    </p:spTree>
    <p:extLst>
      <p:ext uri="{BB962C8B-B14F-4D97-AF65-F5344CB8AC3E}">
        <p14:creationId xmlns:p14="http://schemas.microsoft.com/office/powerpoint/2010/main" val="949108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Arguments Within Multiple Statements</a:t>
            </a:r>
            <a:endParaRPr lang="ru-RU" dirty="0"/>
          </a:p>
        </p:txBody>
      </p:sp>
      <p:sp>
        <p:nvSpPr>
          <p:cNvPr id="3" name="Content Placeholder 2"/>
          <p:cNvSpPr>
            <a:spLocks noGrp="1"/>
          </p:cNvSpPr>
          <p:nvPr>
            <p:ph idx="1"/>
          </p:nvPr>
        </p:nvSpPr>
        <p:spPr/>
        <p:txBody>
          <a:bodyPr/>
          <a:lstStyle/>
          <a:p>
            <a:pPr marL="0" indent="0">
              <a:buNone/>
            </a:pPr>
            <a:r>
              <a:rPr lang="en-US" b="1" dirty="0"/>
              <a:t>List&lt;</a:t>
            </a:r>
            <a:r>
              <a:rPr lang="en-US" b="1" dirty="0" err="1"/>
              <a:t>int</a:t>
            </a:r>
            <a:r>
              <a:rPr lang="en-US" b="1" dirty="0"/>
              <a:t>&gt; </a:t>
            </a:r>
            <a:r>
              <a:rPr lang="en-US" b="1" dirty="0" err="1"/>
              <a:t>evenNumbers</a:t>
            </a:r>
            <a:r>
              <a:rPr lang="en-US" b="1" dirty="0"/>
              <a:t> = </a:t>
            </a:r>
            <a:r>
              <a:rPr lang="en-US" b="1" dirty="0" err="1"/>
              <a:t>list.FindAll</a:t>
            </a:r>
            <a:r>
              <a:rPr lang="en-US" b="1" dirty="0"/>
              <a:t>((</a:t>
            </a:r>
            <a:r>
              <a:rPr lang="en-US" b="1" dirty="0" err="1"/>
              <a:t>i</a:t>
            </a:r>
            <a:r>
              <a:rPr lang="en-US" b="1" dirty="0"/>
              <a:t>) =&gt;</a:t>
            </a:r>
          </a:p>
          <a:p>
            <a:pPr marL="0" indent="0">
              <a:buNone/>
            </a:pPr>
            <a:r>
              <a:rPr lang="ru-RU" b="1" dirty="0"/>
              <a:t>{</a:t>
            </a:r>
          </a:p>
          <a:p>
            <a:pPr marL="0" indent="0">
              <a:buNone/>
            </a:pPr>
            <a:r>
              <a:rPr lang="en-US" b="1" dirty="0" err="1"/>
              <a:t>Console.WriteLine</a:t>
            </a:r>
            <a:r>
              <a:rPr lang="en-US" b="1" dirty="0"/>
              <a:t>("value of </a:t>
            </a:r>
            <a:r>
              <a:rPr lang="en-US" b="1" dirty="0" err="1"/>
              <a:t>i</a:t>
            </a:r>
            <a:r>
              <a:rPr lang="en-US" b="1" dirty="0"/>
              <a:t> is currently: {0}", </a:t>
            </a:r>
            <a:r>
              <a:rPr lang="en-US" b="1" dirty="0" err="1"/>
              <a:t>i</a:t>
            </a:r>
            <a:r>
              <a:rPr lang="en-US" b="1" dirty="0"/>
              <a:t>);</a:t>
            </a:r>
          </a:p>
          <a:p>
            <a:pPr marL="0" indent="0">
              <a:buNone/>
            </a:pPr>
            <a:r>
              <a:rPr lang="en-US" b="1" dirty="0"/>
              <a:t>bool </a:t>
            </a:r>
            <a:r>
              <a:rPr lang="en-US" b="1" dirty="0" err="1"/>
              <a:t>isEven</a:t>
            </a:r>
            <a:r>
              <a:rPr lang="en-US" b="1" dirty="0"/>
              <a:t> = ((</a:t>
            </a:r>
            <a:r>
              <a:rPr lang="en-US" b="1" dirty="0" err="1"/>
              <a:t>i</a:t>
            </a:r>
            <a:r>
              <a:rPr lang="en-US" b="1" dirty="0"/>
              <a:t> % 2) == 0);</a:t>
            </a:r>
          </a:p>
          <a:p>
            <a:pPr marL="0" indent="0">
              <a:buNone/>
            </a:pPr>
            <a:r>
              <a:rPr lang="en-US" b="1" dirty="0"/>
              <a:t>return </a:t>
            </a:r>
            <a:r>
              <a:rPr lang="en-US" b="1" dirty="0" err="1"/>
              <a:t>isEven</a:t>
            </a:r>
            <a:r>
              <a:rPr lang="en-US" b="1" dirty="0"/>
              <a:t>;</a:t>
            </a:r>
          </a:p>
          <a:p>
            <a:pPr marL="0" indent="0">
              <a:buNone/>
            </a:pPr>
            <a:r>
              <a:rPr lang="ru-RU" b="1" dirty="0"/>
              <a:t>});</a:t>
            </a:r>
          </a:p>
        </p:txBody>
      </p:sp>
    </p:spTree>
    <p:extLst>
      <p:ext uri="{BB962C8B-B14F-4D97-AF65-F5344CB8AC3E}">
        <p14:creationId xmlns:p14="http://schemas.microsoft.com/office/powerpoint/2010/main" val="2133342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Expressions with </a:t>
            </a:r>
            <a:r>
              <a:rPr lang="en-US" dirty="0" smtClean="0"/>
              <a:t>Multiple Parameters</a:t>
            </a:r>
            <a:endParaRPr lang="ru-RU" dirty="0"/>
          </a:p>
        </p:txBody>
      </p:sp>
      <p:sp>
        <p:nvSpPr>
          <p:cNvPr id="3" name="Content Placeholder 2"/>
          <p:cNvSpPr>
            <a:spLocks noGrp="1"/>
          </p:cNvSpPr>
          <p:nvPr>
            <p:ph idx="1"/>
          </p:nvPr>
        </p:nvSpPr>
        <p:spPr/>
        <p:txBody>
          <a:bodyPr>
            <a:normAutofit/>
          </a:bodyPr>
          <a:lstStyle/>
          <a:p>
            <a:pPr marL="0" indent="0">
              <a:buNone/>
            </a:pPr>
            <a:r>
              <a:rPr lang="en-US" sz="4000" dirty="0" err="1"/>
              <a:t>SimpleMath</a:t>
            </a:r>
            <a:r>
              <a:rPr lang="en-US" sz="4000" dirty="0"/>
              <a:t> m = new </a:t>
            </a:r>
            <a:r>
              <a:rPr lang="en-US" sz="4000" dirty="0" err="1"/>
              <a:t>SimpleMath</a:t>
            </a:r>
            <a:r>
              <a:rPr lang="en-US" sz="4000" dirty="0"/>
              <a:t>();</a:t>
            </a:r>
          </a:p>
          <a:p>
            <a:pPr marL="0" indent="0">
              <a:buNone/>
            </a:pPr>
            <a:r>
              <a:rPr lang="en-US" sz="4000" dirty="0" err="1" smtClean="0"/>
              <a:t>m.SetMathHandler</a:t>
            </a:r>
            <a:r>
              <a:rPr lang="en-US" sz="4000" dirty="0" smtClean="0"/>
              <a:t>((</a:t>
            </a:r>
            <a:r>
              <a:rPr lang="en-US" sz="4000" b="1" dirty="0" err="1" smtClean="0"/>
              <a:t>msg</a:t>
            </a:r>
            <a:r>
              <a:rPr lang="en-US" sz="4000" b="1" dirty="0" smtClean="0"/>
              <a:t>, result</a:t>
            </a:r>
            <a:r>
              <a:rPr lang="en-US" sz="4000" dirty="0" smtClean="0"/>
              <a:t>) =&gt;</a:t>
            </a:r>
            <a:endParaRPr lang="en-US" sz="4000" dirty="0"/>
          </a:p>
          <a:p>
            <a:pPr marL="0" indent="0">
              <a:buNone/>
            </a:pPr>
            <a:r>
              <a:rPr lang="en-US" sz="4000" dirty="0" smtClean="0"/>
              <a:t>{</a:t>
            </a:r>
          </a:p>
          <a:p>
            <a:pPr marL="0" indent="0">
              <a:buNone/>
            </a:pPr>
            <a:r>
              <a:rPr lang="en-US" sz="4000" dirty="0" err="1" smtClean="0"/>
              <a:t>Console.WriteLine</a:t>
            </a:r>
            <a:r>
              <a:rPr lang="en-US" sz="4000" dirty="0"/>
              <a:t>("Message: {0</a:t>
            </a:r>
            <a:r>
              <a:rPr lang="en-US" sz="4000" dirty="0" smtClean="0"/>
              <a:t>}, </a:t>
            </a:r>
            <a:r>
              <a:rPr lang="en-US" sz="4000" dirty="0"/>
              <a:t>Result: {1}", </a:t>
            </a:r>
            <a:r>
              <a:rPr lang="en-US" sz="4000" dirty="0" err="1"/>
              <a:t>msg</a:t>
            </a:r>
            <a:r>
              <a:rPr lang="en-US" sz="4000" dirty="0"/>
              <a:t>, result</a:t>
            </a:r>
            <a:r>
              <a:rPr lang="en-US" sz="4000" dirty="0" smtClean="0"/>
              <a:t>);</a:t>
            </a:r>
          </a:p>
          <a:p>
            <a:pPr marL="0" indent="0">
              <a:buNone/>
            </a:pPr>
            <a:r>
              <a:rPr lang="en-US" sz="4000" dirty="0" smtClean="0"/>
              <a:t>});</a:t>
            </a:r>
            <a:endParaRPr lang="ru-RU" sz="4000" dirty="0"/>
          </a:p>
        </p:txBody>
      </p:sp>
    </p:spTree>
    <p:extLst>
      <p:ext uri="{BB962C8B-B14F-4D97-AF65-F5344CB8AC3E}">
        <p14:creationId xmlns:p14="http://schemas.microsoft.com/office/powerpoint/2010/main" val="1278361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 with Zero Parameters</a:t>
            </a:r>
            <a:endParaRPr lang="ru-RU" dirty="0"/>
          </a:p>
        </p:txBody>
      </p:sp>
      <p:sp>
        <p:nvSpPr>
          <p:cNvPr id="3" name="Content Placeholder 2"/>
          <p:cNvSpPr>
            <a:spLocks noGrp="1"/>
          </p:cNvSpPr>
          <p:nvPr>
            <p:ph idx="1"/>
          </p:nvPr>
        </p:nvSpPr>
        <p:spPr/>
        <p:txBody>
          <a:bodyPr>
            <a:normAutofit/>
          </a:bodyPr>
          <a:lstStyle/>
          <a:p>
            <a:pPr marL="0" indent="0">
              <a:buNone/>
            </a:pPr>
            <a:r>
              <a:rPr lang="en-US" sz="4400" dirty="0"/>
              <a:t>// Prints "Enjoy your string!" to the console.</a:t>
            </a:r>
          </a:p>
          <a:p>
            <a:pPr marL="0" indent="0">
              <a:buNone/>
            </a:pPr>
            <a:r>
              <a:rPr lang="en-US" sz="4400" dirty="0" err="1"/>
              <a:t>VerySimpleDelegate</a:t>
            </a:r>
            <a:r>
              <a:rPr lang="en-US" sz="4400" dirty="0"/>
              <a:t> d = new </a:t>
            </a:r>
            <a:r>
              <a:rPr lang="en-US" sz="4400" dirty="0" err="1"/>
              <a:t>VerySimpleDelegate</a:t>
            </a:r>
            <a:r>
              <a:rPr lang="en-US" sz="4400" dirty="0"/>
              <a:t>( </a:t>
            </a:r>
            <a:r>
              <a:rPr lang="en-US" sz="4400" b="1" dirty="0"/>
              <a:t>() =&gt; </a:t>
            </a:r>
            <a:r>
              <a:rPr lang="en-US" sz="4400" b="1" dirty="0" smtClean="0"/>
              <a:t>{</a:t>
            </a:r>
          </a:p>
          <a:p>
            <a:pPr marL="0" indent="0">
              <a:buNone/>
            </a:pPr>
            <a:r>
              <a:rPr lang="en-US" sz="4400" b="1" dirty="0" smtClean="0"/>
              <a:t>return </a:t>
            </a:r>
            <a:r>
              <a:rPr lang="en-US" sz="4400" b="1" dirty="0"/>
              <a:t>"Enjoy your string</a:t>
            </a:r>
            <a:r>
              <a:rPr lang="en-US" sz="4400" b="1" dirty="0" smtClean="0"/>
              <a:t>!";</a:t>
            </a:r>
          </a:p>
          <a:p>
            <a:pPr marL="0" indent="0">
              <a:buNone/>
            </a:pPr>
            <a:r>
              <a:rPr lang="en-US" sz="4400" b="1" dirty="0" smtClean="0"/>
              <a:t>} </a:t>
            </a:r>
            <a:r>
              <a:rPr lang="en-US" sz="4400" dirty="0"/>
              <a:t>);</a:t>
            </a:r>
          </a:p>
          <a:p>
            <a:pPr marL="0" indent="0">
              <a:buNone/>
            </a:pPr>
            <a:r>
              <a:rPr lang="en-US" sz="4400" dirty="0" err="1"/>
              <a:t>Console.WriteLine</a:t>
            </a:r>
            <a:r>
              <a:rPr lang="en-US" sz="4400" dirty="0"/>
              <a:t>(d());</a:t>
            </a:r>
            <a:endParaRPr lang="ru-RU" sz="4400" dirty="0"/>
          </a:p>
        </p:txBody>
      </p:sp>
    </p:spTree>
    <p:extLst>
      <p:ext uri="{BB962C8B-B14F-4D97-AF65-F5344CB8AC3E}">
        <p14:creationId xmlns:p14="http://schemas.microsoft.com/office/powerpoint/2010/main" val="2861175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Scope in Lambda</a:t>
            </a:r>
            <a:endParaRPr lang="ru-RU" dirty="0"/>
          </a:p>
        </p:txBody>
      </p:sp>
      <p:sp>
        <p:nvSpPr>
          <p:cNvPr id="3" name="Content Placeholder 2"/>
          <p:cNvSpPr>
            <a:spLocks noGrp="1"/>
          </p:cNvSpPr>
          <p:nvPr>
            <p:ph idx="1"/>
          </p:nvPr>
        </p:nvSpPr>
        <p:spPr/>
        <p:txBody>
          <a:bodyPr/>
          <a:lstStyle/>
          <a:p>
            <a:pPr marL="0" indent="0">
              <a:buNone/>
            </a:pPr>
            <a:r>
              <a:rPr lang="en-US" dirty="0"/>
              <a:t>Lambdas can refer to </a:t>
            </a:r>
            <a:r>
              <a:rPr lang="en-US" i="1" dirty="0"/>
              <a:t>outer variables</a:t>
            </a:r>
            <a:r>
              <a:rPr lang="en-US" dirty="0"/>
              <a:t> (see </a:t>
            </a:r>
            <a:r>
              <a:rPr lang="en-US" dirty="0">
                <a:hlinkClick r:id="rId2"/>
              </a:rPr>
              <a:t>Anonymous Methods (C# Programming Guide)</a:t>
            </a:r>
            <a:r>
              <a:rPr lang="en-US" dirty="0"/>
              <a:t>) that are in scope in the method that defines the lambda function, or in scope in the type that contains the lambda expression. Variables that are captured in this manner are stored for use in the lambda expression even if the variables would otherwise go out of scope and be garbage collected. An outer variable must be definitely assigned before it can be consumed in a lambda expression. </a:t>
            </a:r>
            <a:endParaRPr lang="ru-RU" dirty="0"/>
          </a:p>
        </p:txBody>
      </p:sp>
    </p:spTree>
    <p:extLst>
      <p:ext uri="{BB962C8B-B14F-4D97-AF65-F5344CB8AC3E}">
        <p14:creationId xmlns:p14="http://schemas.microsoft.com/office/powerpoint/2010/main" val="8815031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ru-RU" dirty="0"/>
          </a:p>
        </p:txBody>
      </p:sp>
      <p:sp>
        <p:nvSpPr>
          <p:cNvPr id="3" name="Content Placeholder 2"/>
          <p:cNvSpPr>
            <a:spLocks noGrp="1"/>
          </p:cNvSpPr>
          <p:nvPr>
            <p:ph idx="1"/>
          </p:nvPr>
        </p:nvSpPr>
        <p:spPr/>
        <p:txBody>
          <a:bodyPr>
            <a:normAutofit fontScale="92500" lnSpcReduction="20000"/>
          </a:bodyPr>
          <a:lstStyle/>
          <a:p>
            <a:r>
              <a:rPr lang="en-US" dirty="0" smtClean="0"/>
              <a:t>A </a:t>
            </a:r>
            <a:r>
              <a:rPr lang="en-US" dirty="0"/>
              <a:t>variable that is captured will not be garbage-collected until the delegate that references it becomes eligible for garbage collection.</a:t>
            </a:r>
          </a:p>
          <a:p>
            <a:r>
              <a:rPr lang="en-US" dirty="0"/>
              <a:t>Variables introduced within a lambda expression are not visible in the outer method.</a:t>
            </a:r>
          </a:p>
          <a:p>
            <a:r>
              <a:rPr lang="en-US" dirty="0"/>
              <a:t>A lambda expression cannot directly capture a </a:t>
            </a:r>
            <a:r>
              <a:rPr lang="en-US" b="1" dirty="0"/>
              <a:t>ref</a:t>
            </a:r>
            <a:r>
              <a:rPr lang="en-US" dirty="0"/>
              <a:t> or </a:t>
            </a:r>
            <a:r>
              <a:rPr lang="en-US" b="1" dirty="0"/>
              <a:t>out</a:t>
            </a:r>
            <a:r>
              <a:rPr lang="en-US" dirty="0"/>
              <a:t> parameter from an enclosing method.</a:t>
            </a:r>
          </a:p>
          <a:p>
            <a:r>
              <a:rPr lang="en-US" dirty="0"/>
              <a:t>A return statement in a lambda expression does not cause the enclosing method to return.</a:t>
            </a:r>
          </a:p>
          <a:p>
            <a:r>
              <a:rPr lang="en-US" dirty="0"/>
              <a:t>A lambda expression cannot contain a </a:t>
            </a:r>
            <a:r>
              <a:rPr lang="en-US" b="1" dirty="0" err="1"/>
              <a:t>goto</a:t>
            </a:r>
            <a:r>
              <a:rPr lang="en-US" dirty="0"/>
              <a:t> statement, </a:t>
            </a:r>
            <a:r>
              <a:rPr lang="en-US" b="1" dirty="0"/>
              <a:t>break</a:t>
            </a:r>
            <a:r>
              <a:rPr lang="en-US" dirty="0"/>
              <a:t> statement, or </a:t>
            </a:r>
            <a:r>
              <a:rPr lang="en-US" b="1" dirty="0"/>
              <a:t>continue</a:t>
            </a:r>
            <a:r>
              <a:rPr lang="en-US" dirty="0"/>
              <a:t> statement that is inside the lambda function if the jump statement’s target is outside the block. It is also an error to have a jump statement outside the lambda function block if the target is inside the block.</a:t>
            </a:r>
          </a:p>
          <a:p>
            <a:endParaRPr lang="ru-RU" dirty="0"/>
          </a:p>
        </p:txBody>
      </p:sp>
    </p:spTree>
    <p:extLst>
      <p:ext uri="{BB962C8B-B14F-4D97-AF65-F5344CB8AC3E}">
        <p14:creationId xmlns:p14="http://schemas.microsoft.com/office/powerpoint/2010/main" val="40573506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875</Words>
  <Application>Microsoft Office PowerPoint</Application>
  <PresentationFormat>Widescreen</PresentationFormat>
  <Paragraphs>199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Open Sans</vt:lpstr>
      <vt:lpstr>Office Theme</vt:lpstr>
      <vt:lpstr>Lambdas</vt:lpstr>
      <vt:lpstr>PowerPoint Presentation</vt:lpstr>
      <vt:lpstr>LAMBDA WITHOUT PARAMETERS</vt:lpstr>
      <vt:lpstr>EXAMPLE</vt:lpstr>
      <vt:lpstr>Processing Arguments Within Multiple Statements</vt:lpstr>
      <vt:lpstr>Lambda Expressions with Multiple Parameters</vt:lpstr>
      <vt:lpstr>Lambda Expression with Zero Parameters</vt:lpstr>
      <vt:lpstr>Variable Scope in Lambda</vt:lpstr>
      <vt:lpstr>RULES</vt:lpstr>
      <vt:lpstr>EXAMPLE</vt:lpstr>
      <vt:lpstr>PowerPoint Presentation</vt:lpstr>
      <vt:lpstr>Action&lt;T&gt;, Func&lt;TResult&gt; and Predicate&lt;T&gt; Delegate </vt:lpstr>
      <vt:lpstr>DEFINITIONS</vt:lpstr>
      <vt:lpstr>EXAMPLE OF ACTION</vt:lpstr>
      <vt:lpstr>SAME EXAMPLE USING LAMBDA</vt:lpstr>
      <vt:lpstr>INITIALIZATION OF COLLECTION USING ACTION</vt:lpstr>
      <vt:lpstr>EXAMPLE OF PREDICATE</vt:lpstr>
      <vt:lpstr>What if we have a collection and want to find element</vt:lpstr>
      <vt:lpstr>Using delegate we can use Extension method of Collection - Find</vt:lpstr>
      <vt:lpstr>OR EVEN WRITE DIRECTLY</vt:lpstr>
      <vt:lpstr>USING LAMBDA AND GENERIC PREDICATE</vt:lpstr>
      <vt:lpstr>AND EVEN CLEANER WAY</vt:lpstr>
      <vt:lpstr>TRY YOURSELF WITH DIFFERENT METHODS</vt:lpstr>
      <vt:lpstr>EXAMPLE OF FUNCTION</vt:lpstr>
      <vt:lpstr>TRY TO SIMPLIFY WITH LAMBDA</vt:lpstr>
      <vt:lpstr>PASSING LAMBDA DIRECTLY</vt:lpstr>
      <vt:lpstr>TRY YOURSELF</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Lambdas</dc:title>
  <dc:creator>Rassul</dc:creator>
  <cp:lastModifiedBy>Rassul</cp:lastModifiedBy>
  <cp:revision>71</cp:revision>
  <dcterms:created xsi:type="dcterms:W3CDTF">2015-09-18T11:10:17Z</dcterms:created>
  <dcterms:modified xsi:type="dcterms:W3CDTF">2015-11-09T11:50:58Z</dcterms:modified>
</cp:coreProperties>
</file>