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D607F4B2-AB67-4445-9C37-65284F096DE7}" type="datetimeFigureOut">
              <a:rPr lang="ru-RU" smtClean="0"/>
              <a:t>25.11.2015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283041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D607F4B2-AB67-4445-9C37-65284F096DE7}" type="datetimeFigureOut">
              <a:rPr lang="ru-RU" smtClean="0"/>
              <a:t>25.11.2015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327832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D607F4B2-AB67-4445-9C37-65284F096DE7}" type="datetimeFigureOut">
              <a:rPr lang="ru-RU" smtClean="0"/>
              <a:t>25.11.2015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244500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D607F4B2-AB67-4445-9C37-65284F096DE7}" type="datetimeFigureOut">
              <a:rPr lang="ru-RU" smtClean="0"/>
              <a:t>25.11.2015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278857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07F4B2-AB67-4445-9C37-65284F096DE7}" type="datetimeFigureOut">
              <a:rPr lang="ru-RU" smtClean="0"/>
              <a:t>25.11.2015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157792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D607F4B2-AB67-4445-9C37-65284F096DE7}" type="datetimeFigureOut">
              <a:rPr lang="ru-RU" smtClean="0"/>
              <a:t>25.11.2015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266378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D607F4B2-AB67-4445-9C37-65284F096DE7}" type="datetimeFigureOut">
              <a:rPr lang="ru-RU" smtClean="0"/>
              <a:t>25.11.2015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359346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D607F4B2-AB67-4445-9C37-65284F096DE7}" type="datetimeFigureOut">
              <a:rPr lang="ru-RU" smtClean="0"/>
              <a:t>25.11.2015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375203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7F4B2-AB67-4445-9C37-65284F096DE7}" type="datetimeFigureOut">
              <a:rPr lang="ru-RU" smtClean="0"/>
              <a:t>25.11.2015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423907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7F4B2-AB67-4445-9C37-65284F096DE7}" type="datetimeFigureOut">
              <a:rPr lang="ru-RU" smtClean="0"/>
              <a:t>25.11.2015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156153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7F4B2-AB67-4445-9C37-65284F096DE7}" type="datetimeFigureOut">
              <a:rPr lang="ru-RU" smtClean="0"/>
              <a:t>25.11.2015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3CB7FAF-D119-4F60-8D44-B954E386A739}" type="slidenum">
              <a:rPr lang="ru-RU" smtClean="0"/>
              <a:t>‹#›</a:t>
            </a:fld>
            <a:endParaRPr lang="ru-RU"/>
          </a:p>
        </p:txBody>
      </p:sp>
    </p:spTree>
    <p:extLst>
      <p:ext uri="{BB962C8B-B14F-4D97-AF65-F5344CB8AC3E}">
        <p14:creationId xmlns:p14="http://schemas.microsoft.com/office/powerpoint/2010/main" val="291198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7F4B2-AB67-4445-9C37-65284F096DE7}" type="datetimeFigureOut">
              <a:rPr lang="ru-RU" smtClean="0"/>
              <a:t>25.11.2015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B7FAF-D119-4F60-8D44-B954E386A739}" type="slidenum">
              <a:rPr lang="ru-RU" smtClean="0"/>
              <a:t>‹#›</a:t>
            </a:fld>
            <a:endParaRPr lang="ru-RU"/>
          </a:p>
        </p:txBody>
      </p:sp>
    </p:spTree>
    <p:extLst>
      <p:ext uri="{BB962C8B-B14F-4D97-AF65-F5344CB8AC3E}">
        <p14:creationId xmlns:p14="http://schemas.microsoft.com/office/powerpoint/2010/main" val="400052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en-us/library/system.threading.mutex.releasemutex(v=vs.110).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sdn.microsoft.com/en-us/library/system.threading.waithandle(v=vs.110).aspx" TargetMode="External"/><Relationship Id="rId2" Type="http://schemas.openxmlformats.org/officeDocument/2006/relationships/hyperlink" Target="https://msdn.microsoft.com/en-us/library/system.threading.waithandle.waitone(v=vs.110).aspx" TargetMode="External"/><Relationship Id="rId1" Type="http://schemas.openxmlformats.org/officeDocument/2006/relationships/slideLayout" Target="../slideLayouts/slideLayout2.xml"/><Relationship Id="rId4" Type="http://schemas.openxmlformats.org/officeDocument/2006/relationships/hyperlink" Target="https://msdn.microsoft.com/en-us/library/system.threading.semaphore.release(v=vs.110).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THREADING</a:t>
            </a:r>
            <a:endParaRPr lang="ru-RU" dirty="0"/>
          </a:p>
        </p:txBody>
      </p:sp>
      <p:sp>
        <p:nvSpPr>
          <p:cNvPr id="4" name="TextBox 3"/>
          <p:cNvSpPr txBox="1"/>
          <p:nvPr/>
        </p:nvSpPr>
        <p:spPr>
          <a:xfrm>
            <a:off x="838200" y="2379644"/>
            <a:ext cx="2823978" cy="2308324"/>
          </a:xfrm>
          <a:prstGeom prst="rect">
            <a:avLst/>
          </a:prstGeom>
          <a:noFill/>
        </p:spPr>
        <p:txBody>
          <a:bodyPr wrap="none" rtlCol="0">
            <a:spAutoFit/>
          </a:bodyPr>
          <a:lstStyle/>
          <a:p>
            <a:pPr marL="285750" indent="-285750">
              <a:buFont typeface="Arial" panose="020B0604020202020204" pitchFamily="34" charset="0"/>
              <a:buChar char="•"/>
            </a:pPr>
            <a:r>
              <a:rPr lang="en-US" altLang="ru-RU" dirty="0" smtClean="0"/>
              <a:t>What is a Thread?</a:t>
            </a:r>
          </a:p>
          <a:p>
            <a:pPr marL="285750" indent="-285750">
              <a:buFont typeface="Arial" panose="020B0604020202020204" pitchFamily="34" charset="0"/>
              <a:buChar char="•"/>
            </a:pPr>
            <a:r>
              <a:rPr lang="en-US" altLang="ru-RU" dirty="0" smtClean="0"/>
              <a:t>Threads in C#</a:t>
            </a:r>
          </a:p>
          <a:p>
            <a:pPr marL="285750" indent="-285750">
              <a:buFont typeface="Arial" panose="020B0604020202020204" pitchFamily="34" charset="0"/>
              <a:buChar char="•"/>
            </a:pPr>
            <a:r>
              <a:rPr lang="en-US" altLang="ru-RU" dirty="0" smtClean="0"/>
              <a:t>Types of Threads</a:t>
            </a:r>
          </a:p>
          <a:p>
            <a:pPr marL="285750" indent="-285750">
              <a:buFont typeface="Arial" panose="020B0604020202020204" pitchFamily="34" charset="0"/>
              <a:buChar char="•"/>
            </a:pPr>
            <a:r>
              <a:rPr lang="en-US" altLang="ru-RU" dirty="0" smtClean="0"/>
              <a:t>Threads Priority in C#</a:t>
            </a:r>
          </a:p>
          <a:p>
            <a:pPr marL="285750" indent="-285750">
              <a:buFont typeface="Arial" panose="020B0604020202020204" pitchFamily="34" charset="0"/>
              <a:buChar char="•"/>
            </a:pPr>
            <a:r>
              <a:rPr lang="en-US" altLang="ru-RU" dirty="0" smtClean="0"/>
              <a:t>Controlling Threads in C#</a:t>
            </a:r>
          </a:p>
          <a:p>
            <a:endParaRPr lang="en-US" altLang="ru-RU" dirty="0" smtClean="0"/>
          </a:p>
          <a:p>
            <a:endParaRPr lang="en-US" altLang="ru-RU" dirty="0" smtClean="0"/>
          </a:p>
          <a:p>
            <a:endParaRPr lang="ru-RU" dirty="0"/>
          </a:p>
        </p:txBody>
      </p:sp>
    </p:spTree>
    <p:extLst>
      <p:ext uri="{BB962C8B-B14F-4D97-AF65-F5344CB8AC3E}">
        <p14:creationId xmlns:p14="http://schemas.microsoft.com/office/powerpoint/2010/main" val="2041450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ru-RU" smtClean="0"/>
              <a:t>Threads Priority in C#</a:t>
            </a:r>
          </a:p>
        </p:txBody>
      </p:sp>
      <p:sp>
        <p:nvSpPr>
          <p:cNvPr id="13315" name="Content Placeholder 2"/>
          <p:cNvSpPr>
            <a:spLocks noGrp="1"/>
          </p:cNvSpPr>
          <p:nvPr>
            <p:ph idx="1"/>
          </p:nvPr>
        </p:nvSpPr>
        <p:spPr/>
        <p:txBody>
          <a:bodyPr/>
          <a:lstStyle/>
          <a:p>
            <a:r>
              <a:rPr lang="en-US" altLang="ru-RU" sz="2400"/>
              <a:t>The operating system schedules threads based on a priority, and the thread with the highest priority is scheduled to run in the CPU.</a:t>
            </a:r>
          </a:p>
          <a:p>
            <a:r>
              <a:rPr lang="en-US" altLang="ru-RU" sz="2400"/>
              <a:t>With the Thread class, you can influence the priority of the thread by setting the </a:t>
            </a:r>
            <a:r>
              <a:rPr lang="en-US" altLang="ru-RU" sz="2400" i="1"/>
              <a:t>Priority</a:t>
            </a:r>
            <a:r>
              <a:rPr lang="en-US" altLang="ru-RU" sz="2400"/>
              <a:t> property.</a:t>
            </a:r>
          </a:p>
          <a:p>
            <a:r>
              <a:rPr lang="en-US" altLang="ru-RU" sz="2400"/>
              <a:t>The Priority property requires a value that is defined by the </a:t>
            </a:r>
            <a:r>
              <a:rPr lang="en-US" altLang="ru-RU" sz="2400" b="1" i="1"/>
              <a:t>ThreadPriority</a:t>
            </a:r>
            <a:r>
              <a:rPr lang="en-US" altLang="ru-RU" sz="2400"/>
              <a:t> </a:t>
            </a:r>
            <a:r>
              <a:rPr lang="en-US" altLang="ru-RU" sz="2400" b="1"/>
              <a:t>enumeration</a:t>
            </a:r>
            <a:r>
              <a:rPr lang="en-US" altLang="ru-RU" sz="2400"/>
              <a:t>. </a:t>
            </a:r>
          </a:p>
          <a:p>
            <a:r>
              <a:rPr lang="en-US" altLang="ru-RU" sz="2400"/>
              <a:t>The levels defined are </a:t>
            </a:r>
            <a:r>
              <a:rPr lang="en-US" altLang="ru-RU" sz="2400" b="1" i="1"/>
              <a:t>Highest</a:t>
            </a:r>
            <a:r>
              <a:rPr lang="en-US" altLang="ru-RU" sz="2400"/>
              <a:t> , </a:t>
            </a:r>
            <a:r>
              <a:rPr lang="en-US" altLang="ru-RU" sz="2400" b="1" i="1"/>
              <a:t>AboveNormal</a:t>
            </a:r>
            <a:r>
              <a:rPr lang="en-US" altLang="ru-RU" sz="2400"/>
              <a:t> , </a:t>
            </a:r>
            <a:r>
              <a:rPr lang="en-US" altLang="ru-RU" sz="2400" b="1" i="1"/>
              <a:t>Normal</a:t>
            </a:r>
            <a:r>
              <a:rPr lang="en-US" altLang="ru-RU" sz="2400"/>
              <a:t> , </a:t>
            </a:r>
            <a:r>
              <a:rPr lang="en-US" altLang="ru-RU" sz="2400" b="1" i="1"/>
              <a:t>BelowNormal</a:t>
            </a:r>
            <a:r>
              <a:rPr lang="en-US" altLang="ru-RU" sz="2400"/>
              <a:t> , and </a:t>
            </a:r>
            <a:r>
              <a:rPr lang="en-US" altLang="ru-RU" sz="2400" b="1" i="1"/>
              <a:t>Lowest</a:t>
            </a:r>
            <a:r>
              <a:rPr lang="en-US" altLang="ru-RU" sz="2400"/>
              <a:t> .</a:t>
            </a:r>
          </a:p>
        </p:txBody>
      </p:sp>
    </p:spTree>
    <p:extLst>
      <p:ext uri="{BB962C8B-B14F-4D97-AF65-F5344CB8AC3E}">
        <p14:creationId xmlns:p14="http://schemas.microsoft.com/office/powerpoint/2010/main" val="271600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ru-RU" b="1" smtClean="0"/>
              <a:t>Controlling Threads</a:t>
            </a:r>
            <a:endParaRPr lang="en-US" altLang="ru-RU" smtClean="0"/>
          </a:p>
        </p:txBody>
      </p:sp>
      <p:sp>
        <p:nvSpPr>
          <p:cNvPr id="14339" name="Content Placeholder 2"/>
          <p:cNvSpPr>
            <a:spLocks noGrp="1"/>
          </p:cNvSpPr>
          <p:nvPr>
            <p:ph idx="1"/>
          </p:nvPr>
        </p:nvSpPr>
        <p:spPr/>
        <p:txBody>
          <a:bodyPr/>
          <a:lstStyle/>
          <a:p>
            <a:r>
              <a:rPr lang="en-US" altLang="ru-RU" sz="2000"/>
              <a:t>The thread is invoked by the </a:t>
            </a:r>
            <a:r>
              <a:rPr lang="en-US" altLang="ru-RU" sz="2000" i="1"/>
              <a:t>Start</a:t>
            </a:r>
            <a:r>
              <a:rPr lang="en-US" altLang="ru-RU" sz="2000"/>
              <a:t>() method of a Thread object. </a:t>
            </a:r>
          </a:p>
          <a:p>
            <a:r>
              <a:rPr lang="en-US" altLang="ru-RU" sz="2000"/>
              <a:t>However, after invoking the </a:t>
            </a:r>
            <a:r>
              <a:rPr lang="en-US" altLang="ru-RU" sz="2000" i="1"/>
              <a:t>Start</a:t>
            </a:r>
            <a:r>
              <a:rPr lang="en-US" altLang="ru-RU" sz="2000"/>
              <a:t>() method, the new thread is still not in the Running state, but in the </a:t>
            </a:r>
            <a:r>
              <a:rPr lang="en-US" altLang="ru-RU" sz="2000" b="1" i="1"/>
              <a:t>Unstarted</a:t>
            </a:r>
            <a:r>
              <a:rPr lang="en-US" altLang="ru-RU" sz="2000"/>
              <a:t> state.</a:t>
            </a:r>
          </a:p>
          <a:p>
            <a:r>
              <a:rPr lang="en-US" altLang="ru-RU" sz="2000"/>
              <a:t>The thread changes to the Running state as soon as the operating system thread scheduler selects the thread to run.</a:t>
            </a:r>
          </a:p>
          <a:p>
            <a:r>
              <a:rPr lang="en-US" altLang="ru-RU" sz="2000"/>
              <a:t>You can read the current state of a thread by reading the property </a:t>
            </a:r>
            <a:r>
              <a:rPr lang="en-US" altLang="ru-RU" sz="2000" b="1" i="1"/>
              <a:t>Thread.ThreadState</a:t>
            </a:r>
            <a:r>
              <a:rPr lang="en-US" altLang="ru-RU" sz="2000"/>
              <a:t>.</a:t>
            </a:r>
          </a:p>
          <a:p>
            <a:r>
              <a:rPr lang="en-US" altLang="ru-RU" sz="2000"/>
              <a:t>With the </a:t>
            </a:r>
            <a:r>
              <a:rPr lang="en-US" altLang="ru-RU" sz="2000" b="1" i="1"/>
              <a:t>Thread.Sleep</a:t>
            </a:r>
            <a:r>
              <a:rPr lang="en-US" altLang="ru-RU" sz="2000" b="1"/>
              <a:t>()</a:t>
            </a:r>
            <a:r>
              <a:rPr lang="en-US" altLang="ru-RU" sz="2000"/>
              <a:t> method, a thread goes into the </a:t>
            </a:r>
            <a:r>
              <a:rPr lang="en-US" altLang="ru-RU" sz="2000" i="1"/>
              <a:t>WaitSleepJoin</a:t>
            </a:r>
            <a:r>
              <a:rPr lang="en-US" altLang="ru-RU" sz="2000"/>
              <a:t> state. </a:t>
            </a:r>
          </a:p>
          <a:p>
            <a:r>
              <a:rPr lang="en-US" altLang="ru-RU" sz="2000"/>
              <a:t>And waits until it is woken up again after the time span defined with the </a:t>
            </a:r>
            <a:r>
              <a:rPr lang="en-US" altLang="ru-RU" sz="2000" i="1"/>
              <a:t>Sleep</a:t>
            </a:r>
            <a:r>
              <a:rPr lang="en-US" altLang="ru-RU" sz="2000"/>
              <a:t>() method has elapsed.</a:t>
            </a:r>
          </a:p>
        </p:txBody>
      </p:sp>
    </p:spTree>
    <p:extLst>
      <p:ext uri="{BB962C8B-B14F-4D97-AF65-F5344CB8AC3E}">
        <p14:creationId xmlns:p14="http://schemas.microsoft.com/office/powerpoint/2010/main" val="2488588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ru-RU" b="1" smtClean="0"/>
              <a:t>Controlling Threads</a:t>
            </a:r>
            <a:endParaRPr lang="en-US" altLang="ru-RU" smtClean="0"/>
          </a:p>
        </p:txBody>
      </p:sp>
      <p:sp>
        <p:nvSpPr>
          <p:cNvPr id="15363" name="Content Placeholder 2"/>
          <p:cNvSpPr>
            <a:spLocks noGrp="1"/>
          </p:cNvSpPr>
          <p:nvPr>
            <p:ph idx="1"/>
          </p:nvPr>
        </p:nvSpPr>
        <p:spPr/>
        <p:txBody>
          <a:bodyPr/>
          <a:lstStyle/>
          <a:p>
            <a:r>
              <a:rPr lang="en-US" altLang="ru-RU" sz="2400"/>
              <a:t>To stop another thread, you can invoke the method </a:t>
            </a:r>
            <a:r>
              <a:rPr lang="en-US" altLang="ru-RU" sz="2400" i="1"/>
              <a:t>Thread.Abort</a:t>
            </a:r>
            <a:r>
              <a:rPr lang="en-US" altLang="ru-RU" sz="2400"/>
              <a:t>(). </a:t>
            </a:r>
          </a:p>
          <a:p>
            <a:r>
              <a:rPr lang="en-US" altLang="ru-RU" sz="2400"/>
              <a:t>When this method is called, an exception of type </a:t>
            </a:r>
            <a:r>
              <a:rPr lang="en-US" altLang="ru-RU" sz="2400" b="1" i="1"/>
              <a:t>ThreadAbortException</a:t>
            </a:r>
            <a:r>
              <a:rPr lang="en-US" altLang="ru-RU" sz="2400"/>
              <a:t> is thrown in the thread that receives the abort. </a:t>
            </a:r>
          </a:p>
          <a:p>
            <a:r>
              <a:rPr lang="en-US" altLang="ru-RU" sz="2400"/>
              <a:t>With a handler to catch this exception, the thread can do some clean-up before it ends.</a:t>
            </a:r>
          </a:p>
        </p:txBody>
      </p:sp>
    </p:spTree>
    <p:extLst>
      <p:ext uri="{BB962C8B-B14F-4D97-AF65-F5344CB8AC3E}">
        <p14:creationId xmlns:p14="http://schemas.microsoft.com/office/powerpoint/2010/main" val="3530386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ru-RU" b="1" smtClean="0"/>
              <a:t>Thread Synchronization</a:t>
            </a:r>
            <a:endParaRPr lang="en-US" altLang="ru-RU" smtClean="0"/>
          </a:p>
        </p:txBody>
      </p:sp>
      <p:sp>
        <p:nvSpPr>
          <p:cNvPr id="16387" name="Content Placeholder 2"/>
          <p:cNvSpPr>
            <a:spLocks noGrp="1"/>
          </p:cNvSpPr>
          <p:nvPr>
            <p:ph idx="1"/>
          </p:nvPr>
        </p:nvSpPr>
        <p:spPr/>
        <p:txBody>
          <a:bodyPr/>
          <a:lstStyle/>
          <a:p>
            <a:r>
              <a:rPr lang="en-US" altLang="ru-RU" sz="2400"/>
              <a:t>A race condition can occur if two or more threads access the shared data in the absence of synchronization.</a:t>
            </a:r>
          </a:p>
          <a:p>
            <a:r>
              <a:rPr lang="en-US" altLang="ru-RU" sz="2400"/>
              <a:t>It is best to avoid synchronization issues by not sharing data between threads. Of course, this is not always possible. </a:t>
            </a:r>
          </a:p>
          <a:p>
            <a:r>
              <a:rPr lang="en-US" altLang="ru-RU" sz="2400"/>
              <a:t>If data sharing is necessary, you must use synchronization techniques so that only one thread at a time accesses and changes shared state.</a:t>
            </a:r>
          </a:p>
        </p:txBody>
      </p:sp>
    </p:spTree>
    <p:extLst>
      <p:ext uri="{BB962C8B-B14F-4D97-AF65-F5344CB8AC3E}">
        <p14:creationId xmlns:p14="http://schemas.microsoft.com/office/powerpoint/2010/main" val="4126820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ru-RU" b="1" smtClean="0"/>
              <a:t>Thread Synchronization</a:t>
            </a:r>
            <a:endParaRPr lang="en-US" altLang="ru-RU" smtClean="0"/>
          </a:p>
        </p:txBody>
      </p:sp>
      <p:sp>
        <p:nvSpPr>
          <p:cNvPr id="17411" name="Content Placeholder 2"/>
          <p:cNvSpPr>
            <a:spLocks noGrp="1"/>
          </p:cNvSpPr>
          <p:nvPr>
            <p:ph idx="1"/>
          </p:nvPr>
        </p:nvSpPr>
        <p:spPr/>
        <p:txBody>
          <a:bodyPr>
            <a:normAutofit/>
          </a:bodyPr>
          <a:lstStyle/>
          <a:p>
            <a:pPr lvl="2">
              <a:buFont typeface="Wingdings" panose="05000000000000000000" pitchFamily="2" charset="2"/>
              <a:buNone/>
            </a:pPr>
            <a:r>
              <a:rPr lang="en-US" altLang="ru-RU" sz="2400" dirty="0"/>
              <a:t>public  class </a:t>
            </a:r>
            <a:r>
              <a:rPr lang="en-US" altLang="ru-RU" sz="2400" dirty="0" err="1"/>
              <a:t>myClass</a:t>
            </a:r>
            <a:endParaRPr lang="en-US" altLang="ru-RU" sz="2400" dirty="0"/>
          </a:p>
          <a:p>
            <a:pPr lvl="2">
              <a:buFont typeface="Wingdings" panose="05000000000000000000" pitchFamily="2" charset="2"/>
              <a:buNone/>
            </a:pPr>
            <a:r>
              <a:rPr lang="en-US" altLang="ru-RU" sz="2400" dirty="0"/>
              <a:t>{</a:t>
            </a:r>
          </a:p>
          <a:p>
            <a:pPr lvl="2">
              <a:buFont typeface="Wingdings" panose="05000000000000000000" pitchFamily="2" charset="2"/>
              <a:buNone/>
            </a:pPr>
            <a:r>
              <a:rPr lang="en-US" altLang="ru-RU" sz="2400" dirty="0"/>
              <a:t>    public  static </a:t>
            </a:r>
            <a:r>
              <a:rPr lang="en-US" altLang="ru-RU" sz="2400" dirty="0" err="1"/>
              <a:t>int</a:t>
            </a:r>
            <a:r>
              <a:rPr lang="en-US" altLang="ru-RU" sz="2400" dirty="0"/>
              <a:t> count;</a:t>
            </a:r>
          </a:p>
          <a:p>
            <a:pPr lvl="2">
              <a:buFont typeface="Wingdings" panose="05000000000000000000" pitchFamily="2" charset="2"/>
              <a:buNone/>
            </a:pPr>
            <a:r>
              <a:rPr lang="en-US" altLang="ru-RU" sz="2400" dirty="0"/>
              <a:t>    public void A() </a:t>
            </a:r>
          </a:p>
          <a:p>
            <a:pPr lvl="2">
              <a:buFont typeface="Wingdings" panose="05000000000000000000" pitchFamily="2" charset="2"/>
              <a:buNone/>
            </a:pPr>
            <a:r>
              <a:rPr lang="en-US" altLang="ru-RU" sz="2400" dirty="0"/>
              <a:t>    {  </a:t>
            </a:r>
          </a:p>
          <a:p>
            <a:pPr lvl="2">
              <a:buFont typeface="Wingdings" panose="05000000000000000000" pitchFamily="2" charset="2"/>
              <a:buNone/>
            </a:pPr>
            <a:r>
              <a:rPr lang="en-US" altLang="ru-RU" sz="2400" dirty="0"/>
              <a:t>       for (</a:t>
            </a:r>
            <a:r>
              <a:rPr lang="en-US" altLang="ru-RU" sz="2400" dirty="0" err="1"/>
              <a:t>int</a:t>
            </a:r>
            <a:r>
              <a:rPr lang="en-US" altLang="ru-RU" sz="2400" dirty="0"/>
              <a:t> </a:t>
            </a:r>
            <a:r>
              <a:rPr lang="en-US" altLang="ru-RU" sz="2400" dirty="0" err="1"/>
              <a:t>i</a:t>
            </a:r>
            <a:r>
              <a:rPr lang="en-US" altLang="ru-RU" sz="2400" dirty="0"/>
              <a:t> = 0; </a:t>
            </a:r>
            <a:r>
              <a:rPr lang="en-US" altLang="ru-RU" sz="2400" dirty="0" err="1"/>
              <a:t>i</a:t>
            </a:r>
            <a:r>
              <a:rPr lang="en-US" altLang="ru-RU" sz="2400" dirty="0"/>
              <a:t> &lt;100; </a:t>
            </a:r>
            <a:r>
              <a:rPr lang="en-US" altLang="ru-RU" sz="2400" dirty="0" err="1"/>
              <a:t>i</a:t>
            </a:r>
            <a:r>
              <a:rPr lang="en-US" altLang="ru-RU" sz="2400" dirty="0"/>
              <a:t>++) </a:t>
            </a:r>
          </a:p>
          <a:p>
            <a:pPr lvl="2">
              <a:buFont typeface="Wingdings" panose="05000000000000000000" pitchFamily="2" charset="2"/>
              <a:buNone/>
            </a:pPr>
            <a:r>
              <a:rPr lang="en-US" altLang="ru-RU" sz="2400" dirty="0"/>
              <a:t>       { </a:t>
            </a:r>
          </a:p>
          <a:p>
            <a:pPr lvl="2">
              <a:buFont typeface="Wingdings" panose="05000000000000000000" pitchFamily="2" charset="2"/>
              <a:buNone/>
            </a:pPr>
            <a:r>
              <a:rPr lang="en-US" altLang="ru-RU" sz="2400" dirty="0"/>
              <a:t>          count++; </a:t>
            </a:r>
          </a:p>
          <a:p>
            <a:pPr lvl="2">
              <a:buFont typeface="Wingdings" panose="05000000000000000000" pitchFamily="2" charset="2"/>
              <a:buNone/>
            </a:pPr>
            <a:r>
              <a:rPr lang="en-US" altLang="ru-RU" sz="2400" dirty="0"/>
              <a:t>       } </a:t>
            </a:r>
          </a:p>
          <a:p>
            <a:pPr lvl="2">
              <a:buFont typeface="Wingdings" panose="05000000000000000000" pitchFamily="2" charset="2"/>
              <a:buNone/>
            </a:pPr>
            <a:r>
              <a:rPr lang="en-US" altLang="ru-RU" sz="2400" dirty="0"/>
              <a:t>    } </a:t>
            </a:r>
          </a:p>
          <a:p>
            <a:pPr lvl="2">
              <a:buFont typeface="Wingdings" panose="05000000000000000000" pitchFamily="2" charset="2"/>
              <a:buNone/>
            </a:pPr>
            <a:r>
              <a:rPr lang="en-US" altLang="ru-RU" sz="2400" dirty="0"/>
              <a:t>   }</a:t>
            </a:r>
          </a:p>
        </p:txBody>
      </p:sp>
    </p:spTree>
    <p:extLst>
      <p:ext uri="{BB962C8B-B14F-4D97-AF65-F5344CB8AC3E}">
        <p14:creationId xmlns:p14="http://schemas.microsoft.com/office/powerpoint/2010/main" val="477015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ru-RU" b="1" smtClean="0"/>
              <a:t>Thread Synchronization</a:t>
            </a:r>
          </a:p>
        </p:txBody>
      </p:sp>
      <p:sp>
        <p:nvSpPr>
          <p:cNvPr id="18435" name="Content Placeholder 2"/>
          <p:cNvSpPr>
            <a:spLocks noGrp="1"/>
          </p:cNvSpPr>
          <p:nvPr>
            <p:ph idx="1"/>
          </p:nvPr>
        </p:nvSpPr>
        <p:spPr/>
        <p:txBody>
          <a:bodyPr/>
          <a:lstStyle/>
          <a:p>
            <a:pPr lvl="2">
              <a:buFont typeface="Wingdings" panose="05000000000000000000" pitchFamily="2" charset="2"/>
              <a:buNone/>
            </a:pPr>
            <a:r>
              <a:rPr lang="en-US" altLang="ru-RU" sz="1200"/>
              <a:t>public class myProgram</a:t>
            </a:r>
          </a:p>
          <a:p>
            <a:pPr lvl="2">
              <a:buFont typeface="Wingdings" panose="05000000000000000000" pitchFamily="2" charset="2"/>
              <a:buNone/>
            </a:pPr>
            <a:r>
              <a:rPr lang="en-US" altLang="ru-RU" sz="1200"/>
              <a:t>{</a:t>
            </a:r>
          </a:p>
          <a:p>
            <a:pPr lvl="2">
              <a:buFont typeface="Wingdings" panose="05000000000000000000" pitchFamily="2" charset="2"/>
              <a:buNone/>
            </a:pPr>
            <a:r>
              <a:rPr lang="en-US" altLang="ru-RU" sz="1200"/>
              <a:t>	Thread T1 = new Thread(A); </a:t>
            </a:r>
          </a:p>
          <a:p>
            <a:pPr lvl="2">
              <a:buFont typeface="Wingdings" panose="05000000000000000000" pitchFamily="2" charset="2"/>
              <a:buNone/>
            </a:pPr>
            <a:r>
              <a:rPr lang="en-US" altLang="ru-RU" sz="1200"/>
              <a:t>	Thread T2 = new Thread(A); </a:t>
            </a:r>
          </a:p>
          <a:p>
            <a:pPr lvl="2">
              <a:buFont typeface="Wingdings" panose="05000000000000000000" pitchFamily="2" charset="2"/>
              <a:buNone/>
            </a:pPr>
            <a:r>
              <a:rPr lang="en-US" altLang="ru-RU" sz="1200"/>
              <a:t>	T1.Start(); </a:t>
            </a:r>
          </a:p>
          <a:p>
            <a:pPr lvl="2">
              <a:buFont typeface="Wingdings" panose="05000000000000000000" pitchFamily="2" charset="2"/>
              <a:buNone/>
            </a:pPr>
            <a:r>
              <a:rPr lang="en-US" altLang="ru-RU" sz="1200"/>
              <a:t>	T2.Start(); </a:t>
            </a:r>
          </a:p>
          <a:p>
            <a:pPr lvl="2">
              <a:buFont typeface="Wingdings" panose="05000000000000000000" pitchFamily="2" charset="2"/>
              <a:buNone/>
            </a:pPr>
            <a:r>
              <a:rPr lang="en-US" altLang="ru-RU" sz="1200"/>
              <a:t>	</a:t>
            </a:r>
          </a:p>
          <a:p>
            <a:pPr lvl="2">
              <a:buFont typeface="Wingdings" panose="05000000000000000000" pitchFamily="2" charset="2"/>
              <a:buNone/>
            </a:pPr>
            <a:r>
              <a:rPr lang="en-US" altLang="ru-RU" sz="1200"/>
              <a:t>	Console.WriteLine(“ The count variable = {0}”,myClass.count);</a:t>
            </a:r>
          </a:p>
          <a:p>
            <a:pPr lvl="2">
              <a:buFont typeface="Wingdings" panose="05000000000000000000" pitchFamily="2" charset="2"/>
              <a:buNone/>
            </a:pPr>
            <a:r>
              <a:rPr lang="en-US" altLang="ru-RU" sz="1200"/>
              <a:t>}</a:t>
            </a:r>
          </a:p>
          <a:p>
            <a:endParaRPr lang="en-US" altLang="ru-RU" smtClean="0"/>
          </a:p>
        </p:txBody>
      </p:sp>
    </p:spTree>
    <p:extLst>
      <p:ext uri="{BB962C8B-B14F-4D97-AF65-F5344CB8AC3E}">
        <p14:creationId xmlns:p14="http://schemas.microsoft.com/office/powerpoint/2010/main" val="386850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ru-RU" b="1" smtClean="0"/>
              <a:t>Thread Synchronization</a:t>
            </a:r>
            <a:endParaRPr lang="en-US" altLang="ru-RU" smtClean="0"/>
          </a:p>
        </p:txBody>
      </p:sp>
      <p:sp>
        <p:nvSpPr>
          <p:cNvPr id="19459" name="Content Placeholder 2"/>
          <p:cNvSpPr>
            <a:spLocks noGrp="1"/>
          </p:cNvSpPr>
          <p:nvPr>
            <p:ph idx="1"/>
          </p:nvPr>
        </p:nvSpPr>
        <p:spPr/>
        <p:txBody>
          <a:bodyPr/>
          <a:lstStyle/>
          <a:p>
            <a:r>
              <a:rPr lang="en-US" altLang="ru-RU" sz="2400"/>
              <a:t>These two threads run as two independent threads.</a:t>
            </a:r>
          </a:p>
          <a:p>
            <a:r>
              <a:rPr lang="en-US" altLang="ru-RU" sz="2400"/>
              <a:t>If you run this program then you will discover that the final value of count isn’t predictable because it all depends on when the two threads get access to count.</a:t>
            </a:r>
          </a:p>
          <a:p>
            <a:r>
              <a:rPr lang="en-US" altLang="ru-RU" sz="2400"/>
              <a:t>Every time you run this program the last value of count variable would be different.</a:t>
            </a:r>
          </a:p>
        </p:txBody>
      </p:sp>
    </p:spTree>
    <p:extLst>
      <p:ext uri="{BB962C8B-B14F-4D97-AF65-F5344CB8AC3E}">
        <p14:creationId xmlns:p14="http://schemas.microsoft.com/office/powerpoint/2010/main" val="2763210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ru-RU" b="1" smtClean="0"/>
              <a:t>Thread Synchronization</a:t>
            </a:r>
            <a:endParaRPr lang="en-US" altLang="ru-RU" smtClean="0"/>
          </a:p>
        </p:txBody>
      </p:sp>
      <p:sp>
        <p:nvSpPr>
          <p:cNvPr id="20483" name="Content Placeholder 2"/>
          <p:cNvSpPr>
            <a:spLocks noGrp="1"/>
          </p:cNvSpPr>
          <p:nvPr>
            <p:ph idx="1"/>
          </p:nvPr>
        </p:nvSpPr>
        <p:spPr/>
        <p:txBody>
          <a:bodyPr/>
          <a:lstStyle/>
          <a:p>
            <a:r>
              <a:rPr lang="en-US" altLang="ru-RU" sz="2400"/>
              <a:t>C# has its own keyword for the synchronization of multiple threads: the lock statement.</a:t>
            </a:r>
          </a:p>
          <a:p>
            <a:r>
              <a:rPr lang="en-US" altLang="ru-RU" sz="2400"/>
              <a:t>The lock statement is an easy way to hold for a lock and release it.</a:t>
            </a:r>
          </a:p>
          <a:p>
            <a:pPr lvl="2">
              <a:buFont typeface="Wingdings" panose="05000000000000000000" pitchFamily="2" charset="2"/>
              <a:buNone/>
            </a:pPr>
            <a:r>
              <a:rPr lang="en-US" altLang="ru-RU" sz="1200"/>
              <a:t> public void A() </a:t>
            </a:r>
          </a:p>
          <a:p>
            <a:pPr lvl="2">
              <a:buFont typeface="Wingdings" panose="05000000000000000000" pitchFamily="2" charset="2"/>
              <a:buNone/>
            </a:pPr>
            <a:r>
              <a:rPr lang="en-US" altLang="ru-RU" sz="1200"/>
              <a:t>    {  </a:t>
            </a:r>
          </a:p>
          <a:p>
            <a:pPr lvl="2">
              <a:buFont typeface="Wingdings" panose="05000000000000000000" pitchFamily="2" charset="2"/>
              <a:buNone/>
            </a:pPr>
            <a:r>
              <a:rPr lang="en-US" altLang="ru-RU" sz="1200"/>
              <a:t>          lock (this)</a:t>
            </a:r>
          </a:p>
          <a:p>
            <a:pPr lvl="2">
              <a:buFont typeface="Wingdings" panose="05000000000000000000" pitchFamily="2" charset="2"/>
              <a:buNone/>
            </a:pPr>
            <a:r>
              <a:rPr lang="en-US" altLang="ru-RU" sz="1200"/>
              <a:t>	{  </a:t>
            </a:r>
          </a:p>
          <a:p>
            <a:pPr lvl="2">
              <a:buFont typeface="Wingdings" panose="05000000000000000000" pitchFamily="2" charset="2"/>
              <a:buNone/>
            </a:pPr>
            <a:r>
              <a:rPr lang="en-US" altLang="ru-RU" sz="1200"/>
              <a:t>            for (int i = 0; i &lt;100; i++) </a:t>
            </a:r>
          </a:p>
          <a:p>
            <a:pPr lvl="2">
              <a:buFont typeface="Wingdings" panose="05000000000000000000" pitchFamily="2" charset="2"/>
              <a:buNone/>
            </a:pPr>
            <a:r>
              <a:rPr lang="en-US" altLang="ru-RU" sz="1200"/>
              <a:t>           { </a:t>
            </a:r>
          </a:p>
          <a:p>
            <a:pPr lvl="2">
              <a:buFont typeface="Wingdings" panose="05000000000000000000" pitchFamily="2" charset="2"/>
              <a:buNone/>
            </a:pPr>
            <a:r>
              <a:rPr lang="en-US" altLang="ru-RU" sz="1200"/>
              <a:t>	    count++; </a:t>
            </a:r>
          </a:p>
          <a:p>
            <a:pPr lvl="2">
              <a:buFont typeface="Wingdings" panose="05000000000000000000" pitchFamily="2" charset="2"/>
              <a:buNone/>
            </a:pPr>
            <a:r>
              <a:rPr lang="en-US" altLang="ru-RU" sz="1200"/>
              <a:t>	  } </a:t>
            </a:r>
          </a:p>
          <a:p>
            <a:pPr lvl="2">
              <a:buFont typeface="Wingdings" panose="05000000000000000000" pitchFamily="2" charset="2"/>
              <a:buNone/>
            </a:pPr>
            <a:r>
              <a:rPr lang="en-US" altLang="ru-RU" sz="1200"/>
              <a:t>         } </a:t>
            </a:r>
          </a:p>
          <a:p>
            <a:pPr lvl="2">
              <a:buFont typeface="Wingdings" panose="05000000000000000000" pitchFamily="2" charset="2"/>
              <a:buNone/>
            </a:pPr>
            <a:r>
              <a:rPr lang="en-US" altLang="ru-RU" sz="1200"/>
              <a:t>    } </a:t>
            </a:r>
            <a:endParaRPr lang="en-US" altLang="ru-RU" smtClean="0"/>
          </a:p>
        </p:txBody>
      </p:sp>
    </p:spTree>
    <p:extLst>
      <p:ext uri="{BB962C8B-B14F-4D97-AF65-F5344CB8AC3E}">
        <p14:creationId xmlns:p14="http://schemas.microsoft.com/office/powerpoint/2010/main" val="4119443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endParaRPr lang="ru-RU" dirty="0"/>
          </a:p>
        </p:txBody>
      </p:sp>
      <p:sp>
        <p:nvSpPr>
          <p:cNvPr id="3" name="Content Placeholder 2"/>
          <p:cNvSpPr>
            <a:spLocks noGrp="1"/>
          </p:cNvSpPr>
          <p:nvPr>
            <p:ph idx="1"/>
          </p:nvPr>
        </p:nvSpPr>
        <p:spPr/>
        <p:txBody>
          <a:bodyPr/>
          <a:lstStyle/>
          <a:p>
            <a:r>
              <a:rPr lang="en-US" dirty="0"/>
              <a:t>A synchronization primitive that can also be used for </a:t>
            </a:r>
            <a:r>
              <a:rPr lang="en-US" dirty="0" err="1"/>
              <a:t>interprocess</a:t>
            </a:r>
            <a:r>
              <a:rPr lang="en-US" dirty="0"/>
              <a:t> synchronization</a:t>
            </a:r>
            <a:r>
              <a:rPr lang="en-US" dirty="0" smtClean="0"/>
              <a:t>.</a:t>
            </a:r>
          </a:p>
          <a:p>
            <a:endParaRPr lang="en-US" dirty="0"/>
          </a:p>
          <a:p>
            <a:pPr marL="0" indent="0">
              <a:buNone/>
            </a:pPr>
            <a:r>
              <a:rPr lang="en-US" dirty="0" err="1"/>
              <a:t>Mutex</a:t>
            </a:r>
            <a:r>
              <a:rPr lang="en-US" dirty="0"/>
              <a:t> object is used to synchronize access to a protected resource. Because each calling thread is blocked until it acquires ownership of the </a:t>
            </a:r>
            <a:r>
              <a:rPr lang="en-US" dirty="0" err="1"/>
              <a:t>mutex</a:t>
            </a:r>
            <a:r>
              <a:rPr lang="en-US" dirty="0"/>
              <a:t>, it must call the </a:t>
            </a:r>
            <a:r>
              <a:rPr lang="en-US" dirty="0" err="1">
                <a:hlinkClick r:id="rId2"/>
              </a:rPr>
              <a:t>ReleaseMutex</a:t>
            </a:r>
            <a:r>
              <a:rPr lang="en-US" dirty="0"/>
              <a:t> method to release ownership of the thread.</a:t>
            </a:r>
            <a:endParaRPr lang="ru-RU" dirty="0"/>
          </a:p>
        </p:txBody>
      </p:sp>
    </p:spTree>
    <p:extLst>
      <p:ext uri="{BB962C8B-B14F-4D97-AF65-F5344CB8AC3E}">
        <p14:creationId xmlns:p14="http://schemas.microsoft.com/office/powerpoint/2010/main" val="68594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ru-RU" dirty="0"/>
          </a:p>
        </p:txBody>
      </p:sp>
      <p:sp>
        <p:nvSpPr>
          <p:cNvPr id="3" name="Content Placeholder 2"/>
          <p:cNvSpPr>
            <a:spLocks noGrp="1"/>
          </p:cNvSpPr>
          <p:nvPr>
            <p:ph idx="1"/>
          </p:nvPr>
        </p:nvSpPr>
        <p:spPr/>
        <p:txBody>
          <a:bodyPr>
            <a:normAutofit fontScale="85000" lnSpcReduction="20000"/>
          </a:bodyPr>
          <a:lstStyle/>
          <a:p>
            <a:r>
              <a:rPr lang="en-US" dirty="0"/>
              <a:t>Limits the number of threads that can access a resource or pool of resources concurrently</a:t>
            </a:r>
            <a:r>
              <a:rPr lang="en-US" dirty="0" smtClean="0"/>
              <a:t>.</a:t>
            </a:r>
          </a:p>
          <a:p>
            <a:endParaRPr lang="en-US" dirty="0"/>
          </a:p>
          <a:p>
            <a:pPr marL="0" indent="0">
              <a:buNone/>
            </a:pPr>
            <a:r>
              <a:rPr lang="en-US" dirty="0"/>
              <a:t>Use the Semaphore class to control access to a pool of resources. Threads enter the semaphore by calling the </a:t>
            </a:r>
            <a:r>
              <a:rPr lang="en-US" dirty="0" err="1">
                <a:hlinkClick r:id="rId2"/>
              </a:rPr>
              <a:t>WaitOne</a:t>
            </a:r>
            <a:r>
              <a:rPr lang="en-US" dirty="0"/>
              <a:t> method, which is inherited from the </a:t>
            </a:r>
            <a:r>
              <a:rPr lang="en-US" dirty="0" err="1">
                <a:hlinkClick r:id="rId3"/>
              </a:rPr>
              <a:t>WaitHandle</a:t>
            </a:r>
            <a:r>
              <a:rPr lang="en-US" dirty="0"/>
              <a:t> class, and release the semaphore by calling the </a:t>
            </a:r>
            <a:r>
              <a:rPr lang="en-US" dirty="0">
                <a:hlinkClick r:id="rId4"/>
              </a:rPr>
              <a:t>Release</a:t>
            </a:r>
            <a:r>
              <a:rPr lang="en-US" dirty="0"/>
              <a:t> method.</a:t>
            </a:r>
          </a:p>
          <a:p>
            <a:pPr marL="0" indent="0">
              <a:buNone/>
            </a:pPr>
            <a:r>
              <a:rPr lang="en-US" dirty="0"/>
              <a:t>The count on a semaphore is decremented each time a thread enters the semaphore, and incremented when a thread releases the semaphore. When the count is zero, subsequent requests block until other threads release the semaphore. When all threads have released the semaphore, the count is at the maximum value specified when the semaphore was created.</a:t>
            </a:r>
          </a:p>
          <a:p>
            <a:pPr marL="0" indent="0">
              <a:buNone/>
            </a:pPr>
            <a:r>
              <a:rPr lang="en-US" dirty="0"/>
              <a:t>There is no guaranteed order, such as FIFO or LIFO, in which blocked threads enter the semaphore.</a:t>
            </a:r>
          </a:p>
          <a:p>
            <a:pPr marL="0" indent="0">
              <a:buNone/>
            </a:pPr>
            <a:endParaRPr lang="ru-RU" dirty="0"/>
          </a:p>
        </p:txBody>
      </p:sp>
    </p:spTree>
    <p:extLst>
      <p:ext uri="{BB962C8B-B14F-4D97-AF65-F5344CB8AC3E}">
        <p14:creationId xmlns:p14="http://schemas.microsoft.com/office/powerpoint/2010/main" val="165960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What is Thread ?</a:t>
            </a:r>
          </a:p>
        </p:txBody>
      </p:sp>
      <p:sp>
        <p:nvSpPr>
          <p:cNvPr id="5123" name="Rectangle 3"/>
          <p:cNvSpPr>
            <a:spLocks noGrp="1" noChangeArrowheads="1"/>
          </p:cNvSpPr>
          <p:nvPr>
            <p:ph type="body" idx="1"/>
          </p:nvPr>
        </p:nvSpPr>
        <p:spPr>
          <a:xfrm>
            <a:off x="2438400" y="1828800"/>
            <a:ext cx="7696200" cy="4267200"/>
          </a:xfrm>
        </p:spPr>
        <p:txBody>
          <a:bodyPr/>
          <a:lstStyle/>
          <a:p>
            <a:pPr eaLnBrk="1" hangingPunct="1"/>
            <a:r>
              <a:rPr lang="en-US" altLang="ru-RU" sz="2000"/>
              <a:t>In computer science, a </a:t>
            </a:r>
            <a:r>
              <a:rPr lang="en-US" altLang="ru-RU" sz="2000" b="1"/>
              <a:t>Thread </a:t>
            </a:r>
            <a:r>
              <a:rPr lang="en-US" altLang="ru-RU" sz="2000"/>
              <a:t>is the smallest unit of processing that can be scheduled by an operating system.</a:t>
            </a:r>
          </a:p>
          <a:p>
            <a:pPr eaLnBrk="1" hangingPunct="1"/>
            <a:r>
              <a:rPr lang="en-US" altLang="ru-RU" sz="2000"/>
              <a:t>It generally results from a fork of a computer program. </a:t>
            </a:r>
          </a:p>
          <a:p>
            <a:pPr eaLnBrk="1" hangingPunct="1"/>
            <a:r>
              <a:rPr lang="en-US" altLang="ru-RU" sz="2000"/>
              <a:t>The implementation of threads and processes differs from one operating system to another, but in most cases, a thread is </a:t>
            </a:r>
            <a:r>
              <a:rPr lang="en-US" altLang="ru-RU" sz="2000" b="1"/>
              <a:t>contained</a:t>
            </a:r>
            <a:r>
              <a:rPr lang="en-US" altLang="ru-RU" sz="2000"/>
              <a:t> inside a </a:t>
            </a:r>
            <a:r>
              <a:rPr lang="en-US" altLang="ru-RU" sz="2000" b="1"/>
              <a:t>process</a:t>
            </a:r>
            <a:r>
              <a:rPr lang="en-US" altLang="ru-RU" sz="2000"/>
              <a:t>.</a:t>
            </a:r>
          </a:p>
          <a:p>
            <a:pPr eaLnBrk="1" hangingPunct="1"/>
            <a:r>
              <a:rPr lang="en-US" altLang="ru-RU" sz="2000"/>
              <a:t>Multiple threads can exist within the same process and share resources such as </a:t>
            </a:r>
            <a:r>
              <a:rPr lang="en-US" altLang="ru-RU" sz="2000" b="1"/>
              <a:t>memory</a:t>
            </a:r>
            <a:r>
              <a:rPr lang="en-US" altLang="ru-RU" sz="2000"/>
              <a:t>, while different processes do not share these resources.</a:t>
            </a:r>
          </a:p>
          <a:p>
            <a:pPr eaLnBrk="1" hangingPunct="1"/>
            <a:r>
              <a:rPr lang="en-US" altLang="ru-RU" sz="2000"/>
              <a:t>Consider the Example of a Word Processing Application i.e., Ms Word. </a:t>
            </a:r>
            <a:r>
              <a:rPr lang="en-US" altLang="ru-RU" sz="2000" b="1"/>
              <a:t>Ms Word </a:t>
            </a:r>
            <a:r>
              <a:rPr lang="en-US" altLang="ru-RU" sz="2000"/>
              <a:t>is a process and </a:t>
            </a:r>
            <a:r>
              <a:rPr lang="en-US" altLang="ru-RU" sz="2000" b="1"/>
              <a:t>spell-checker</a:t>
            </a:r>
            <a:r>
              <a:rPr lang="en-US" altLang="ru-RU" sz="2000"/>
              <a:t> within it is a Thread. And the memory they share is Word document.</a:t>
            </a:r>
          </a:p>
        </p:txBody>
      </p:sp>
    </p:spTree>
    <p:extLst>
      <p:ext uri="{BB962C8B-B14F-4D97-AF65-F5344CB8AC3E}">
        <p14:creationId xmlns:p14="http://schemas.microsoft.com/office/powerpoint/2010/main" val="370296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ru-RU" smtClean="0"/>
              <a:t>What is Thread ?</a:t>
            </a:r>
          </a:p>
        </p:txBody>
      </p:sp>
      <p:pic>
        <p:nvPicPr>
          <p:cNvPr id="6147" name="Picture 3" descr="220px-Multithreaded_process_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52600"/>
            <a:ext cx="441960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838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ru-RU" smtClean="0"/>
              <a:t>Threads in C#</a:t>
            </a:r>
          </a:p>
        </p:txBody>
      </p:sp>
      <p:sp>
        <p:nvSpPr>
          <p:cNvPr id="7171" name="Content Placeholder 2"/>
          <p:cNvSpPr>
            <a:spLocks noGrp="1"/>
          </p:cNvSpPr>
          <p:nvPr>
            <p:ph idx="1"/>
          </p:nvPr>
        </p:nvSpPr>
        <p:spPr/>
        <p:txBody>
          <a:bodyPr/>
          <a:lstStyle/>
          <a:p>
            <a:pPr eaLnBrk="1" hangingPunct="1"/>
            <a:r>
              <a:rPr lang="en-US" altLang="ru-RU" sz="2400"/>
              <a:t>A thread is an </a:t>
            </a:r>
            <a:r>
              <a:rPr lang="en-US" altLang="ru-RU" sz="2400" b="1"/>
              <a:t>independent</a:t>
            </a:r>
            <a:r>
              <a:rPr lang="en-US" altLang="ru-RU" sz="2400"/>
              <a:t> stream of </a:t>
            </a:r>
            <a:r>
              <a:rPr lang="en-US" altLang="ru-RU" sz="2400" b="1"/>
              <a:t>instructions</a:t>
            </a:r>
            <a:r>
              <a:rPr lang="en-US" altLang="ru-RU" sz="2400"/>
              <a:t> in a program. </a:t>
            </a:r>
          </a:p>
          <a:p>
            <a:pPr eaLnBrk="1" hangingPunct="1"/>
            <a:r>
              <a:rPr lang="en-US" altLang="ru-RU" sz="2400"/>
              <a:t>All your C# programs up to this point have one entry point — the </a:t>
            </a:r>
            <a:r>
              <a:rPr lang="en-US" altLang="ru-RU" sz="2400" b="1"/>
              <a:t>Main() </a:t>
            </a:r>
            <a:r>
              <a:rPr lang="en-US" altLang="ru-RU" sz="2400"/>
              <a:t>method. </a:t>
            </a:r>
          </a:p>
          <a:p>
            <a:pPr eaLnBrk="1" hangingPunct="1"/>
            <a:r>
              <a:rPr lang="en-US" altLang="ru-RU" sz="2400"/>
              <a:t>Execution starts with the first statement in the Main() method and continues until that method returns.</a:t>
            </a:r>
          </a:p>
          <a:p>
            <a:pPr eaLnBrk="1" hangingPunct="1"/>
            <a:r>
              <a:rPr lang="en-US" altLang="ru-RU" sz="2400"/>
              <a:t>This program structure is all very well for programs in which there is one </a:t>
            </a:r>
            <a:r>
              <a:rPr lang="en-US" altLang="ru-RU" sz="2400" b="1"/>
              <a:t>identifiable sequence </a:t>
            </a:r>
            <a:r>
              <a:rPr lang="en-US" altLang="ru-RU" sz="2400"/>
              <a:t>of </a:t>
            </a:r>
            <a:r>
              <a:rPr lang="en-US" altLang="ru-RU" sz="2400" b="1"/>
              <a:t>tasks </a:t>
            </a:r>
            <a:r>
              <a:rPr lang="en-US" altLang="ru-RU" sz="2400"/>
              <a:t>With the Thread class, you can create and control threads. </a:t>
            </a:r>
          </a:p>
        </p:txBody>
      </p:sp>
    </p:spTree>
    <p:extLst>
      <p:ext uri="{BB962C8B-B14F-4D97-AF65-F5344CB8AC3E}">
        <p14:creationId xmlns:p14="http://schemas.microsoft.com/office/powerpoint/2010/main" val="116610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ru-RU" smtClean="0"/>
              <a:t>Threads in C#</a:t>
            </a:r>
          </a:p>
        </p:txBody>
      </p:sp>
      <p:sp>
        <p:nvSpPr>
          <p:cNvPr id="8195" name="Content Placeholder 2"/>
          <p:cNvSpPr>
            <a:spLocks noGrp="1"/>
          </p:cNvSpPr>
          <p:nvPr>
            <p:ph idx="1"/>
          </p:nvPr>
        </p:nvSpPr>
        <p:spPr/>
        <p:txBody>
          <a:bodyPr/>
          <a:lstStyle/>
          <a:p>
            <a:pPr eaLnBrk="1" hangingPunct="1"/>
            <a:r>
              <a:rPr lang="en-US" altLang="ru-RU" sz="2400" dirty="0"/>
              <a:t>The code here is a very simple example of creating and starting a new thread. </a:t>
            </a:r>
          </a:p>
          <a:p>
            <a:pPr eaLnBrk="1" hangingPunct="1"/>
            <a:r>
              <a:rPr lang="en-US" altLang="ru-RU" sz="2400" dirty="0"/>
              <a:t>The constructor of the Thread class is overloaded to accept a delegate parameter of type </a:t>
            </a:r>
            <a:r>
              <a:rPr lang="en-US" altLang="ru-RU" sz="2400" b="1" dirty="0" err="1"/>
              <a:t>ThreadStart</a:t>
            </a:r>
            <a:r>
              <a:rPr lang="en-US" altLang="ru-RU" sz="2400" dirty="0"/>
              <a:t> </a:t>
            </a:r>
          </a:p>
          <a:p>
            <a:pPr eaLnBrk="1" hangingPunct="1"/>
            <a:r>
              <a:rPr lang="en-US" altLang="ru-RU" sz="2400" dirty="0"/>
              <a:t>OR, a simple method without any return value and input parameters.</a:t>
            </a:r>
          </a:p>
          <a:p>
            <a:pPr eaLnBrk="1" hangingPunct="1"/>
            <a:r>
              <a:rPr lang="en-US" altLang="ru-RU" sz="2400" dirty="0"/>
              <a:t>The </a:t>
            </a:r>
            <a:r>
              <a:rPr lang="en-US" altLang="ru-RU" sz="2400" b="1" dirty="0" err="1"/>
              <a:t>ThreadStart</a:t>
            </a:r>
            <a:r>
              <a:rPr lang="en-US" altLang="ru-RU" sz="2400" dirty="0"/>
              <a:t> delegate defines a method with a void return type and without arguments. </a:t>
            </a:r>
          </a:p>
          <a:p>
            <a:pPr eaLnBrk="1" hangingPunct="1"/>
            <a:r>
              <a:rPr lang="en-US" altLang="ru-RU" sz="2400" dirty="0"/>
              <a:t>After the Thread object is created, you can start the thread with the Start() method.</a:t>
            </a:r>
          </a:p>
        </p:txBody>
      </p:sp>
    </p:spTree>
    <p:extLst>
      <p:ext uri="{BB962C8B-B14F-4D97-AF65-F5344CB8AC3E}">
        <p14:creationId xmlns:p14="http://schemas.microsoft.com/office/powerpoint/2010/main" val="2247104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ru-RU" smtClean="0"/>
              <a:t>Threads in C#</a:t>
            </a:r>
          </a:p>
        </p:txBody>
      </p:sp>
      <p:sp>
        <p:nvSpPr>
          <p:cNvPr id="9219" name="Content Placeholder 2"/>
          <p:cNvSpPr>
            <a:spLocks noGrp="1"/>
          </p:cNvSpPr>
          <p:nvPr>
            <p:ph idx="1"/>
          </p:nvPr>
        </p:nvSpPr>
        <p:spPr>
          <a:xfrm>
            <a:off x="2473326" y="1752600"/>
            <a:ext cx="7661275" cy="4343400"/>
          </a:xfrm>
        </p:spPr>
        <p:txBody>
          <a:bodyPr/>
          <a:lstStyle/>
          <a:p>
            <a:pPr lvl="4" eaLnBrk="1" hangingPunct="1">
              <a:buFont typeface="Wingdings" panose="05000000000000000000" pitchFamily="2" charset="2"/>
              <a:buNone/>
            </a:pPr>
            <a:r>
              <a:rPr lang="en-US" altLang="ru-RU" sz="1200"/>
              <a:t>using System;</a:t>
            </a:r>
          </a:p>
          <a:p>
            <a:pPr lvl="4" eaLnBrk="1" hangingPunct="1">
              <a:buFont typeface="Wingdings" panose="05000000000000000000" pitchFamily="2" charset="2"/>
              <a:buNone/>
            </a:pPr>
            <a:r>
              <a:rPr lang="en-US" altLang="ru-RU" sz="1200"/>
              <a:t>using System.Threading;</a:t>
            </a:r>
          </a:p>
          <a:p>
            <a:pPr lvl="4" eaLnBrk="1" hangingPunct="1">
              <a:buFont typeface="Wingdings" panose="05000000000000000000" pitchFamily="2" charset="2"/>
              <a:buNone/>
            </a:pPr>
            <a:r>
              <a:rPr lang="en-US" altLang="ru-RU" sz="1200"/>
              <a:t>namespace Wrox.ProCSharp.Threading</a:t>
            </a:r>
          </a:p>
          <a:p>
            <a:pPr lvl="4" eaLnBrk="1" hangingPunct="1">
              <a:buFont typeface="Wingdings" panose="05000000000000000000" pitchFamily="2" charset="2"/>
              <a:buNone/>
            </a:pPr>
            <a:r>
              <a:rPr lang="en-US" altLang="ru-RU" sz="1200"/>
              <a:t>{</a:t>
            </a:r>
          </a:p>
          <a:p>
            <a:pPr lvl="4" eaLnBrk="1" hangingPunct="1">
              <a:buFont typeface="Wingdings" panose="05000000000000000000" pitchFamily="2" charset="2"/>
              <a:buNone/>
            </a:pPr>
            <a:r>
              <a:rPr lang="en-US" altLang="ru-RU" sz="1200"/>
              <a:t>	class Program</a:t>
            </a:r>
          </a:p>
          <a:p>
            <a:pPr lvl="4" eaLnBrk="1" hangingPunct="1">
              <a:buFont typeface="Wingdings" panose="05000000000000000000" pitchFamily="2" charset="2"/>
              <a:buNone/>
            </a:pPr>
            <a:r>
              <a:rPr lang="en-US" altLang="ru-RU" sz="1200"/>
              <a:t>	{</a:t>
            </a:r>
          </a:p>
          <a:p>
            <a:pPr lvl="4" eaLnBrk="1" hangingPunct="1">
              <a:buFont typeface="Wingdings" panose="05000000000000000000" pitchFamily="2" charset="2"/>
              <a:buNone/>
            </a:pPr>
            <a:r>
              <a:rPr lang="en-US" altLang="ru-RU" sz="1200"/>
              <a:t>		static void Main()</a:t>
            </a:r>
          </a:p>
          <a:p>
            <a:pPr lvl="4" eaLnBrk="1" hangingPunct="1">
              <a:buFont typeface="Wingdings" panose="05000000000000000000" pitchFamily="2" charset="2"/>
              <a:buNone/>
            </a:pPr>
            <a:r>
              <a:rPr lang="en-US" altLang="ru-RU" sz="1200"/>
              <a:t>		{</a:t>
            </a:r>
          </a:p>
          <a:p>
            <a:pPr lvl="4" eaLnBrk="1" hangingPunct="1">
              <a:buFont typeface="Wingdings" panose="05000000000000000000" pitchFamily="2" charset="2"/>
              <a:buNone/>
            </a:pPr>
            <a:r>
              <a:rPr lang="en-US" altLang="ru-RU" sz="1200" b="1"/>
              <a:t>			Thread  t1 = new Thread(ThreadMain);</a:t>
            </a:r>
          </a:p>
          <a:p>
            <a:pPr lvl="4" eaLnBrk="1" hangingPunct="1">
              <a:buFont typeface="Wingdings" panose="05000000000000000000" pitchFamily="2" charset="2"/>
              <a:buNone/>
            </a:pPr>
            <a:r>
              <a:rPr lang="en-US" altLang="ru-RU" sz="1200" b="1"/>
              <a:t>			t1.Start();</a:t>
            </a:r>
          </a:p>
          <a:p>
            <a:pPr lvl="4" eaLnBrk="1" hangingPunct="1">
              <a:buFont typeface="Wingdings" panose="05000000000000000000" pitchFamily="2" charset="2"/>
              <a:buNone/>
            </a:pPr>
            <a:r>
              <a:rPr lang="en-US" altLang="ru-RU" sz="1200"/>
              <a:t>			Console.WriteLine("This is the main thread.");</a:t>
            </a:r>
          </a:p>
          <a:p>
            <a:pPr lvl="4" eaLnBrk="1" hangingPunct="1">
              <a:buFont typeface="Wingdings" panose="05000000000000000000" pitchFamily="2" charset="2"/>
              <a:buNone/>
            </a:pPr>
            <a:r>
              <a:rPr lang="en-US" altLang="ru-RU" sz="1200"/>
              <a:t>		}</a:t>
            </a:r>
          </a:p>
          <a:p>
            <a:pPr lvl="4" eaLnBrk="1" hangingPunct="1">
              <a:buFont typeface="Wingdings" panose="05000000000000000000" pitchFamily="2" charset="2"/>
              <a:buNone/>
            </a:pPr>
            <a:r>
              <a:rPr lang="en-US" altLang="ru-RU" sz="1200"/>
              <a:t>		static void ThreadMain()</a:t>
            </a:r>
          </a:p>
          <a:p>
            <a:pPr lvl="4" eaLnBrk="1" hangingPunct="1">
              <a:buFont typeface="Wingdings" panose="05000000000000000000" pitchFamily="2" charset="2"/>
              <a:buNone/>
            </a:pPr>
            <a:r>
              <a:rPr lang="en-US" altLang="ru-RU" sz="1200"/>
              <a:t>		{</a:t>
            </a:r>
          </a:p>
          <a:p>
            <a:pPr lvl="4" eaLnBrk="1" hangingPunct="1">
              <a:buFont typeface="Wingdings" panose="05000000000000000000" pitchFamily="2" charset="2"/>
              <a:buNone/>
            </a:pPr>
            <a:r>
              <a:rPr lang="en-US" altLang="ru-RU" sz="1200"/>
              <a:t>			Console.WriteLine("Running in a thread.");</a:t>
            </a:r>
          </a:p>
          <a:p>
            <a:pPr lvl="4" eaLnBrk="1" hangingPunct="1">
              <a:buFont typeface="Wingdings" panose="05000000000000000000" pitchFamily="2" charset="2"/>
              <a:buNone/>
            </a:pPr>
            <a:r>
              <a:rPr lang="en-US" altLang="ru-RU" sz="1200"/>
              <a:t>		}</a:t>
            </a:r>
          </a:p>
          <a:p>
            <a:pPr lvl="4" eaLnBrk="1" hangingPunct="1">
              <a:buFont typeface="Wingdings" panose="05000000000000000000" pitchFamily="2" charset="2"/>
              <a:buNone/>
            </a:pPr>
            <a:r>
              <a:rPr lang="en-US" altLang="ru-RU" sz="1200"/>
              <a:t>	}</a:t>
            </a:r>
          </a:p>
          <a:p>
            <a:pPr lvl="4" eaLnBrk="1" hangingPunct="1">
              <a:buFont typeface="Wingdings" panose="05000000000000000000" pitchFamily="2" charset="2"/>
              <a:buNone/>
            </a:pPr>
            <a:r>
              <a:rPr lang="en-US" altLang="ru-RU" sz="1200"/>
              <a:t>}</a:t>
            </a:r>
          </a:p>
        </p:txBody>
      </p:sp>
    </p:spTree>
    <p:extLst>
      <p:ext uri="{BB962C8B-B14F-4D97-AF65-F5344CB8AC3E}">
        <p14:creationId xmlns:p14="http://schemas.microsoft.com/office/powerpoint/2010/main" val="1878610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ru-RU" smtClean="0"/>
              <a:t>Threads in C#</a:t>
            </a:r>
          </a:p>
        </p:txBody>
      </p:sp>
      <p:sp>
        <p:nvSpPr>
          <p:cNvPr id="3" name="Content Placeholder 2"/>
          <p:cNvSpPr>
            <a:spLocks noGrp="1"/>
          </p:cNvSpPr>
          <p:nvPr>
            <p:ph idx="1"/>
          </p:nvPr>
        </p:nvSpPr>
        <p:spPr/>
        <p:txBody>
          <a:bodyPr/>
          <a:lstStyle/>
          <a:p>
            <a:pPr eaLnBrk="1" hangingPunct="1">
              <a:defRPr/>
            </a:pPr>
            <a:r>
              <a:rPr lang="en-US" sz="2400" dirty="0"/>
              <a:t>When you run the application, you get the output of the two threads:</a:t>
            </a:r>
          </a:p>
          <a:p>
            <a:pPr lvl="3" eaLnBrk="1" hangingPunct="1">
              <a:buFont typeface="Wingdings" panose="05000000000000000000" pitchFamily="2" charset="2"/>
              <a:buNone/>
              <a:defRPr/>
            </a:pPr>
            <a:r>
              <a:rPr lang="en-US" dirty="0" smtClean="0">
                <a:ea typeface="+mn-ea"/>
                <a:cs typeface="+mn-cs"/>
              </a:rPr>
              <a:t>This is the main thread.</a:t>
            </a:r>
          </a:p>
          <a:p>
            <a:pPr lvl="3" eaLnBrk="1" hangingPunct="1">
              <a:buFont typeface="Wingdings" panose="05000000000000000000" pitchFamily="2" charset="2"/>
              <a:buNone/>
              <a:defRPr/>
            </a:pPr>
            <a:r>
              <a:rPr lang="en-US" dirty="0" smtClean="0">
                <a:ea typeface="+mn-ea"/>
                <a:cs typeface="+mn-cs"/>
              </a:rPr>
              <a:t>Running in a thread.</a:t>
            </a:r>
          </a:p>
          <a:p>
            <a:pPr lvl="3" eaLnBrk="1" hangingPunct="1">
              <a:buFont typeface="Wingdings" panose="05000000000000000000" pitchFamily="2" charset="2"/>
              <a:buNone/>
              <a:defRPr/>
            </a:pPr>
            <a:endParaRPr lang="en-US" dirty="0" smtClean="0"/>
          </a:p>
        </p:txBody>
      </p:sp>
    </p:spTree>
    <p:extLst>
      <p:ext uri="{BB962C8B-B14F-4D97-AF65-F5344CB8AC3E}">
        <p14:creationId xmlns:p14="http://schemas.microsoft.com/office/powerpoint/2010/main" val="860885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ru-RU" smtClean="0"/>
              <a:t>Types of Threads</a:t>
            </a:r>
          </a:p>
        </p:txBody>
      </p:sp>
      <p:sp>
        <p:nvSpPr>
          <p:cNvPr id="11267" name="Content Placeholder 2"/>
          <p:cNvSpPr>
            <a:spLocks noGrp="1"/>
          </p:cNvSpPr>
          <p:nvPr>
            <p:ph idx="1"/>
          </p:nvPr>
        </p:nvSpPr>
        <p:spPr/>
        <p:txBody>
          <a:bodyPr/>
          <a:lstStyle/>
          <a:p>
            <a:pPr eaLnBrk="1" hangingPunct="1"/>
            <a:r>
              <a:rPr lang="en-US" altLang="ru-RU" sz="2400"/>
              <a:t>There are two types of Threads</a:t>
            </a:r>
          </a:p>
          <a:p>
            <a:pPr lvl="1" eaLnBrk="1" hangingPunct="1"/>
            <a:r>
              <a:rPr lang="en-US" altLang="ru-RU" sz="2000"/>
              <a:t>Foreground Threads</a:t>
            </a:r>
          </a:p>
          <a:p>
            <a:pPr lvl="1" eaLnBrk="1" hangingPunct="1"/>
            <a:r>
              <a:rPr lang="en-US" altLang="ru-RU" sz="2000"/>
              <a:t>Background Threads</a:t>
            </a:r>
          </a:p>
          <a:p>
            <a:pPr eaLnBrk="1" hangingPunct="1"/>
            <a:r>
              <a:rPr lang="en-US" altLang="ru-RU" sz="2400"/>
              <a:t>The </a:t>
            </a:r>
            <a:r>
              <a:rPr lang="en-US" altLang="ru-RU" sz="2400" b="1"/>
              <a:t>process</a:t>
            </a:r>
            <a:r>
              <a:rPr lang="en-US" altLang="ru-RU" sz="2400"/>
              <a:t> of the application keeps running as long as at least one </a:t>
            </a:r>
            <a:r>
              <a:rPr lang="en-US" altLang="ru-RU" sz="2400" b="1"/>
              <a:t>foreground</a:t>
            </a:r>
            <a:r>
              <a:rPr lang="en-US" altLang="ru-RU" sz="2400"/>
              <a:t> thread is running.</a:t>
            </a:r>
          </a:p>
          <a:p>
            <a:r>
              <a:rPr lang="en-US" altLang="ru-RU" sz="2400" b="1"/>
              <a:t>Even</a:t>
            </a:r>
            <a:r>
              <a:rPr lang="en-US" altLang="ru-RU" sz="2400"/>
              <a:t> if </a:t>
            </a:r>
            <a:r>
              <a:rPr lang="en-US" altLang="ru-RU" sz="2400" b="1"/>
              <a:t>Main() </a:t>
            </a:r>
            <a:r>
              <a:rPr lang="en-US" altLang="ru-RU" sz="2400"/>
              <a:t>method </a:t>
            </a:r>
            <a:r>
              <a:rPr lang="en-US" altLang="ru-RU" sz="2400" b="1"/>
              <a:t>ends</a:t>
            </a:r>
            <a:r>
              <a:rPr lang="en-US" altLang="ru-RU" sz="2400"/>
              <a:t>, the </a:t>
            </a:r>
            <a:r>
              <a:rPr lang="en-US" altLang="ru-RU" sz="2400" b="1"/>
              <a:t>process</a:t>
            </a:r>
            <a:r>
              <a:rPr lang="en-US" altLang="ru-RU" sz="2400"/>
              <a:t> of the application </a:t>
            </a:r>
            <a:r>
              <a:rPr lang="en-US" altLang="ru-RU" sz="2400" b="1"/>
              <a:t>remains</a:t>
            </a:r>
            <a:r>
              <a:rPr lang="en-US" altLang="ru-RU" sz="2400"/>
              <a:t> </a:t>
            </a:r>
            <a:r>
              <a:rPr lang="en-US" altLang="ru-RU" sz="2400" b="1"/>
              <a:t>active</a:t>
            </a:r>
            <a:r>
              <a:rPr lang="en-US" altLang="ru-RU" sz="2400"/>
              <a:t> until all foreground threads finish their work.</a:t>
            </a:r>
          </a:p>
          <a:p>
            <a:r>
              <a:rPr lang="en-US" altLang="ru-RU" sz="2400"/>
              <a:t>A thread you create with the Thread class, </a:t>
            </a:r>
            <a:r>
              <a:rPr lang="en-US" altLang="ru-RU" sz="2400" b="1"/>
              <a:t>by default</a:t>
            </a:r>
            <a:r>
              <a:rPr lang="en-US" altLang="ru-RU" sz="2400"/>
              <a:t>, is a </a:t>
            </a:r>
            <a:r>
              <a:rPr lang="en-US" altLang="ru-RU" sz="2400" b="1"/>
              <a:t>foreground thread</a:t>
            </a:r>
            <a:r>
              <a:rPr lang="en-US" altLang="ru-RU" sz="2400"/>
              <a:t>.</a:t>
            </a:r>
          </a:p>
        </p:txBody>
      </p:sp>
    </p:spTree>
    <p:extLst>
      <p:ext uri="{BB962C8B-B14F-4D97-AF65-F5344CB8AC3E}">
        <p14:creationId xmlns:p14="http://schemas.microsoft.com/office/powerpoint/2010/main" val="4031651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ru-RU" smtClean="0"/>
              <a:t>Threads in C#</a:t>
            </a:r>
          </a:p>
        </p:txBody>
      </p:sp>
      <p:sp>
        <p:nvSpPr>
          <p:cNvPr id="12291" name="Content Placeholder 2"/>
          <p:cNvSpPr>
            <a:spLocks noGrp="1"/>
          </p:cNvSpPr>
          <p:nvPr>
            <p:ph idx="1"/>
          </p:nvPr>
        </p:nvSpPr>
        <p:spPr/>
        <p:txBody>
          <a:bodyPr/>
          <a:lstStyle/>
          <a:p>
            <a:r>
              <a:rPr lang="en-US" altLang="ru-RU" sz="2000"/>
              <a:t>When you create a thread with the </a:t>
            </a:r>
            <a:r>
              <a:rPr lang="en-US" altLang="ru-RU" sz="2000" b="1"/>
              <a:t>Thread class</a:t>
            </a:r>
            <a:r>
              <a:rPr lang="en-US" altLang="ru-RU" sz="2000"/>
              <a:t>, you can define whether it should be a foreground or background thread by setting the property </a:t>
            </a:r>
            <a:r>
              <a:rPr lang="en-US" altLang="ru-RU" sz="2000" b="1" i="1"/>
              <a:t>IsBackground</a:t>
            </a:r>
            <a:r>
              <a:rPr lang="en-US" altLang="ru-RU" sz="2000"/>
              <a:t>.</a:t>
            </a:r>
          </a:p>
          <a:p>
            <a:r>
              <a:rPr lang="en-US" altLang="ru-RU" sz="2000"/>
              <a:t>Background threads are very useful for background tasks. </a:t>
            </a:r>
          </a:p>
          <a:p>
            <a:r>
              <a:rPr lang="en-US" altLang="ru-RU" sz="2000" b="1"/>
              <a:t>For example</a:t>
            </a:r>
            <a:r>
              <a:rPr lang="en-US" altLang="ru-RU" sz="2000"/>
              <a:t>, when you close the Word application, it doesn’t make sense for the spell checker to keep its process running.</a:t>
            </a:r>
          </a:p>
          <a:p>
            <a:r>
              <a:rPr lang="en-US" altLang="ru-RU" sz="2000"/>
              <a:t>The spell-checker thread can be killed when the application is closed (Background Thread).</a:t>
            </a:r>
          </a:p>
          <a:p>
            <a:r>
              <a:rPr lang="en-US" altLang="ru-RU" sz="2000"/>
              <a:t>However, the thread organizing the Outlook message store should remain active until it is finished, even if Outlook is closed (Foreground Thread).</a:t>
            </a:r>
          </a:p>
        </p:txBody>
      </p:sp>
    </p:spTree>
    <p:extLst>
      <p:ext uri="{BB962C8B-B14F-4D97-AF65-F5344CB8AC3E}">
        <p14:creationId xmlns:p14="http://schemas.microsoft.com/office/powerpoint/2010/main" val="3724547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1035</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THREADING</vt:lpstr>
      <vt:lpstr>What is Thread ?</vt:lpstr>
      <vt:lpstr>What is Thread ?</vt:lpstr>
      <vt:lpstr>Threads in C#</vt:lpstr>
      <vt:lpstr>Threads in C#</vt:lpstr>
      <vt:lpstr>Threads in C#</vt:lpstr>
      <vt:lpstr>Threads in C#</vt:lpstr>
      <vt:lpstr>Types of Threads</vt:lpstr>
      <vt:lpstr>Threads in C#</vt:lpstr>
      <vt:lpstr>Threads Priority in C#</vt:lpstr>
      <vt:lpstr>Controlling Threads</vt:lpstr>
      <vt:lpstr>Controlling Threads</vt:lpstr>
      <vt:lpstr>Thread Synchronization</vt:lpstr>
      <vt:lpstr>Thread Synchronization</vt:lpstr>
      <vt:lpstr>Thread Synchronization</vt:lpstr>
      <vt:lpstr>Thread Synchronization</vt:lpstr>
      <vt:lpstr>Thread Synchronization</vt:lpstr>
      <vt:lpstr>Mutex</vt:lpstr>
      <vt:lpstr>Semaphore</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dc:title>
  <dc:creator>Rassul</dc:creator>
  <cp:lastModifiedBy>Rassul</cp:lastModifiedBy>
  <cp:revision>5</cp:revision>
  <dcterms:created xsi:type="dcterms:W3CDTF">2015-09-03T10:04:23Z</dcterms:created>
  <dcterms:modified xsi:type="dcterms:W3CDTF">2015-11-25T09:28:00Z</dcterms:modified>
</cp:coreProperties>
</file>