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7C6BC4-5D16-4D35-A82D-7251CED14AFB}" type="doc">
      <dgm:prSet loTypeId="urn:microsoft.com/office/officeart/2009/3/layout/RandomtoResultProcess#1" loCatId="process" qsTypeId="urn:microsoft.com/office/officeart/2005/8/quickstyle/simple5" qsCatId="simple" csTypeId="urn:microsoft.com/office/officeart/2005/8/colors/colorful1" csCatId="colorful" phldr="1"/>
      <dgm:spPr/>
    </dgm:pt>
    <dgm:pt modelId="{33CDFE56-9582-4868-8B93-074F327FE1BC}">
      <dgm:prSet phldrT="[Text]"/>
      <dgm:spPr/>
      <dgm:t>
        <a:bodyPr/>
        <a:lstStyle/>
        <a:p>
          <a:r>
            <a:rPr lang="en-ZA" dirty="0" smtClean="0"/>
            <a:t>Objects</a:t>
          </a:r>
          <a:endParaRPr lang="en-ZA" dirty="0"/>
        </a:p>
      </dgm:t>
    </dgm:pt>
    <dgm:pt modelId="{FFB551CD-A979-4A58-B397-D7343CF4386D}" type="parTrans" cxnId="{7878F69C-474E-47C6-AB78-D66D34BCA829}">
      <dgm:prSet/>
      <dgm:spPr/>
      <dgm:t>
        <a:bodyPr/>
        <a:lstStyle/>
        <a:p>
          <a:endParaRPr lang="en-ZA"/>
        </a:p>
      </dgm:t>
    </dgm:pt>
    <dgm:pt modelId="{93FFE060-6B7F-4BA2-978E-B677E906C7C2}" type="sibTrans" cxnId="{7878F69C-474E-47C6-AB78-D66D34BCA829}">
      <dgm:prSet/>
      <dgm:spPr/>
      <dgm:t>
        <a:bodyPr/>
        <a:lstStyle/>
        <a:p>
          <a:endParaRPr lang="en-ZA"/>
        </a:p>
      </dgm:t>
    </dgm:pt>
    <dgm:pt modelId="{8D504905-2CD1-4A1B-A27A-494D20A6B10D}">
      <dgm:prSet phldrT="[Text]"/>
      <dgm:spPr/>
      <dgm:t>
        <a:bodyPr/>
        <a:lstStyle/>
        <a:p>
          <a:r>
            <a:rPr lang="en-ZA" dirty="0" smtClean="0"/>
            <a:t>Meta Data</a:t>
          </a:r>
          <a:endParaRPr lang="en-ZA" dirty="0"/>
        </a:p>
      </dgm:t>
    </dgm:pt>
    <dgm:pt modelId="{97D3413F-E373-44DD-8419-B75EAF87BA85}" type="parTrans" cxnId="{393F5647-BDBD-4DB0-AB10-124C5B97DA50}">
      <dgm:prSet/>
      <dgm:spPr/>
      <dgm:t>
        <a:bodyPr/>
        <a:lstStyle/>
        <a:p>
          <a:endParaRPr lang="en-ZA"/>
        </a:p>
      </dgm:t>
    </dgm:pt>
    <dgm:pt modelId="{57C3690A-B050-41B0-90EA-CB142E98CDB2}" type="sibTrans" cxnId="{393F5647-BDBD-4DB0-AB10-124C5B97DA50}">
      <dgm:prSet/>
      <dgm:spPr/>
      <dgm:t>
        <a:bodyPr/>
        <a:lstStyle/>
        <a:p>
          <a:endParaRPr lang="en-ZA"/>
        </a:p>
      </dgm:t>
    </dgm:pt>
    <dgm:pt modelId="{72E42CFD-1F14-4FF9-BC60-E9DACDE23590}">
      <dgm:prSet phldrT="[Text]"/>
      <dgm:spPr/>
      <dgm:t>
        <a:bodyPr/>
        <a:lstStyle/>
        <a:p>
          <a:r>
            <a:rPr lang="en-ZA" dirty="0" smtClean="0"/>
            <a:t>Runtime Dynamic Usage</a:t>
          </a:r>
          <a:endParaRPr lang="en-ZA" dirty="0"/>
        </a:p>
      </dgm:t>
    </dgm:pt>
    <dgm:pt modelId="{489F4694-C846-46C7-8BDC-FA2CE3AD61C2}" type="parTrans" cxnId="{51488699-9A98-400B-B21D-7C4DD3F7A6D3}">
      <dgm:prSet/>
      <dgm:spPr/>
      <dgm:t>
        <a:bodyPr/>
        <a:lstStyle/>
        <a:p>
          <a:endParaRPr lang="en-ZA"/>
        </a:p>
      </dgm:t>
    </dgm:pt>
    <dgm:pt modelId="{4B777F16-F264-440D-9A83-6FB50F06037B}" type="sibTrans" cxnId="{51488699-9A98-400B-B21D-7C4DD3F7A6D3}">
      <dgm:prSet/>
      <dgm:spPr/>
      <dgm:t>
        <a:bodyPr/>
        <a:lstStyle/>
        <a:p>
          <a:endParaRPr lang="en-ZA"/>
        </a:p>
      </dgm:t>
    </dgm:pt>
    <dgm:pt modelId="{3A74DE23-5C4C-4AF3-BDB3-C075FFB67B5C}" type="pres">
      <dgm:prSet presAssocID="{E47C6BC4-5D16-4D35-A82D-7251CED14AFB}" presName="Name0" presStyleCnt="0">
        <dgm:presLayoutVars>
          <dgm:dir/>
          <dgm:animOne val="branch"/>
          <dgm:animLvl val="lvl"/>
        </dgm:presLayoutVars>
      </dgm:prSet>
      <dgm:spPr/>
    </dgm:pt>
    <dgm:pt modelId="{74C3C9A9-96DC-4604-9621-488332B3022C}" type="pres">
      <dgm:prSet presAssocID="{33CDFE56-9582-4868-8B93-074F327FE1BC}" presName="chaos" presStyleCnt="0"/>
      <dgm:spPr/>
    </dgm:pt>
    <dgm:pt modelId="{51F4D95D-636D-4FF0-8D80-8BE4BA13005D}" type="pres">
      <dgm:prSet presAssocID="{33CDFE56-9582-4868-8B93-074F327FE1BC}" presName="parTx1" presStyleLbl="revTx" presStyleIdx="0" presStyleCnt="2"/>
      <dgm:spPr/>
      <dgm:t>
        <a:bodyPr/>
        <a:lstStyle/>
        <a:p>
          <a:endParaRPr lang="en-ZA"/>
        </a:p>
      </dgm:t>
    </dgm:pt>
    <dgm:pt modelId="{3E3EF469-A9C2-4669-B59E-2AAC99D7290F}" type="pres">
      <dgm:prSet presAssocID="{33CDFE56-9582-4868-8B93-074F327FE1BC}" presName="c1" presStyleLbl="node1" presStyleIdx="0" presStyleCnt="19"/>
      <dgm:spPr/>
    </dgm:pt>
    <dgm:pt modelId="{84DA02BC-A27B-4400-BF2D-E9B9C3AC2770}" type="pres">
      <dgm:prSet presAssocID="{33CDFE56-9582-4868-8B93-074F327FE1BC}" presName="c2" presStyleLbl="node1" presStyleIdx="1" presStyleCnt="19"/>
      <dgm:spPr/>
    </dgm:pt>
    <dgm:pt modelId="{87019A66-4174-46FD-89FD-191ABEF1207C}" type="pres">
      <dgm:prSet presAssocID="{33CDFE56-9582-4868-8B93-074F327FE1BC}" presName="c3" presStyleLbl="node1" presStyleIdx="2" presStyleCnt="19"/>
      <dgm:spPr/>
    </dgm:pt>
    <dgm:pt modelId="{DDE00BFB-B49F-4B40-A5AA-FD0D364A978B}" type="pres">
      <dgm:prSet presAssocID="{33CDFE56-9582-4868-8B93-074F327FE1BC}" presName="c4" presStyleLbl="node1" presStyleIdx="3" presStyleCnt="19"/>
      <dgm:spPr/>
    </dgm:pt>
    <dgm:pt modelId="{F6ABFD0C-0679-4E85-ACB0-C49C2F762DE1}" type="pres">
      <dgm:prSet presAssocID="{33CDFE56-9582-4868-8B93-074F327FE1BC}" presName="c5" presStyleLbl="node1" presStyleIdx="4" presStyleCnt="19"/>
      <dgm:spPr/>
    </dgm:pt>
    <dgm:pt modelId="{7CD3622A-882F-4014-A9C4-1376724BD1CF}" type="pres">
      <dgm:prSet presAssocID="{33CDFE56-9582-4868-8B93-074F327FE1BC}" presName="c6" presStyleLbl="node1" presStyleIdx="5" presStyleCnt="19"/>
      <dgm:spPr/>
    </dgm:pt>
    <dgm:pt modelId="{10943583-FE0F-45A1-9D44-CD73C69FE078}" type="pres">
      <dgm:prSet presAssocID="{33CDFE56-9582-4868-8B93-074F327FE1BC}" presName="c7" presStyleLbl="node1" presStyleIdx="6" presStyleCnt="19"/>
      <dgm:spPr/>
    </dgm:pt>
    <dgm:pt modelId="{B4DE982F-7B92-475C-8046-E42885F0FDEC}" type="pres">
      <dgm:prSet presAssocID="{33CDFE56-9582-4868-8B93-074F327FE1BC}" presName="c8" presStyleLbl="node1" presStyleIdx="7" presStyleCnt="19"/>
      <dgm:spPr/>
    </dgm:pt>
    <dgm:pt modelId="{12B39FE2-FFD1-44C1-BB43-402832A08F1C}" type="pres">
      <dgm:prSet presAssocID="{33CDFE56-9582-4868-8B93-074F327FE1BC}" presName="c9" presStyleLbl="node1" presStyleIdx="8" presStyleCnt="19"/>
      <dgm:spPr/>
    </dgm:pt>
    <dgm:pt modelId="{F2594B0C-9A78-4E9F-9A30-4E39A2A8CF21}" type="pres">
      <dgm:prSet presAssocID="{33CDFE56-9582-4868-8B93-074F327FE1BC}" presName="c10" presStyleLbl="node1" presStyleIdx="9" presStyleCnt="19"/>
      <dgm:spPr/>
    </dgm:pt>
    <dgm:pt modelId="{42D21722-CD2B-4AB7-92C9-17C2A31D229F}" type="pres">
      <dgm:prSet presAssocID="{33CDFE56-9582-4868-8B93-074F327FE1BC}" presName="c11" presStyleLbl="node1" presStyleIdx="10" presStyleCnt="19"/>
      <dgm:spPr/>
    </dgm:pt>
    <dgm:pt modelId="{AE5D654E-FF30-4564-A9CB-114F05CD38AE}" type="pres">
      <dgm:prSet presAssocID="{33CDFE56-9582-4868-8B93-074F327FE1BC}" presName="c12" presStyleLbl="node1" presStyleIdx="11" presStyleCnt="19"/>
      <dgm:spPr/>
    </dgm:pt>
    <dgm:pt modelId="{B1DB45B6-546F-4A49-8BB7-CE68E6E652F6}" type="pres">
      <dgm:prSet presAssocID="{33CDFE56-9582-4868-8B93-074F327FE1BC}" presName="c13" presStyleLbl="node1" presStyleIdx="12" presStyleCnt="19"/>
      <dgm:spPr/>
    </dgm:pt>
    <dgm:pt modelId="{553D18F1-C3DE-489F-99A5-2C3E345F13D7}" type="pres">
      <dgm:prSet presAssocID="{33CDFE56-9582-4868-8B93-074F327FE1BC}" presName="c14" presStyleLbl="node1" presStyleIdx="13" presStyleCnt="19"/>
      <dgm:spPr/>
    </dgm:pt>
    <dgm:pt modelId="{9416E72D-9A4D-4083-9FE5-0090D55B32DA}" type="pres">
      <dgm:prSet presAssocID="{33CDFE56-9582-4868-8B93-074F327FE1BC}" presName="c15" presStyleLbl="node1" presStyleIdx="14" presStyleCnt="19"/>
      <dgm:spPr/>
    </dgm:pt>
    <dgm:pt modelId="{89550D6C-D107-479D-AE38-922C62092E8B}" type="pres">
      <dgm:prSet presAssocID="{33CDFE56-9582-4868-8B93-074F327FE1BC}" presName="c16" presStyleLbl="node1" presStyleIdx="15" presStyleCnt="19"/>
      <dgm:spPr/>
    </dgm:pt>
    <dgm:pt modelId="{ED42A00E-E75E-4AAA-9430-76FDBEAA41CD}" type="pres">
      <dgm:prSet presAssocID="{33CDFE56-9582-4868-8B93-074F327FE1BC}" presName="c17" presStyleLbl="node1" presStyleIdx="16" presStyleCnt="19"/>
      <dgm:spPr/>
    </dgm:pt>
    <dgm:pt modelId="{F51CBE56-C4AA-4F0A-A367-F451B1E0E364}" type="pres">
      <dgm:prSet presAssocID="{33CDFE56-9582-4868-8B93-074F327FE1BC}" presName="c18" presStyleLbl="node1" presStyleIdx="17" presStyleCnt="19"/>
      <dgm:spPr/>
    </dgm:pt>
    <dgm:pt modelId="{206BB317-B14F-444B-B3C2-42B7F8CF5C4F}" type="pres">
      <dgm:prSet presAssocID="{93FFE060-6B7F-4BA2-978E-B677E906C7C2}" presName="chevronComposite1" presStyleCnt="0"/>
      <dgm:spPr/>
    </dgm:pt>
    <dgm:pt modelId="{2740910A-938B-43FE-B154-96CCECD6A371}" type="pres">
      <dgm:prSet presAssocID="{93FFE060-6B7F-4BA2-978E-B677E906C7C2}" presName="chevron1" presStyleLbl="sibTrans2D1" presStyleIdx="0" presStyleCnt="2"/>
      <dgm:spPr/>
    </dgm:pt>
    <dgm:pt modelId="{8D573F3A-6D5E-4CBC-B4B5-9B7E52BBD469}" type="pres">
      <dgm:prSet presAssocID="{93FFE060-6B7F-4BA2-978E-B677E906C7C2}" presName="spChevron1" presStyleCnt="0"/>
      <dgm:spPr/>
    </dgm:pt>
    <dgm:pt modelId="{07B6AF0D-D059-4735-A75A-F3B4F87D2A36}" type="pres">
      <dgm:prSet presAssocID="{8D504905-2CD1-4A1B-A27A-494D20A6B10D}" presName="middle" presStyleCnt="0"/>
      <dgm:spPr/>
    </dgm:pt>
    <dgm:pt modelId="{E16DAE99-1B97-476E-A8EE-85D1A0A0EF75}" type="pres">
      <dgm:prSet presAssocID="{8D504905-2CD1-4A1B-A27A-494D20A6B10D}" presName="parTxMid" presStyleLbl="revTx" presStyleIdx="1" presStyleCnt="2"/>
      <dgm:spPr/>
      <dgm:t>
        <a:bodyPr/>
        <a:lstStyle/>
        <a:p>
          <a:endParaRPr lang="en-ZA"/>
        </a:p>
      </dgm:t>
    </dgm:pt>
    <dgm:pt modelId="{E0B21DD8-8D35-436F-83C3-E4F9B73B59CD}" type="pres">
      <dgm:prSet presAssocID="{8D504905-2CD1-4A1B-A27A-494D20A6B10D}" presName="spMid" presStyleCnt="0"/>
      <dgm:spPr/>
    </dgm:pt>
    <dgm:pt modelId="{749724F4-6DE6-4CD6-9E14-775C8812414A}" type="pres">
      <dgm:prSet presAssocID="{57C3690A-B050-41B0-90EA-CB142E98CDB2}" presName="chevronComposite1" presStyleCnt="0"/>
      <dgm:spPr/>
    </dgm:pt>
    <dgm:pt modelId="{E730068D-148E-4501-BEE4-A4D1524CC7FB}" type="pres">
      <dgm:prSet presAssocID="{57C3690A-B050-41B0-90EA-CB142E98CDB2}" presName="chevron1" presStyleLbl="sibTrans2D1" presStyleIdx="1" presStyleCnt="2"/>
      <dgm:spPr/>
    </dgm:pt>
    <dgm:pt modelId="{9A3BF5AF-A208-4528-AC8C-D7EDB95B8F9B}" type="pres">
      <dgm:prSet presAssocID="{57C3690A-B050-41B0-90EA-CB142E98CDB2}" presName="spChevron1" presStyleCnt="0"/>
      <dgm:spPr/>
    </dgm:pt>
    <dgm:pt modelId="{AFCC2ADB-2E25-46EE-917D-43813CBC2B7A}" type="pres">
      <dgm:prSet presAssocID="{72E42CFD-1F14-4FF9-BC60-E9DACDE23590}" presName="last" presStyleCnt="0"/>
      <dgm:spPr/>
    </dgm:pt>
    <dgm:pt modelId="{068F215F-551F-484E-A47E-6BF8ED387B7F}" type="pres">
      <dgm:prSet presAssocID="{72E42CFD-1F14-4FF9-BC60-E9DACDE23590}" presName="circleTx" presStyleLbl="node1" presStyleIdx="18" presStyleCnt="19"/>
      <dgm:spPr/>
      <dgm:t>
        <a:bodyPr/>
        <a:lstStyle/>
        <a:p>
          <a:endParaRPr lang="en-ZA"/>
        </a:p>
      </dgm:t>
    </dgm:pt>
    <dgm:pt modelId="{B6A7EACE-861D-4D98-8C11-6A6D1462C559}" type="pres">
      <dgm:prSet presAssocID="{72E42CFD-1F14-4FF9-BC60-E9DACDE23590}" presName="spN" presStyleCnt="0"/>
      <dgm:spPr/>
    </dgm:pt>
  </dgm:ptLst>
  <dgm:cxnLst>
    <dgm:cxn modelId="{7878F69C-474E-47C6-AB78-D66D34BCA829}" srcId="{E47C6BC4-5D16-4D35-A82D-7251CED14AFB}" destId="{33CDFE56-9582-4868-8B93-074F327FE1BC}" srcOrd="0" destOrd="0" parTransId="{FFB551CD-A979-4A58-B397-D7343CF4386D}" sibTransId="{93FFE060-6B7F-4BA2-978E-B677E906C7C2}"/>
    <dgm:cxn modelId="{6AD7FC96-C46E-4A2D-83A2-1A911B43C0E1}" type="presOf" srcId="{8D504905-2CD1-4A1B-A27A-494D20A6B10D}" destId="{E16DAE99-1B97-476E-A8EE-85D1A0A0EF75}" srcOrd="0" destOrd="0" presId="urn:microsoft.com/office/officeart/2009/3/layout/RandomtoResultProcess#1"/>
    <dgm:cxn modelId="{9CF43221-1061-4EA0-B33A-BC0F2686E750}" type="presOf" srcId="{E47C6BC4-5D16-4D35-A82D-7251CED14AFB}" destId="{3A74DE23-5C4C-4AF3-BDB3-C075FFB67B5C}" srcOrd="0" destOrd="0" presId="urn:microsoft.com/office/officeart/2009/3/layout/RandomtoResultProcess#1"/>
    <dgm:cxn modelId="{B09BD777-6221-4A1A-AD30-D90CC46CD93A}" type="presOf" srcId="{33CDFE56-9582-4868-8B93-074F327FE1BC}" destId="{51F4D95D-636D-4FF0-8D80-8BE4BA13005D}" srcOrd="0" destOrd="0" presId="urn:microsoft.com/office/officeart/2009/3/layout/RandomtoResultProcess#1"/>
    <dgm:cxn modelId="{D1C13C41-9009-4897-80D9-77022183F181}" type="presOf" srcId="{72E42CFD-1F14-4FF9-BC60-E9DACDE23590}" destId="{068F215F-551F-484E-A47E-6BF8ED387B7F}" srcOrd="0" destOrd="0" presId="urn:microsoft.com/office/officeart/2009/3/layout/RandomtoResultProcess#1"/>
    <dgm:cxn modelId="{393F5647-BDBD-4DB0-AB10-124C5B97DA50}" srcId="{E47C6BC4-5D16-4D35-A82D-7251CED14AFB}" destId="{8D504905-2CD1-4A1B-A27A-494D20A6B10D}" srcOrd="1" destOrd="0" parTransId="{97D3413F-E373-44DD-8419-B75EAF87BA85}" sibTransId="{57C3690A-B050-41B0-90EA-CB142E98CDB2}"/>
    <dgm:cxn modelId="{51488699-9A98-400B-B21D-7C4DD3F7A6D3}" srcId="{E47C6BC4-5D16-4D35-A82D-7251CED14AFB}" destId="{72E42CFD-1F14-4FF9-BC60-E9DACDE23590}" srcOrd="2" destOrd="0" parTransId="{489F4694-C846-46C7-8BDC-FA2CE3AD61C2}" sibTransId="{4B777F16-F264-440D-9A83-6FB50F06037B}"/>
    <dgm:cxn modelId="{95D47733-444E-461F-A685-7A55B2AB5068}" type="presParOf" srcId="{3A74DE23-5C4C-4AF3-BDB3-C075FFB67B5C}" destId="{74C3C9A9-96DC-4604-9621-488332B3022C}" srcOrd="0" destOrd="0" presId="urn:microsoft.com/office/officeart/2009/3/layout/RandomtoResultProcess#1"/>
    <dgm:cxn modelId="{8BB8178B-6256-498D-A803-B94B9585D4BE}" type="presParOf" srcId="{74C3C9A9-96DC-4604-9621-488332B3022C}" destId="{51F4D95D-636D-4FF0-8D80-8BE4BA13005D}" srcOrd="0" destOrd="0" presId="urn:microsoft.com/office/officeart/2009/3/layout/RandomtoResultProcess#1"/>
    <dgm:cxn modelId="{92C24CB1-882C-4364-9253-1142B5C6A8F5}" type="presParOf" srcId="{74C3C9A9-96DC-4604-9621-488332B3022C}" destId="{3E3EF469-A9C2-4669-B59E-2AAC99D7290F}" srcOrd="1" destOrd="0" presId="urn:microsoft.com/office/officeart/2009/3/layout/RandomtoResultProcess#1"/>
    <dgm:cxn modelId="{F29FC102-DB96-42B6-B419-C92BB8624316}" type="presParOf" srcId="{74C3C9A9-96DC-4604-9621-488332B3022C}" destId="{84DA02BC-A27B-4400-BF2D-E9B9C3AC2770}" srcOrd="2" destOrd="0" presId="urn:microsoft.com/office/officeart/2009/3/layout/RandomtoResultProcess#1"/>
    <dgm:cxn modelId="{D851EAA1-A35E-4418-B915-FF277524CF02}" type="presParOf" srcId="{74C3C9A9-96DC-4604-9621-488332B3022C}" destId="{87019A66-4174-46FD-89FD-191ABEF1207C}" srcOrd="3" destOrd="0" presId="urn:microsoft.com/office/officeart/2009/3/layout/RandomtoResultProcess#1"/>
    <dgm:cxn modelId="{68B9A0A5-5ADA-4DE3-9F58-ACC212176C40}" type="presParOf" srcId="{74C3C9A9-96DC-4604-9621-488332B3022C}" destId="{DDE00BFB-B49F-4B40-A5AA-FD0D364A978B}" srcOrd="4" destOrd="0" presId="urn:microsoft.com/office/officeart/2009/3/layout/RandomtoResultProcess#1"/>
    <dgm:cxn modelId="{5132C1CC-40A7-4195-AD2F-7D6DD8B62C28}" type="presParOf" srcId="{74C3C9A9-96DC-4604-9621-488332B3022C}" destId="{F6ABFD0C-0679-4E85-ACB0-C49C2F762DE1}" srcOrd="5" destOrd="0" presId="urn:microsoft.com/office/officeart/2009/3/layout/RandomtoResultProcess#1"/>
    <dgm:cxn modelId="{298C5E90-7E83-4D39-8DD0-FAC8D6D7CF22}" type="presParOf" srcId="{74C3C9A9-96DC-4604-9621-488332B3022C}" destId="{7CD3622A-882F-4014-A9C4-1376724BD1CF}" srcOrd="6" destOrd="0" presId="urn:microsoft.com/office/officeart/2009/3/layout/RandomtoResultProcess#1"/>
    <dgm:cxn modelId="{A9699281-B8BB-41A3-A843-58009469C878}" type="presParOf" srcId="{74C3C9A9-96DC-4604-9621-488332B3022C}" destId="{10943583-FE0F-45A1-9D44-CD73C69FE078}" srcOrd="7" destOrd="0" presId="urn:microsoft.com/office/officeart/2009/3/layout/RandomtoResultProcess#1"/>
    <dgm:cxn modelId="{ACA07E60-D4F0-432A-ADB4-23B0EFCF00C6}" type="presParOf" srcId="{74C3C9A9-96DC-4604-9621-488332B3022C}" destId="{B4DE982F-7B92-475C-8046-E42885F0FDEC}" srcOrd="8" destOrd="0" presId="urn:microsoft.com/office/officeart/2009/3/layout/RandomtoResultProcess#1"/>
    <dgm:cxn modelId="{72112D5A-338E-4F66-83B8-19BAC0BB24B5}" type="presParOf" srcId="{74C3C9A9-96DC-4604-9621-488332B3022C}" destId="{12B39FE2-FFD1-44C1-BB43-402832A08F1C}" srcOrd="9" destOrd="0" presId="urn:microsoft.com/office/officeart/2009/3/layout/RandomtoResultProcess#1"/>
    <dgm:cxn modelId="{97E3276E-9DB2-4DCE-AB86-C62D56FBF0F3}" type="presParOf" srcId="{74C3C9A9-96DC-4604-9621-488332B3022C}" destId="{F2594B0C-9A78-4E9F-9A30-4E39A2A8CF21}" srcOrd="10" destOrd="0" presId="urn:microsoft.com/office/officeart/2009/3/layout/RandomtoResultProcess#1"/>
    <dgm:cxn modelId="{3F2903E7-E892-4076-8DC2-1AB1AA12990E}" type="presParOf" srcId="{74C3C9A9-96DC-4604-9621-488332B3022C}" destId="{42D21722-CD2B-4AB7-92C9-17C2A31D229F}" srcOrd="11" destOrd="0" presId="urn:microsoft.com/office/officeart/2009/3/layout/RandomtoResultProcess#1"/>
    <dgm:cxn modelId="{0E88AF81-3D31-44AC-B9F2-49D2E6BBD183}" type="presParOf" srcId="{74C3C9A9-96DC-4604-9621-488332B3022C}" destId="{AE5D654E-FF30-4564-A9CB-114F05CD38AE}" srcOrd="12" destOrd="0" presId="urn:microsoft.com/office/officeart/2009/3/layout/RandomtoResultProcess#1"/>
    <dgm:cxn modelId="{BE211623-3DB3-48D9-980D-F9D2DAFC6EDE}" type="presParOf" srcId="{74C3C9A9-96DC-4604-9621-488332B3022C}" destId="{B1DB45B6-546F-4A49-8BB7-CE68E6E652F6}" srcOrd="13" destOrd="0" presId="urn:microsoft.com/office/officeart/2009/3/layout/RandomtoResultProcess#1"/>
    <dgm:cxn modelId="{F9FDCB9F-97E7-4142-B998-609F7F71A3B9}" type="presParOf" srcId="{74C3C9A9-96DC-4604-9621-488332B3022C}" destId="{553D18F1-C3DE-489F-99A5-2C3E345F13D7}" srcOrd="14" destOrd="0" presId="urn:microsoft.com/office/officeart/2009/3/layout/RandomtoResultProcess#1"/>
    <dgm:cxn modelId="{F7055D11-C002-4411-88ED-900CF681D204}" type="presParOf" srcId="{74C3C9A9-96DC-4604-9621-488332B3022C}" destId="{9416E72D-9A4D-4083-9FE5-0090D55B32DA}" srcOrd="15" destOrd="0" presId="urn:microsoft.com/office/officeart/2009/3/layout/RandomtoResultProcess#1"/>
    <dgm:cxn modelId="{41BB214F-4127-4FCC-9DA2-7B1DB19C159B}" type="presParOf" srcId="{74C3C9A9-96DC-4604-9621-488332B3022C}" destId="{89550D6C-D107-479D-AE38-922C62092E8B}" srcOrd="16" destOrd="0" presId="urn:microsoft.com/office/officeart/2009/3/layout/RandomtoResultProcess#1"/>
    <dgm:cxn modelId="{305EAD3F-FCC6-46F5-9C91-1F14EC3239BC}" type="presParOf" srcId="{74C3C9A9-96DC-4604-9621-488332B3022C}" destId="{ED42A00E-E75E-4AAA-9430-76FDBEAA41CD}" srcOrd="17" destOrd="0" presId="urn:microsoft.com/office/officeart/2009/3/layout/RandomtoResultProcess#1"/>
    <dgm:cxn modelId="{13C638CD-AD5E-4FC3-A738-6A5C10619292}" type="presParOf" srcId="{74C3C9A9-96DC-4604-9621-488332B3022C}" destId="{F51CBE56-C4AA-4F0A-A367-F451B1E0E364}" srcOrd="18" destOrd="0" presId="urn:microsoft.com/office/officeart/2009/3/layout/RandomtoResultProcess#1"/>
    <dgm:cxn modelId="{13B88DAD-A337-4E57-91CF-E14847FFB952}" type="presParOf" srcId="{3A74DE23-5C4C-4AF3-BDB3-C075FFB67B5C}" destId="{206BB317-B14F-444B-B3C2-42B7F8CF5C4F}" srcOrd="1" destOrd="0" presId="urn:microsoft.com/office/officeart/2009/3/layout/RandomtoResultProcess#1"/>
    <dgm:cxn modelId="{47D824DF-98C5-4664-8B71-9832F810C29D}" type="presParOf" srcId="{206BB317-B14F-444B-B3C2-42B7F8CF5C4F}" destId="{2740910A-938B-43FE-B154-96CCECD6A371}" srcOrd="0" destOrd="0" presId="urn:microsoft.com/office/officeart/2009/3/layout/RandomtoResultProcess#1"/>
    <dgm:cxn modelId="{7265DD83-5184-437E-BE25-4E16BFDE1102}" type="presParOf" srcId="{206BB317-B14F-444B-B3C2-42B7F8CF5C4F}" destId="{8D573F3A-6D5E-4CBC-B4B5-9B7E52BBD469}" srcOrd="1" destOrd="0" presId="urn:microsoft.com/office/officeart/2009/3/layout/RandomtoResultProcess#1"/>
    <dgm:cxn modelId="{AC2A5D2F-F6C4-493B-9ECD-1E22A7820F71}" type="presParOf" srcId="{3A74DE23-5C4C-4AF3-BDB3-C075FFB67B5C}" destId="{07B6AF0D-D059-4735-A75A-F3B4F87D2A36}" srcOrd="2" destOrd="0" presId="urn:microsoft.com/office/officeart/2009/3/layout/RandomtoResultProcess#1"/>
    <dgm:cxn modelId="{B1A8C1F5-CB83-4EC8-9AC3-FB8FEF1BAF9C}" type="presParOf" srcId="{07B6AF0D-D059-4735-A75A-F3B4F87D2A36}" destId="{E16DAE99-1B97-476E-A8EE-85D1A0A0EF75}" srcOrd="0" destOrd="0" presId="urn:microsoft.com/office/officeart/2009/3/layout/RandomtoResultProcess#1"/>
    <dgm:cxn modelId="{04C15A9E-C7DF-48F1-8395-2646A712E38D}" type="presParOf" srcId="{07B6AF0D-D059-4735-A75A-F3B4F87D2A36}" destId="{E0B21DD8-8D35-436F-83C3-E4F9B73B59CD}" srcOrd="1" destOrd="0" presId="urn:microsoft.com/office/officeart/2009/3/layout/RandomtoResultProcess#1"/>
    <dgm:cxn modelId="{F26BFCB1-B951-48D0-970D-6FDCBFBC85E0}" type="presParOf" srcId="{3A74DE23-5C4C-4AF3-BDB3-C075FFB67B5C}" destId="{749724F4-6DE6-4CD6-9E14-775C8812414A}" srcOrd="3" destOrd="0" presId="urn:microsoft.com/office/officeart/2009/3/layout/RandomtoResultProcess#1"/>
    <dgm:cxn modelId="{ED482382-84EF-4C49-B7C5-BEF3758DC147}" type="presParOf" srcId="{749724F4-6DE6-4CD6-9E14-775C8812414A}" destId="{E730068D-148E-4501-BEE4-A4D1524CC7FB}" srcOrd="0" destOrd="0" presId="urn:microsoft.com/office/officeart/2009/3/layout/RandomtoResultProcess#1"/>
    <dgm:cxn modelId="{5FDC9070-AF93-4263-B8DC-16E8739A6D0C}" type="presParOf" srcId="{749724F4-6DE6-4CD6-9E14-775C8812414A}" destId="{9A3BF5AF-A208-4528-AC8C-D7EDB95B8F9B}" srcOrd="1" destOrd="0" presId="urn:microsoft.com/office/officeart/2009/3/layout/RandomtoResultProcess#1"/>
    <dgm:cxn modelId="{21041CD8-A72C-4D97-ABA4-84E313288B12}" type="presParOf" srcId="{3A74DE23-5C4C-4AF3-BDB3-C075FFB67B5C}" destId="{AFCC2ADB-2E25-46EE-917D-43813CBC2B7A}" srcOrd="4" destOrd="0" presId="urn:microsoft.com/office/officeart/2009/3/layout/RandomtoResultProcess#1"/>
    <dgm:cxn modelId="{ACA1FE2A-26DE-46B8-822B-D7497B315711}" type="presParOf" srcId="{AFCC2ADB-2E25-46EE-917D-43813CBC2B7A}" destId="{068F215F-551F-484E-A47E-6BF8ED387B7F}" srcOrd="0" destOrd="0" presId="urn:microsoft.com/office/officeart/2009/3/layout/RandomtoResultProcess#1"/>
    <dgm:cxn modelId="{9CA53CB6-2236-4AD2-B63D-A61397A506EE}" type="presParOf" srcId="{AFCC2ADB-2E25-46EE-917D-43813CBC2B7A}" destId="{B6A7EACE-861D-4D98-8C11-6A6D1462C559}" srcOrd="1" destOrd="0" presId="urn:microsoft.com/office/officeart/2009/3/layout/RandomtoResul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354557-FE00-4AB3-A28E-8DED562948BF}" type="doc">
      <dgm:prSet loTypeId="urn:microsoft.com/office/officeart/2005/8/layout/radial6" loCatId="relationship" qsTypeId="urn:microsoft.com/office/officeart/2005/8/quickstyle/simple5" qsCatId="simple" csTypeId="urn:microsoft.com/office/officeart/2005/8/colors/colorful1" csCatId="colorful" phldr="1"/>
      <dgm:spPr/>
      <dgm:t>
        <a:bodyPr/>
        <a:lstStyle/>
        <a:p>
          <a:endParaRPr lang="en-ZA"/>
        </a:p>
      </dgm:t>
    </dgm:pt>
    <dgm:pt modelId="{735C2683-B789-449B-B519-12DFBF3E04AF}">
      <dgm:prSet/>
      <dgm:spPr/>
      <dgm:t>
        <a:bodyPr/>
        <a:lstStyle/>
        <a:p>
          <a:pPr rtl="0"/>
          <a:r>
            <a:rPr lang="en-ZA" dirty="0" smtClean="0"/>
            <a:t>Plug ins</a:t>
          </a:r>
          <a:endParaRPr lang="en-ZA" dirty="0"/>
        </a:p>
      </dgm:t>
    </dgm:pt>
    <dgm:pt modelId="{AAA0B4A4-5CCB-4D06-B3E0-28C57122B05E}" type="parTrans" cxnId="{5C09CB23-A9D3-4BF4-BF1A-4CE97400BB2A}">
      <dgm:prSet/>
      <dgm:spPr/>
      <dgm:t>
        <a:bodyPr/>
        <a:lstStyle/>
        <a:p>
          <a:endParaRPr lang="en-ZA"/>
        </a:p>
      </dgm:t>
    </dgm:pt>
    <dgm:pt modelId="{255494C3-3EF9-4FFF-B09C-24939A01514B}" type="sibTrans" cxnId="{5C09CB23-A9D3-4BF4-BF1A-4CE97400BB2A}">
      <dgm:prSet/>
      <dgm:spPr/>
      <dgm:t>
        <a:bodyPr/>
        <a:lstStyle/>
        <a:p>
          <a:endParaRPr lang="en-ZA"/>
        </a:p>
      </dgm:t>
    </dgm:pt>
    <dgm:pt modelId="{52045889-4D2B-4C4C-A18B-649162AA7177}">
      <dgm:prSet/>
      <dgm:spPr/>
      <dgm:t>
        <a:bodyPr/>
        <a:lstStyle/>
        <a:p>
          <a:pPr rtl="0"/>
          <a:r>
            <a:rPr lang="en-ZA" dirty="0" smtClean="0"/>
            <a:t>Serialisation</a:t>
          </a:r>
          <a:endParaRPr lang="en-ZA" dirty="0"/>
        </a:p>
      </dgm:t>
    </dgm:pt>
    <dgm:pt modelId="{E0168CDC-BC6B-42A4-8785-AFB7BA8C31EC}" type="parTrans" cxnId="{D6F76DF8-9092-4A5D-80CA-70AFE5DE9E7F}">
      <dgm:prSet/>
      <dgm:spPr/>
      <dgm:t>
        <a:bodyPr/>
        <a:lstStyle/>
        <a:p>
          <a:endParaRPr lang="en-ZA"/>
        </a:p>
      </dgm:t>
    </dgm:pt>
    <dgm:pt modelId="{CA02AEE7-49F2-4C14-81DF-E75136F06E6C}" type="sibTrans" cxnId="{D6F76DF8-9092-4A5D-80CA-70AFE5DE9E7F}">
      <dgm:prSet/>
      <dgm:spPr/>
      <dgm:t>
        <a:bodyPr/>
        <a:lstStyle/>
        <a:p>
          <a:endParaRPr lang="en-ZA"/>
        </a:p>
      </dgm:t>
    </dgm:pt>
    <dgm:pt modelId="{8BB84BB1-3359-4A06-A12C-97177BAD52FA}">
      <dgm:prSet/>
      <dgm:spPr/>
      <dgm:t>
        <a:bodyPr/>
        <a:lstStyle/>
        <a:p>
          <a:pPr rtl="0"/>
          <a:r>
            <a:rPr lang="en-ZA" dirty="0" smtClean="0"/>
            <a:t>Data Binding</a:t>
          </a:r>
          <a:endParaRPr lang="en-ZA" dirty="0"/>
        </a:p>
      </dgm:t>
    </dgm:pt>
    <dgm:pt modelId="{66B8CE53-1E65-4EAD-A6CD-F1BAD765EF4E}" type="parTrans" cxnId="{392AFE78-27DE-4844-A7FC-67EA38EBD281}">
      <dgm:prSet/>
      <dgm:spPr/>
      <dgm:t>
        <a:bodyPr/>
        <a:lstStyle/>
        <a:p>
          <a:endParaRPr lang="en-ZA"/>
        </a:p>
      </dgm:t>
    </dgm:pt>
    <dgm:pt modelId="{16A42185-6CA7-4E3E-BA78-3D3595B76E91}" type="sibTrans" cxnId="{392AFE78-27DE-4844-A7FC-67EA38EBD281}">
      <dgm:prSet/>
      <dgm:spPr/>
      <dgm:t>
        <a:bodyPr/>
        <a:lstStyle/>
        <a:p>
          <a:endParaRPr lang="en-ZA"/>
        </a:p>
      </dgm:t>
    </dgm:pt>
    <dgm:pt modelId="{60A451F4-C53D-44EF-AEF5-4EA16B6D4F41}">
      <dgm:prSet/>
      <dgm:spPr/>
      <dgm:t>
        <a:bodyPr/>
        <a:lstStyle/>
        <a:p>
          <a:pPr rtl="0"/>
          <a:r>
            <a:rPr lang="en-ZA" dirty="0" smtClean="0"/>
            <a:t>ORM/DAL</a:t>
          </a:r>
          <a:endParaRPr lang="en-ZA" dirty="0"/>
        </a:p>
      </dgm:t>
    </dgm:pt>
    <dgm:pt modelId="{40869D25-8A69-4A57-8ADB-9EA7EC545965}" type="parTrans" cxnId="{48F9429D-A7D2-4379-8B0D-ABCE51FBF0CA}">
      <dgm:prSet/>
      <dgm:spPr/>
      <dgm:t>
        <a:bodyPr/>
        <a:lstStyle/>
        <a:p>
          <a:endParaRPr lang="en-ZA"/>
        </a:p>
      </dgm:t>
    </dgm:pt>
    <dgm:pt modelId="{3C0BCB6C-C352-498A-810D-477666343508}" type="sibTrans" cxnId="{48F9429D-A7D2-4379-8B0D-ABCE51FBF0CA}">
      <dgm:prSet/>
      <dgm:spPr/>
      <dgm:t>
        <a:bodyPr/>
        <a:lstStyle/>
        <a:p>
          <a:endParaRPr lang="en-ZA"/>
        </a:p>
      </dgm:t>
    </dgm:pt>
    <dgm:pt modelId="{026BABEA-26DF-4476-8BA8-FD09EBA6BCE3}">
      <dgm:prSet/>
      <dgm:spPr/>
      <dgm:t>
        <a:bodyPr/>
        <a:lstStyle/>
        <a:p>
          <a:pPr rtl="0"/>
          <a:r>
            <a:rPr lang="en-ZA" dirty="0" smtClean="0"/>
            <a:t>Working with unknowns &amp; Tooling</a:t>
          </a:r>
          <a:endParaRPr lang="en-ZA" dirty="0"/>
        </a:p>
      </dgm:t>
    </dgm:pt>
    <dgm:pt modelId="{6EAA1CC4-8329-4743-86F9-53FF67D5F0E4}" type="parTrans" cxnId="{84D25C2A-EDF6-40CA-A4E4-172D167CC2EF}">
      <dgm:prSet/>
      <dgm:spPr/>
      <dgm:t>
        <a:bodyPr/>
        <a:lstStyle/>
        <a:p>
          <a:endParaRPr lang="en-ZA"/>
        </a:p>
      </dgm:t>
    </dgm:pt>
    <dgm:pt modelId="{DC319820-F097-41CD-B8EA-BE12B17D5293}" type="sibTrans" cxnId="{84D25C2A-EDF6-40CA-A4E4-172D167CC2EF}">
      <dgm:prSet/>
      <dgm:spPr/>
      <dgm:t>
        <a:bodyPr/>
        <a:lstStyle/>
        <a:p>
          <a:endParaRPr lang="en-ZA"/>
        </a:p>
      </dgm:t>
    </dgm:pt>
    <dgm:pt modelId="{BFFE91CA-2CCD-4648-A3EA-62EF710DD352}">
      <dgm:prSet/>
      <dgm:spPr/>
      <dgm:t>
        <a:bodyPr/>
        <a:lstStyle/>
        <a:p>
          <a:pPr rtl="0"/>
          <a:r>
            <a:rPr lang="en-ZA" dirty="0" smtClean="0"/>
            <a:t>DSL-like features</a:t>
          </a:r>
          <a:endParaRPr lang="en-ZA" dirty="0"/>
        </a:p>
      </dgm:t>
    </dgm:pt>
    <dgm:pt modelId="{E1D4B82D-604D-4170-8361-98A32619024C}" type="parTrans" cxnId="{D05B8DCE-B3F7-4FE2-ACAB-C6EE1174B5B7}">
      <dgm:prSet/>
      <dgm:spPr/>
      <dgm:t>
        <a:bodyPr/>
        <a:lstStyle/>
        <a:p>
          <a:endParaRPr lang="en-ZA"/>
        </a:p>
      </dgm:t>
    </dgm:pt>
    <dgm:pt modelId="{4DEEFBBF-7082-4B60-A06C-484547090C7E}" type="sibTrans" cxnId="{D05B8DCE-B3F7-4FE2-ACAB-C6EE1174B5B7}">
      <dgm:prSet/>
      <dgm:spPr/>
      <dgm:t>
        <a:bodyPr/>
        <a:lstStyle/>
        <a:p>
          <a:endParaRPr lang="en-ZA"/>
        </a:p>
      </dgm:t>
    </dgm:pt>
    <dgm:pt modelId="{98437BDF-0033-401D-8376-5C0DADC4B1F1}">
      <dgm:prSet/>
      <dgm:spPr/>
      <dgm:t>
        <a:bodyPr/>
        <a:lstStyle/>
        <a:p>
          <a:pPr rtl="0"/>
          <a:r>
            <a:rPr lang="en-ZA" dirty="0" smtClean="0"/>
            <a:t>Visual Studio</a:t>
          </a:r>
        </a:p>
        <a:p>
          <a:pPr rtl="0"/>
          <a:r>
            <a:rPr lang="en-ZA" dirty="0" smtClean="0"/>
            <a:t>Reflector</a:t>
          </a:r>
        </a:p>
        <a:p>
          <a:pPr rtl="0"/>
          <a:r>
            <a:rPr lang="en-ZA" dirty="0" err="1" smtClean="0"/>
            <a:t>NDpend</a:t>
          </a:r>
          <a:endParaRPr lang="en-ZA" dirty="0"/>
        </a:p>
      </dgm:t>
    </dgm:pt>
    <dgm:pt modelId="{23A891AB-C0BC-496A-93CC-2C616CB4A533}" type="parTrans" cxnId="{B0FA5D51-C448-456A-80C3-E68A536C5E38}">
      <dgm:prSet/>
      <dgm:spPr/>
      <dgm:t>
        <a:bodyPr/>
        <a:lstStyle/>
        <a:p>
          <a:endParaRPr lang="en-ZA"/>
        </a:p>
      </dgm:t>
    </dgm:pt>
    <dgm:pt modelId="{EF67D399-A8D4-441F-AE18-863ED85D8ED4}" type="sibTrans" cxnId="{B0FA5D51-C448-456A-80C3-E68A536C5E38}">
      <dgm:prSet/>
      <dgm:spPr/>
      <dgm:t>
        <a:bodyPr/>
        <a:lstStyle/>
        <a:p>
          <a:endParaRPr lang="en-ZA"/>
        </a:p>
      </dgm:t>
    </dgm:pt>
    <dgm:pt modelId="{8A862A7C-91DB-46D0-9D9B-61E1F7A3E326}" type="pres">
      <dgm:prSet presAssocID="{35354557-FE00-4AB3-A28E-8DED562948BF}" presName="Name0" presStyleCnt="0">
        <dgm:presLayoutVars>
          <dgm:chMax val="1"/>
          <dgm:dir/>
          <dgm:animLvl val="ctr"/>
          <dgm:resizeHandles val="exact"/>
        </dgm:presLayoutVars>
      </dgm:prSet>
      <dgm:spPr/>
      <dgm:t>
        <a:bodyPr/>
        <a:lstStyle/>
        <a:p>
          <a:endParaRPr lang="en-ZA"/>
        </a:p>
      </dgm:t>
    </dgm:pt>
    <dgm:pt modelId="{596FC470-482B-418E-A78C-85C07C4A6B7B}" type="pres">
      <dgm:prSet presAssocID="{026BABEA-26DF-4476-8BA8-FD09EBA6BCE3}" presName="centerShape" presStyleLbl="node0" presStyleIdx="0" presStyleCnt="1"/>
      <dgm:spPr/>
      <dgm:t>
        <a:bodyPr/>
        <a:lstStyle/>
        <a:p>
          <a:endParaRPr lang="en-ZA"/>
        </a:p>
      </dgm:t>
    </dgm:pt>
    <dgm:pt modelId="{F446CF00-A0E0-41DC-819A-71BC8643B5B0}" type="pres">
      <dgm:prSet presAssocID="{735C2683-B789-449B-B519-12DFBF3E04AF}" presName="node" presStyleLbl="node1" presStyleIdx="0" presStyleCnt="6">
        <dgm:presLayoutVars>
          <dgm:bulletEnabled val="1"/>
        </dgm:presLayoutVars>
      </dgm:prSet>
      <dgm:spPr/>
      <dgm:t>
        <a:bodyPr/>
        <a:lstStyle/>
        <a:p>
          <a:endParaRPr lang="en-ZA"/>
        </a:p>
      </dgm:t>
    </dgm:pt>
    <dgm:pt modelId="{2BCE0135-8B49-4510-A7EC-DC0553B8022B}" type="pres">
      <dgm:prSet presAssocID="{735C2683-B789-449B-B519-12DFBF3E04AF}" presName="dummy" presStyleCnt="0"/>
      <dgm:spPr/>
    </dgm:pt>
    <dgm:pt modelId="{F2A81F3A-34AD-437C-876B-42814E4670C0}" type="pres">
      <dgm:prSet presAssocID="{255494C3-3EF9-4FFF-B09C-24939A01514B}" presName="sibTrans" presStyleLbl="sibTrans2D1" presStyleIdx="0" presStyleCnt="6"/>
      <dgm:spPr/>
      <dgm:t>
        <a:bodyPr/>
        <a:lstStyle/>
        <a:p>
          <a:endParaRPr lang="en-ZA"/>
        </a:p>
      </dgm:t>
    </dgm:pt>
    <dgm:pt modelId="{FFEF8EDE-3B23-45DC-8E8F-6D137FC775B6}" type="pres">
      <dgm:prSet presAssocID="{52045889-4D2B-4C4C-A18B-649162AA7177}" presName="node" presStyleLbl="node1" presStyleIdx="1" presStyleCnt="6">
        <dgm:presLayoutVars>
          <dgm:bulletEnabled val="1"/>
        </dgm:presLayoutVars>
      </dgm:prSet>
      <dgm:spPr/>
      <dgm:t>
        <a:bodyPr/>
        <a:lstStyle/>
        <a:p>
          <a:endParaRPr lang="en-ZA"/>
        </a:p>
      </dgm:t>
    </dgm:pt>
    <dgm:pt modelId="{D8197E3C-BEE2-4F8D-AD71-FB1832528E89}" type="pres">
      <dgm:prSet presAssocID="{52045889-4D2B-4C4C-A18B-649162AA7177}" presName="dummy" presStyleCnt="0"/>
      <dgm:spPr/>
    </dgm:pt>
    <dgm:pt modelId="{477DC548-6BE8-4A5C-9D8D-A39C9F65FB58}" type="pres">
      <dgm:prSet presAssocID="{CA02AEE7-49F2-4C14-81DF-E75136F06E6C}" presName="sibTrans" presStyleLbl="sibTrans2D1" presStyleIdx="1" presStyleCnt="6"/>
      <dgm:spPr/>
      <dgm:t>
        <a:bodyPr/>
        <a:lstStyle/>
        <a:p>
          <a:endParaRPr lang="en-ZA"/>
        </a:p>
      </dgm:t>
    </dgm:pt>
    <dgm:pt modelId="{9059CC73-7557-42F4-893C-DA556BBBCD28}" type="pres">
      <dgm:prSet presAssocID="{8BB84BB1-3359-4A06-A12C-97177BAD52FA}" presName="node" presStyleLbl="node1" presStyleIdx="2" presStyleCnt="6">
        <dgm:presLayoutVars>
          <dgm:bulletEnabled val="1"/>
        </dgm:presLayoutVars>
      </dgm:prSet>
      <dgm:spPr/>
      <dgm:t>
        <a:bodyPr/>
        <a:lstStyle/>
        <a:p>
          <a:endParaRPr lang="en-ZA"/>
        </a:p>
      </dgm:t>
    </dgm:pt>
    <dgm:pt modelId="{833DA093-62F1-4050-9DB3-6BC5FC247512}" type="pres">
      <dgm:prSet presAssocID="{8BB84BB1-3359-4A06-A12C-97177BAD52FA}" presName="dummy" presStyleCnt="0"/>
      <dgm:spPr/>
    </dgm:pt>
    <dgm:pt modelId="{69BEB721-5705-49F3-B6C4-4340C36B9FAD}" type="pres">
      <dgm:prSet presAssocID="{16A42185-6CA7-4E3E-BA78-3D3595B76E91}" presName="sibTrans" presStyleLbl="sibTrans2D1" presStyleIdx="2" presStyleCnt="6"/>
      <dgm:spPr/>
      <dgm:t>
        <a:bodyPr/>
        <a:lstStyle/>
        <a:p>
          <a:endParaRPr lang="en-ZA"/>
        </a:p>
      </dgm:t>
    </dgm:pt>
    <dgm:pt modelId="{1A34E148-92BC-42A9-965D-698288BA79BE}" type="pres">
      <dgm:prSet presAssocID="{60A451F4-C53D-44EF-AEF5-4EA16B6D4F41}" presName="node" presStyleLbl="node1" presStyleIdx="3" presStyleCnt="6">
        <dgm:presLayoutVars>
          <dgm:bulletEnabled val="1"/>
        </dgm:presLayoutVars>
      </dgm:prSet>
      <dgm:spPr/>
      <dgm:t>
        <a:bodyPr/>
        <a:lstStyle/>
        <a:p>
          <a:endParaRPr lang="en-ZA"/>
        </a:p>
      </dgm:t>
    </dgm:pt>
    <dgm:pt modelId="{46D8FB88-65D4-4F9F-B6CD-628CDBBC7879}" type="pres">
      <dgm:prSet presAssocID="{60A451F4-C53D-44EF-AEF5-4EA16B6D4F41}" presName="dummy" presStyleCnt="0"/>
      <dgm:spPr/>
    </dgm:pt>
    <dgm:pt modelId="{7B7C6E87-49B4-4BFC-BD4D-D13CBB6A5956}" type="pres">
      <dgm:prSet presAssocID="{3C0BCB6C-C352-498A-810D-477666343508}" presName="sibTrans" presStyleLbl="sibTrans2D1" presStyleIdx="3" presStyleCnt="6"/>
      <dgm:spPr/>
      <dgm:t>
        <a:bodyPr/>
        <a:lstStyle/>
        <a:p>
          <a:endParaRPr lang="en-ZA"/>
        </a:p>
      </dgm:t>
    </dgm:pt>
    <dgm:pt modelId="{A8FF07CA-4ADD-4A07-858E-D2FB577DF659}" type="pres">
      <dgm:prSet presAssocID="{BFFE91CA-2CCD-4648-A3EA-62EF710DD352}" presName="node" presStyleLbl="node1" presStyleIdx="4" presStyleCnt="6">
        <dgm:presLayoutVars>
          <dgm:bulletEnabled val="1"/>
        </dgm:presLayoutVars>
      </dgm:prSet>
      <dgm:spPr/>
      <dgm:t>
        <a:bodyPr/>
        <a:lstStyle/>
        <a:p>
          <a:endParaRPr lang="en-ZA"/>
        </a:p>
      </dgm:t>
    </dgm:pt>
    <dgm:pt modelId="{9CA75C1C-427F-4547-A97D-9A4C27A171FE}" type="pres">
      <dgm:prSet presAssocID="{BFFE91CA-2CCD-4648-A3EA-62EF710DD352}" presName="dummy" presStyleCnt="0"/>
      <dgm:spPr/>
    </dgm:pt>
    <dgm:pt modelId="{AAEE3555-7DAA-484D-A20F-6A4234FE726E}" type="pres">
      <dgm:prSet presAssocID="{4DEEFBBF-7082-4B60-A06C-484547090C7E}" presName="sibTrans" presStyleLbl="sibTrans2D1" presStyleIdx="4" presStyleCnt="6"/>
      <dgm:spPr/>
      <dgm:t>
        <a:bodyPr/>
        <a:lstStyle/>
        <a:p>
          <a:endParaRPr lang="en-ZA"/>
        </a:p>
      </dgm:t>
    </dgm:pt>
    <dgm:pt modelId="{6902049C-0B4B-4C33-88AA-5FA350DD91A4}" type="pres">
      <dgm:prSet presAssocID="{98437BDF-0033-401D-8376-5C0DADC4B1F1}" presName="node" presStyleLbl="node1" presStyleIdx="5" presStyleCnt="6">
        <dgm:presLayoutVars>
          <dgm:bulletEnabled val="1"/>
        </dgm:presLayoutVars>
      </dgm:prSet>
      <dgm:spPr/>
      <dgm:t>
        <a:bodyPr/>
        <a:lstStyle/>
        <a:p>
          <a:endParaRPr lang="en-ZA"/>
        </a:p>
      </dgm:t>
    </dgm:pt>
    <dgm:pt modelId="{FB8A9AEB-D3E8-43A2-8A0C-FC3DF5D5D21E}" type="pres">
      <dgm:prSet presAssocID="{98437BDF-0033-401D-8376-5C0DADC4B1F1}" presName="dummy" presStyleCnt="0"/>
      <dgm:spPr/>
    </dgm:pt>
    <dgm:pt modelId="{9924A072-0E0F-456D-9B98-40E50B97EF3D}" type="pres">
      <dgm:prSet presAssocID="{EF67D399-A8D4-441F-AE18-863ED85D8ED4}" presName="sibTrans" presStyleLbl="sibTrans2D1" presStyleIdx="5" presStyleCnt="6"/>
      <dgm:spPr/>
      <dgm:t>
        <a:bodyPr/>
        <a:lstStyle/>
        <a:p>
          <a:endParaRPr lang="en-ZA"/>
        </a:p>
      </dgm:t>
    </dgm:pt>
  </dgm:ptLst>
  <dgm:cxnLst>
    <dgm:cxn modelId="{D05B8DCE-B3F7-4FE2-ACAB-C6EE1174B5B7}" srcId="{026BABEA-26DF-4476-8BA8-FD09EBA6BCE3}" destId="{BFFE91CA-2CCD-4648-A3EA-62EF710DD352}" srcOrd="4" destOrd="0" parTransId="{E1D4B82D-604D-4170-8361-98A32619024C}" sibTransId="{4DEEFBBF-7082-4B60-A06C-484547090C7E}"/>
    <dgm:cxn modelId="{B0FA5D51-C448-456A-80C3-E68A536C5E38}" srcId="{026BABEA-26DF-4476-8BA8-FD09EBA6BCE3}" destId="{98437BDF-0033-401D-8376-5C0DADC4B1F1}" srcOrd="5" destOrd="0" parTransId="{23A891AB-C0BC-496A-93CC-2C616CB4A533}" sibTransId="{EF67D399-A8D4-441F-AE18-863ED85D8ED4}"/>
    <dgm:cxn modelId="{5C09CB23-A9D3-4BF4-BF1A-4CE97400BB2A}" srcId="{026BABEA-26DF-4476-8BA8-FD09EBA6BCE3}" destId="{735C2683-B789-449B-B519-12DFBF3E04AF}" srcOrd="0" destOrd="0" parTransId="{AAA0B4A4-5CCB-4D06-B3E0-28C57122B05E}" sibTransId="{255494C3-3EF9-4FFF-B09C-24939A01514B}"/>
    <dgm:cxn modelId="{6D6859D7-EF76-4799-BA64-3209508A8E72}" type="presOf" srcId="{255494C3-3EF9-4FFF-B09C-24939A01514B}" destId="{F2A81F3A-34AD-437C-876B-42814E4670C0}" srcOrd="0" destOrd="0" presId="urn:microsoft.com/office/officeart/2005/8/layout/radial6"/>
    <dgm:cxn modelId="{392AFE78-27DE-4844-A7FC-67EA38EBD281}" srcId="{026BABEA-26DF-4476-8BA8-FD09EBA6BCE3}" destId="{8BB84BB1-3359-4A06-A12C-97177BAD52FA}" srcOrd="2" destOrd="0" parTransId="{66B8CE53-1E65-4EAD-A6CD-F1BAD765EF4E}" sibTransId="{16A42185-6CA7-4E3E-BA78-3D3595B76E91}"/>
    <dgm:cxn modelId="{6F8558C8-3449-43B5-855C-210EC4367E5E}" type="presOf" srcId="{3C0BCB6C-C352-498A-810D-477666343508}" destId="{7B7C6E87-49B4-4BFC-BD4D-D13CBB6A5956}" srcOrd="0" destOrd="0" presId="urn:microsoft.com/office/officeart/2005/8/layout/radial6"/>
    <dgm:cxn modelId="{48F9429D-A7D2-4379-8B0D-ABCE51FBF0CA}" srcId="{026BABEA-26DF-4476-8BA8-FD09EBA6BCE3}" destId="{60A451F4-C53D-44EF-AEF5-4EA16B6D4F41}" srcOrd="3" destOrd="0" parTransId="{40869D25-8A69-4A57-8ADB-9EA7EC545965}" sibTransId="{3C0BCB6C-C352-498A-810D-477666343508}"/>
    <dgm:cxn modelId="{41E5374B-11C1-4D7F-B7FF-60D52EE5DD5A}" type="presOf" srcId="{4DEEFBBF-7082-4B60-A06C-484547090C7E}" destId="{AAEE3555-7DAA-484D-A20F-6A4234FE726E}" srcOrd="0" destOrd="0" presId="urn:microsoft.com/office/officeart/2005/8/layout/radial6"/>
    <dgm:cxn modelId="{568F9CE7-F4B2-495E-B04C-4D3A18D94FDB}" type="presOf" srcId="{52045889-4D2B-4C4C-A18B-649162AA7177}" destId="{FFEF8EDE-3B23-45DC-8E8F-6D137FC775B6}" srcOrd="0" destOrd="0" presId="urn:microsoft.com/office/officeart/2005/8/layout/radial6"/>
    <dgm:cxn modelId="{2D827C6A-8E5B-4F0C-BB25-29A07F6E0E6C}" type="presOf" srcId="{16A42185-6CA7-4E3E-BA78-3D3595B76E91}" destId="{69BEB721-5705-49F3-B6C4-4340C36B9FAD}" srcOrd="0" destOrd="0" presId="urn:microsoft.com/office/officeart/2005/8/layout/radial6"/>
    <dgm:cxn modelId="{856657CC-6691-475D-BA45-BD4A9C4EB412}" type="presOf" srcId="{735C2683-B789-449B-B519-12DFBF3E04AF}" destId="{F446CF00-A0E0-41DC-819A-71BC8643B5B0}" srcOrd="0" destOrd="0" presId="urn:microsoft.com/office/officeart/2005/8/layout/radial6"/>
    <dgm:cxn modelId="{4FBAB83D-7CE0-4C29-88A2-F25C2CE86E46}" type="presOf" srcId="{BFFE91CA-2CCD-4648-A3EA-62EF710DD352}" destId="{A8FF07CA-4ADD-4A07-858E-D2FB577DF659}" srcOrd="0" destOrd="0" presId="urn:microsoft.com/office/officeart/2005/8/layout/radial6"/>
    <dgm:cxn modelId="{DFA1858B-8D6D-4F9F-881D-97C2B10E4E0C}" type="presOf" srcId="{35354557-FE00-4AB3-A28E-8DED562948BF}" destId="{8A862A7C-91DB-46D0-9D9B-61E1F7A3E326}" srcOrd="0" destOrd="0" presId="urn:microsoft.com/office/officeart/2005/8/layout/radial6"/>
    <dgm:cxn modelId="{F43BC9A4-15C1-4B57-B39F-E957CF71DE85}" type="presOf" srcId="{8BB84BB1-3359-4A06-A12C-97177BAD52FA}" destId="{9059CC73-7557-42F4-893C-DA556BBBCD28}" srcOrd="0" destOrd="0" presId="urn:microsoft.com/office/officeart/2005/8/layout/radial6"/>
    <dgm:cxn modelId="{E51AA972-C666-4A99-A522-77C735E24865}" type="presOf" srcId="{98437BDF-0033-401D-8376-5C0DADC4B1F1}" destId="{6902049C-0B4B-4C33-88AA-5FA350DD91A4}" srcOrd="0" destOrd="0" presId="urn:microsoft.com/office/officeart/2005/8/layout/radial6"/>
    <dgm:cxn modelId="{84D25C2A-EDF6-40CA-A4E4-172D167CC2EF}" srcId="{35354557-FE00-4AB3-A28E-8DED562948BF}" destId="{026BABEA-26DF-4476-8BA8-FD09EBA6BCE3}" srcOrd="0" destOrd="0" parTransId="{6EAA1CC4-8329-4743-86F9-53FF67D5F0E4}" sibTransId="{DC319820-F097-41CD-B8EA-BE12B17D5293}"/>
    <dgm:cxn modelId="{D5F9346E-35E8-4779-A020-B63EEA925823}" type="presOf" srcId="{EF67D399-A8D4-441F-AE18-863ED85D8ED4}" destId="{9924A072-0E0F-456D-9B98-40E50B97EF3D}" srcOrd="0" destOrd="0" presId="urn:microsoft.com/office/officeart/2005/8/layout/radial6"/>
    <dgm:cxn modelId="{72B195BB-45E2-4622-817B-149158F5D922}" type="presOf" srcId="{026BABEA-26DF-4476-8BA8-FD09EBA6BCE3}" destId="{596FC470-482B-418E-A78C-85C07C4A6B7B}" srcOrd="0" destOrd="0" presId="urn:microsoft.com/office/officeart/2005/8/layout/radial6"/>
    <dgm:cxn modelId="{CE483375-7A2E-40BC-84F2-031B2FB4AA22}" type="presOf" srcId="{CA02AEE7-49F2-4C14-81DF-E75136F06E6C}" destId="{477DC548-6BE8-4A5C-9D8D-A39C9F65FB58}" srcOrd="0" destOrd="0" presId="urn:microsoft.com/office/officeart/2005/8/layout/radial6"/>
    <dgm:cxn modelId="{D6F76DF8-9092-4A5D-80CA-70AFE5DE9E7F}" srcId="{026BABEA-26DF-4476-8BA8-FD09EBA6BCE3}" destId="{52045889-4D2B-4C4C-A18B-649162AA7177}" srcOrd="1" destOrd="0" parTransId="{E0168CDC-BC6B-42A4-8785-AFB7BA8C31EC}" sibTransId="{CA02AEE7-49F2-4C14-81DF-E75136F06E6C}"/>
    <dgm:cxn modelId="{174DC633-6E28-4101-9FB1-1766C11F0172}" type="presOf" srcId="{60A451F4-C53D-44EF-AEF5-4EA16B6D4F41}" destId="{1A34E148-92BC-42A9-965D-698288BA79BE}" srcOrd="0" destOrd="0" presId="urn:microsoft.com/office/officeart/2005/8/layout/radial6"/>
    <dgm:cxn modelId="{848F72BC-2CE0-4069-8AE5-1D2893952445}" type="presParOf" srcId="{8A862A7C-91DB-46D0-9D9B-61E1F7A3E326}" destId="{596FC470-482B-418E-A78C-85C07C4A6B7B}" srcOrd="0" destOrd="0" presId="urn:microsoft.com/office/officeart/2005/8/layout/radial6"/>
    <dgm:cxn modelId="{2F4EDE49-409F-43F3-8199-96CFB377521B}" type="presParOf" srcId="{8A862A7C-91DB-46D0-9D9B-61E1F7A3E326}" destId="{F446CF00-A0E0-41DC-819A-71BC8643B5B0}" srcOrd="1" destOrd="0" presId="urn:microsoft.com/office/officeart/2005/8/layout/radial6"/>
    <dgm:cxn modelId="{C87015C0-820A-43A1-9EBB-E46F021C486B}" type="presParOf" srcId="{8A862A7C-91DB-46D0-9D9B-61E1F7A3E326}" destId="{2BCE0135-8B49-4510-A7EC-DC0553B8022B}" srcOrd="2" destOrd="0" presId="urn:microsoft.com/office/officeart/2005/8/layout/radial6"/>
    <dgm:cxn modelId="{39918C2C-3703-453A-9981-6B124F320828}" type="presParOf" srcId="{8A862A7C-91DB-46D0-9D9B-61E1F7A3E326}" destId="{F2A81F3A-34AD-437C-876B-42814E4670C0}" srcOrd="3" destOrd="0" presId="urn:microsoft.com/office/officeart/2005/8/layout/radial6"/>
    <dgm:cxn modelId="{6E6BD751-30C8-426F-91F0-578A6CDC7391}" type="presParOf" srcId="{8A862A7C-91DB-46D0-9D9B-61E1F7A3E326}" destId="{FFEF8EDE-3B23-45DC-8E8F-6D137FC775B6}" srcOrd="4" destOrd="0" presId="urn:microsoft.com/office/officeart/2005/8/layout/radial6"/>
    <dgm:cxn modelId="{254DDEF3-02AA-433A-9477-B8F978947AAA}" type="presParOf" srcId="{8A862A7C-91DB-46D0-9D9B-61E1F7A3E326}" destId="{D8197E3C-BEE2-4F8D-AD71-FB1832528E89}" srcOrd="5" destOrd="0" presId="urn:microsoft.com/office/officeart/2005/8/layout/radial6"/>
    <dgm:cxn modelId="{F9A4257C-3333-482B-96C0-F3CE138F1848}" type="presParOf" srcId="{8A862A7C-91DB-46D0-9D9B-61E1F7A3E326}" destId="{477DC548-6BE8-4A5C-9D8D-A39C9F65FB58}" srcOrd="6" destOrd="0" presId="urn:microsoft.com/office/officeart/2005/8/layout/radial6"/>
    <dgm:cxn modelId="{D916757E-A1A7-43E6-8CBE-34C2F27D9F4C}" type="presParOf" srcId="{8A862A7C-91DB-46D0-9D9B-61E1F7A3E326}" destId="{9059CC73-7557-42F4-893C-DA556BBBCD28}" srcOrd="7" destOrd="0" presId="urn:microsoft.com/office/officeart/2005/8/layout/radial6"/>
    <dgm:cxn modelId="{29909206-D7DB-4B37-B529-7603894D18C9}" type="presParOf" srcId="{8A862A7C-91DB-46D0-9D9B-61E1F7A3E326}" destId="{833DA093-62F1-4050-9DB3-6BC5FC247512}" srcOrd="8" destOrd="0" presId="urn:microsoft.com/office/officeart/2005/8/layout/radial6"/>
    <dgm:cxn modelId="{0F629387-CE6F-414E-8632-2696DEB60B0D}" type="presParOf" srcId="{8A862A7C-91DB-46D0-9D9B-61E1F7A3E326}" destId="{69BEB721-5705-49F3-B6C4-4340C36B9FAD}" srcOrd="9" destOrd="0" presId="urn:microsoft.com/office/officeart/2005/8/layout/radial6"/>
    <dgm:cxn modelId="{867684E2-30B3-4522-96E0-CA140A6E1ECC}" type="presParOf" srcId="{8A862A7C-91DB-46D0-9D9B-61E1F7A3E326}" destId="{1A34E148-92BC-42A9-965D-698288BA79BE}" srcOrd="10" destOrd="0" presId="urn:microsoft.com/office/officeart/2005/8/layout/radial6"/>
    <dgm:cxn modelId="{7E3EB0F0-FFE8-4931-AF97-8673E02B8FA0}" type="presParOf" srcId="{8A862A7C-91DB-46D0-9D9B-61E1F7A3E326}" destId="{46D8FB88-65D4-4F9F-B6CD-628CDBBC7879}" srcOrd="11" destOrd="0" presId="urn:microsoft.com/office/officeart/2005/8/layout/radial6"/>
    <dgm:cxn modelId="{9B1D8958-6E0D-43B6-89C8-992A0AC82A2F}" type="presParOf" srcId="{8A862A7C-91DB-46D0-9D9B-61E1F7A3E326}" destId="{7B7C6E87-49B4-4BFC-BD4D-D13CBB6A5956}" srcOrd="12" destOrd="0" presId="urn:microsoft.com/office/officeart/2005/8/layout/radial6"/>
    <dgm:cxn modelId="{34E3026B-D501-4070-B52B-8D92784E8D52}" type="presParOf" srcId="{8A862A7C-91DB-46D0-9D9B-61E1F7A3E326}" destId="{A8FF07CA-4ADD-4A07-858E-D2FB577DF659}" srcOrd="13" destOrd="0" presId="urn:microsoft.com/office/officeart/2005/8/layout/radial6"/>
    <dgm:cxn modelId="{3F3D7FA2-2DAD-4AA7-B52A-D5B059428B1A}" type="presParOf" srcId="{8A862A7C-91DB-46D0-9D9B-61E1F7A3E326}" destId="{9CA75C1C-427F-4547-A97D-9A4C27A171FE}" srcOrd="14" destOrd="0" presId="urn:microsoft.com/office/officeart/2005/8/layout/radial6"/>
    <dgm:cxn modelId="{5DE3D478-755A-4526-B0A8-D407E9831732}" type="presParOf" srcId="{8A862A7C-91DB-46D0-9D9B-61E1F7A3E326}" destId="{AAEE3555-7DAA-484D-A20F-6A4234FE726E}" srcOrd="15" destOrd="0" presId="urn:microsoft.com/office/officeart/2005/8/layout/radial6"/>
    <dgm:cxn modelId="{627A4F6B-5CC6-4557-877C-1C20E91E2404}" type="presParOf" srcId="{8A862A7C-91DB-46D0-9D9B-61E1F7A3E326}" destId="{6902049C-0B4B-4C33-88AA-5FA350DD91A4}" srcOrd="16" destOrd="0" presId="urn:microsoft.com/office/officeart/2005/8/layout/radial6"/>
    <dgm:cxn modelId="{4AC66D9F-49FE-4BC8-A59F-A94F72D1F074}" type="presParOf" srcId="{8A862A7C-91DB-46D0-9D9B-61E1F7A3E326}" destId="{FB8A9AEB-D3E8-43A2-8A0C-FC3DF5D5D21E}" srcOrd="17" destOrd="0" presId="urn:microsoft.com/office/officeart/2005/8/layout/radial6"/>
    <dgm:cxn modelId="{436B24A7-991C-4BDA-90DC-3569EEAF2825}" type="presParOf" srcId="{8A862A7C-91DB-46D0-9D9B-61E1F7A3E326}" destId="{9924A072-0E0F-456D-9B98-40E50B97EF3D}"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F4D95D-636D-4FF0-8D80-8BE4BA13005D}">
      <dsp:nvSpPr>
        <dsp:cNvPr id="0" name=""/>
        <dsp:cNvSpPr/>
      </dsp:nvSpPr>
      <dsp:spPr>
        <a:xfrm>
          <a:off x="133207" y="2501919"/>
          <a:ext cx="1995575" cy="657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ZA" sz="2600" kern="1200" dirty="0" smtClean="0"/>
            <a:t>Objects</a:t>
          </a:r>
          <a:endParaRPr lang="en-ZA" sz="2600" kern="1200" dirty="0"/>
        </a:p>
      </dsp:txBody>
      <dsp:txXfrm>
        <a:off x="133207" y="2501919"/>
        <a:ext cx="1995575" cy="657632"/>
      </dsp:txXfrm>
    </dsp:sp>
    <dsp:sp modelId="{3E3EF469-A9C2-4669-B59E-2AAC99D7290F}">
      <dsp:nvSpPr>
        <dsp:cNvPr id="0" name=""/>
        <dsp:cNvSpPr/>
      </dsp:nvSpPr>
      <dsp:spPr>
        <a:xfrm>
          <a:off x="130939" y="2301908"/>
          <a:ext cx="158738" cy="158738"/>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4DA02BC-A27B-4400-BF2D-E9B9C3AC2770}">
      <dsp:nvSpPr>
        <dsp:cNvPr id="0" name=""/>
        <dsp:cNvSpPr/>
      </dsp:nvSpPr>
      <dsp:spPr>
        <a:xfrm>
          <a:off x="242056" y="2079673"/>
          <a:ext cx="158738" cy="15873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7019A66-4174-46FD-89FD-191ABEF1207C}">
      <dsp:nvSpPr>
        <dsp:cNvPr id="0" name=""/>
        <dsp:cNvSpPr/>
      </dsp:nvSpPr>
      <dsp:spPr>
        <a:xfrm>
          <a:off x="508738" y="2124120"/>
          <a:ext cx="249446" cy="24944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DE00BFB-B49F-4B40-A5AA-FD0D364A978B}">
      <dsp:nvSpPr>
        <dsp:cNvPr id="0" name=""/>
        <dsp:cNvSpPr/>
      </dsp:nvSpPr>
      <dsp:spPr>
        <a:xfrm>
          <a:off x="730972" y="1879662"/>
          <a:ext cx="158738" cy="158738"/>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6ABFD0C-0679-4E85-ACB0-C49C2F762DE1}">
      <dsp:nvSpPr>
        <dsp:cNvPr id="0" name=""/>
        <dsp:cNvSpPr/>
      </dsp:nvSpPr>
      <dsp:spPr>
        <a:xfrm>
          <a:off x="1019877" y="1790768"/>
          <a:ext cx="158738" cy="158738"/>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CD3622A-882F-4014-A9C4-1376724BD1CF}">
      <dsp:nvSpPr>
        <dsp:cNvPr id="0" name=""/>
        <dsp:cNvSpPr/>
      </dsp:nvSpPr>
      <dsp:spPr>
        <a:xfrm>
          <a:off x="1375453" y="1946333"/>
          <a:ext cx="158738" cy="158738"/>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0943583-FE0F-45A1-9D44-CD73C69FE078}">
      <dsp:nvSpPr>
        <dsp:cNvPr id="0" name=""/>
        <dsp:cNvSpPr/>
      </dsp:nvSpPr>
      <dsp:spPr>
        <a:xfrm>
          <a:off x="1597687" y="2057450"/>
          <a:ext cx="249446" cy="24944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4DE982F-7B92-475C-8046-E42885F0FDEC}">
      <dsp:nvSpPr>
        <dsp:cNvPr id="0" name=""/>
        <dsp:cNvSpPr/>
      </dsp:nvSpPr>
      <dsp:spPr>
        <a:xfrm>
          <a:off x="1908815" y="2301908"/>
          <a:ext cx="158738" cy="158738"/>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B39FE2-FFD1-44C1-BB43-402832A08F1C}">
      <dsp:nvSpPr>
        <dsp:cNvPr id="0" name=""/>
        <dsp:cNvSpPr/>
      </dsp:nvSpPr>
      <dsp:spPr>
        <a:xfrm>
          <a:off x="2042156" y="2546366"/>
          <a:ext cx="158738" cy="158738"/>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2594B0C-9A78-4E9F-9A30-4E39A2A8CF21}">
      <dsp:nvSpPr>
        <dsp:cNvPr id="0" name=""/>
        <dsp:cNvSpPr/>
      </dsp:nvSpPr>
      <dsp:spPr>
        <a:xfrm>
          <a:off x="886537" y="2079673"/>
          <a:ext cx="408185" cy="408185"/>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2D21722-CD2B-4AB7-92C9-17C2A31D229F}">
      <dsp:nvSpPr>
        <dsp:cNvPr id="0" name=""/>
        <dsp:cNvSpPr/>
      </dsp:nvSpPr>
      <dsp:spPr>
        <a:xfrm>
          <a:off x="19822" y="2924165"/>
          <a:ext cx="158738" cy="158738"/>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E5D654E-FF30-4564-A9CB-114F05CD38AE}">
      <dsp:nvSpPr>
        <dsp:cNvPr id="0" name=""/>
        <dsp:cNvSpPr/>
      </dsp:nvSpPr>
      <dsp:spPr>
        <a:xfrm>
          <a:off x="153163" y="3124176"/>
          <a:ext cx="249446" cy="24944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1DB45B6-546F-4A49-8BB7-CE68E6E652F6}">
      <dsp:nvSpPr>
        <dsp:cNvPr id="0" name=""/>
        <dsp:cNvSpPr/>
      </dsp:nvSpPr>
      <dsp:spPr>
        <a:xfrm>
          <a:off x="486514" y="3301963"/>
          <a:ext cx="362831" cy="362831"/>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53D18F1-C3DE-489F-99A5-2C3E345F13D7}">
      <dsp:nvSpPr>
        <dsp:cNvPr id="0" name=""/>
        <dsp:cNvSpPr/>
      </dsp:nvSpPr>
      <dsp:spPr>
        <a:xfrm>
          <a:off x="953207" y="3590868"/>
          <a:ext cx="158738" cy="158738"/>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416E72D-9A4D-4083-9FE5-0090D55B32DA}">
      <dsp:nvSpPr>
        <dsp:cNvPr id="0" name=""/>
        <dsp:cNvSpPr/>
      </dsp:nvSpPr>
      <dsp:spPr>
        <a:xfrm>
          <a:off x="1042101" y="3301963"/>
          <a:ext cx="249446" cy="24944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9550D6C-D107-479D-AE38-922C62092E8B}">
      <dsp:nvSpPr>
        <dsp:cNvPr id="0" name=""/>
        <dsp:cNvSpPr/>
      </dsp:nvSpPr>
      <dsp:spPr>
        <a:xfrm>
          <a:off x="1264335" y="3613092"/>
          <a:ext cx="158738" cy="158738"/>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D42A00E-E75E-4AAA-9430-76FDBEAA41CD}">
      <dsp:nvSpPr>
        <dsp:cNvPr id="0" name=""/>
        <dsp:cNvSpPr/>
      </dsp:nvSpPr>
      <dsp:spPr>
        <a:xfrm>
          <a:off x="1464346" y="3257516"/>
          <a:ext cx="362831" cy="36283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51CBE56-C4AA-4F0A-A367-F451B1E0E364}">
      <dsp:nvSpPr>
        <dsp:cNvPr id="0" name=""/>
        <dsp:cNvSpPr/>
      </dsp:nvSpPr>
      <dsp:spPr>
        <a:xfrm>
          <a:off x="1953262" y="3168623"/>
          <a:ext cx="249446" cy="24944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740910A-938B-43FE-B154-96CCECD6A371}">
      <dsp:nvSpPr>
        <dsp:cNvPr id="0" name=""/>
        <dsp:cNvSpPr/>
      </dsp:nvSpPr>
      <dsp:spPr>
        <a:xfrm>
          <a:off x="2202709" y="2123751"/>
          <a:ext cx="732590" cy="1398594"/>
        </a:xfrm>
        <a:prstGeom prst="chevron">
          <a:avLst>
            <a:gd name="adj" fmla="val 623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16DAE99-1B97-476E-A8EE-85D1A0A0EF75}">
      <dsp:nvSpPr>
        <dsp:cNvPr id="0" name=""/>
        <dsp:cNvSpPr/>
      </dsp:nvSpPr>
      <dsp:spPr>
        <a:xfrm>
          <a:off x="2935299" y="2124430"/>
          <a:ext cx="1997972" cy="1398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ZA" sz="2600" kern="1200" dirty="0" smtClean="0"/>
            <a:t>Meta Data</a:t>
          </a:r>
          <a:endParaRPr lang="en-ZA" sz="2600" kern="1200" dirty="0"/>
        </a:p>
      </dsp:txBody>
      <dsp:txXfrm>
        <a:off x="2935299" y="2124430"/>
        <a:ext cx="1997972" cy="1398581"/>
      </dsp:txXfrm>
    </dsp:sp>
    <dsp:sp modelId="{E730068D-148E-4501-BEE4-A4D1524CC7FB}">
      <dsp:nvSpPr>
        <dsp:cNvPr id="0" name=""/>
        <dsp:cNvSpPr/>
      </dsp:nvSpPr>
      <dsp:spPr>
        <a:xfrm>
          <a:off x="4933272" y="2123751"/>
          <a:ext cx="732590" cy="1398594"/>
        </a:xfrm>
        <a:prstGeom prst="chevron">
          <a:avLst>
            <a:gd name="adj" fmla="val 6231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8F215F-551F-484E-A47E-6BF8ED387B7F}">
      <dsp:nvSpPr>
        <dsp:cNvPr id="0" name=""/>
        <dsp:cNvSpPr/>
      </dsp:nvSpPr>
      <dsp:spPr>
        <a:xfrm>
          <a:off x="5745781" y="2008168"/>
          <a:ext cx="1698276" cy="169827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ZA" sz="2600" kern="1200" dirty="0" smtClean="0"/>
            <a:t>Runtime Dynamic Usage</a:t>
          </a:r>
          <a:endParaRPr lang="en-ZA" sz="2600" kern="1200" dirty="0"/>
        </a:p>
      </dsp:txBody>
      <dsp:txXfrm>
        <a:off x="5994488" y="2256875"/>
        <a:ext cx="1200862" cy="1200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4A072-0E0F-456D-9B98-40E50B97EF3D}">
      <dsp:nvSpPr>
        <dsp:cNvPr id="0" name=""/>
        <dsp:cNvSpPr/>
      </dsp:nvSpPr>
      <dsp:spPr>
        <a:xfrm>
          <a:off x="1619149" y="628549"/>
          <a:ext cx="4305500" cy="4305500"/>
        </a:xfrm>
        <a:prstGeom prst="blockArc">
          <a:avLst>
            <a:gd name="adj1" fmla="val 12600000"/>
            <a:gd name="adj2" fmla="val 16200000"/>
            <a:gd name="adj3" fmla="val 4519"/>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AEE3555-7DAA-484D-A20F-6A4234FE726E}">
      <dsp:nvSpPr>
        <dsp:cNvPr id="0" name=""/>
        <dsp:cNvSpPr/>
      </dsp:nvSpPr>
      <dsp:spPr>
        <a:xfrm>
          <a:off x="1619149" y="628549"/>
          <a:ext cx="4305500" cy="4305500"/>
        </a:xfrm>
        <a:prstGeom prst="blockArc">
          <a:avLst>
            <a:gd name="adj1" fmla="val 9000000"/>
            <a:gd name="adj2" fmla="val 12600000"/>
            <a:gd name="adj3" fmla="val 4519"/>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B7C6E87-49B4-4BFC-BD4D-D13CBB6A5956}">
      <dsp:nvSpPr>
        <dsp:cNvPr id="0" name=""/>
        <dsp:cNvSpPr/>
      </dsp:nvSpPr>
      <dsp:spPr>
        <a:xfrm>
          <a:off x="1619149" y="628549"/>
          <a:ext cx="4305500" cy="4305500"/>
        </a:xfrm>
        <a:prstGeom prst="blockArc">
          <a:avLst>
            <a:gd name="adj1" fmla="val 5400000"/>
            <a:gd name="adj2" fmla="val 9000000"/>
            <a:gd name="adj3" fmla="val 4519"/>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9BEB721-5705-49F3-B6C4-4340C36B9FAD}">
      <dsp:nvSpPr>
        <dsp:cNvPr id="0" name=""/>
        <dsp:cNvSpPr/>
      </dsp:nvSpPr>
      <dsp:spPr>
        <a:xfrm>
          <a:off x="1619149" y="628549"/>
          <a:ext cx="4305500" cy="4305500"/>
        </a:xfrm>
        <a:prstGeom prst="blockArc">
          <a:avLst>
            <a:gd name="adj1" fmla="val 1800000"/>
            <a:gd name="adj2" fmla="val 5400000"/>
            <a:gd name="adj3" fmla="val 4519"/>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77DC548-6BE8-4A5C-9D8D-A39C9F65FB58}">
      <dsp:nvSpPr>
        <dsp:cNvPr id="0" name=""/>
        <dsp:cNvSpPr/>
      </dsp:nvSpPr>
      <dsp:spPr>
        <a:xfrm>
          <a:off x="1619149" y="628549"/>
          <a:ext cx="4305500" cy="4305500"/>
        </a:xfrm>
        <a:prstGeom prst="blockArc">
          <a:avLst>
            <a:gd name="adj1" fmla="val 19800000"/>
            <a:gd name="adj2" fmla="val 1800000"/>
            <a:gd name="adj3" fmla="val 4519"/>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2A81F3A-34AD-437C-876B-42814E4670C0}">
      <dsp:nvSpPr>
        <dsp:cNvPr id="0" name=""/>
        <dsp:cNvSpPr/>
      </dsp:nvSpPr>
      <dsp:spPr>
        <a:xfrm>
          <a:off x="1619149" y="628549"/>
          <a:ext cx="4305500" cy="4305500"/>
        </a:xfrm>
        <a:prstGeom prst="blockArc">
          <a:avLst>
            <a:gd name="adj1" fmla="val 16200000"/>
            <a:gd name="adj2" fmla="val 19800000"/>
            <a:gd name="adj3" fmla="val 4519"/>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96FC470-482B-418E-A78C-85C07C4A6B7B}">
      <dsp:nvSpPr>
        <dsp:cNvPr id="0" name=""/>
        <dsp:cNvSpPr/>
      </dsp:nvSpPr>
      <dsp:spPr>
        <a:xfrm>
          <a:off x="2806824" y="1816224"/>
          <a:ext cx="1930151" cy="193015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rtl="0">
            <a:lnSpc>
              <a:spcPct val="90000"/>
            </a:lnSpc>
            <a:spcBef>
              <a:spcPct val="0"/>
            </a:spcBef>
            <a:spcAft>
              <a:spcPct val="35000"/>
            </a:spcAft>
          </a:pPr>
          <a:r>
            <a:rPr lang="en-ZA" sz="2300" kern="1200" dirty="0" smtClean="0"/>
            <a:t>Working with unknowns &amp; Tooling</a:t>
          </a:r>
          <a:endParaRPr lang="en-ZA" sz="2300" kern="1200" dirty="0"/>
        </a:p>
      </dsp:txBody>
      <dsp:txXfrm>
        <a:off x="3089488" y="2098888"/>
        <a:ext cx="1364823" cy="1364823"/>
      </dsp:txXfrm>
    </dsp:sp>
    <dsp:sp modelId="{F446CF00-A0E0-41DC-819A-71BC8643B5B0}">
      <dsp:nvSpPr>
        <dsp:cNvPr id="0" name=""/>
        <dsp:cNvSpPr/>
      </dsp:nvSpPr>
      <dsp:spPr>
        <a:xfrm>
          <a:off x="3096346" y="1636"/>
          <a:ext cx="1351106" cy="135110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ZA" sz="1300" kern="1200" dirty="0" smtClean="0"/>
            <a:t>Plug ins</a:t>
          </a:r>
          <a:endParaRPr lang="en-ZA" sz="1300" kern="1200" dirty="0"/>
        </a:p>
      </dsp:txBody>
      <dsp:txXfrm>
        <a:off x="3294211" y="199501"/>
        <a:ext cx="955376" cy="955376"/>
      </dsp:txXfrm>
    </dsp:sp>
    <dsp:sp modelId="{FFEF8EDE-3B23-45DC-8E8F-6D137FC775B6}">
      <dsp:nvSpPr>
        <dsp:cNvPr id="0" name=""/>
        <dsp:cNvSpPr/>
      </dsp:nvSpPr>
      <dsp:spPr>
        <a:xfrm>
          <a:off x="4918559" y="1053691"/>
          <a:ext cx="1351106" cy="135110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ZA" sz="1300" kern="1200" dirty="0" smtClean="0"/>
            <a:t>Serialisation</a:t>
          </a:r>
          <a:endParaRPr lang="en-ZA" sz="1300" kern="1200" dirty="0"/>
        </a:p>
      </dsp:txBody>
      <dsp:txXfrm>
        <a:off x="5116424" y="1251556"/>
        <a:ext cx="955376" cy="955376"/>
      </dsp:txXfrm>
    </dsp:sp>
    <dsp:sp modelId="{9059CC73-7557-42F4-893C-DA556BBBCD28}">
      <dsp:nvSpPr>
        <dsp:cNvPr id="0" name=""/>
        <dsp:cNvSpPr/>
      </dsp:nvSpPr>
      <dsp:spPr>
        <a:xfrm>
          <a:off x="4918559" y="3157801"/>
          <a:ext cx="1351106" cy="135110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ZA" sz="1300" kern="1200" dirty="0" smtClean="0"/>
            <a:t>Data Binding</a:t>
          </a:r>
          <a:endParaRPr lang="en-ZA" sz="1300" kern="1200" dirty="0"/>
        </a:p>
      </dsp:txBody>
      <dsp:txXfrm>
        <a:off x="5116424" y="3355666"/>
        <a:ext cx="955376" cy="955376"/>
      </dsp:txXfrm>
    </dsp:sp>
    <dsp:sp modelId="{1A34E148-92BC-42A9-965D-698288BA79BE}">
      <dsp:nvSpPr>
        <dsp:cNvPr id="0" name=""/>
        <dsp:cNvSpPr/>
      </dsp:nvSpPr>
      <dsp:spPr>
        <a:xfrm>
          <a:off x="3096346" y="4209857"/>
          <a:ext cx="1351106" cy="135110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ZA" sz="1300" kern="1200" dirty="0" smtClean="0"/>
            <a:t>ORM/DAL</a:t>
          </a:r>
          <a:endParaRPr lang="en-ZA" sz="1300" kern="1200" dirty="0"/>
        </a:p>
      </dsp:txBody>
      <dsp:txXfrm>
        <a:off x="3294211" y="4407722"/>
        <a:ext cx="955376" cy="955376"/>
      </dsp:txXfrm>
    </dsp:sp>
    <dsp:sp modelId="{A8FF07CA-4ADD-4A07-858E-D2FB577DF659}">
      <dsp:nvSpPr>
        <dsp:cNvPr id="0" name=""/>
        <dsp:cNvSpPr/>
      </dsp:nvSpPr>
      <dsp:spPr>
        <a:xfrm>
          <a:off x="1274133" y="3157801"/>
          <a:ext cx="1351106" cy="135110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ZA" sz="1300" kern="1200" dirty="0" smtClean="0"/>
            <a:t>DSL-like features</a:t>
          </a:r>
          <a:endParaRPr lang="en-ZA" sz="1300" kern="1200" dirty="0"/>
        </a:p>
      </dsp:txBody>
      <dsp:txXfrm>
        <a:off x="1471998" y="3355666"/>
        <a:ext cx="955376" cy="955376"/>
      </dsp:txXfrm>
    </dsp:sp>
    <dsp:sp modelId="{6902049C-0B4B-4C33-88AA-5FA350DD91A4}">
      <dsp:nvSpPr>
        <dsp:cNvPr id="0" name=""/>
        <dsp:cNvSpPr/>
      </dsp:nvSpPr>
      <dsp:spPr>
        <a:xfrm>
          <a:off x="1274133" y="1053691"/>
          <a:ext cx="1351106" cy="135110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ZA" sz="1300" kern="1200" dirty="0" smtClean="0"/>
            <a:t>Visual Studio</a:t>
          </a:r>
        </a:p>
        <a:p>
          <a:pPr lvl="0" algn="ctr" defTabSz="577850" rtl="0">
            <a:lnSpc>
              <a:spcPct val="90000"/>
            </a:lnSpc>
            <a:spcBef>
              <a:spcPct val="0"/>
            </a:spcBef>
            <a:spcAft>
              <a:spcPct val="35000"/>
            </a:spcAft>
          </a:pPr>
          <a:r>
            <a:rPr lang="en-ZA" sz="1300" kern="1200" dirty="0" smtClean="0"/>
            <a:t>Reflector</a:t>
          </a:r>
        </a:p>
        <a:p>
          <a:pPr lvl="0" algn="ctr" defTabSz="577850" rtl="0">
            <a:lnSpc>
              <a:spcPct val="90000"/>
            </a:lnSpc>
            <a:spcBef>
              <a:spcPct val="0"/>
            </a:spcBef>
            <a:spcAft>
              <a:spcPct val="35000"/>
            </a:spcAft>
          </a:pPr>
          <a:r>
            <a:rPr lang="en-ZA" sz="1300" kern="1200" dirty="0" err="1" smtClean="0"/>
            <a:t>NDpend</a:t>
          </a:r>
          <a:endParaRPr lang="en-ZA" sz="1300" kern="1200" dirty="0"/>
        </a:p>
      </dsp:txBody>
      <dsp:txXfrm>
        <a:off x="1471998" y="1251556"/>
        <a:ext cx="955376" cy="955376"/>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1">
  <dgm:title val=""/>
  <dgm:desc val=""/>
  <dgm:catLst>
    <dgm:cat type="process" pri="5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38DAD48A-AE5F-436D-8344-B44EAB537D7A}" type="datetimeFigureOut">
              <a:rPr lang="ru-RU" smtClean="0"/>
              <a:t>30.11.2015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234421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38DAD48A-AE5F-436D-8344-B44EAB537D7A}" type="datetimeFigureOut">
              <a:rPr lang="ru-RU" smtClean="0"/>
              <a:t>30.11.2015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54764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38DAD48A-AE5F-436D-8344-B44EAB537D7A}" type="datetimeFigureOut">
              <a:rPr lang="ru-RU" smtClean="0"/>
              <a:t>30.11.2015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3027218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endParaRPr lang="ru-RU"/>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Footer Placeholder 4"/>
          <p:cNvSpPr>
            <a:spLocks noGrp="1"/>
          </p:cNvSpPr>
          <p:nvPr>
            <p:ph type="ftr" sz="quarter" idx="10"/>
          </p:nvPr>
        </p:nvSpPr>
        <p:spPr>
          <a:xfrm>
            <a:off x="7541685" y="6307138"/>
            <a:ext cx="5767916" cy="457200"/>
          </a:xfrm>
        </p:spPr>
        <p:txBody>
          <a:bodyPr/>
          <a:lstStyle>
            <a:lvl1pPr>
              <a:defRPr/>
            </a:lvl1pPr>
          </a:lstStyle>
          <a:p>
            <a:r>
              <a:rPr lang="en-US" altLang="ru-RU"/>
              <a:t>Advanced .NET Programming/Session 1/Slide </a:t>
            </a:r>
            <a:fld id="{89263EB1-5935-44BE-9741-684B9355B053}" type="slidenum">
              <a:rPr lang="en-US" altLang="ru-RU"/>
              <a:pPr/>
              <a:t>‹#›</a:t>
            </a:fld>
            <a:r>
              <a:rPr lang="en-US" altLang="ru-RU"/>
              <a:t> of 39</a:t>
            </a:r>
            <a:endParaRPr lang="en-US" altLang="ru-RU">
              <a:latin typeface="+mn-lt"/>
            </a:endParaRPr>
          </a:p>
        </p:txBody>
      </p:sp>
    </p:spTree>
    <p:extLst>
      <p:ext uri="{BB962C8B-B14F-4D97-AF65-F5344CB8AC3E}">
        <p14:creationId xmlns:p14="http://schemas.microsoft.com/office/powerpoint/2010/main" val="143425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38DAD48A-AE5F-436D-8344-B44EAB537D7A}" type="datetimeFigureOut">
              <a:rPr lang="ru-RU" smtClean="0"/>
              <a:t>30.11.2015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311153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DAD48A-AE5F-436D-8344-B44EAB537D7A}" type="datetimeFigureOut">
              <a:rPr lang="ru-RU" smtClean="0"/>
              <a:t>30.11.2015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2157182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38DAD48A-AE5F-436D-8344-B44EAB537D7A}" type="datetimeFigureOut">
              <a:rPr lang="ru-RU" smtClean="0"/>
              <a:t>30.11.2015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28369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38DAD48A-AE5F-436D-8344-B44EAB537D7A}" type="datetimeFigureOut">
              <a:rPr lang="ru-RU" smtClean="0"/>
              <a:t>30.11.2015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413988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38DAD48A-AE5F-436D-8344-B44EAB537D7A}" type="datetimeFigureOut">
              <a:rPr lang="ru-RU" smtClean="0"/>
              <a:t>30.11.2015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72899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AD48A-AE5F-436D-8344-B44EAB537D7A}" type="datetimeFigureOut">
              <a:rPr lang="ru-RU" smtClean="0"/>
              <a:t>30.11.2015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144259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AD48A-AE5F-436D-8344-B44EAB537D7A}" type="datetimeFigureOut">
              <a:rPr lang="ru-RU" smtClean="0"/>
              <a:t>30.11.2015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283262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AD48A-AE5F-436D-8344-B44EAB537D7A}" type="datetimeFigureOut">
              <a:rPr lang="ru-RU" smtClean="0"/>
              <a:t>30.11.2015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3552DFF4-B84F-44E4-B2EA-DD8C9A015C65}" type="slidenum">
              <a:rPr lang="ru-RU" smtClean="0"/>
              <a:t>‹#›</a:t>
            </a:fld>
            <a:endParaRPr lang="ru-RU"/>
          </a:p>
        </p:txBody>
      </p:sp>
    </p:spTree>
    <p:extLst>
      <p:ext uri="{BB962C8B-B14F-4D97-AF65-F5344CB8AC3E}">
        <p14:creationId xmlns:p14="http://schemas.microsoft.com/office/powerpoint/2010/main" val="310623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AD48A-AE5F-436D-8344-B44EAB537D7A}" type="datetimeFigureOut">
              <a:rPr lang="ru-RU" smtClean="0"/>
              <a:t>30.11.2015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2DFF4-B84F-44E4-B2EA-DD8C9A015C65}" type="slidenum">
              <a:rPr lang="ru-RU" smtClean="0"/>
              <a:t>‹#›</a:t>
            </a:fld>
            <a:endParaRPr lang="ru-RU"/>
          </a:p>
        </p:txBody>
      </p:sp>
    </p:spTree>
    <p:extLst>
      <p:ext uri="{BB962C8B-B14F-4D97-AF65-F5344CB8AC3E}">
        <p14:creationId xmlns:p14="http://schemas.microsoft.com/office/powerpoint/2010/main" val="3414370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95000"/>
              </a:lnSpc>
            </a:pPr>
            <a:r>
              <a:rPr lang="en-US" sz="2000" i="1" dirty="0" smtClean="0">
                <a:solidFill>
                  <a:srgbClr val="000000"/>
                </a:solidFill>
              </a:rPr>
              <a:t>Reflection</a:t>
            </a:r>
            <a:r>
              <a:rPr lang="en-US" sz="2000" dirty="0" smtClean="0">
                <a:solidFill>
                  <a:srgbClr val="000000"/>
                </a:solidFill>
              </a:rPr>
              <a:t> is a generic term that describes the ability to inspect and manipulate program elements at runtime . </a:t>
            </a:r>
            <a:endParaRPr lang="en-US" sz="2000" dirty="0" smtClean="0">
              <a:latin typeface="Times New Roman" pitchFamily="18" charset="0"/>
            </a:endParaRPr>
          </a:p>
          <a:p>
            <a:pPr>
              <a:lnSpc>
                <a:spcPct val="95000"/>
              </a:lnSpc>
            </a:pPr>
            <a:endParaRPr lang="en-US" sz="2000" dirty="0" smtClean="0">
              <a:solidFill>
                <a:srgbClr val="000000"/>
              </a:solidFill>
            </a:endParaRPr>
          </a:p>
          <a:p>
            <a:pPr>
              <a:lnSpc>
                <a:spcPct val="95000"/>
              </a:lnSpc>
            </a:pPr>
            <a:r>
              <a:rPr lang="en-US" sz="2000" dirty="0" smtClean="0">
                <a:solidFill>
                  <a:srgbClr val="000000"/>
                </a:solidFill>
              </a:rPr>
              <a:t>Reflection allows you to:</a:t>
            </a:r>
            <a:endParaRPr lang="en-US" sz="2000" dirty="0" smtClean="0">
              <a:latin typeface="Times New Roman" pitchFamily="18" charset="0"/>
            </a:endParaRPr>
          </a:p>
          <a:p>
            <a:pPr lvl="1" indent="-342900">
              <a:lnSpc>
                <a:spcPct val="95000"/>
              </a:lnSpc>
              <a:buClr>
                <a:srgbClr val="000000"/>
              </a:buClr>
              <a:buSzPct val="100000"/>
              <a:buFontTx/>
              <a:buChar char="•"/>
            </a:pPr>
            <a:r>
              <a:rPr lang="en-US" sz="2000" dirty="0" smtClean="0">
                <a:solidFill>
                  <a:srgbClr val="000000"/>
                </a:solidFill>
              </a:rPr>
              <a:t>Find out information about an assembly</a:t>
            </a:r>
          </a:p>
          <a:p>
            <a:pPr lvl="1" indent="-342900">
              <a:lnSpc>
                <a:spcPct val="95000"/>
              </a:lnSpc>
              <a:buClr>
                <a:srgbClr val="000000"/>
              </a:buClr>
              <a:buSzPct val="100000"/>
              <a:buFontTx/>
              <a:buChar char="•"/>
            </a:pPr>
            <a:r>
              <a:rPr lang="en-US" sz="2000" dirty="0" smtClean="0">
                <a:solidFill>
                  <a:srgbClr val="000000"/>
                </a:solidFill>
              </a:rPr>
              <a:t>Find out information about a type</a:t>
            </a:r>
          </a:p>
          <a:p>
            <a:pPr lvl="1" indent="-342900">
              <a:lnSpc>
                <a:spcPct val="95000"/>
              </a:lnSpc>
              <a:buClr>
                <a:srgbClr val="000000"/>
              </a:buClr>
              <a:buSzPct val="100000"/>
              <a:buFontTx/>
              <a:buChar char="•"/>
            </a:pPr>
            <a:r>
              <a:rPr lang="en-US" sz="2000" dirty="0" smtClean="0">
                <a:solidFill>
                  <a:srgbClr val="000000"/>
                </a:solidFill>
              </a:rPr>
              <a:t>Enumerate the members of a type</a:t>
            </a:r>
            <a:endParaRPr lang="en-US" sz="2000" dirty="0" smtClean="0">
              <a:latin typeface="Times New Roman" pitchFamily="18" charset="0"/>
            </a:endParaRPr>
          </a:p>
          <a:p>
            <a:pPr lvl="1" indent="-342900">
              <a:lnSpc>
                <a:spcPct val="95000"/>
              </a:lnSpc>
              <a:buClr>
                <a:srgbClr val="000000"/>
              </a:buClr>
              <a:buSzPct val="100000"/>
              <a:buFontTx/>
              <a:buChar char="•"/>
            </a:pPr>
            <a:r>
              <a:rPr lang="en-US" sz="2000" dirty="0" smtClean="0">
                <a:solidFill>
                  <a:srgbClr val="000000"/>
                </a:solidFill>
              </a:rPr>
              <a:t>Instantiate a new object</a:t>
            </a:r>
            <a:endParaRPr lang="en-US" sz="2000" dirty="0" smtClean="0">
              <a:latin typeface="Times New Roman" pitchFamily="18" charset="0"/>
            </a:endParaRPr>
          </a:p>
          <a:p>
            <a:pPr lvl="1" indent="-342900">
              <a:lnSpc>
                <a:spcPct val="95000"/>
              </a:lnSpc>
              <a:buClr>
                <a:srgbClr val="000000"/>
              </a:buClr>
              <a:buSzPct val="100000"/>
              <a:buFontTx/>
              <a:buChar char="•"/>
            </a:pPr>
            <a:r>
              <a:rPr lang="en-US" sz="2000" dirty="0" smtClean="0">
                <a:solidFill>
                  <a:srgbClr val="000000"/>
                </a:solidFill>
              </a:rPr>
              <a:t>Execute the members of an object</a:t>
            </a:r>
            <a:endParaRPr lang="en-US" sz="2000" dirty="0" smtClean="0">
              <a:latin typeface="Times New Roman" pitchFamily="18" charset="0"/>
            </a:endParaRPr>
          </a:p>
          <a:p>
            <a:pPr lvl="1" indent="-342900">
              <a:lnSpc>
                <a:spcPct val="95000"/>
              </a:lnSpc>
              <a:buClr>
                <a:srgbClr val="000000"/>
              </a:buClr>
              <a:buSzPct val="100000"/>
              <a:buFontTx/>
              <a:buChar char="•"/>
            </a:pPr>
            <a:r>
              <a:rPr lang="en-US" sz="2000" dirty="0" smtClean="0">
                <a:solidFill>
                  <a:srgbClr val="000000"/>
                </a:solidFill>
              </a:rPr>
              <a:t>Inspect the custom attributes applied to a type</a:t>
            </a:r>
            <a:endParaRPr lang="en-US" sz="2000" dirty="0" smtClean="0">
              <a:latin typeface="Times New Roman" pitchFamily="18" charset="0"/>
            </a:endParaRPr>
          </a:p>
          <a:p>
            <a:pPr lvl="1" indent="-342900">
              <a:lnSpc>
                <a:spcPct val="95000"/>
              </a:lnSpc>
              <a:buClr>
                <a:srgbClr val="000000"/>
              </a:buClr>
              <a:buSzPct val="100000"/>
              <a:buFontTx/>
              <a:buChar char="•"/>
            </a:pPr>
            <a:r>
              <a:rPr lang="en-US" sz="2000" dirty="0" smtClean="0">
                <a:solidFill>
                  <a:srgbClr val="000000"/>
                </a:solidFill>
              </a:rPr>
              <a:t>Create and compile a new assembly</a:t>
            </a:r>
            <a:endParaRPr lang="en-US" sz="2000" dirty="0" smtClean="0">
              <a:latin typeface="Times New Roman" pitchFamily="18" charset="0"/>
            </a:endParaRPr>
          </a:p>
          <a:p>
            <a:pPr>
              <a:lnSpc>
                <a:spcPct val="95000"/>
              </a:lnSpc>
              <a:buClr>
                <a:srgbClr val="000000"/>
              </a:buClr>
              <a:buSzPct val="100000"/>
            </a:pPr>
            <a:endParaRPr lang="en-US" sz="2000" dirty="0" smtClean="0">
              <a:solidFill>
                <a:srgbClr val="000000"/>
              </a:solidFill>
            </a:endParaRPr>
          </a:p>
          <a:p>
            <a:endParaRPr lang="en-US" dirty="0"/>
          </a:p>
        </p:txBody>
      </p:sp>
      <p:sp>
        <p:nvSpPr>
          <p:cNvPr id="5"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What is a Reflection? </a:t>
            </a:r>
            <a:endParaRPr lang="en-US" dirty="0"/>
          </a:p>
        </p:txBody>
      </p:sp>
    </p:spTree>
    <p:extLst>
      <p:ext uri="{BB962C8B-B14F-4D97-AF65-F5344CB8AC3E}">
        <p14:creationId xmlns:p14="http://schemas.microsoft.com/office/powerpoint/2010/main" val="243155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spcBef>
                <a:spcPct val="0"/>
              </a:spcBef>
            </a:pPr>
            <a:r>
              <a:rPr lang="en-US" dirty="0" smtClean="0">
                <a:latin typeface="Arial" charset="0"/>
              </a:rPr>
              <a:t>Assembly class contains a large number of instance methods to get detailed information about the assembly</a:t>
            </a:r>
          </a:p>
          <a:p>
            <a:pPr marL="0" indent="0">
              <a:lnSpc>
                <a:spcPct val="95000"/>
              </a:lnSpc>
              <a:spcBef>
                <a:spcPct val="0"/>
              </a:spcBef>
            </a:pPr>
            <a:endParaRPr lang="en-US" dirty="0" smtClean="0">
              <a:latin typeface="Arial" charset="0"/>
            </a:endParaRPr>
          </a:p>
          <a:p>
            <a:pPr marL="0" indent="0">
              <a:lnSpc>
                <a:spcPct val="95000"/>
              </a:lnSpc>
              <a:spcBef>
                <a:spcPct val="0"/>
              </a:spcBef>
            </a:pPr>
            <a:r>
              <a:rPr lang="en-US" dirty="0" err="1" smtClean="0">
                <a:latin typeface="Arial" charset="0"/>
              </a:rPr>
              <a:t>CreateInstance</a:t>
            </a:r>
            <a:r>
              <a:rPr lang="en-US" dirty="0" smtClean="0">
                <a:latin typeface="Arial" charset="0"/>
              </a:rPr>
              <a:t>-Create an instance of a specified type that exists in the assembly</a:t>
            </a:r>
          </a:p>
          <a:p>
            <a:pPr marL="0" indent="0">
              <a:lnSpc>
                <a:spcPct val="95000"/>
              </a:lnSpc>
              <a:spcBef>
                <a:spcPct val="0"/>
              </a:spcBef>
            </a:pPr>
            <a:r>
              <a:rPr lang="en-US" dirty="0" err="1" smtClean="0">
                <a:latin typeface="Arial" charset="0"/>
              </a:rPr>
              <a:t>GetCustomAttributes</a:t>
            </a:r>
            <a:r>
              <a:rPr lang="en-US" dirty="0" smtClean="0">
                <a:latin typeface="Arial" charset="0"/>
              </a:rPr>
              <a:t> – Return the array  of attributes  for the assembly .</a:t>
            </a:r>
          </a:p>
          <a:p>
            <a:pPr marL="0" indent="0">
              <a:lnSpc>
                <a:spcPct val="95000"/>
              </a:lnSpc>
              <a:spcBef>
                <a:spcPct val="0"/>
              </a:spcBef>
            </a:pPr>
            <a:r>
              <a:rPr lang="en-US" dirty="0" err="1" smtClean="0">
                <a:latin typeface="Arial" charset="0"/>
              </a:rPr>
              <a:t>GetFile</a:t>
            </a:r>
            <a:r>
              <a:rPr lang="en-US" dirty="0" smtClean="0">
                <a:latin typeface="Arial" charset="0"/>
              </a:rPr>
              <a:t> -  Returns the </a:t>
            </a:r>
            <a:r>
              <a:rPr lang="en-US" dirty="0" err="1" smtClean="0">
                <a:latin typeface="Arial" charset="0"/>
              </a:rPr>
              <a:t>FileStream</a:t>
            </a:r>
            <a:r>
              <a:rPr lang="en-US" dirty="0" smtClean="0">
                <a:latin typeface="Arial" charset="0"/>
              </a:rPr>
              <a:t> object for file  contained  in the resource of the assembly.</a:t>
            </a:r>
          </a:p>
          <a:p>
            <a:pPr marL="0" indent="0">
              <a:lnSpc>
                <a:spcPct val="95000"/>
              </a:lnSpc>
              <a:spcBef>
                <a:spcPct val="0"/>
              </a:spcBef>
            </a:pPr>
            <a:r>
              <a:rPr lang="en-US" dirty="0" err="1" smtClean="0">
                <a:latin typeface="Arial" charset="0"/>
              </a:rPr>
              <a:t>GetFiles</a:t>
            </a:r>
            <a:r>
              <a:rPr lang="en-US" dirty="0" smtClean="0">
                <a:latin typeface="Arial" charset="0"/>
              </a:rPr>
              <a:t> - Returns the  array of </a:t>
            </a:r>
            <a:r>
              <a:rPr lang="en-US" dirty="0" err="1" smtClean="0">
                <a:latin typeface="Arial" charset="0"/>
              </a:rPr>
              <a:t>FileStream</a:t>
            </a:r>
            <a:r>
              <a:rPr lang="en-US" dirty="0" smtClean="0">
                <a:latin typeface="Arial" charset="0"/>
              </a:rPr>
              <a:t> object  that  shows all  the  files  contained  in the resource of the assembly.</a:t>
            </a:r>
          </a:p>
          <a:p>
            <a:pPr marL="0" indent="0">
              <a:lnSpc>
                <a:spcPct val="95000"/>
              </a:lnSpc>
              <a:spcBef>
                <a:spcPct val="0"/>
              </a:spcBef>
            </a:pPr>
            <a:r>
              <a:rPr lang="en-US" dirty="0" err="1" smtClean="0">
                <a:latin typeface="Arial" charset="0"/>
              </a:rPr>
              <a:t>GetName</a:t>
            </a:r>
            <a:r>
              <a:rPr lang="en-US" dirty="0" smtClean="0">
                <a:latin typeface="Arial" charset="0"/>
              </a:rPr>
              <a:t> -  Returns an </a:t>
            </a:r>
            <a:r>
              <a:rPr lang="en-US" dirty="0" err="1" smtClean="0">
                <a:latin typeface="Arial" charset="0"/>
              </a:rPr>
              <a:t>AssemblyName</a:t>
            </a:r>
            <a:r>
              <a:rPr lang="en-US" dirty="0" smtClean="0">
                <a:latin typeface="Arial" charset="0"/>
              </a:rPr>
              <a:t> object  that shows  fully qualified name of the assembly.</a:t>
            </a:r>
          </a:p>
          <a:p>
            <a:pPr marL="0" indent="0">
              <a:lnSpc>
                <a:spcPct val="95000"/>
              </a:lnSpc>
              <a:spcBef>
                <a:spcPct val="0"/>
              </a:spcBef>
            </a:pPr>
            <a:r>
              <a:rPr lang="en-US" dirty="0" err="1" smtClean="0">
                <a:latin typeface="Arial" charset="0"/>
              </a:rPr>
              <a:t>GetTypes</a:t>
            </a:r>
            <a:r>
              <a:rPr lang="en-US" dirty="0" smtClean="0">
                <a:latin typeface="Arial" charset="0"/>
              </a:rPr>
              <a:t>  -  Returns an array of  all the types defined in the assembly.</a:t>
            </a:r>
          </a:p>
          <a:p>
            <a:pPr marL="0" indent="0">
              <a:lnSpc>
                <a:spcPct val="95000"/>
              </a:lnSpc>
              <a:spcBef>
                <a:spcPct val="0"/>
              </a:spcBef>
            </a:pPr>
            <a:r>
              <a:rPr lang="en-US" dirty="0" err="1" smtClean="0">
                <a:latin typeface="Arial" charset="0"/>
              </a:rPr>
              <a:t>GetSatelliteAssembly</a:t>
            </a:r>
            <a:r>
              <a:rPr lang="en-US" dirty="0" smtClean="0">
                <a:latin typeface="Arial" charset="0"/>
              </a:rPr>
              <a:t> -  Returns  satellite  assembly  for specific culture .</a:t>
            </a: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fontScale="900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Instance methods of assembly class</a:t>
            </a:r>
            <a:endParaRPr lang="en-US" dirty="0"/>
          </a:p>
        </p:txBody>
      </p:sp>
    </p:spTree>
    <p:extLst>
      <p:ext uri="{BB962C8B-B14F-4D97-AF65-F5344CB8AC3E}">
        <p14:creationId xmlns:p14="http://schemas.microsoft.com/office/powerpoint/2010/main" val="69790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pPr>
            <a:r>
              <a:rPr lang="en-US" dirty="0" smtClean="0">
                <a:latin typeface="Arial" charset="0"/>
              </a:rPr>
              <a:t>The Assembly class  allows you to obtain details of all the types that are defined in the corresponding assembly. You simply call the </a:t>
            </a:r>
            <a:r>
              <a:rPr lang="en-US" dirty="0" err="1" smtClean="0">
                <a:latin typeface="Arial" charset="0"/>
              </a:rPr>
              <a:t>Assembly.GetTypes</a:t>
            </a:r>
            <a:r>
              <a:rPr lang="en-US" dirty="0" smtClean="0">
                <a:latin typeface="Arial" charset="0"/>
              </a:rPr>
              <a:t>() method, which returns an array of </a:t>
            </a:r>
            <a:r>
              <a:rPr lang="en-US" dirty="0" err="1" smtClean="0">
                <a:latin typeface="Arial" charset="0"/>
              </a:rPr>
              <a:t>System.Type</a:t>
            </a:r>
            <a:endParaRPr lang="en-US" dirty="0" smtClean="0">
              <a:latin typeface="Arial" charset="0"/>
            </a:endParaRPr>
          </a:p>
          <a:p>
            <a:pPr marL="0" indent="0">
              <a:lnSpc>
                <a:spcPct val="95000"/>
              </a:lnSpc>
              <a:buNone/>
            </a:pPr>
            <a:r>
              <a:rPr lang="en-US" dirty="0" smtClean="0">
                <a:solidFill>
                  <a:srgbClr val="FF0000"/>
                </a:solidFill>
                <a:latin typeface="Arial" charset="0"/>
              </a:rPr>
              <a:t>Type[] types = </a:t>
            </a:r>
            <a:r>
              <a:rPr lang="en-US" dirty="0" err="1" smtClean="0">
                <a:solidFill>
                  <a:srgbClr val="FF0000"/>
                </a:solidFill>
                <a:latin typeface="Arial" charset="0"/>
              </a:rPr>
              <a:t>theAssembly.GetTypes</a:t>
            </a:r>
            <a:r>
              <a:rPr lang="en-US" dirty="0" smtClean="0">
                <a:solidFill>
                  <a:srgbClr val="FF0000"/>
                </a:solidFill>
                <a:latin typeface="Arial" charset="0"/>
              </a:rPr>
              <a:t>();</a:t>
            </a:r>
          </a:p>
          <a:p>
            <a:pPr marL="0" indent="0">
              <a:lnSpc>
                <a:spcPct val="95000"/>
              </a:lnSpc>
              <a:buNone/>
            </a:pPr>
            <a:r>
              <a:rPr lang="en-US" dirty="0" smtClean="0">
                <a:latin typeface="Arial" charset="0"/>
              </a:rPr>
              <a:t>Then you can use Type class methods to get details about the particular type. which is discussed in later section.</a:t>
            </a:r>
            <a:endParaRPr lang="en-US" dirty="0"/>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fontScale="90000" lnSpcReduction="1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nSpc>
                <a:spcPct val="95000"/>
              </a:lnSpc>
            </a:pPr>
            <a:r>
              <a:rPr lang="en-US" b="1" dirty="0" smtClean="0">
                <a:solidFill>
                  <a:srgbClr val="FF9900"/>
                </a:solidFill>
                <a:latin typeface="Comic Sans MS" pitchFamily="66" charset="0"/>
              </a:rPr>
              <a:t>Finding out types defined in an assembly and custom attributes</a:t>
            </a:r>
            <a:endParaRPr lang="en-US" dirty="0"/>
          </a:p>
        </p:txBody>
      </p:sp>
    </p:spTree>
    <p:extLst>
      <p:ext uri="{BB962C8B-B14F-4D97-AF65-F5344CB8AC3E}">
        <p14:creationId xmlns:p14="http://schemas.microsoft.com/office/powerpoint/2010/main" val="152216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pPr>
            <a:r>
              <a:rPr lang="en-US" sz="2000" dirty="0" err="1" smtClean="0">
                <a:latin typeface="Arial" charset="0"/>
              </a:rPr>
              <a:t>System.Type</a:t>
            </a:r>
            <a:r>
              <a:rPr lang="en-US" sz="2000" dirty="0" smtClean="0">
                <a:latin typeface="Arial" charset="0"/>
              </a:rPr>
              <a:t> class,  lets you access information concerning the definition of any data type.</a:t>
            </a:r>
          </a:p>
          <a:p>
            <a:pPr marL="0" indent="0">
              <a:lnSpc>
                <a:spcPct val="95000"/>
              </a:lnSpc>
            </a:pPr>
            <a:r>
              <a:rPr lang="en-US" sz="2000" dirty="0" smtClean="0">
                <a:latin typeface="Arial" charset="0"/>
              </a:rPr>
              <a:t>Type is an abstract base class.</a:t>
            </a:r>
          </a:p>
          <a:p>
            <a:pPr marL="0" indent="0">
              <a:lnSpc>
                <a:spcPct val="95000"/>
              </a:lnSpc>
            </a:pPr>
            <a:r>
              <a:rPr lang="en-US" sz="2000" dirty="0" smtClean="0">
                <a:latin typeface="Arial" charset="0"/>
              </a:rPr>
              <a:t>three common ways exist of obtaining a Type reference that refers to any given type:</a:t>
            </a:r>
          </a:p>
          <a:p>
            <a:pPr lvl="2">
              <a:lnSpc>
                <a:spcPct val="95000"/>
              </a:lnSpc>
            </a:pPr>
            <a:r>
              <a:rPr lang="en-US" sz="2000" dirty="0" smtClean="0">
                <a:latin typeface="Arial" charset="0"/>
              </a:rPr>
              <a:t>You can use the C# </a:t>
            </a:r>
            <a:r>
              <a:rPr lang="en-US" sz="2000" dirty="0" err="1" smtClean="0">
                <a:latin typeface="Arial" charset="0"/>
              </a:rPr>
              <a:t>typeof</a:t>
            </a:r>
            <a:r>
              <a:rPr lang="en-US" sz="2000" dirty="0" smtClean="0">
                <a:latin typeface="Arial" charset="0"/>
              </a:rPr>
              <a:t> operator as in the preceding code. This operator takes the name of the type as a parameter</a:t>
            </a:r>
          </a:p>
          <a:p>
            <a:pPr lvl="2">
              <a:lnSpc>
                <a:spcPct val="95000"/>
              </a:lnSpc>
              <a:buNone/>
            </a:pPr>
            <a:r>
              <a:rPr lang="en-US" sz="2000" dirty="0" smtClean="0">
                <a:solidFill>
                  <a:srgbClr val="FF3300"/>
                </a:solidFill>
                <a:latin typeface="Arial" charset="0"/>
              </a:rPr>
              <a:t>Type t = </a:t>
            </a:r>
            <a:r>
              <a:rPr lang="en-US" sz="2000" dirty="0" err="1" smtClean="0">
                <a:solidFill>
                  <a:srgbClr val="FF3300"/>
                </a:solidFill>
                <a:latin typeface="Arial" charset="0"/>
              </a:rPr>
              <a:t>typeof</a:t>
            </a:r>
            <a:r>
              <a:rPr lang="en-US" sz="2000" dirty="0" smtClean="0">
                <a:solidFill>
                  <a:srgbClr val="FF3300"/>
                </a:solidFill>
                <a:latin typeface="Arial" charset="0"/>
              </a:rPr>
              <a:t>(double);</a:t>
            </a:r>
          </a:p>
          <a:p>
            <a:pPr lvl="2">
              <a:lnSpc>
                <a:spcPct val="95000"/>
              </a:lnSpc>
            </a:pPr>
            <a:r>
              <a:rPr lang="en-US" sz="2000" dirty="0" smtClean="0">
                <a:latin typeface="Arial" charset="0"/>
              </a:rPr>
              <a:t>You can use the </a:t>
            </a:r>
            <a:r>
              <a:rPr lang="en-US" sz="2000" dirty="0" err="1" smtClean="0">
                <a:latin typeface="Arial" charset="0"/>
              </a:rPr>
              <a:t>GetType</a:t>
            </a:r>
            <a:r>
              <a:rPr lang="en-US" sz="2000" dirty="0" smtClean="0">
                <a:latin typeface="Arial" charset="0"/>
              </a:rPr>
              <a:t>() method, which all classes inherit from </a:t>
            </a:r>
            <a:r>
              <a:rPr lang="en-US" sz="2000" dirty="0" err="1" smtClean="0">
                <a:latin typeface="Arial" charset="0"/>
              </a:rPr>
              <a:t>System.Object</a:t>
            </a:r>
            <a:r>
              <a:rPr lang="en-US" sz="2000" dirty="0" smtClean="0">
                <a:latin typeface="Arial" charset="0"/>
              </a:rPr>
              <a:t>:</a:t>
            </a:r>
          </a:p>
          <a:p>
            <a:pPr lvl="2">
              <a:lnSpc>
                <a:spcPct val="95000"/>
              </a:lnSpc>
              <a:buNone/>
            </a:pPr>
            <a:r>
              <a:rPr lang="en-US" sz="2000" dirty="0" smtClean="0">
                <a:solidFill>
                  <a:srgbClr val="FF3300"/>
                </a:solidFill>
                <a:latin typeface="Arial" charset="0"/>
              </a:rPr>
              <a:t>double d = 10; Type t = </a:t>
            </a:r>
            <a:r>
              <a:rPr lang="en-US" sz="2000" dirty="0" err="1" smtClean="0">
                <a:solidFill>
                  <a:srgbClr val="FF3300"/>
                </a:solidFill>
                <a:latin typeface="Arial" charset="0"/>
              </a:rPr>
              <a:t>d.GetType</a:t>
            </a:r>
            <a:r>
              <a:rPr lang="en-US" sz="2000" dirty="0" smtClean="0">
                <a:solidFill>
                  <a:srgbClr val="FF3300"/>
                </a:solidFill>
                <a:latin typeface="Arial" charset="0"/>
              </a:rPr>
              <a:t>();</a:t>
            </a:r>
          </a:p>
          <a:p>
            <a:pPr lvl="2">
              <a:lnSpc>
                <a:spcPct val="95000"/>
              </a:lnSpc>
            </a:pPr>
            <a:r>
              <a:rPr lang="en-US" sz="2000" dirty="0" smtClean="0">
                <a:latin typeface="Arial" charset="0"/>
              </a:rPr>
              <a:t>You can call the static method of the Type class, </a:t>
            </a:r>
            <a:r>
              <a:rPr lang="en-US" sz="2000" dirty="0" err="1" smtClean="0">
                <a:latin typeface="Arial" charset="0"/>
              </a:rPr>
              <a:t>GetType</a:t>
            </a:r>
            <a:r>
              <a:rPr lang="en-US" sz="2000" dirty="0" smtClean="0">
                <a:latin typeface="Arial" charset="0"/>
              </a:rPr>
              <a:t>():</a:t>
            </a:r>
          </a:p>
          <a:p>
            <a:pPr lvl="2">
              <a:lnSpc>
                <a:spcPct val="95000"/>
              </a:lnSpc>
              <a:buNone/>
            </a:pPr>
            <a:r>
              <a:rPr lang="en-US" sz="2000" dirty="0" smtClean="0">
                <a:solidFill>
                  <a:srgbClr val="FF3300"/>
                </a:solidFill>
                <a:latin typeface="Arial" charset="0"/>
              </a:rPr>
              <a:t>Type t = </a:t>
            </a:r>
            <a:r>
              <a:rPr lang="en-US" sz="2000" dirty="0" err="1" smtClean="0">
                <a:solidFill>
                  <a:srgbClr val="FF3300"/>
                </a:solidFill>
                <a:latin typeface="Arial" charset="0"/>
              </a:rPr>
              <a:t>Type.GetType</a:t>
            </a:r>
            <a:r>
              <a:rPr lang="en-US" sz="2000" dirty="0" smtClean="0">
                <a:solidFill>
                  <a:srgbClr val="FF3300"/>
                </a:solidFill>
                <a:latin typeface="Arial" charset="0"/>
              </a:rPr>
              <a:t>("</a:t>
            </a:r>
            <a:r>
              <a:rPr lang="en-US" sz="2000" dirty="0" err="1" smtClean="0">
                <a:solidFill>
                  <a:srgbClr val="FF3300"/>
                </a:solidFill>
                <a:latin typeface="Arial" charset="0"/>
              </a:rPr>
              <a:t>System.Double</a:t>
            </a:r>
            <a:r>
              <a:rPr lang="en-US" sz="2000" dirty="0" smtClean="0">
                <a:solidFill>
                  <a:srgbClr val="FF3300"/>
                </a:solidFill>
                <a:latin typeface="Arial" charset="0"/>
              </a:rPr>
              <a:t>");</a:t>
            </a:r>
            <a:r>
              <a:rPr lang="en-US" sz="2000" dirty="0" smtClean="0">
                <a:latin typeface="Arial" charset="0"/>
              </a:rPr>
              <a:t> </a:t>
            </a: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nSpc>
                <a:spcPct val="95000"/>
              </a:lnSpc>
            </a:pPr>
            <a:r>
              <a:rPr lang="en-US" b="1" dirty="0" err="1" smtClean="0">
                <a:solidFill>
                  <a:srgbClr val="FF9900"/>
                </a:solidFill>
                <a:latin typeface="Comic Sans MS" pitchFamily="66" charset="0"/>
              </a:rPr>
              <a:t>System.Type</a:t>
            </a:r>
            <a:r>
              <a:rPr lang="en-US" b="1" dirty="0" smtClean="0">
                <a:solidFill>
                  <a:srgbClr val="FF9900"/>
                </a:solidFill>
                <a:latin typeface="Comic Sans MS" pitchFamily="66" charset="0"/>
              </a:rPr>
              <a:t> Class</a:t>
            </a:r>
            <a:endParaRPr lang="en-US" b="1" dirty="0">
              <a:solidFill>
                <a:srgbClr val="FF9900"/>
              </a:solidFill>
              <a:latin typeface="Comic Sans MS" pitchFamily="66" charset="0"/>
            </a:endParaRPr>
          </a:p>
        </p:txBody>
      </p:sp>
    </p:spTree>
    <p:extLst>
      <p:ext uri="{BB962C8B-B14F-4D97-AF65-F5344CB8AC3E}">
        <p14:creationId xmlns:p14="http://schemas.microsoft.com/office/powerpoint/2010/main" val="341605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spcBef>
                <a:spcPct val="0"/>
              </a:spcBef>
            </a:pPr>
            <a:r>
              <a:rPr lang="en-US" dirty="0" smtClean="0">
                <a:latin typeface="Arial" charset="0"/>
              </a:rPr>
              <a:t>Name  -  The name of the data type</a:t>
            </a:r>
          </a:p>
          <a:p>
            <a:pPr marL="0" indent="0">
              <a:lnSpc>
                <a:spcPct val="95000"/>
              </a:lnSpc>
              <a:spcBef>
                <a:spcPct val="0"/>
              </a:spcBef>
            </a:pPr>
            <a:r>
              <a:rPr lang="en-US" dirty="0" err="1" smtClean="0">
                <a:latin typeface="Arial" charset="0"/>
              </a:rPr>
              <a:t>FullName</a:t>
            </a:r>
            <a:r>
              <a:rPr lang="en-US" dirty="0" smtClean="0">
                <a:latin typeface="Arial" charset="0"/>
              </a:rPr>
              <a:t>  -   The fully qualified name of the data type (including the namespace name)</a:t>
            </a:r>
          </a:p>
          <a:p>
            <a:pPr marL="0" indent="0">
              <a:lnSpc>
                <a:spcPct val="95000"/>
              </a:lnSpc>
              <a:spcBef>
                <a:spcPct val="0"/>
              </a:spcBef>
            </a:pPr>
            <a:r>
              <a:rPr lang="en-US" dirty="0" smtClean="0">
                <a:latin typeface="Arial" charset="0"/>
              </a:rPr>
              <a:t>Namespace  -   The name of the namespace in which the data type is defined</a:t>
            </a:r>
          </a:p>
          <a:p>
            <a:pPr marL="0" indent="0">
              <a:lnSpc>
                <a:spcPct val="95000"/>
              </a:lnSpc>
              <a:spcBef>
                <a:spcPct val="0"/>
              </a:spcBef>
            </a:pPr>
            <a:endParaRPr lang="en-US" dirty="0" smtClean="0">
              <a:latin typeface="Arial" charset="0"/>
            </a:endParaRPr>
          </a:p>
          <a:p>
            <a:pPr marL="0" indent="0">
              <a:lnSpc>
                <a:spcPct val="95000"/>
              </a:lnSpc>
              <a:spcBef>
                <a:spcPct val="0"/>
              </a:spcBef>
              <a:buNone/>
            </a:pPr>
            <a:r>
              <a:rPr lang="en-US" dirty="0" smtClean="0">
                <a:solidFill>
                  <a:srgbClr val="FF0000"/>
                </a:solidFill>
                <a:latin typeface="Arial" charset="0"/>
              </a:rPr>
              <a:t>Type[] </a:t>
            </a:r>
            <a:r>
              <a:rPr lang="en-US" dirty="0" err="1" smtClean="0">
                <a:solidFill>
                  <a:srgbClr val="FF0000"/>
                </a:solidFill>
                <a:latin typeface="Arial" charset="0"/>
              </a:rPr>
              <a:t>Tarr</a:t>
            </a:r>
            <a:r>
              <a:rPr lang="en-US" dirty="0" smtClean="0">
                <a:solidFill>
                  <a:srgbClr val="FF0000"/>
                </a:solidFill>
                <a:latin typeface="Arial" charset="0"/>
              </a:rPr>
              <a:t>= assembly1.GetTypes(); </a:t>
            </a:r>
          </a:p>
          <a:p>
            <a:pPr marL="0" indent="0">
              <a:lnSpc>
                <a:spcPct val="95000"/>
              </a:lnSpc>
              <a:spcBef>
                <a:spcPct val="0"/>
              </a:spcBef>
              <a:buNone/>
            </a:pPr>
            <a:r>
              <a:rPr lang="en-US" dirty="0" err="1" smtClean="0">
                <a:solidFill>
                  <a:srgbClr val="FF0000"/>
                </a:solidFill>
                <a:latin typeface="Arial" charset="0"/>
              </a:rPr>
              <a:t>Console.WriteLine</a:t>
            </a:r>
            <a:r>
              <a:rPr lang="en-US" dirty="0" smtClean="0">
                <a:solidFill>
                  <a:srgbClr val="FF0000"/>
                </a:solidFill>
                <a:latin typeface="Arial" charset="0"/>
              </a:rPr>
              <a:t>("Name of the type is "+</a:t>
            </a:r>
            <a:r>
              <a:rPr lang="en-US" dirty="0" err="1" smtClean="0">
                <a:solidFill>
                  <a:srgbClr val="FF0000"/>
                </a:solidFill>
                <a:latin typeface="Arial" charset="0"/>
              </a:rPr>
              <a:t>Tarr</a:t>
            </a:r>
            <a:r>
              <a:rPr lang="en-US" dirty="0" smtClean="0">
                <a:solidFill>
                  <a:srgbClr val="FF0000"/>
                </a:solidFill>
                <a:latin typeface="Arial" charset="0"/>
              </a:rPr>
              <a:t>[0].</a:t>
            </a:r>
            <a:r>
              <a:rPr lang="en-US" dirty="0" err="1" smtClean="0">
                <a:solidFill>
                  <a:srgbClr val="FF0000"/>
                </a:solidFill>
                <a:latin typeface="Arial" charset="0"/>
              </a:rPr>
              <a:t>FullName</a:t>
            </a:r>
            <a:r>
              <a:rPr lang="en-US" dirty="0" smtClean="0">
                <a:solidFill>
                  <a:srgbClr val="FF0000"/>
                </a:solidFill>
                <a:latin typeface="Arial" charset="0"/>
              </a:rPr>
              <a:t>);</a:t>
            </a:r>
          </a:p>
          <a:p>
            <a:pPr marL="0" indent="0">
              <a:lnSpc>
                <a:spcPct val="95000"/>
              </a:lnSpc>
              <a:spcBef>
                <a:spcPct val="0"/>
              </a:spcBef>
              <a:buNone/>
            </a:pPr>
            <a:endParaRPr lang="en-US" dirty="0" smtClean="0">
              <a:latin typeface="Arial" charset="0"/>
            </a:endParaRPr>
          </a:p>
          <a:p>
            <a:pPr marL="0" indent="0">
              <a:lnSpc>
                <a:spcPct val="95000"/>
              </a:lnSpc>
              <a:spcBef>
                <a:spcPct val="0"/>
              </a:spcBef>
            </a:pPr>
            <a:r>
              <a:rPr lang="en-US" dirty="0" smtClean="0">
                <a:latin typeface="Arial" charset="0"/>
              </a:rPr>
              <a:t>A number of Boolean properties indicate whether or not this type is, a class or  an </a:t>
            </a:r>
            <a:r>
              <a:rPr lang="en-US" dirty="0" err="1" smtClean="0">
                <a:latin typeface="Arial" charset="0"/>
              </a:rPr>
              <a:t>enum</a:t>
            </a:r>
            <a:r>
              <a:rPr lang="en-US" dirty="0" smtClean="0">
                <a:latin typeface="Arial" charset="0"/>
              </a:rPr>
              <a:t>, and so on.</a:t>
            </a:r>
          </a:p>
          <a:p>
            <a:pPr marL="0" indent="0">
              <a:lnSpc>
                <a:spcPct val="95000"/>
              </a:lnSpc>
              <a:spcBef>
                <a:spcPct val="0"/>
              </a:spcBef>
            </a:pPr>
            <a:r>
              <a:rPr lang="en-US" dirty="0" smtClean="0">
                <a:latin typeface="Arial" charset="0"/>
              </a:rPr>
              <a:t>These properties include </a:t>
            </a:r>
            <a:r>
              <a:rPr lang="en-US" dirty="0" err="1" smtClean="0">
                <a:latin typeface="Arial" charset="0"/>
              </a:rPr>
              <a:t>IsAbstract</a:t>
            </a:r>
            <a:r>
              <a:rPr lang="en-US" dirty="0" smtClean="0">
                <a:latin typeface="Arial" charset="0"/>
              </a:rPr>
              <a:t>, </a:t>
            </a:r>
            <a:r>
              <a:rPr lang="en-US" dirty="0" err="1" smtClean="0">
                <a:latin typeface="Arial" charset="0"/>
              </a:rPr>
              <a:t>IsArray</a:t>
            </a:r>
            <a:r>
              <a:rPr lang="en-US" dirty="0" smtClean="0">
                <a:latin typeface="Arial" charset="0"/>
              </a:rPr>
              <a:t>, </a:t>
            </a:r>
            <a:r>
              <a:rPr lang="en-US" dirty="0" err="1" smtClean="0">
                <a:latin typeface="Arial" charset="0"/>
              </a:rPr>
              <a:t>IsClass</a:t>
            </a:r>
            <a:r>
              <a:rPr lang="en-US" dirty="0" smtClean="0">
                <a:latin typeface="Arial" charset="0"/>
              </a:rPr>
              <a:t>, </a:t>
            </a:r>
            <a:r>
              <a:rPr lang="en-US" dirty="0" err="1" smtClean="0">
                <a:latin typeface="Arial" charset="0"/>
              </a:rPr>
              <a:t>IsEnum</a:t>
            </a:r>
            <a:r>
              <a:rPr lang="en-US" dirty="0" smtClean="0">
                <a:latin typeface="Arial" charset="0"/>
              </a:rPr>
              <a:t>, </a:t>
            </a:r>
            <a:r>
              <a:rPr lang="en-US" dirty="0" err="1" smtClean="0">
                <a:latin typeface="Arial" charset="0"/>
              </a:rPr>
              <a:t>IsInterface</a:t>
            </a:r>
            <a:r>
              <a:rPr lang="en-US" dirty="0" smtClean="0">
                <a:latin typeface="Arial" charset="0"/>
              </a:rPr>
              <a:t>, </a:t>
            </a:r>
            <a:r>
              <a:rPr lang="en-US" dirty="0" err="1" smtClean="0">
                <a:latin typeface="Arial" charset="0"/>
              </a:rPr>
              <a:t>IsPointer</a:t>
            </a:r>
            <a:r>
              <a:rPr lang="en-US" dirty="0" smtClean="0">
                <a:latin typeface="Arial" charset="0"/>
              </a:rPr>
              <a:t>, </a:t>
            </a:r>
            <a:r>
              <a:rPr lang="en-US" dirty="0" err="1" smtClean="0">
                <a:latin typeface="Arial" charset="0"/>
              </a:rPr>
              <a:t>IsPrimitive</a:t>
            </a:r>
            <a:r>
              <a:rPr lang="en-US" dirty="0" smtClean="0">
                <a:latin typeface="Arial" charset="0"/>
              </a:rPr>
              <a:t> (one of the predefined primitive data types), </a:t>
            </a:r>
            <a:r>
              <a:rPr lang="en-US" dirty="0" err="1" smtClean="0">
                <a:latin typeface="Arial" charset="0"/>
              </a:rPr>
              <a:t>IsPublic</a:t>
            </a:r>
            <a:r>
              <a:rPr lang="en-US" dirty="0" smtClean="0">
                <a:latin typeface="Arial" charset="0"/>
              </a:rPr>
              <a:t>, </a:t>
            </a:r>
            <a:r>
              <a:rPr lang="en-US" dirty="0" err="1" smtClean="0">
                <a:latin typeface="Arial" charset="0"/>
              </a:rPr>
              <a:t>IsSealed</a:t>
            </a:r>
            <a:r>
              <a:rPr lang="en-US" dirty="0" smtClean="0">
                <a:latin typeface="Arial" charset="0"/>
              </a:rPr>
              <a:t>, and </a:t>
            </a:r>
            <a:r>
              <a:rPr lang="en-US" dirty="0" err="1" smtClean="0">
                <a:latin typeface="Arial" charset="0"/>
              </a:rPr>
              <a:t>IsValueType</a:t>
            </a:r>
            <a:r>
              <a:rPr lang="en-US" dirty="0" smtClean="0">
                <a:latin typeface="Arial" charset="0"/>
              </a:rPr>
              <a:t>.</a:t>
            </a:r>
          </a:p>
          <a:p>
            <a:pPr marL="0" indent="0">
              <a:lnSpc>
                <a:spcPct val="95000"/>
              </a:lnSpc>
              <a:spcBef>
                <a:spcPct val="0"/>
              </a:spcBef>
              <a:buNone/>
            </a:pPr>
            <a:endParaRPr lang="en-US" dirty="0" smtClean="0">
              <a:latin typeface="Arial" charset="0"/>
            </a:endParaRPr>
          </a:p>
          <a:p>
            <a:pPr marL="0" indent="0">
              <a:lnSpc>
                <a:spcPct val="95000"/>
              </a:lnSpc>
              <a:spcBef>
                <a:spcPct val="0"/>
              </a:spcBef>
              <a:buNone/>
            </a:pPr>
            <a:r>
              <a:rPr lang="en-US" dirty="0" smtClean="0">
                <a:solidFill>
                  <a:srgbClr val="FF0000"/>
                </a:solidFill>
                <a:latin typeface="Arial" charset="0"/>
              </a:rPr>
              <a:t>Type[] </a:t>
            </a:r>
            <a:r>
              <a:rPr lang="en-US" dirty="0" err="1" smtClean="0">
                <a:solidFill>
                  <a:srgbClr val="FF0000"/>
                </a:solidFill>
                <a:latin typeface="Arial" charset="0"/>
              </a:rPr>
              <a:t>Tarr</a:t>
            </a:r>
            <a:r>
              <a:rPr lang="en-US" dirty="0" smtClean="0">
                <a:solidFill>
                  <a:srgbClr val="FF0000"/>
                </a:solidFill>
                <a:latin typeface="Arial" charset="0"/>
              </a:rPr>
              <a:t>= assembly1.GetTypes(); </a:t>
            </a:r>
          </a:p>
          <a:p>
            <a:pPr marL="0" indent="0">
              <a:lnSpc>
                <a:spcPct val="95000"/>
              </a:lnSpc>
              <a:spcBef>
                <a:spcPct val="0"/>
              </a:spcBef>
              <a:buNone/>
            </a:pPr>
            <a:r>
              <a:rPr lang="en-US" dirty="0" err="1" smtClean="0">
                <a:solidFill>
                  <a:srgbClr val="FF0000"/>
                </a:solidFill>
                <a:latin typeface="Arial" charset="0"/>
              </a:rPr>
              <a:t>Console.WriteLine</a:t>
            </a:r>
            <a:r>
              <a:rPr lang="en-US" dirty="0" smtClean="0">
                <a:solidFill>
                  <a:srgbClr val="FF0000"/>
                </a:solidFill>
                <a:latin typeface="Arial" charset="0"/>
              </a:rPr>
              <a:t>(“The type is </a:t>
            </a:r>
            <a:r>
              <a:rPr lang="en-US" dirty="0" err="1" smtClean="0">
                <a:solidFill>
                  <a:srgbClr val="FF0000"/>
                </a:solidFill>
                <a:latin typeface="Arial" charset="0"/>
              </a:rPr>
              <a:t>premitive</a:t>
            </a:r>
            <a:r>
              <a:rPr lang="en-US" dirty="0" smtClean="0">
                <a:solidFill>
                  <a:srgbClr val="FF0000"/>
                </a:solidFill>
                <a:latin typeface="Arial" charset="0"/>
              </a:rPr>
              <a:t>? "+ </a:t>
            </a:r>
            <a:r>
              <a:rPr lang="en-US" dirty="0" err="1" smtClean="0">
                <a:solidFill>
                  <a:srgbClr val="FF0000"/>
                </a:solidFill>
                <a:latin typeface="Arial" charset="0"/>
              </a:rPr>
              <a:t>Tarr</a:t>
            </a:r>
            <a:r>
              <a:rPr lang="en-US" dirty="0" smtClean="0">
                <a:solidFill>
                  <a:srgbClr val="FF0000"/>
                </a:solidFill>
                <a:latin typeface="Arial" charset="0"/>
              </a:rPr>
              <a:t>[0].</a:t>
            </a:r>
            <a:r>
              <a:rPr lang="en-US" dirty="0" err="1" smtClean="0">
                <a:solidFill>
                  <a:srgbClr val="FF0000"/>
                </a:solidFill>
                <a:latin typeface="Arial" charset="0"/>
              </a:rPr>
              <a:t>IsPrimitive</a:t>
            </a:r>
            <a:r>
              <a:rPr lang="en-US" dirty="0" smtClean="0">
                <a:solidFill>
                  <a:srgbClr val="FF0000"/>
                </a:solidFill>
                <a:latin typeface="Arial" charset="0"/>
              </a:rPr>
              <a:t>);</a:t>
            </a:r>
          </a:p>
          <a:p>
            <a:pPr marL="0" indent="0">
              <a:lnSpc>
                <a:spcPct val="95000"/>
              </a:lnSpc>
              <a:spcBef>
                <a:spcPct val="0"/>
              </a:spcBef>
              <a:buNone/>
            </a:pPr>
            <a:r>
              <a:rPr lang="en-US" dirty="0" err="1" smtClean="0">
                <a:solidFill>
                  <a:srgbClr val="FF0000"/>
                </a:solidFill>
                <a:latin typeface="Arial" charset="0"/>
              </a:rPr>
              <a:t>Console.WriteLine</a:t>
            </a:r>
            <a:r>
              <a:rPr lang="en-US" dirty="0" smtClean="0">
                <a:solidFill>
                  <a:srgbClr val="FF0000"/>
                </a:solidFill>
                <a:latin typeface="Arial" charset="0"/>
              </a:rPr>
              <a:t>(“The type is </a:t>
            </a:r>
            <a:r>
              <a:rPr lang="en-US" dirty="0" err="1" smtClean="0">
                <a:solidFill>
                  <a:srgbClr val="FF0000"/>
                </a:solidFill>
                <a:latin typeface="Arial" charset="0"/>
              </a:rPr>
              <a:t>Enum</a:t>
            </a:r>
            <a:r>
              <a:rPr lang="en-US" dirty="0" smtClean="0">
                <a:solidFill>
                  <a:srgbClr val="FF0000"/>
                </a:solidFill>
                <a:latin typeface="Arial" charset="0"/>
              </a:rPr>
              <a:t>? "+ </a:t>
            </a:r>
            <a:r>
              <a:rPr lang="en-US" dirty="0" err="1" smtClean="0">
                <a:solidFill>
                  <a:srgbClr val="FF0000"/>
                </a:solidFill>
                <a:latin typeface="Arial" charset="0"/>
              </a:rPr>
              <a:t>Tarr</a:t>
            </a:r>
            <a:r>
              <a:rPr lang="en-US" dirty="0" smtClean="0">
                <a:solidFill>
                  <a:srgbClr val="FF0000"/>
                </a:solidFill>
                <a:latin typeface="Arial" charset="0"/>
              </a:rPr>
              <a:t>[0]. </a:t>
            </a:r>
            <a:r>
              <a:rPr lang="en-US" dirty="0" err="1" smtClean="0">
                <a:solidFill>
                  <a:srgbClr val="FF0000"/>
                </a:solidFill>
                <a:latin typeface="Arial" charset="0"/>
              </a:rPr>
              <a:t>IsEnum</a:t>
            </a:r>
            <a:r>
              <a:rPr lang="en-US" dirty="0" smtClean="0">
                <a:solidFill>
                  <a:srgbClr val="FF0000"/>
                </a:solidFill>
                <a:latin typeface="Arial" charset="0"/>
              </a:rPr>
              <a:t>);</a:t>
            </a:r>
          </a:p>
          <a:p>
            <a:pPr marL="0" indent="0">
              <a:lnSpc>
                <a:spcPct val="95000"/>
              </a:lnSpc>
              <a:spcBef>
                <a:spcPct val="0"/>
              </a:spcBef>
              <a:buNone/>
            </a:pPr>
            <a:r>
              <a:rPr lang="en-US" dirty="0" err="1" smtClean="0">
                <a:solidFill>
                  <a:srgbClr val="FF0000"/>
                </a:solidFill>
                <a:latin typeface="Arial" charset="0"/>
              </a:rPr>
              <a:t>Console.WriteLine</a:t>
            </a:r>
            <a:r>
              <a:rPr lang="en-US" dirty="0" smtClean="0">
                <a:solidFill>
                  <a:srgbClr val="FF0000"/>
                </a:solidFill>
                <a:latin typeface="Arial" charset="0"/>
              </a:rPr>
              <a:t>(“The type is  public? "+ </a:t>
            </a:r>
            <a:r>
              <a:rPr lang="en-US" dirty="0" err="1" smtClean="0">
                <a:solidFill>
                  <a:srgbClr val="FF0000"/>
                </a:solidFill>
                <a:latin typeface="Arial" charset="0"/>
              </a:rPr>
              <a:t>Tarr</a:t>
            </a:r>
            <a:r>
              <a:rPr lang="en-US" dirty="0" smtClean="0">
                <a:solidFill>
                  <a:srgbClr val="FF0000"/>
                </a:solidFill>
                <a:latin typeface="Arial" charset="0"/>
              </a:rPr>
              <a:t>[0]. </a:t>
            </a:r>
            <a:r>
              <a:rPr lang="en-US" dirty="0" err="1" smtClean="0">
                <a:solidFill>
                  <a:srgbClr val="FF0000"/>
                </a:solidFill>
                <a:latin typeface="Arial" charset="0"/>
              </a:rPr>
              <a:t>IsPublic</a:t>
            </a:r>
            <a:r>
              <a:rPr lang="en-US" dirty="0" smtClean="0">
                <a:solidFill>
                  <a:srgbClr val="FF0000"/>
                </a:solidFill>
                <a:latin typeface="Arial" charset="0"/>
              </a:rPr>
              <a:t>);</a:t>
            </a: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Type Properties</a:t>
            </a:r>
            <a:endParaRPr lang="en-US" dirty="0"/>
          </a:p>
        </p:txBody>
      </p:sp>
    </p:spTree>
    <p:extLst>
      <p:ext uri="{BB962C8B-B14F-4D97-AF65-F5344CB8AC3E}">
        <p14:creationId xmlns:p14="http://schemas.microsoft.com/office/powerpoint/2010/main" val="354145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spcBef>
                <a:spcPct val="0"/>
              </a:spcBef>
            </a:pPr>
            <a:r>
              <a:rPr lang="en-US" dirty="0" smtClean="0">
                <a:latin typeface="Arial" charset="0"/>
              </a:rPr>
              <a:t>By using Type class methods we can get all the details of the Type like </a:t>
            </a:r>
            <a:r>
              <a:rPr lang="en-US" dirty="0" err="1" smtClean="0">
                <a:latin typeface="Arial" charset="0"/>
              </a:rPr>
              <a:t>methods,fields</a:t>
            </a:r>
            <a:r>
              <a:rPr lang="en-US" dirty="0" smtClean="0">
                <a:latin typeface="Arial" charset="0"/>
              </a:rPr>
              <a:t> etc</a:t>
            </a:r>
          </a:p>
          <a:p>
            <a:pPr marL="0" indent="0">
              <a:lnSpc>
                <a:spcPct val="95000"/>
              </a:lnSpc>
              <a:spcBef>
                <a:spcPct val="0"/>
              </a:spcBef>
            </a:pPr>
            <a:r>
              <a:rPr lang="en-US" dirty="0" smtClean="0">
                <a:latin typeface="Arial" charset="0"/>
              </a:rPr>
              <a:t>Most of the methods of </a:t>
            </a:r>
            <a:r>
              <a:rPr lang="en-US" dirty="0" err="1" smtClean="0">
                <a:latin typeface="Arial" charset="0"/>
              </a:rPr>
              <a:t>System.Type</a:t>
            </a:r>
            <a:r>
              <a:rPr lang="en-US" dirty="0" smtClean="0">
                <a:latin typeface="Arial" charset="0"/>
              </a:rPr>
              <a:t> are used to obtain details of the members of the corresponding data type — the constructors, properties, methods, events, and so on.</a:t>
            </a:r>
          </a:p>
          <a:p>
            <a:pPr marL="0" indent="0">
              <a:lnSpc>
                <a:spcPct val="95000"/>
              </a:lnSpc>
              <a:spcBef>
                <a:spcPct val="0"/>
              </a:spcBef>
              <a:buNone/>
            </a:pPr>
            <a:endParaRPr lang="en-US" dirty="0" smtClean="0">
              <a:latin typeface="Arial" charset="0"/>
            </a:endParaRPr>
          </a:p>
          <a:p>
            <a:pPr marL="0" indent="0">
              <a:lnSpc>
                <a:spcPct val="95000"/>
              </a:lnSpc>
              <a:spcBef>
                <a:spcPct val="0"/>
              </a:spcBef>
              <a:buNone/>
            </a:pPr>
            <a:endParaRPr lang="en-US" dirty="0" smtClean="0">
              <a:latin typeface="Arial" charset="0"/>
            </a:endParaRPr>
          </a:p>
          <a:p>
            <a:pPr marL="0" indent="0">
              <a:lnSpc>
                <a:spcPct val="95000"/>
              </a:lnSpc>
              <a:spcBef>
                <a:spcPct val="0"/>
              </a:spcBef>
              <a:buNone/>
            </a:pPr>
            <a:r>
              <a:rPr lang="en-US" dirty="0" smtClean="0">
                <a:latin typeface="Arial" charset="0"/>
              </a:rPr>
              <a:t>Type of Object Returned      	                    Methods </a:t>
            </a:r>
          </a:p>
          <a:p>
            <a:pPr marL="0" indent="0">
              <a:lnSpc>
                <a:spcPct val="95000"/>
              </a:lnSpc>
              <a:spcBef>
                <a:spcPct val="0"/>
              </a:spcBef>
              <a:buNone/>
            </a:pPr>
            <a:r>
              <a:rPr lang="en-US" dirty="0" err="1" smtClean="0">
                <a:latin typeface="Arial" charset="0"/>
              </a:rPr>
              <a:t>ConstructorInfo</a:t>
            </a:r>
            <a:r>
              <a:rPr lang="en-US" dirty="0" smtClean="0">
                <a:latin typeface="Arial" charset="0"/>
              </a:rPr>
              <a:t>        		  </a:t>
            </a:r>
            <a:r>
              <a:rPr lang="en-US" dirty="0" err="1" smtClean="0">
                <a:latin typeface="Arial" charset="0"/>
              </a:rPr>
              <a:t>GetConstructor</a:t>
            </a:r>
            <a:r>
              <a:rPr lang="en-US" dirty="0" smtClean="0">
                <a:latin typeface="Arial" charset="0"/>
              </a:rPr>
              <a:t>(), </a:t>
            </a:r>
            <a:r>
              <a:rPr lang="en-US" dirty="0" err="1" smtClean="0">
                <a:latin typeface="Arial" charset="0"/>
              </a:rPr>
              <a:t>GetConstructors</a:t>
            </a:r>
            <a:r>
              <a:rPr lang="en-US" dirty="0" smtClean="0">
                <a:latin typeface="Arial" charset="0"/>
              </a:rPr>
              <a:t>() </a:t>
            </a:r>
          </a:p>
          <a:p>
            <a:pPr marL="0" indent="0">
              <a:lnSpc>
                <a:spcPct val="95000"/>
              </a:lnSpc>
              <a:spcBef>
                <a:spcPct val="0"/>
              </a:spcBef>
              <a:buNone/>
            </a:pPr>
            <a:r>
              <a:rPr lang="en-US" dirty="0" err="1" smtClean="0">
                <a:latin typeface="Arial" charset="0"/>
              </a:rPr>
              <a:t>EventInfo</a:t>
            </a:r>
            <a:r>
              <a:rPr lang="en-US" dirty="0" smtClean="0">
                <a:latin typeface="Arial" charset="0"/>
              </a:rPr>
              <a:t>                 		  </a:t>
            </a:r>
            <a:r>
              <a:rPr lang="en-US" dirty="0" err="1" smtClean="0">
                <a:latin typeface="Arial" charset="0"/>
              </a:rPr>
              <a:t>GetEvent</a:t>
            </a:r>
            <a:r>
              <a:rPr lang="en-US" dirty="0" smtClean="0">
                <a:latin typeface="Arial" charset="0"/>
              </a:rPr>
              <a:t>(), </a:t>
            </a:r>
            <a:r>
              <a:rPr lang="en-US" dirty="0" err="1" smtClean="0">
                <a:latin typeface="Arial" charset="0"/>
              </a:rPr>
              <a:t>GetEvents</a:t>
            </a:r>
            <a:r>
              <a:rPr lang="en-US" dirty="0" smtClean="0">
                <a:latin typeface="Arial" charset="0"/>
              </a:rPr>
              <a:t>() </a:t>
            </a:r>
          </a:p>
          <a:p>
            <a:pPr marL="0" indent="0">
              <a:lnSpc>
                <a:spcPct val="95000"/>
              </a:lnSpc>
              <a:spcBef>
                <a:spcPct val="0"/>
              </a:spcBef>
              <a:buNone/>
            </a:pPr>
            <a:r>
              <a:rPr lang="en-US" dirty="0" err="1" smtClean="0">
                <a:latin typeface="Arial" charset="0"/>
              </a:rPr>
              <a:t>FieldInfo</a:t>
            </a:r>
            <a:r>
              <a:rPr lang="en-US" dirty="0" smtClean="0">
                <a:latin typeface="Arial" charset="0"/>
              </a:rPr>
              <a:t>                   		  </a:t>
            </a:r>
            <a:r>
              <a:rPr lang="en-US" dirty="0" err="1" smtClean="0">
                <a:latin typeface="Arial" charset="0"/>
              </a:rPr>
              <a:t>GetField</a:t>
            </a:r>
            <a:r>
              <a:rPr lang="en-US" dirty="0" smtClean="0">
                <a:latin typeface="Arial" charset="0"/>
              </a:rPr>
              <a:t>(), </a:t>
            </a:r>
            <a:r>
              <a:rPr lang="en-US" dirty="0" err="1" smtClean="0">
                <a:latin typeface="Arial" charset="0"/>
              </a:rPr>
              <a:t>GetFields</a:t>
            </a:r>
            <a:r>
              <a:rPr lang="en-US" dirty="0" smtClean="0">
                <a:latin typeface="Arial" charset="0"/>
              </a:rPr>
              <a:t>() </a:t>
            </a:r>
          </a:p>
          <a:p>
            <a:pPr marL="0" indent="0">
              <a:lnSpc>
                <a:spcPct val="95000"/>
              </a:lnSpc>
              <a:spcBef>
                <a:spcPct val="0"/>
              </a:spcBef>
              <a:buNone/>
            </a:pPr>
            <a:r>
              <a:rPr lang="en-US" dirty="0" err="1" smtClean="0">
                <a:latin typeface="Arial" charset="0"/>
              </a:rPr>
              <a:t>InterfaceInfo</a:t>
            </a:r>
            <a:r>
              <a:rPr lang="en-US" dirty="0" smtClean="0">
                <a:latin typeface="Arial" charset="0"/>
              </a:rPr>
              <a:t>            		  </a:t>
            </a:r>
            <a:r>
              <a:rPr lang="en-US" dirty="0" err="1" smtClean="0">
                <a:latin typeface="Arial" charset="0"/>
              </a:rPr>
              <a:t>GetInterface</a:t>
            </a:r>
            <a:r>
              <a:rPr lang="en-US" dirty="0" smtClean="0">
                <a:latin typeface="Arial" charset="0"/>
              </a:rPr>
              <a:t>(), </a:t>
            </a:r>
            <a:r>
              <a:rPr lang="en-US" dirty="0" err="1" smtClean="0">
                <a:latin typeface="Arial" charset="0"/>
              </a:rPr>
              <a:t>GetInterfaces</a:t>
            </a:r>
            <a:r>
              <a:rPr lang="en-US" dirty="0" smtClean="0">
                <a:latin typeface="Arial" charset="0"/>
              </a:rPr>
              <a:t>() </a:t>
            </a:r>
          </a:p>
          <a:p>
            <a:pPr marL="0" indent="0">
              <a:lnSpc>
                <a:spcPct val="95000"/>
              </a:lnSpc>
              <a:spcBef>
                <a:spcPct val="0"/>
              </a:spcBef>
              <a:buNone/>
            </a:pPr>
            <a:r>
              <a:rPr lang="en-US" dirty="0" err="1" smtClean="0">
                <a:latin typeface="Arial" charset="0"/>
              </a:rPr>
              <a:t>MemberInfo</a:t>
            </a:r>
            <a:r>
              <a:rPr lang="en-US" dirty="0" smtClean="0">
                <a:latin typeface="Arial" charset="0"/>
              </a:rPr>
              <a:t>            		  </a:t>
            </a:r>
            <a:r>
              <a:rPr lang="en-US" dirty="0" err="1" smtClean="0">
                <a:latin typeface="Arial" charset="0"/>
              </a:rPr>
              <a:t>GetMember</a:t>
            </a:r>
            <a:r>
              <a:rPr lang="en-US" dirty="0" smtClean="0">
                <a:latin typeface="Arial" charset="0"/>
              </a:rPr>
              <a:t>(), </a:t>
            </a:r>
            <a:r>
              <a:rPr lang="en-US" dirty="0" err="1" smtClean="0">
                <a:latin typeface="Arial" charset="0"/>
              </a:rPr>
              <a:t>GetMembers</a:t>
            </a:r>
            <a:r>
              <a:rPr lang="en-US" dirty="0" smtClean="0">
                <a:latin typeface="Arial" charset="0"/>
              </a:rPr>
              <a:t>() </a:t>
            </a:r>
          </a:p>
          <a:p>
            <a:pPr marL="0" indent="0">
              <a:lnSpc>
                <a:spcPct val="95000"/>
              </a:lnSpc>
              <a:spcBef>
                <a:spcPct val="0"/>
              </a:spcBef>
              <a:buNone/>
            </a:pPr>
            <a:r>
              <a:rPr lang="en-US" dirty="0" err="1" smtClean="0">
                <a:latin typeface="Arial" charset="0"/>
              </a:rPr>
              <a:t>MethodInfo</a:t>
            </a:r>
            <a:r>
              <a:rPr lang="en-US" dirty="0" smtClean="0">
                <a:latin typeface="Arial" charset="0"/>
              </a:rPr>
              <a:t>                		  </a:t>
            </a:r>
            <a:r>
              <a:rPr lang="en-US" dirty="0" err="1" smtClean="0">
                <a:latin typeface="Arial" charset="0"/>
              </a:rPr>
              <a:t>GetMethod</a:t>
            </a:r>
            <a:r>
              <a:rPr lang="en-US" dirty="0" smtClean="0">
                <a:latin typeface="Arial" charset="0"/>
              </a:rPr>
              <a:t>(), </a:t>
            </a:r>
            <a:r>
              <a:rPr lang="en-US" dirty="0" err="1" smtClean="0">
                <a:latin typeface="Arial" charset="0"/>
              </a:rPr>
              <a:t>GetMethods</a:t>
            </a:r>
            <a:r>
              <a:rPr lang="en-US" dirty="0" smtClean="0">
                <a:latin typeface="Arial" charset="0"/>
              </a:rPr>
              <a:t>() </a:t>
            </a:r>
          </a:p>
          <a:p>
            <a:pPr marL="0" indent="0">
              <a:lnSpc>
                <a:spcPct val="95000"/>
              </a:lnSpc>
              <a:spcBef>
                <a:spcPct val="0"/>
              </a:spcBef>
              <a:buNone/>
            </a:pPr>
            <a:r>
              <a:rPr lang="en-US" dirty="0" err="1" smtClean="0">
                <a:latin typeface="Arial" charset="0"/>
              </a:rPr>
              <a:t>PropertyInfo</a:t>
            </a:r>
            <a:r>
              <a:rPr lang="en-US" dirty="0" smtClean="0">
                <a:latin typeface="Arial" charset="0"/>
              </a:rPr>
              <a:t>                		  </a:t>
            </a:r>
            <a:r>
              <a:rPr lang="en-US" dirty="0" err="1" smtClean="0">
                <a:latin typeface="Arial" charset="0"/>
              </a:rPr>
              <a:t>GetProperty</a:t>
            </a:r>
            <a:r>
              <a:rPr lang="en-US" dirty="0" smtClean="0">
                <a:latin typeface="Arial" charset="0"/>
              </a:rPr>
              <a:t>(), </a:t>
            </a:r>
            <a:r>
              <a:rPr lang="en-US" dirty="0" err="1" smtClean="0">
                <a:latin typeface="Arial" charset="0"/>
              </a:rPr>
              <a:t>GetProperties</a:t>
            </a:r>
            <a:r>
              <a:rPr lang="en-US" dirty="0" smtClean="0">
                <a:latin typeface="Arial" charset="0"/>
              </a:rPr>
              <a:t>() </a:t>
            </a: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Type Methods</a:t>
            </a:r>
            <a:endParaRPr lang="en-US" dirty="0"/>
          </a:p>
        </p:txBody>
      </p:sp>
    </p:spTree>
    <p:extLst>
      <p:ext uri="{BB962C8B-B14F-4D97-AF65-F5344CB8AC3E}">
        <p14:creationId xmlns:p14="http://schemas.microsoft.com/office/powerpoint/2010/main" val="4852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spcBef>
                <a:spcPct val="0"/>
              </a:spcBef>
            </a:pPr>
            <a:r>
              <a:rPr lang="en-US" dirty="0" smtClean="0">
                <a:latin typeface="Arial" charset="0"/>
              </a:rPr>
              <a:t>C# </a:t>
            </a:r>
            <a:r>
              <a:rPr lang="en-US" dirty="0" err="1" smtClean="0">
                <a:latin typeface="Arial" charset="0"/>
              </a:rPr>
              <a:t>.net</a:t>
            </a:r>
            <a:r>
              <a:rPr lang="en-US" dirty="0" smtClean="0">
                <a:latin typeface="Arial" charset="0"/>
              </a:rPr>
              <a:t> Attributes provide a powerful method of associating declarative information with C# code. </a:t>
            </a:r>
          </a:p>
          <a:p>
            <a:pPr marL="0" indent="0">
              <a:lnSpc>
                <a:spcPct val="95000"/>
              </a:lnSpc>
              <a:spcBef>
                <a:spcPct val="0"/>
              </a:spcBef>
            </a:pPr>
            <a:r>
              <a:rPr lang="en-US" dirty="0" smtClean="0">
                <a:latin typeface="Arial" charset="0"/>
              </a:rPr>
              <a:t>An attribute is a information which marks the elements of code such as a class or method. It can work with types, methods, properties and other language components.</a:t>
            </a:r>
          </a:p>
          <a:p>
            <a:pPr marL="0" indent="0">
              <a:lnSpc>
                <a:spcPct val="95000"/>
              </a:lnSpc>
              <a:spcBef>
                <a:spcPct val="0"/>
              </a:spcBef>
            </a:pPr>
            <a:r>
              <a:rPr lang="en-US" altLang="ja-JP" dirty="0" smtClean="0">
                <a:latin typeface="Arial" charset="0"/>
                <a:ea typeface="ＭＳ Ｐゴシック" charset="-128"/>
              </a:rPr>
              <a:t>The advantage of using attributes is that the information that it contains is inserted into the assembly. </a:t>
            </a:r>
          </a:p>
          <a:p>
            <a:pPr marL="0" indent="0">
              <a:lnSpc>
                <a:spcPct val="95000"/>
              </a:lnSpc>
              <a:spcBef>
                <a:spcPct val="0"/>
              </a:spcBef>
            </a:pPr>
            <a:r>
              <a:rPr lang="en-US" dirty="0" smtClean="0">
                <a:latin typeface="Arial" charset="0"/>
              </a:rPr>
              <a:t>This information can then be consumed at various times for all sorts of purposes.</a:t>
            </a: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Attribute</a:t>
            </a:r>
            <a:r>
              <a:rPr lang="en-US" sz="4000" b="1" dirty="0" smtClean="0">
                <a:solidFill>
                  <a:srgbClr val="FF9900"/>
                </a:solidFill>
                <a:latin typeface="Comic Sans MS" pitchFamily="66" charset="0"/>
              </a:rPr>
              <a:t> </a:t>
            </a:r>
            <a:endParaRPr lang="en-US" dirty="0"/>
          </a:p>
        </p:txBody>
      </p:sp>
    </p:spTree>
    <p:extLst>
      <p:ext uri="{BB962C8B-B14F-4D97-AF65-F5344CB8AC3E}">
        <p14:creationId xmlns:p14="http://schemas.microsoft.com/office/powerpoint/2010/main" val="126145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spcBef>
                <a:spcPct val="0"/>
              </a:spcBef>
            </a:pPr>
            <a:r>
              <a:rPr lang="en-US" altLang="ja-JP" dirty="0" smtClean="0">
                <a:ea typeface="ＭＳ Ｐゴシック" charset="-128"/>
              </a:rPr>
              <a:t>An attribute can be consumed by the compiler.  For example .NET framework provides the </a:t>
            </a:r>
            <a:r>
              <a:rPr lang="en-US" altLang="ja-JP" dirty="0" err="1" smtClean="0">
                <a:ea typeface="ＭＳ Ｐゴシック" charset="-128"/>
              </a:rPr>
              <a:t>system.obsoleteAttribute</a:t>
            </a:r>
            <a:r>
              <a:rPr lang="en-US" altLang="ja-JP" dirty="0" smtClean="0">
                <a:ea typeface="ＭＳ Ｐゴシック" charset="-128"/>
              </a:rPr>
              <a:t> attribute which can be used to mark a method .When compiler encounters a call to method, it can then emit a warning indicating it is better to avoid call to an obsolete method, which risks of going away in future versions. </a:t>
            </a:r>
          </a:p>
          <a:p>
            <a:pPr marL="0" indent="0">
              <a:lnSpc>
                <a:spcPct val="95000"/>
              </a:lnSpc>
              <a:spcBef>
                <a:spcPct val="0"/>
              </a:spcBef>
            </a:pPr>
            <a:r>
              <a:rPr lang="en-US" altLang="ja-JP" dirty="0" smtClean="0">
                <a:ea typeface="ＭＳ Ｐゴシック" charset="-128"/>
              </a:rPr>
              <a:t>An attribute can be consumed by the CLR during execution. For example the .NET Framework offers the </a:t>
            </a:r>
            <a:r>
              <a:rPr lang="en-US" altLang="ja-JP" dirty="0" err="1" smtClean="0">
                <a:ea typeface="ＭＳ Ｐゴシック" charset="-128"/>
              </a:rPr>
              <a:t>System.ThreadStaticAttribute</a:t>
            </a:r>
            <a:r>
              <a:rPr lang="en-US" altLang="ja-JP" dirty="0" smtClean="0">
                <a:ea typeface="ＭＳ Ｐゴシック" charset="-128"/>
              </a:rPr>
              <a:t> attribute. When a static field is marked with this attribute the CLR makes sure that during the execution, there is only one version of this field per thread. </a:t>
            </a:r>
            <a:endParaRPr lang="en-US" dirty="0" smtClean="0">
              <a:latin typeface="Arial" charset="0"/>
            </a:endParaRP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Use of an Attribute</a:t>
            </a:r>
            <a:r>
              <a:rPr lang="en-US" sz="4000" b="1" dirty="0" smtClean="0">
                <a:solidFill>
                  <a:srgbClr val="FF9900"/>
                </a:solidFill>
                <a:latin typeface="Comic Sans MS" pitchFamily="66" charset="0"/>
              </a:rPr>
              <a:t> </a:t>
            </a:r>
            <a:endParaRPr lang="en-US" dirty="0"/>
          </a:p>
        </p:txBody>
      </p:sp>
    </p:spTree>
    <p:extLst>
      <p:ext uri="{BB962C8B-B14F-4D97-AF65-F5344CB8AC3E}">
        <p14:creationId xmlns:p14="http://schemas.microsoft.com/office/powerpoint/2010/main" val="1546313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609600" indent="-609600" fontAlgn="t">
              <a:lnSpc>
                <a:spcPct val="95000"/>
              </a:lnSpc>
              <a:spcBef>
                <a:spcPct val="0"/>
              </a:spcBef>
            </a:pPr>
            <a:r>
              <a:rPr lang="en-US" dirty="0" smtClean="0"/>
              <a:t> </a:t>
            </a:r>
            <a:r>
              <a:rPr lang="en-US" dirty="0" smtClean="0">
                <a:latin typeface="Arial" charset="0"/>
              </a:rPr>
              <a:t>An attribute can be consumed by a tool, for example, the .NET framework offers the </a:t>
            </a:r>
            <a:r>
              <a:rPr lang="en-US" dirty="0" err="1" smtClean="0">
                <a:latin typeface="Arial" charset="0"/>
              </a:rPr>
              <a:t>System.Runtime.InteropServices.ComVisibleAttribute</a:t>
            </a:r>
            <a:r>
              <a:rPr lang="en-US" dirty="0" smtClean="0">
                <a:latin typeface="Arial" charset="0"/>
              </a:rPr>
              <a:t> attribute. When a class is marked with this attribute, the tlbexp.exe tool generates a file which will allow this class to be consumed as if it was a COM object. </a:t>
            </a:r>
          </a:p>
          <a:p>
            <a:pPr marL="609600" indent="-609600">
              <a:lnSpc>
                <a:spcPct val="95000"/>
              </a:lnSpc>
              <a:spcBef>
                <a:spcPct val="0"/>
              </a:spcBef>
            </a:pPr>
            <a:r>
              <a:rPr lang="en-US" altLang="ja-JP" dirty="0" smtClean="0">
                <a:latin typeface="Arial" charset="0"/>
                <a:ea typeface="ＭＳ Ｐゴシック" charset="-128"/>
              </a:rPr>
              <a:t>An attribute can be consumed by your own code during execution by using the reflection mechanism to access the information.</a:t>
            </a:r>
          </a:p>
          <a:p>
            <a:pPr marL="609600" indent="-609600">
              <a:lnSpc>
                <a:spcPct val="95000"/>
              </a:lnSpc>
              <a:spcBef>
                <a:spcPct val="0"/>
              </a:spcBef>
            </a:pPr>
            <a:r>
              <a:rPr lang="en-US" altLang="ja-JP" dirty="0" smtClean="0">
                <a:latin typeface="Arial" charset="0"/>
                <a:ea typeface="ＭＳ Ｐゴシック" charset="-128"/>
              </a:rPr>
              <a:t>An attribute can be consumed by a user which analyses an assembly with a tool such as ildasm.exe or Reflector. For ex. attribute which would associate a character string to an element of your code. This string being contained in the assembly, it is then possible to consult these comments without needing to access source code.</a:t>
            </a: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Use of an Attribute</a:t>
            </a:r>
            <a:r>
              <a:rPr lang="en-US" sz="4000" b="1" dirty="0" smtClean="0">
                <a:solidFill>
                  <a:srgbClr val="FF9900"/>
                </a:solidFill>
                <a:latin typeface="Comic Sans MS" pitchFamily="66" charset="0"/>
              </a:rPr>
              <a:t> </a:t>
            </a:r>
            <a:endParaRPr lang="en-US" dirty="0"/>
          </a:p>
        </p:txBody>
      </p:sp>
    </p:spTree>
    <p:extLst>
      <p:ext uri="{BB962C8B-B14F-4D97-AF65-F5344CB8AC3E}">
        <p14:creationId xmlns:p14="http://schemas.microsoft.com/office/powerpoint/2010/main" val="34351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fontScale="77500" lnSpcReduction="20000"/>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spcBef>
                <a:spcPct val="0"/>
              </a:spcBef>
            </a:pPr>
            <a:r>
              <a:rPr lang="en-US" sz="3600" dirty="0" smtClean="0">
                <a:latin typeface="Arial" charset="0"/>
              </a:rPr>
              <a:t>Assembly attributes can adorn assemblies to provide additional information about assembly</a:t>
            </a:r>
          </a:p>
          <a:p>
            <a:pPr marL="0" indent="0">
              <a:lnSpc>
                <a:spcPct val="95000"/>
              </a:lnSpc>
              <a:spcBef>
                <a:spcPct val="0"/>
              </a:spcBef>
            </a:pPr>
            <a:r>
              <a:rPr lang="en-US" sz="3600" dirty="0" smtClean="0">
                <a:latin typeface="Arial" charset="0"/>
              </a:rPr>
              <a:t>There are number of built in assembly </a:t>
            </a:r>
            <a:r>
              <a:rPr lang="en-US" sz="3600" dirty="0" err="1" smtClean="0">
                <a:latin typeface="Arial" charset="0"/>
              </a:rPr>
              <a:t>attributes,which</a:t>
            </a:r>
            <a:r>
              <a:rPr lang="en-US" sz="3600" dirty="0" smtClean="0">
                <a:latin typeface="Arial" charset="0"/>
              </a:rPr>
              <a:t> are useful in development</a:t>
            </a:r>
          </a:p>
          <a:p>
            <a:pPr marL="0" indent="0">
              <a:lnSpc>
                <a:spcPct val="95000"/>
              </a:lnSpc>
              <a:spcBef>
                <a:spcPct val="0"/>
              </a:spcBef>
            </a:pPr>
            <a:r>
              <a:rPr lang="en-US" sz="3600" dirty="0" smtClean="0">
                <a:latin typeface="Arial" charset="0"/>
              </a:rPr>
              <a:t>Assembly Attributes can be added in the </a:t>
            </a:r>
            <a:r>
              <a:rPr lang="en-US" sz="3600" dirty="0" err="1" smtClean="0">
                <a:latin typeface="Arial" charset="0"/>
              </a:rPr>
              <a:t>assemblyinfo.cs</a:t>
            </a:r>
            <a:r>
              <a:rPr lang="en-US" sz="3600" dirty="0" smtClean="0">
                <a:latin typeface="Arial" charset="0"/>
              </a:rPr>
              <a:t> file</a:t>
            </a:r>
          </a:p>
          <a:p>
            <a:pPr marL="0" indent="0">
              <a:lnSpc>
                <a:spcPct val="80000"/>
              </a:lnSpc>
              <a:buFontTx/>
              <a:buNone/>
            </a:pPr>
            <a:r>
              <a:rPr lang="en-US" noProof="1" smtClean="0">
                <a:latin typeface="Arial" charset="0"/>
              </a:rPr>
              <a:t>[</a:t>
            </a:r>
            <a:r>
              <a:rPr lang="en-US" noProof="1" smtClean="0">
                <a:solidFill>
                  <a:srgbClr val="FF3300"/>
                </a:solidFill>
                <a:latin typeface="Arial" charset="0"/>
              </a:rPr>
              <a:t>assembly: AssemblyTitle("reflectionTypeDemo")]</a:t>
            </a:r>
          </a:p>
          <a:p>
            <a:pPr marL="0" indent="0">
              <a:lnSpc>
                <a:spcPct val="80000"/>
              </a:lnSpc>
              <a:buFontTx/>
              <a:buNone/>
            </a:pPr>
            <a:r>
              <a:rPr lang="en-US" noProof="1" smtClean="0">
                <a:solidFill>
                  <a:srgbClr val="FF3300"/>
                </a:solidFill>
                <a:latin typeface="Arial" charset="0"/>
              </a:rPr>
              <a:t>[assembly: AssemblyDescription("")]</a:t>
            </a:r>
          </a:p>
          <a:p>
            <a:pPr marL="0" indent="0">
              <a:lnSpc>
                <a:spcPct val="80000"/>
              </a:lnSpc>
              <a:buFontTx/>
              <a:buNone/>
            </a:pPr>
            <a:r>
              <a:rPr lang="en-US" noProof="1" smtClean="0">
                <a:solidFill>
                  <a:srgbClr val="FF3300"/>
                </a:solidFill>
                <a:latin typeface="Arial" charset="0"/>
              </a:rPr>
              <a:t>[assembly: AssemblyCompany("")]</a:t>
            </a:r>
          </a:p>
          <a:p>
            <a:pPr marL="0" indent="0">
              <a:lnSpc>
                <a:spcPct val="80000"/>
              </a:lnSpc>
              <a:buFontTx/>
              <a:buNone/>
            </a:pPr>
            <a:r>
              <a:rPr lang="en-US" noProof="1" smtClean="0">
                <a:solidFill>
                  <a:srgbClr val="FF3300"/>
                </a:solidFill>
                <a:latin typeface="Arial" charset="0"/>
              </a:rPr>
              <a:t>[ [assembly: AssemblyCopyright("Copyright ©  2008")]</a:t>
            </a:r>
          </a:p>
          <a:p>
            <a:pPr marL="0" indent="0">
              <a:lnSpc>
                <a:spcPct val="80000"/>
              </a:lnSpc>
              <a:buFontTx/>
              <a:buNone/>
            </a:pPr>
            <a:r>
              <a:rPr lang="en-US" noProof="1" smtClean="0">
                <a:solidFill>
                  <a:srgbClr val="FF3300"/>
                </a:solidFill>
                <a:latin typeface="Arial" charset="0"/>
              </a:rPr>
              <a:t>[assembly: AssemblyTrademark("")]</a:t>
            </a:r>
          </a:p>
          <a:p>
            <a:pPr marL="0" indent="0">
              <a:lnSpc>
                <a:spcPct val="80000"/>
              </a:lnSpc>
              <a:buFontTx/>
              <a:buNone/>
            </a:pPr>
            <a:r>
              <a:rPr lang="en-US" noProof="1" smtClean="0">
                <a:solidFill>
                  <a:srgbClr val="FF3300"/>
                </a:solidFill>
                <a:latin typeface="Arial" charset="0"/>
              </a:rPr>
              <a:t>[assembly: AssemblyCulture("")]</a:t>
            </a:r>
            <a:endParaRPr lang="en-US" dirty="0" smtClean="0">
              <a:solidFill>
                <a:srgbClr val="FF3300"/>
              </a:solidFill>
              <a:latin typeface="Arial" charset="0"/>
            </a:endParaRPr>
          </a:p>
          <a:p>
            <a:pPr marL="0" indent="0">
              <a:lnSpc>
                <a:spcPct val="80000"/>
              </a:lnSpc>
              <a:buFontTx/>
              <a:buNone/>
            </a:pPr>
            <a:r>
              <a:rPr lang="en-US" noProof="1" smtClean="0">
                <a:solidFill>
                  <a:srgbClr val="FF3300"/>
                </a:solidFill>
              </a:rPr>
              <a:t>[assembly: AssemblyVersion("1.0.0.0")]</a:t>
            </a:r>
            <a:endParaRPr lang="en-US" dirty="0" smtClean="0">
              <a:solidFill>
                <a:srgbClr val="FF3300"/>
              </a:solidFill>
            </a:endParaRPr>
          </a:p>
          <a:p>
            <a:pPr marL="0" indent="0">
              <a:lnSpc>
                <a:spcPct val="80000"/>
              </a:lnSpc>
              <a:buFontTx/>
              <a:buNone/>
            </a:pPr>
            <a:r>
              <a:rPr lang="en-US" noProof="1" smtClean="0">
                <a:solidFill>
                  <a:srgbClr val="FF3300"/>
                </a:solidFill>
              </a:rPr>
              <a:t>[assembly: Assembly</a:t>
            </a:r>
            <a:r>
              <a:rPr lang="en-US" dirty="0" err="1" smtClean="0">
                <a:solidFill>
                  <a:srgbClr val="FF3300"/>
                </a:solidFill>
              </a:rPr>
              <a:t>KeyFile</a:t>
            </a:r>
            <a:r>
              <a:rPr lang="en-US" noProof="1" smtClean="0">
                <a:solidFill>
                  <a:srgbClr val="FF3300"/>
                </a:solidFill>
              </a:rPr>
              <a:t>(“</a:t>
            </a:r>
            <a:r>
              <a:rPr lang="en-US" dirty="0" smtClean="0">
                <a:solidFill>
                  <a:srgbClr val="FF3300"/>
                </a:solidFill>
              </a:rPr>
              <a:t>../key1.snk</a:t>
            </a:r>
            <a:r>
              <a:rPr lang="en-US" noProof="1" smtClean="0">
                <a:solidFill>
                  <a:srgbClr val="FF3300"/>
                </a:solidFill>
              </a:rPr>
              <a:t>")]</a:t>
            </a:r>
            <a:endParaRPr lang="en-US" dirty="0" smtClean="0">
              <a:solidFill>
                <a:srgbClr val="FF3300"/>
              </a:solidFill>
              <a:latin typeface="Arial" charset="0"/>
            </a:endParaRP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nSpc>
                <a:spcPct val="95000"/>
              </a:lnSpc>
            </a:pPr>
            <a:r>
              <a:rPr lang="en-US" b="1" dirty="0" smtClean="0">
                <a:solidFill>
                  <a:srgbClr val="FF9900"/>
                </a:solidFill>
                <a:latin typeface="Comic Sans MS" pitchFamily="66" charset="0"/>
              </a:rPr>
              <a:t>Assembly Attributes</a:t>
            </a:r>
            <a:r>
              <a:rPr lang="en-US" sz="4000" b="1" dirty="0" smtClean="0">
                <a:solidFill>
                  <a:srgbClr val="FF9900"/>
                </a:solidFill>
                <a:latin typeface="Comic Sans MS" pitchFamily="66" charset="0"/>
              </a:rPr>
              <a:t> </a:t>
            </a:r>
            <a:endParaRPr lang="en-US" sz="4000" b="1" dirty="0">
              <a:solidFill>
                <a:srgbClr val="FF9900"/>
              </a:solidFill>
              <a:latin typeface="Comic Sans MS" pitchFamily="66" charset="0"/>
            </a:endParaRPr>
          </a:p>
        </p:txBody>
      </p:sp>
    </p:spTree>
    <p:extLst>
      <p:ext uri="{BB962C8B-B14F-4D97-AF65-F5344CB8AC3E}">
        <p14:creationId xmlns:p14="http://schemas.microsoft.com/office/powerpoint/2010/main" val="2836107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r>
              <a:rPr lang="en-US" dirty="0" smtClean="0">
                <a:latin typeface="Arial" charset="0"/>
              </a:rPr>
              <a:t>The Assembly class  allows you to find out what custom attributes are attached to an assembly as a whole, you need to call a static method of the Attribute </a:t>
            </a:r>
            <a:r>
              <a:rPr lang="en-US" dirty="0" err="1" smtClean="0">
                <a:latin typeface="Arial" charset="0"/>
              </a:rPr>
              <a:t>class,GetCustomAttributes</a:t>
            </a:r>
            <a:r>
              <a:rPr lang="en-US" dirty="0" smtClean="0">
                <a:latin typeface="Arial" charset="0"/>
              </a:rPr>
              <a:t>(), passing in a reference to the assembly:</a:t>
            </a:r>
            <a:r>
              <a:rPr lang="en-US" dirty="0" smtClean="0"/>
              <a:t> </a:t>
            </a:r>
          </a:p>
          <a:p>
            <a:pPr marL="0" indent="0">
              <a:buFontTx/>
              <a:buNone/>
            </a:pPr>
            <a:r>
              <a:rPr lang="en-US" dirty="0" smtClean="0">
                <a:solidFill>
                  <a:srgbClr val="FF3300"/>
                </a:solidFill>
              </a:rPr>
              <a:t>Attribute[] </a:t>
            </a:r>
            <a:r>
              <a:rPr lang="en-US" dirty="0" err="1" smtClean="0">
                <a:solidFill>
                  <a:srgbClr val="FF3300"/>
                </a:solidFill>
              </a:rPr>
              <a:t>definedAttributes</a:t>
            </a:r>
            <a:r>
              <a:rPr lang="en-US" dirty="0" smtClean="0">
                <a:solidFill>
                  <a:srgbClr val="FF3300"/>
                </a:solidFill>
              </a:rPr>
              <a:t> = </a:t>
            </a:r>
            <a:r>
              <a:rPr lang="en-US" dirty="0" err="1" smtClean="0">
                <a:solidFill>
                  <a:srgbClr val="FF3300"/>
                </a:solidFill>
              </a:rPr>
              <a:t>Attribute.GetCustomAttributes</a:t>
            </a:r>
            <a:r>
              <a:rPr lang="en-US" dirty="0" smtClean="0">
                <a:solidFill>
                  <a:srgbClr val="FF3300"/>
                </a:solidFill>
              </a:rPr>
              <a:t>(assembly1);</a:t>
            </a:r>
          </a:p>
          <a:p>
            <a:pPr marL="0" indent="0">
              <a:buFontTx/>
              <a:buNone/>
            </a:pPr>
            <a:endParaRPr lang="en-US" dirty="0" smtClean="0">
              <a:solidFill>
                <a:srgbClr val="FF3300"/>
              </a:solidFill>
            </a:endParaRPr>
          </a:p>
          <a:p>
            <a:pPr marL="0" indent="0">
              <a:buFontTx/>
              <a:buNone/>
            </a:pPr>
            <a:r>
              <a:rPr lang="en-US" dirty="0" err="1" smtClean="0">
                <a:solidFill>
                  <a:srgbClr val="FF3300"/>
                </a:solidFill>
              </a:rPr>
              <a:t>Demo:Assembly</a:t>
            </a:r>
            <a:r>
              <a:rPr lang="en-US" dirty="0" smtClean="0">
                <a:solidFill>
                  <a:srgbClr val="FF3300"/>
                </a:solidFill>
              </a:rPr>
              <a:t> a = </a:t>
            </a:r>
            <a:r>
              <a:rPr lang="en-US" dirty="0" err="1" smtClean="0">
                <a:solidFill>
                  <a:srgbClr val="FF3300"/>
                </a:solidFill>
              </a:rPr>
              <a:t>Assembly.GetExecutingAssembly</a:t>
            </a:r>
            <a:r>
              <a:rPr lang="en-US" dirty="0" smtClean="0">
                <a:solidFill>
                  <a:srgbClr val="FF3300"/>
                </a:solidFill>
              </a:rPr>
              <a:t>();            </a:t>
            </a:r>
          </a:p>
          <a:p>
            <a:pPr marL="0" indent="0">
              <a:buFontTx/>
              <a:buNone/>
            </a:pPr>
            <a:r>
              <a:rPr lang="en-US" dirty="0" smtClean="0">
                <a:solidFill>
                  <a:srgbClr val="FF3300"/>
                </a:solidFill>
              </a:rPr>
              <a:t>           Type </a:t>
            </a:r>
            <a:r>
              <a:rPr lang="en-US" dirty="0" err="1" smtClean="0">
                <a:solidFill>
                  <a:srgbClr val="FF3300"/>
                </a:solidFill>
              </a:rPr>
              <a:t>attType</a:t>
            </a:r>
            <a:r>
              <a:rPr lang="en-US" dirty="0" smtClean="0">
                <a:solidFill>
                  <a:srgbClr val="FF3300"/>
                </a:solidFill>
              </a:rPr>
              <a:t> = </a:t>
            </a:r>
            <a:r>
              <a:rPr lang="en-US" dirty="0" err="1" smtClean="0">
                <a:solidFill>
                  <a:srgbClr val="FF3300"/>
                </a:solidFill>
              </a:rPr>
              <a:t>typeof</a:t>
            </a:r>
            <a:r>
              <a:rPr lang="en-US" dirty="0" smtClean="0">
                <a:solidFill>
                  <a:srgbClr val="FF3300"/>
                </a:solidFill>
              </a:rPr>
              <a:t>(</a:t>
            </a:r>
            <a:r>
              <a:rPr lang="en-US" dirty="0" err="1" smtClean="0">
                <a:solidFill>
                  <a:srgbClr val="FF3300"/>
                </a:solidFill>
              </a:rPr>
              <a:t>AssemblyDescriptionAttribute</a:t>
            </a:r>
            <a:r>
              <a:rPr lang="en-US" dirty="0" smtClean="0">
                <a:solidFill>
                  <a:srgbClr val="FF3300"/>
                </a:solidFill>
              </a:rPr>
              <a:t>);</a:t>
            </a:r>
          </a:p>
          <a:p>
            <a:pPr marL="0" indent="0">
              <a:buFontTx/>
              <a:buNone/>
            </a:pPr>
            <a:r>
              <a:rPr lang="en-US" dirty="0" smtClean="0">
                <a:solidFill>
                  <a:srgbClr val="FF3300"/>
                </a:solidFill>
              </a:rPr>
              <a:t>           object[] </a:t>
            </a:r>
            <a:r>
              <a:rPr lang="en-US" dirty="0" err="1" smtClean="0">
                <a:solidFill>
                  <a:srgbClr val="FF3300"/>
                </a:solidFill>
              </a:rPr>
              <a:t>oarr</a:t>
            </a:r>
            <a:r>
              <a:rPr lang="en-US" dirty="0" smtClean="0">
                <a:solidFill>
                  <a:srgbClr val="FF3300"/>
                </a:solidFill>
              </a:rPr>
              <a:t>= </a:t>
            </a:r>
            <a:r>
              <a:rPr lang="en-US" dirty="0" err="1" smtClean="0">
                <a:solidFill>
                  <a:srgbClr val="FF3300"/>
                </a:solidFill>
              </a:rPr>
              <a:t>a.GetCustomAttributes</a:t>
            </a:r>
            <a:r>
              <a:rPr lang="en-US" dirty="0" smtClean="0">
                <a:solidFill>
                  <a:srgbClr val="FF3300"/>
                </a:solidFill>
              </a:rPr>
              <a:t>(</a:t>
            </a:r>
            <a:r>
              <a:rPr lang="en-US" dirty="0" err="1" smtClean="0">
                <a:solidFill>
                  <a:srgbClr val="FF3300"/>
                </a:solidFill>
              </a:rPr>
              <a:t>attType,false</a:t>
            </a:r>
            <a:r>
              <a:rPr lang="en-US" dirty="0" smtClean="0">
                <a:solidFill>
                  <a:srgbClr val="FF3300"/>
                </a:solidFill>
              </a:rPr>
              <a:t>);</a:t>
            </a:r>
          </a:p>
          <a:p>
            <a:pPr marL="0" indent="0">
              <a:buFontTx/>
              <a:buNone/>
            </a:pPr>
            <a:r>
              <a:rPr lang="en-US" dirty="0" smtClean="0">
                <a:solidFill>
                  <a:srgbClr val="FF3300"/>
                </a:solidFill>
              </a:rPr>
              <a:t>           </a:t>
            </a:r>
            <a:r>
              <a:rPr lang="en-US" dirty="0" err="1" smtClean="0">
                <a:solidFill>
                  <a:srgbClr val="FF3300"/>
                </a:solidFill>
              </a:rPr>
              <a:t>AssemblyDescriptionAttribute</a:t>
            </a:r>
            <a:r>
              <a:rPr lang="en-US" dirty="0" smtClean="0">
                <a:solidFill>
                  <a:srgbClr val="FF3300"/>
                </a:solidFill>
              </a:rPr>
              <a:t> </a:t>
            </a:r>
            <a:r>
              <a:rPr lang="en-US" dirty="0" err="1" smtClean="0">
                <a:solidFill>
                  <a:srgbClr val="FF3300"/>
                </a:solidFill>
              </a:rPr>
              <a:t>obj</a:t>
            </a:r>
            <a:r>
              <a:rPr lang="en-US" dirty="0" smtClean="0">
                <a:solidFill>
                  <a:srgbClr val="FF3300"/>
                </a:solidFill>
              </a:rPr>
              <a:t> = 					                        (</a:t>
            </a:r>
            <a:r>
              <a:rPr lang="en-US" dirty="0" err="1" smtClean="0">
                <a:solidFill>
                  <a:srgbClr val="FF3300"/>
                </a:solidFill>
              </a:rPr>
              <a:t>AssemblyDescriptionAttribute</a:t>
            </a:r>
            <a:r>
              <a:rPr lang="en-US" dirty="0" smtClean="0">
                <a:solidFill>
                  <a:srgbClr val="FF3300"/>
                </a:solidFill>
              </a:rPr>
              <a:t>)</a:t>
            </a:r>
            <a:r>
              <a:rPr lang="en-US" dirty="0" err="1" smtClean="0">
                <a:solidFill>
                  <a:srgbClr val="FF3300"/>
                </a:solidFill>
              </a:rPr>
              <a:t>oarr</a:t>
            </a:r>
            <a:r>
              <a:rPr lang="en-US" dirty="0" smtClean="0">
                <a:solidFill>
                  <a:srgbClr val="FF3300"/>
                </a:solidFill>
              </a:rPr>
              <a:t>[0];</a:t>
            </a:r>
          </a:p>
          <a:p>
            <a:pPr marL="0" indent="0">
              <a:buFontTx/>
              <a:buNone/>
            </a:pPr>
            <a:r>
              <a:rPr lang="en-US" dirty="0" smtClean="0">
                <a:solidFill>
                  <a:srgbClr val="FF3300"/>
                </a:solidFill>
              </a:rPr>
              <a:t>           </a:t>
            </a:r>
            <a:r>
              <a:rPr lang="en-US" dirty="0" err="1" smtClean="0">
                <a:solidFill>
                  <a:srgbClr val="FF3300"/>
                </a:solidFill>
              </a:rPr>
              <a:t>Console.WriteLine</a:t>
            </a:r>
            <a:r>
              <a:rPr lang="en-US" dirty="0" smtClean="0">
                <a:solidFill>
                  <a:srgbClr val="FF3300"/>
                </a:solidFill>
              </a:rPr>
              <a:t>("description of the assembly is "+</a:t>
            </a:r>
            <a:r>
              <a:rPr lang="en-US" dirty="0" err="1" smtClean="0">
                <a:solidFill>
                  <a:srgbClr val="FF3300"/>
                </a:solidFill>
              </a:rPr>
              <a:t>obj.Description</a:t>
            </a:r>
            <a:r>
              <a:rPr lang="en-US" dirty="0" smtClean="0">
                <a:solidFill>
                  <a:srgbClr val="FF3300"/>
                </a:solidFill>
              </a:rPr>
              <a:t>);</a:t>
            </a:r>
            <a:endParaRPr lang="en-US" dirty="0" smtClean="0">
              <a:solidFill>
                <a:srgbClr val="FF3300"/>
              </a:solidFill>
              <a:latin typeface="Arial" charset="0"/>
            </a:endParaRP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nSpc>
                <a:spcPct val="95000"/>
              </a:lnSpc>
            </a:pPr>
            <a:r>
              <a:rPr lang="en-US" b="1" dirty="0" smtClean="0">
                <a:solidFill>
                  <a:srgbClr val="FF9900"/>
                </a:solidFill>
                <a:latin typeface="Comic Sans MS" pitchFamily="66" charset="0"/>
              </a:rPr>
              <a:t>Assembly Attributes</a:t>
            </a:r>
            <a:r>
              <a:rPr lang="en-US" sz="4000" b="1" dirty="0" smtClean="0">
                <a:solidFill>
                  <a:srgbClr val="FF9900"/>
                </a:solidFill>
                <a:latin typeface="Comic Sans MS" pitchFamily="66" charset="0"/>
              </a:rPr>
              <a:t> </a:t>
            </a:r>
            <a:endParaRPr lang="en-US" sz="4000" b="1" dirty="0">
              <a:solidFill>
                <a:srgbClr val="FF9900"/>
              </a:solidFill>
              <a:latin typeface="Comic Sans MS" pitchFamily="66" charset="0"/>
            </a:endParaRPr>
          </a:p>
        </p:txBody>
      </p:sp>
    </p:spTree>
    <p:extLst>
      <p:ext uri="{BB962C8B-B14F-4D97-AF65-F5344CB8AC3E}">
        <p14:creationId xmlns:p14="http://schemas.microsoft.com/office/powerpoint/2010/main" val="363780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nvGraphicFramePr>
        <p:xfrm>
          <a:off x="2324100" y="647700"/>
          <a:ext cx="7543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1753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95000"/>
              </a:lnSpc>
              <a:buFont typeface="Arial" charset="0"/>
              <a:buChar char="•"/>
            </a:pPr>
            <a:r>
              <a:rPr lang="en-US" dirty="0" smtClean="0"/>
              <a:t>The </a:t>
            </a:r>
            <a:r>
              <a:rPr lang="en-US" dirty="0" err="1" smtClean="0"/>
              <a:t>.Net</a:t>
            </a:r>
            <a:r>
              <a:rPr lang="en-US" dirty="0" smtClean="0"/>
              <a:t> Framework also allows you to define your own attributes. these attributes will not have any effect on the compilation process, because the compiler has no intrinsic awareness of them. </a:t>
            </a:r>
          </a:p>
          <a:p>
            <a:pPr>
              <a:lnSpc>
                <a:spcPct val="95000"/>
              </a:lnSpc>
              <a:buFont typeface="Arial" charset="0"/>
              <a:buChar char="•"/>
            </a:pPr>
            <a:endParaRPr lang="en-US" dirty="0" smtClean="0"/>
          </a:p>
          <a:p>
            <a:pPr>
              <a:lnSpc>
                <a:spcPct val="95000"/>
              </a:lnSpc>
              <a:buFont typeface="Arial" charset="0"/>
              <a:buChar char="•"/>
            </a:pPr>
            <a:r>
              <a:rPr lang="en-US" dirty="0" smtClean="0"/>
              <a:t>These attributes will be emitted as metadata in the compiled assembly when they are applied to program elements. </a:t>
            </a:r>
          </a:p>
          <a:p>
            <a:pPr>
              <a:lnSpc>
                <a:spcPct val="95000"/>
              </a:lnSpc>
              <a:buFont typeface="Arial" charset="0"/>
              <a:buChar char="•"/>
            </a:pPr>
            <a:endParaRPr lang="en-US" dirty="0" smtClean="0"/>
          </a:p>
          <a:p>
            <a:pPr>
              <a:lnSpc>
                <a:spcPct val="95000"/>
              </a:lnSpc>
              <a:buFont typeface="Arial" charset="0"/>
              <a:buChar char="•"/>
            </a:pPr>
            <a:r>
              <a:rPr lang="en-US" dirty="0" smtClean="0"/>
              <a:t>This metadata might be useful for documentation purposes.</a:t>
            </a:r>
          </a:p>
          <a:p>
            <a:pPr>
              <a:lnSpc>
                <a:spcPct val="95000"/>
              </a:lnSpc>
              <a:buFont typeface="Arial" charset="0"/>
              <a:buChar char="•"/>
            </a:pPr>
            <a:endParaRPr lang="en-US" dirty="0" smtClean="0"/>
          </a:p>
          <a:p>
            <a:pPr>
              <a:lnSpc>
                <a:spcPct val="95000"/>
              </a:lnSpc>
              <a:buFont typeface="Arial" charset="0"/>
              <a:buChar char="•"/>
            </a:pPr>
            <a:r>
              <a:rPr lang="en-US" dirty="0" smtClean="0"/>
              <a:t>These attributes are powerful  because using reflection, code can read this metadata and use it at runtime. </a:t>
            </a:r>
          </a:p>
          <a:p>
            <a:pPr>
              <a:lnSpc>
                <a:spcPct val="95000"/>
              </a:lnSpc>
              <a:buFont typeface="Arial" charset="0"/>
              <a:buChar char="•"/>
            </a:pPr>
            <a:endParaRPr lang="en-US" dirty="0" smtClean="0"/>
          </a:p>
          <a:p>
            <a:pPr>
              <a:lnSpc>
                <a:spcPct val="95000"/>
              </a:lnSpc>
              <a:buFont typeface="Arial" charset="0"/>
              <a:buChar char="•"/>
            </a:pPr>
            <a:r>
              <a:rPr lang="en-US" dirty="0" smtClean="0"/>
              <a:t>These attributes are user defined attributes.</a:t>
            </a: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Custom Attributes </a:t>
            </a:r>
            <a:r>
              <a:rPr lang="en-US" sz="4000" b="1" dirty="0" smtClean="0">
                <a:solidFill>
                  <a:srgbClr val="FF9900"/>
                </a:solidFill>
                <a:latin typeface="Comic Sans MS" pitchFamily="66" charset="0"/>
              </a:rPr>
              <a:t> </a:t>
            </a:r>
            <a:endParaRPr lang="en-US" dirty="0"/>
          </a:p>
        </p:txBody>
      </p:sp>
    </p:spTree>
    <p:extLst>
      <p:ext uri="{BB962C8B-B14F-4D97-AF65-F5344CB8AC3E}">
        <p14:creationId xmlns:p14="http://schemas.microsoft.com/office/powerpoint/2010/main" val="599249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95000"/>
              </a:lnSpc>
            </a:pPr>
            <a:r>
              <a:rPr lang="en-US" dirty="0" smtClean="0"/>
              <a:t>E.g.</a:t>
            </a:r>
          </a:p>
          <a:p>
            <a:pPr>
              <a:lnSpc>
                <a:spcPct val="95000"/>
              </a:lnSpc>
            </a:pPr>
            <a:r>
              <a:rPr lang="en-US" dirty="0" smtClean="0">
                <a:solidFill>
                  <a:srgbClr val="FF3300"/>
                </a:solidFill>
              </a:rPr>
              <a:t>[</a:t>
            </a:r>
            <a:r>
              <a:rPr lang="en-US" dirty="0" err="1" smtClean="0">
                <a:solidFill>
                  <a:srgbClr val="FF3300"/>
                </a:solidFill>
              </a:rPr>
              <a:t>FieldNameAttribute</a:t>
            </a:r>
            <a:r>
              <a:rPr lang="en-US" dirty="0" smtClean="0">
                <a:solidFill>
                  <a:srgbClr val="FF3300"/>
                </a:solidFill>
              </a:rPr>
              <a:t>("</a:t>
            </a:r>
            <a:r>
              <a:rPr lang="en-US" dirty="0" err="1" smtClean="0">
                <a:solidFill>
                  <a:srgbClr val="FF3300"/>
                </a:solidFill>
              </a:rPr>
              <a:t>SocialSecurityNumber</a:t>
            </a:r>
            <a:r>
              <a:rPr lang="en-US" dirty="0" smtClean="0">
                <a:solidFill>
                  <a:srgbClr val="FF3300"/>
                </a:solidFill>
              </a:rPr>
              <a:t>")] </a:t>
            </a:r>
          </a:p>
          <a:p>
            <a:pPr>
              <a:lnSpc>
                <a:spcPct val="95000"/>
              </a:lnSpc>
            </a:pPr>
            <a:r>
              <a:rPr lang="en-US" dirty="0" smtClean="0">
                <a:solidFill>
                  <a:srgbClr val="FF3300"/>
                </a:solidFill>
              </a:rPr>
              <a:t>public string </a:t>
            </a:r>
            <a:r>
              <a:rPr lang="en-US" dirty="0" err="1" smtClean="0">
                <a:solidFill>
                  <a:srgbClr val="FF3300"/>
                </a:solidFill>
              </a:rPr>
              <a:t>SocialSecurityNumber</a:t>
            </a:r>
            <a:r>
              <a:rPr lang="en-US" dirty="0" smtClean="0">
                <a:solidFill>
                  <a:srgbClr val="FF3300"/>
                </a:solidFill>
              </a:rPr>
              <a:t> </a:t>
            </a:r>
          </a:p>
          <a:p>
            <a:pPr>
              <a:lnSpc>
                <a:spcPct val="95000"/>
              </a:lnSpc>
            </a:pPr>
            <a:r>
              <a:rPr lang="en-US" dirty="0" smtClean="0">
                <a:solidFill>
                  <a:srgbClr val="FF3300"/>
                </a:solidFill>
              </a:rPr>
              <a:t>{ get { </a:t>
            </a:r>
          </a:p>
          <a:p>
            <a:pPr>
              <a:lnSpc>
                <a:spcPct val="95000"/>
              </a:lnSpc>
            </a:pPr>
            <a:endParaRPr lang="en-US" dirty="0" smtClean="0">
              <a:solidFill>
                <a:srgbClr val="FF3300"/>
              </a:solidFill>
            </a:endParaRPr>
          </a:p>
          <a:p>
            <a:pPr>
              <a:lnSpc>
                <a:spcPct val="95000"/>
              </a:lnSpc>
            </a:pPr>
            <a:r>
              <a:rPr lang="en-US" dirty="0" smtClean="0"/>
              <a:t>This </a:t>
            </a:r>
            <a:r>
              <a:rPr lang="en-US" dirty="0" err="1" smtClean="0"/>
              <a:t>FieldNameAttribute</a:t>
            </a:r>
            <a:r>
              <a:rPr lang="en-US" dirty="0" smtClean="0"/>
              <a:t> class to be derived directly or indirectly from </a:t>
            </a:r>
            <a:r>
              <a:rPr lang="en-US" dirty="0" err="1" smtClean="0"/>
              <a:t>System.Attribute</a:t>
            </a:r>
            <a:r>
              <a:rPr lang="en-US" dirty="0" smtClean="0"/>
              <a:t>. The compiler also expects that this class contains information that governs the use of the attribute which are as follows : </a:t>
            </a:r>
          </a:p>
          <a:p>
            <a:pPr>
              <a:lnSpc>
                <a:spcPct val="95000"/>
              </a:lnSpc>
              <a:buFont typeface="Arial" charset="0"/>
              <a:buChar char="•"/>
            </a:pPr>
            <a:r>
              <a:rPr lang="en-US" dirty="0" smtClean="0"/>
              <a:t>The types of program elements to which the attribute can be applied (classes, </a:t>
            </a:r>
            <a:r>
              <a:rPr lang="en-US" dirty="0" err="1" smtClean="0"/>
              <a:t>structs</a:t>
            </a:r>
            <a:r>
              <a:rPr lang="en-US" dirty="0" smtClean="0"/>
              <a:t>, properties, methods, and so on). </a:t>
            </a:r>
          </a:p>
          <a:p>
            <a:pPr>
              <a:lnSpc>
                <a:spcPct val="95000"/>
              </a:lnSpc>
              <a:buFont typeface="Arial" charset="0"/>
              <a:buChar char="•"/>
            </a:pPr>
            <a:r>
              <a:rPr lang="en-US" dirty="0" smtClean="0"/>
              <a:t>Whether it is legal for the attribute to be applied more than once to the same program element.</a:t>
            </a:r>
          </a:p>
          <a:p>
            <a:pPr>
              <a:lnSpc>
                <a:spcPct val="95000"/>
              </a:lnSpc>
              <a:buFont typeface="Arial" charset="0"/>
              <a:buChar char="•"/>
            </a:pPr>
            <a:r>
              <a:rPr lang="en-US" dirty="0" smtClean="0"/>
              <a:t>Whether the attribute, when applied to a class or interface, is inherited by derived classes and interfaces.</a:t>
            </a:r>
          </a:p>
          <a:p>
            <a:pPr>
              <a:lnSpc>
                <a:spcPct val="95000"/>
              </a:lnSpc>
              <a:buFont typeface="Arial" charset="0"/>
              <a:buChar char="•"/>
            </a:pPr>
            <a:r>
              <a:rPr lang="en-US" dirty="0" smtClean="0"/>
              <a:t>The mandatory and optional parameters the attribute takes.</a:t>
            </a: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Writing Custom Attributes </a:t>
            </a:r>
            <a:r>
              <a:rPr lang="en-US" sz="4000" b="1" dirty="0" smtClean="0">
                <a:solidFill>
                  <a:srgbClr val="FF9900"/>
                </a:solidFill>
                <a:latin typeface="Comic Sans MS" pitchFamily="66" charset="0"/>
              </a:rPr>
              <a:t> </a:t>
            </a:r>
            <a:endParaRPr lang="en-US" dirty="0"/>
          </a:p>
        </p:txBody>
      </p:sp>
    </p:spTree>
    <p:extLst>
      <p:ext uri="{BB962C8B-B14F-4D97-AF65-F5344CB8AC3E}">
        <p14:creationId xmlns:p14="http://schemas.microsoft.com/office/powerpoint/2010/main" val="303197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255520" y="1684020"/>
            <a:ext cx="7680960" cy="4724400"/>
          </a:xfrm>
          <a:prstGeom prst="rect">
            <a:avLst/>
          </a:prstGeom>
        </p:spPr>
        <p:txBody>
          <a:bodyPr vert="horz" lIns="91440" tIns="45720" rIns="91440" bIns="45720" rtlCol="0">
            <a:normAutofit fontScale="62500" lnSpcReduction="20000"/>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95000"/>
              </a:lnSpc>
            </a:pPr>
            <a:r>
              <a:rPr lang="en-US" sz="1600" i="1" dirty="0" smtClean="0">
                <a:solidFill>
                  <a:srgbClr val="FF0000"/>
                </a:solidFill>
              </a:rPr>
              <a:t>[</a:t>
            </a:r>
            <a:r>
              <a:rPr lang="en-US" sz="1600" dirty="0" err="1" smtClean="0">
                <a:solidFill>
                  <a:srgbClr val="FF0000"/>
                </a:solidFill>
              </a:rPr>
              <a:t>AttributeUsage</a:t>
            </a:r>
            <a:r>
              <a:rPr lang="en-US" sz="1600" dirty="0" smtClean="0">
                <a:solidFill>
                  <a:srgbClr val="FF0000"/>
                </a:solidFill>
              </a:rPr>
              <a:t>(</a:t>
            </a:r>
            <a:r>
              <a:rPr lang="en-US" sz="1600" dirty="0" err="1" smtClean="0">
                <a:solidFill>
                  <a:srgbClr val="FF0000"/>
                </a:solidFill>
              </a:rPr>
              <a:t>AttributeTargets.Property</a:t>
            </a:r>
            <a:r>
              <a:rPr lang="en-US" sz="1600" dirty="0" smtClean="0">
                <a:solidFill>
                  <a:srgbClr val="FF0000"/>
                </a:solidFill>
              </a:rPr>
              <a:t>, </a:t>
            </a:r>
            <a:r>
              <a:rPr lang="en-US" sz="1600" dirty="0" err="1" smtClean="0">
                <a:solidFill>
                  <a:srgbClr val="FF0000"/>
                </a:solidFill>
              </a:rPr>
              <a:t>AllowMultiple</a:t>
            </a:r>
            <a:r>
              <a:rPr lang="en-US" sz="1600" dirty="0" smtClean="0">
                <a:solidFill>
                  <a:srgbClr val="FF0000"/>
                </a:solidFill>
              </a:rPr>
              <a:t>=false, Inherited=false)] </a:t>
            </a:r>
          </a:p>
          <a:p>
            <a:pPr>
              <a:lnSpc>
                <a:spcPct val="95000"/>
              </a:lnSpc>
            </a:pPr>
            <a:r>
              <a:rPr lang="en-US" sz="1600" dirty="0" smtClean="0">
                <a:solidFill>
                  <a:srgbClr val="FF0000"/>
                </a:solidFill>
              </a:rPr>
              <a:t>public </a:t>
            </a:r>
            <a:r>
              <a:rPr lang="en-US" sz="1600" dirty="0" smtClean="0"/>
              <a:t>class</a:t>
            </a:r>
            <a:r>
              <a:rPr lang="en-US" sz="1600" dirty="0" smtClean="0">
                <a:solidFill>
                  <a:srgbClr val="FF0000"/>
                </a:solidFill>
              </a:rPr>
              <a:t> </a:t>
            </a:r>
            <a:r>
              <a:rPr lang="en-US" sz="1600" dirty="0" err="1" smtClean="0">
                <a:solidFill>
                  <a:srgbClr val="FF0000"/>
                </a:solidFill>
              </a:rPr>
              <a:t>FieldNameAttribute</a:t>
            </a:r>
            <a:r>
              <a:rPr lang="en-US" sz="1600" dirty="0" smtClean="0">
                <a:solidFill>
                  <a:srgbClr val="FF0000"/>
                </a:solidFill>
              </a:rPr>
              <a:t> : Attribute </a:t>
            </a:r>
          </a:p>
          <a:p>
            <a:pPr>
              <a:lnSpc>
                <a:spcPct val="95000"/>
              </a:lnSpc>
            </a:pPr>
            <a:r>
              <a:rPr lang="en-US" sz="1600" dirty="0" smtClean="0">
                <a:solidFill>
                  <a:srgbClr val="FF0000"/>
                </a:solidFill>
              </a:rPr>
              <a:t>{ private string name; </a:t>
            </a:r>
          </a:p>
          <a:p>
            <a:pPr>
              <a:lnSpc>
                <a:spcPct val="95000"/>
              </a:lnSpc>
            </a:pPr>
            <a:r>
              <a:rPr lang="en-US" sz="1600" dirty="0" smtClean="0">
                <a:solidFill>
                  <a:srgbClr val="FF0000"/>
                </a:solidFill>
              </a:rPr>
              <a:t>public </a:t>
            </a:r>
            <a:r>
              <a:rPr lang="en-US" sz="1600" dirty="0" err="1" smtClean="0">
                <a:solidFill>
                  <a:srgbClr val="FF0000"/>
                </a:solidFill>
              </a:rPr>
              <a:t>FieldNameAttribute</a:t>
            </a:r>
            <a:r>
              <a:rPr lang="en-US" sz="1600" dirty="0" smtClean="0">
                <a:solidFill>
                  <a:srgbClr val="FF0000"/>
                </a:solidFill>
              </a:rPr>
              <a:t>(string name) </a:t>
            </a:r>
          </a:p>
          <a:p>
            <a:pPr>
              <a:lnSpc>
                <a:spcPct val="95000"/>
              </a:lnSpc>
            </a:pPr>
            <a:r>
              <a:rPr lang="en-US" sz="1600" dirty="0" smtClean="0">
                <a:solidFill>
                  <a:srgbClr val="FF0000"/>
                </a:solidFill>
              </a:rPr>
              <a:t>{ this.name = name; }</a:t>
            </a:r>
          </a:p>
          <a:p>
            <a:pPr>
              <a:lnSpc>
                <a:spcPct val="95000"/>
              </a:lnSpc>
            </a:pPr>
            <a:r>
              <a:rPr lang="en-US" sz="1600" dirty="0" smtClean="0">
                <a:solidFill>
                  <a:srgbClr val="FF0000"/>
                </a:solidFill>
              </a:rPr>
              <a:t> } </a:t>
            </a:r>
          </a:p>
          <a:p>
            <a:pPr>
              <a:lnSpc>
                <a:spcPct val="95000"/>
              </a:lnSpc>
            </a:pPr>
            <a:endParaRPr lang="en-US" sz="1600" dirty="0" smtClean="0">
              <a:solidFill>
                <a:srgbClr val="FF0000"/>
              </a:solidFill>
            </a:endParaRPr>
          </a:p>
          <a:p>
            <a:pPr>
              <a:lnSpc>
                <a:spcPct val="95000"/>
              </a:lnSpc>
            </a:pPr>
            <a:r>
              <a:rPr lang="en-US" sz="1600" dirty="0" smtClean="0"/>
              <a:t>Following are the parameters of </a:t>
            </a:r>
            <a:r>
              <a:rPr lang="en-US" sz="1600" dirty="0" err="1" smtClean="0"/>
              <a:t>AttributeUsage</a:t>
            </a:r>
            <a:endParaRPr lang="en-US" sz="1600" dirty="0" smtClean="0"/>
          </a:p>
          <a:p>
            <a:pPr>
              <a:lnSpc>
                <a:spcPct val="95000"/>
              </a:lnSpc>
              <a:buFont typeface="Arial" charset="0"/>
              <a:buChar char="•"/>
            </a:pPr>
            <a:r>
              <a:rPr lang="en-US" sz="1600" dirty="0" err="1" smtClean="0"/>
              <a:t>AttributeTargets</a:t>
            </a:r>
            <a:r>
              <a:rPr lang="en-US" sz="1600" dirty="0" smtClean="0"/>
              <a:t>  -  The primary purpose is to identify the types of program elements to which your custom attribute can be applied.</a:t>
            </a:r>
          </a:p>
          <a:p>
            <a:pPr>
              <a:lnSpc>
                <a:spcPct val="95000"/>
              </a:lnSpc>
            </a:pPr>
            <a:r>
              <a:rPr lang="en-US" sz="1600" dirty="0" err="1" smtClean="0"/>
              <a:t>AttributeTargets</a:t>
            </a:r>
            <a:r>
              <a:rPr lang="en-US" sz="1600" dirty="0" smtClean="0"/>
              <a:t> enumeration values are : </a:t>
            </a:r>
          </a:p>
          <a:p>
            <a:pPr lvl="1">
              <a:lnSpc>
                <a:spcPct val="95000"/>
              </a:lnSpc>
              <a:buFont typeface="Arial" charset="0"/>
              <a:buChar char="•"/>
            </a:pPr>
            <a:r>
              <a:rPr lang="en-US" sz="1600" dirty="0" smtClean="0"/>
              <a:t>Assembly</a:t>
            </a:r>
          </a:p>
          <a:p>
            <a:pPr lvl="1">
              <a:lnSpc>
                <a:spcPct val="95000"/>
              </a:lnSpc>
              <a:buFont typeface="Arial" charset="0"/>
              <a:buChar char="•"/>
            </a:pPr>
            <a:r>
              <a:rPr lang="en-US" sz="1600" dirty="0" smtClean="0"/>
              <a:t>Class</a:t>
            </a:r>
          </a:p>
          <a:p>
            <a:pPr lvl="1">
              <a:lnSpc>
                <a:spcPct val="95000"/>
              </a:lnSpc>
              <a:buFont typeface="Arial" charset="0"/>
              <a:buChar char="•"/>
            </a:pPr>
            <a:r>
              <a:rPr lang="en-US" sz="1600" dirty="0" smtClean="0"/>
              <a:t>Constructor</a:t>
            </a:r>
          </a:p>
          <a:p>
            <a:pPr lvl="1">
              <a:lnSpc>
                <a:spcPct val="95000"/>
              </a:lnSpc>
              <a:buFont typeface="Arial" charset="0"/>
              <a:buChar char="•"/>
            </a:pPr>
            <a:r>
              <a:rPr lang="en-US" sz="1600" dirty="0" smtClean="0"/>
              <a:t>Delegate</a:t>
            </a:r>
          </a:p>
          <a:p>
            <a:pPr lvl="1">
              <a:lnSpc>
                <a:spcPct val="95000"/>
              </a:lnSpc>
              <a:buFont typeface="Arial" charset="0"/>
              <a:buChar char="•"/>
            </a:pPr>
            <a:r>
              <a:rPr lang="en-US" sz="1600" dirty="0" err="1" smtClean="0"/>
              <a:t>Enum</a:t>
            </a:r>
            <a:endParaRPr lang="en-US" sz="1600" dirty="0" smtClean="0"/>
          </a:p>
          <a:p>
            <a:pPr lvl="1">
              <a:lnSpc>
                <a:spcPct val="95000"/>
              </a:lnSpc>
              <a:buFont typeface="Arial" charset="0"/>
              <a:buChar char="•"/>
            </a:pPr>
            <a:r>
              <a:rPr lang="en-US" sz="1600" dirty="0" smtClean="0"/>
              <a:t>Event</a:t>
            </a:r>
          </a:p>
          <a:p>
            <a:pPr lvl="1">
              <a:lnSpc>
                <a:spcPct val="95000"/>
              </a:lnSpc>
              <a:buFont typeface="Arial" charset="0"/>
              <a:buChar char="•"/>
            </a:pPr>
            <a:r>
              <a:rPr lang="en-US" sz="1600" dirty="0" smtClean="0"/>
              <a:t>Field</a:t>
            </a:r>
          </a:p>
          <a:p>
            <a:pPr lvl="1">
              <a:lnSpc>
                <a:spcPct val="95000"/>
              </a:lnSpc>
              <a:buFont typeface="Arial" charset="0"/>
              <a:buChar char="•"/>
            </a:pPr>
            <a:r>
              <a:rPr lang="en-US" sz="1600" dirty="0" smtClean="0"/>
              <a:t>Interface</a:t>
            </a:r>
          </a:p>
          <a:p>
            <a:pPr lvl="1">
              <a:lnSpc>
                <a:spcPct val="95000"/>
              </a:lnSpc>
              <a:buFont typeface="Arial" charset="0"/>
              <a:buChar char="•"/>
            </a:pPr>
            <a:r>
              <a:rPr lang="en-US" sz="1600" dirty="0" smtClean="0"/>
              <a:t>Method </a:t>
            </a:r>
          </a:p>
          <a:p>
            <a:pPr lvl="1">
              <a:lnSpc>
                <a:spcPct val="95000"/>
              </a:lnSpc>
              <a:buFont typeface="Arial" charset="0"/>
              <a:buChar char="•"/>
            </a:pPr>
            <a:r>
              <a:rPr lang="en-US" sz="1600" dirty="0" smtClean="0"/>
              <a:t>Property.</a:t>
            </a:r>
          </a:p>
        </p:txBody>
      </p:sp>
      <p:sp>
        <p:nvSpPr>
          <p:cNvPr id="3" name="Title 1"/>
          <p:cNvSpPr>
            <a:spLocks noGrp="1"/>
          </p:cNvSpPr>
          <p:nvPr/>
        </p:nvSpPr>
        <p:spPr>
          <a:xfrm>
            <a:off x="2255520" y="449580"/>
            <a:ext cx="7680960" cy="1066800"/>
          </a:xfrm>
          <a:prstGeom prst="rect">
            <a:avLst/>
          </a:prstGeom>
        </p:spPr>
        <p:txBody>
          <a:bodyPr vert="horz" lIns="91440" tIns="45720" rIns="91440" bIns="45720" rtlCol="0" anchor="b" anchorCtr="0">
            <a:normAutofit fontScale="90000" lnSpcReduction="1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nSpc>
                <a:spcPct val="95000"/>
              </a:lnSpc>
            </a:pPr>
            <a:r>
              <a:rPr lang="en-US" b="1" dirty="0" err="1" smtClean="0">
                <a:solidFill>
                  <a:srgbClr val="FF9900"/>
                </a:solidFill>
                <a:latin typeface="Comic Sans MS" pitchFamily="66" charset="0"/>
              </a:rPr>
              <a:t>AttributeUsage</a:t>
            </a:r>
            <a:r>
              <a:rPr lang="en-US" b="1" dirty="0" smtClean="0">
                <a:solidFill>
                  <a:srgbClr val="FF9900"/>
                </a:solidFill>
                <a:latin typeface="Comic Sans MS" pitchFamily="66" charset="0"/>
              </a:rPr>
              <a:t> attribute parameters</a:t>
            </a:r>
            <a:endParaRPr lang="en-US" dirty="0"/>
          </a:p>
        </p:txBody>
      </p:sp>
    </p:spTree>
    <p:extLst>
      <p:ext uri="{BB962C8B-B14F-4D97-AF65-F5344CB8AC3E}">
        <p14:creationId xmlns:p14="http://schemas.microsoft.com/office/powerpoint/2010/main" val="3031301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spcBef>
                <a:spcPct val="0"/>
              </a:spcBef>
              <a:buNone/>
            </a:pPr>
            <a:r>
              <a:rPr lang="en-US" dirty="0" smtClean="0">
                <a:latin typeface="Arial" charset="0"/>
              </a:rPr>
              <a:t>For the valid target elements of a custom attribute, you can combine these values using the bitwise OR </a:t>
            </a:r>
            <a:r>
              <a:rPr lang="en-US" dirty="0" err="1" smtClean="0">
                <a:latin typeface="Arial" charset="0"/>
              </a:rPr>
              <a:t>operator.you</a:t>
            </a:r>
            <a:r>
              <a:rPr lang="en-US" dirty="0" smtClean="0">
                <a:latin typeface="Arial" charset="0"/>
              </a:rPr>
              <a:t> can indicate </a:t>
            </a:r>
            <a:r>
              <a:rPr lang="en-US" dirty="0" err="1" smtClean="0">
                <a:solidFill>
                  <a:srgbClr val="FF3300"/>
                </a:solidFill>
                <a:latin typeface="Arial" charset="0"/>
              </a:rPr>
              <a:t>AttributeTargets.All</a:t>
            </a:r>
            <a:r>
              <a:rPr lang="en-US" dirty="0" smtClean="0">
                <a:solidFill>
                  <a:srgbClr val="FF3300"/>
                </a:solidFill>
                <a:latin typeface="Arial" charset="0"/>
              </a:rPr>
              <a:t> </a:t>
            </a:r>
            <a:r>
              <a:rPr lang="en-US" dirty="0" smtClean="0">
                <a:latin typeface="Arial" charset="0"/>
              </a:rPr>
              <a:t> to indicate that your attribute can be applied to all types of program elements. </a:t>
            </a:r>
          </a:p>
          <a:p>
            <a:pPr marL="0" indent="0">
              <a:lnSpc>
                <a:spcPct val="95000"/>
              </a:lnSpc>
              <a:spcBef>
                <a:spcPct val="0"/>
              </a:spcBef>
              <a:buNone/>
            </a:pPr>
            <a:endParaRPr lang="en-US" dirty="0" smtClean="0">
              <a:latin typeface="Arial" charset="0"/>
            </a:endParaRPr>
          </a:p>
          <a:p>
            <a:pPr marL="0" indent="0">
              <a:lnSpc>
                <a:spcPct val="95000"/>
              </a:lnSpc>
              <a:spcBef>
                <a:spcPct val="0"/>
              </a:spcBef>
            </a:pPr>
            <a:r>
              <a:rPr lang="en-US" dirty="0" err="1" smtClean="0">
                <a:latin typeface="Arial" charset="0"/>
              </a:rPr>
              <a:t>AllowMultiple</a:t>
            </a:r>
            <a:r>
              <a:rPr lang="en-US" dirty="0" smtClean="0">
                <a:latin typeface="Arial" charset="0"/>
              </a:rPr>
              <a:t> - Whether it is legal for the attribute to be applied more than once to the same program element.</a:t>
            </a:r>
          </a:p>
          <a:p>
            <a:pPr marL="0" indent="0">
              <a:lnSpc>
                <a:spcPct val="95000"/>
              </a:lnSpc>
              <a:spcBef>
                <a:spcPct val="0"/>
              </a:spcBef>
            </a:pPr>
            <a:endParaRPr lang="en-US" dirty="0" smtClean="0">
              <a:latin typeface="Arial" charset="0"/>
            </a:endParaRPr>
          </a:p>
          <a:p>
            <a:pPr marL="0" indent="0">
              <a:lnSpc>
                <a:spcPct val="95000"/>
              </a:lnSpc>
              <a:spcBef>
                <a:spcPct val="0"/>
              </a:spcBef>
            </a:pPr>
            <a:r>
              <a:rPr lang="en-US" dirty="0" smtClean="0">
                <a:latin typeface="Arial" charset="0"/>
              </a:rPr>
              <a:t>Inherited </a:t>
            </a:r>
            <a:r>
              <a:rPr lang="en-US" dirty="0" smtClean="0">
                <a:latin typeface="Arial" charset="0"/>
              </a:rPr>
              <a:t>- Whether the attribute, when applied to a class or interface, is inherited by derived classes and interfaces.</a:t>
            </a:r>
          </a:p>
        </p:txBody>
      </p:sp>
      <p:sp>
        <p:nvSpPr>
          <p:cNvPr id="5" name="Title 1"/>
          <p:cNvSpPr>
            <a:spLocks noGrp="1"/>
          </p:cNvSpPr>
          <p:nvPr/>
        </p:nvSpPr>
        <p:spPr>
          <a:xfrm>
            <a:off x="2255520" y="449580"/>
            <a:ext cx="7680960" cy="1066800"/>
          </a:xfrm>
          <a:prstGeom prst="rect">
            <a:avLst/>
          </a:prstGeom>
        </p:spPr>
        <p:txBody>
          <a:bodyPr vert="horz" lIns="91440" tIns="45720" rIns="91440" bIns="45720" rtlCol="0" anchor="b" anchorCtr="0">
            <a:normAutofit fontScale="90000" lnSpcReduction="2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err="1" smtClean="0">
                <a:solidFill>
                  <a:srgbClr val="FF9900"/>
                </a:solidFill>
                <a:latin typeface="Comic Sans MS" pitchFamily="66" charset="0"/>
              </a:rPr>
              <a:t>AttributeUsage</a:t>
            </a:r>
            <a:r>
              <a:rPr lang="en-US" b="1" dirty="0" smtClean="0">
                <a:solidFill>
                  <a:srgbClr val="FF9900"/>
                </a:solidFill>
                <a:latin typeface="Comic Sans MS" pitchFamily="66" charset="0"/>
              </a:rPr>
              <a:t> attribute parameters</a:t>
            </a:r>
            <a:endParaRPr lang="en-US" dirty="0"/>
          </a:p>
        </p:txBody>
      </p:sp>
    </p:spTree>
    <p:extLst>
      <p:ext uri="{BB962C8B-B14F-4D97-AF65-F5344CB8AC3E}">
        <p14:creationId xmlns:p14="http://schemas.microsoft.com/office/powerpoint/2010/main" val="246334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en-US" altLang="ru-RU" dirty="0" smtClean="0"/>
              <a:t>Attributes – Example</a:t>
            </a:r>
            <a:endParaRPr lang="en-US" altLang="ru-RU" dirty="0"/>
          </a:p>
        </p:txBody>
      </p:sp>
      <p:sp>
        <p:nvSpPr>
          <p:cNvPr id="143363" name="Rectangle 3"/>
          <p:cNvSpPr>
            <a:spLocks noGrp="1" noChangeArrowheads="1"/>
          </p:cNvSpPr>
          <p:nvPr>
            <p:ph type="body" idx="1"/>
          </p:nvPr>
        </p:nvSpPr>
        <p:spPr>
          <a:xfrm>
            <a:off x="2362200" y="2057400"/>
            <a:ext cx="7772400" cy="4800600"/>
          </a:xfrm>
        </p:spPr>
        <p:txBody>
          <a:bodyPr>
            <a:normAutofit fontScale="92500" lnSpcReduction="20000"/>
          </a:bodyPr>
          <a:lstStyle/>
          <a:p>
            <a:pPr>
              <a:lnSpc>
                <a:spcPct val="80000"/>
              </a:lnSpc>
              <a:buFont typeface="Wingdings" panose="05000000000000000000" pitchFamily="2" charset="2"/>
              <a:buNone/>
            </a:pPr>
            <a:r>
              <a:rPr lang="en-US" altLang="ru-RU" sz="1800">
                <a:latin typeface="Courier New" panose="02070309020205020404" pitchFamily="49" charset="0"/>
              </a:rPr>
              <a:t>using System;</a:t>
            </a:r>
          </a:p>
          <a:p>
            <a:pPr>
              <a:lnSpc>
                <a:spcPct val="80000"/>
              </a:lnSpc>
              <a:buFont typeface="Wingdings" panose="05000000000000000000" pitchFamily="2" charset="2"/>
              <a:buNone/>
            </a:pPr>
            <a:r>
              <a:rPr lang="en-US" altLang="ru-RU" sz="1800">
                <a:latin typeface="Courier New" panose="02070309020205020404" pitchFamily="49" charset="0"/>
              </a:rPr>
              <a:t>namespace AdvancedDotNet</a:t>
            </a:r>
          </a:p>
          <a:p>
            <a:pPr>
              <a:lnSpc>
                <a:spcPct val="80000"/>
              </a:lnSpc>
              <a:buFont typeface="Wingdings" panose="05000000000000000000" pitchFamily="2" charset="2"/>
              <a:buNone/>
            </a:pPr>
            <a:r>
              <a:rPr lang="en-US" altLang="ru-RU" sz="1800">
                <a:latin typeface="Courier New" panose="02070309020205020404" pitchFamily="49" charset="0"/>
              </a:rPr>
              <a:t>{</a:t>
            </a:r>
          </a:p>
          <a:p>
            <a:pPr>
              <a:lnSpc>
                <a:spcPct val="80000"/>
              </a:lnSpc>
              <a:buFont typeface="Wingdings" panose="05000000000000000000" pitchFamily="2" charset="2"/>
              <a:buNone/>
            </a:pPr>
            <a:r>
              <a:rPr lang="en-US" altLang="ru-RU" sz="1800">
                <a:latin typeface="Courier New" panose="02070309020205020404" pitchFamily="49" charset="0"/>
              </a:rPr>
              <a:t>	class AttrEx1</a:t>
            </a:r>
          </a:p>
          <a:p>
            <a:pPr>
              <a:lnSpc>
                <a:spcPct val="80000"/>
              </a:lnSpc>
              <a:buFont typeface="Wingdings" panose="05000000000000000000" pitchFamily="2" charset="2"/>
              <a:buNone/>
            </a:pPr>
            <a:r>
              <a:rPr lang="en-US" altLang="ru-RU" sz="1800">
                <a:latin typeface="Courier New" panose="02070309020205020404" pitchFamily="49" charset="0"/>
              </a:rPr>
              <a:t>	{</a:t>
            </a:r>
            <a:endParaRPr lang="en-US" altLang="ru-RU" sz="1800" b="1">
              <a:latin typeface="Courier New" panose="02070309020205020404" pitchFamily="49" charset="0"/>
            </a:endParaRPr>
          </a:p>
          <a:p>
            <a:pPr>
              <a:lnSpc>
                <a:spcPct val="80000"/>
              </a:lnSpc>
              <a:buFont typeface="Wingdings" panose="05000000000000000000" pitchFamily="2" charset="2"/>
              <a:buNone/>
            </a:pPr>
            <a:r>
              <a:rPr lang="en-US" altLang="ru-RU" sz="1800" b="1">
                <a:latin typeface="Courier New" panose="02070309020205020404" pitchFamily="49" charset="0"/>
              </a:rPr>
              <a:t>		[Obsolete()] </a:t>
            </a:r>
            <a:endParaRPr lang="en-US" altLang="ru-RU" sz="1800">
              <a:latin typeface="Courier New" panose="02070309020205020404" pitchFamily="49" charset="0"/>
            </a:endParaRPr>
          </a:p>
          <a:p>
            <a:pPr>
              <a:lnSpc>
                <a:spcPct val="80000"/>
              </a:lnSpc>
              <a:buFont typeface="Wingdings" panose="05000000000000000000" pitchFamily="2" charset="2"/>
              <a:buNone/>
            </a:pPr>
            <a:r>
              <a:rPr lang="en-US" altLang="ru-RU" sz="1800">
                <a:latin typeface="Courier New" panose="02070309020205020404" pitchFamily="49" charset="0"/>
              </a:rPr>
              <a:t>		public static void Msg(string msg) </a:t>
            </a:r>
          </a:p>
          <a:p>
            <a:pPr>
              <a:lnSpc>
                <a:spcPct val="80000"/>
              </a:lnSpc>
              <a:buFont typeface="Wingdings" panose="05000000000000000000" pitchFamily="2" charset="2"/>
              <a:buNone/>
            </a:pPr>
            <a:r>
              <a:rPr lang="en-US" altLang="ru-RU" sz="1800">
                <a:latin typeface="Courier New" panose="02070309020205020404" pitchFamily="49" charset="0"/>
              </a:rPr>
              <a:t>		{</a:t>
            </a:r>
          </a:p>
          <a:p>
            <a:pPr>
              <a:lnSpc>
                <a:spcPct val="80000"/>
              </a:lnSpc>
              <a:buFont typeface="Wingdings" panose="05000000000000000000" pitchFamily="2" charset="2"/>
              <a:buNone/>
            </a:pPr>
            <a:r>
              <a:rPr lang="en-US" altLang="ru-RU" sz="1800">
                <a:latin typeface="Courier New" panose="02070309020205020404" pitchFamily="49" charset="0"/>
              </a:rPr>
              <a:t>			Console.WriteLine(msg);</a:t>
            </a:r>
          </a:p>
          <a:p>
            <a:pPr>
              <a:lnSpc>
                <a:spcPct val="80000"/>
              </a:lnSpc>
              <a:buFont typeface="Wingdings" panose="05000000000000000000" pitchFamily="2" charset="2"/>
              <a:buNone/>
            </a:pPr>
            <a:r>
              <a:rPr lang="en-US" altLang="ru-RU" sz="1800">
                <a:latin typeface="Courier New" panose="02070309020205020404" pitchFamily="49" charset="0"/>
              </a:rPr>
              <a:t>		}</a:t>
            </a:r>
          </a:p>
          <a:p>
            <a:pPr>
              <a:lnSpc>
                <a:spcPct val="80000"/>
              </a:lnSpc>
              <a:buFont typeface="Wingdings" panose="05000000000000000000" pitchFamily="2" charset="2"/>
              <a:buNone/>
            </a:pPr>
            <a:r>
              <a:rPr lang="en-US" altLang="ru-RU" sz="1800">
                <a:latin typeface="Courier New" panose="02070309020205020404" pitchFamily="49" charset="0"/>
              </a:rPr>
              <a:t>		static void Main(string[] args)</a:t>
            </a:r>
          </a:p>
          <a:p>
            <a:pPr>
              <a:lnSpc>
                <a:spcPct val="80000"/>
              </a:lnSpc>
              <a:buFont typeface="Wingdings" panose="05000000000000000000" pitchFamily="2" charset="2"/>
              <a:buNone/>
            </a:pPr>
            <a:r>
              <a:rPr lang="en-US" altLang="ru-RU" sz="1800">
                <a:latin typeface="Courier New" panose="02070309020205020404" pitchFamily="49" charset="0"/>
              </a:rPr>
              <a:t>		{</a:t>
            </a:r>
          </a:p>
          <a:p>
            <a:pPr>
              <a:lnSpc>
                <a:spcPct val="80000"/>
              </a:lnSpc>
              <a:buFont typeface="Wingdings" panose="05000000000000000000" pitchFamily="2" charset="2"/>
              <a:buNone/>
            </a:pPr>
            <a:r>
              <a:rPr lang="en-US" altLang="ru-RU" sz="1800">
                <a:latin typeface="Courier New" panose="02070309020205020404" pitchFamily="49" charset="0"/>
              </a:rPr>
              <a:t>			Msg("Trying out Attributes");</a:t>
            </a:r>
          </a:p>
          <a:p>
            <a:pPr>
              <a:lnSpc>
                <a:spcPct val="80000"/>
              </a:lnSpc>
              <a:buFont typeface="Wingdings" panose="05000000000000000000" pitchFamily="2" charset="2"/>
              <a:buNone/>
            </a:pPr>
            <a:r>
              <a:rPr lang="en-US" altLang="ru-RU" sz="1800">
                <a:latin typeface="Courier New" panose="02070309020205020404" pitchFamily="49" charset="0"/>
              </a:rPr>
              <a:t>			Console.ReadLine();</a:t>
            </a:r>
          </a:p>
          <a:p>
            <a:pPr>
              <a:lnSpc>
                <a:spcPct val="80000"/>
              </a:lnSpc>
              <a:buFont typeface="Wingdings" panose="05000000000000000000" pitchFamily="2" charset="2"/>
              <a:buNone/>
            </a:pPr>
            <a:r>
              <a:rPr lang="en-US" altLang="ru-RU" sz="1800">
                <a:latin typeface="Courier New" panose="02070309020205020404" pitchFamily="49" charset="0"/>
              </a:rPr>
              <a:t>		}</a:t>
            </a:r>
          </a:p>
          <a:p>
            <a:pPr>
              <a:lnSpc>
                <a:spcPct val="80000"/>
              </a:lnSpc>
              <a:buFont typeface="Wingdings" panose="05000000000000000000" pitchFamily="2" charset="2"/>
              <a:buNone/>
            </a:pPr>
            <a:r>
              <a:rPr lang="en-US" altLang="ru-RU" sz="1800">
                <a:latin typeface="Courier New" panose="02070309020205020404" pitchFamily="49" charset="0"/>
              </a:rPr>
              <a:t>	}</a:t>
            </a:r>
          </a:p>
          <a:p>
            <a:pPr>
              <a:lnSpc>
                <a:spcPct val="80000"/>
              </a:lnSpc>
              <a:buFont typeface="Wingdings" panose="05000000000000000000" pitchFamily="2" charset="2"/>
              <a:buNone/>
            </a:pPr>
            <a:r>
              <a:rPr lang="en-US" altLang="ru-RU" sz="1800">
                <a:latin typeface="Courier New" panose="02070309020205020404" pitchFamily="49" charset="0"/>
              </a:rPr>
              <a:t>}</a:t>
            </a:r>
          </a:p>
        </p:txBody>
      </p:sp>
      <p:sp>
        <p:nvSpPr>
          <p:cNvPr id="143364" name="Oval 4"/>
          <p:cNvSpPr>
            <a:spLocks noChangeArrowheads="1"/>
          </p:cNvSpPr>
          <p:nvPr/>
        </p:nvSpPr>
        <p:spPr bwMode="auto">
          <a:xfrm>
            <a:off x="3124200" y="3429000"/>
            <a:ext cx="2133600" cy="304800"/>
          </a:xfrm>
          <a:prstGeom prst="ellipse">
            <a:avLst/>
          </a:prstGeom>
          <a:noFill/>
          <a:ln w="41275">
            <a:solidFill>
              <a:srgbClr val="008080"/>
            </a:solidFill>
            <a:round/>
            <a:headEnd/>
            <a:tailEnd/>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143366" name="Group 6"/>
          <p:cNvGrpSpPr>
            <a:grpSpLocks/>
          </p:cNvGrpSpPr>
          <p:nvPr/>
        </p:nvGrpSpPr>
        <p:grpSpPr bwMode="auto">
          <a:xfrm>
            <a:off x="5029200" y="2743200"/>
            <a:ext cx="3276600" cy="762000"/>
            <a:chOff x="2256" y="1728"/>
            <a:chExt cx="2016" cy="384"/>
          </a:xfrm>
        </p:grpSpPr>
        <p:sp>
          <p:nvSpPr>
            <p:cNvPr id="143367" name="Line 7"/>
            <p:cNvSpPr>
              <a:spLocks noChangeShapeType="1"/>
            </p:cNvSpPr>
            <p:nvPr/>
          </p:nvSpPr>
          <p:spPr bwMode="auto">
            <a:xfrm flipV="1">
              <a:off x="2256" y="1920"/>
              <a:ext cx="336" cy="192"/>
            </a:xfrm>
            <a:prstGeom prst="line">
              <a:avLst/>
            </a:prstGeom>
            <a:noFill/>
            <a:ln w="38100">
              <a:solidFill>
                <a:schemeClr val="accent2"/>
              </a:solidFill>
              <a:round/>
              <a:headEnd/>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43368" name="Rectangle 8"/>
            <p:cNvSpPr>
              <a:spLocks noChangeArrowheads="1"/>
            </p:cNvSpPr>
            <p:nvPr/>
          </p:nvSpPr>
          <p:spPr bwMode="auto">
            <a:xfrm>
              <a:off x="2736" y="1728"/>
              <a:ext cx="1536" cy="336"/>
            </a:xfrm>
            <a:prstGeom prst="rect">
              <a:avLst/>
            </a:prstGeom>
            <a:solidFill>
              <a:schemeClr val="tx2"/>
            </a:solidFill>
            <a:ln w="9525">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ru-RU" sz="2800" b="1">
                  <a:solidFill>
                    <a:schemeClr val="accent1"/>
                  </a:solidFill>
                </a:rPr>
                <a:t>Attribute</a:t>
              </a:r>
            </a:p>
          </p:txBody>
        </p:sp>
      </p:grpSp>
      <p:sp>
        <p:nvSpPr>
          <p:cNvPr id="143369" name="Oval 9"/>
          <p:cNvSpPr>
            <a:spLocks noChangeArrowheads="1"/>
          </p:cNvSpPr>
          <p:nvPr/>
        </p:nvSpPr>
        <p:spPr bwMode="auto">
          <a:xfrm>
            <a:off x="5867400" y="3657600"/>
            <a:ext cx="609600" cy="381000"/>
          </a:xfrm>
          <a:prstGeom prst="ellipse">
            <a:avLst/>
          </a:prstGeom>
          <a:noFill/>
          <a:ln w="41275">
            <a:solidFill>
              <a:srgbClr val="008080"/>
            </a:solidFill>
            <a:round/>
            <a:headEnd/>
            <a:tailEnd/>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143370" name="Group 10"/>
          <p:cNvGrpSpPr>
            <a:grpSpLocks/>
          </p:cNvGrpSpPr>
          <p:nvPr/>
        </p:nvGrpSpPr>
        <p:grpSpPr bwMode="auto">
          <a:xfrm>
            <a:off x="6477000" y="3962400"/>
            <a:ext cx="3810000" cy="838200"/>
            <a:chOff x="2880" y="2400"/>
            <a:chExt cx="2016" cy="432"/>
          </a:xfrm>
        </p:grpSpPr>
        <p:sp>
          <p:nvSpPr>
            <p:cNvPr id="143371" name="Line 11"/>
            <p:cNvSpPr>
              <a:spLocks noChangeShapeType="1"/>
            </p:cNvSpPr>
            <p:nvPr/>
          </p:nvSpPr>
          <p:spPr bwMode="auto">
            <a:xfrm>
              <a:off x="2880" y="2400"/>
              <a:ext cx="384" cy="24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43372" name="Rectangle 12"/>
            <p:cNvSpPr>
              <a:spLocks noChangeArrowheads="1"/>
            </p:cNvSpPr>
            <p:nvPr/>
          </p:nvSpPr>
          <p:spPr bwMode="auto">
            <a:xfrm>
              <a:off x="3312" y="2592"/>
              <a:ext cx="1584" cy="2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ru-RU" sz="2800" b="1">
                  <a:solidFill>
                    <a:schemeClr val="accent1"/>
                  </a:solidFill>
                </a:rPr>
                <a:t>Obsolete method</a:t>
              </a:r>
            </a:p>
          </p:txBody>
        </p:sp>
      </p:grpSp>
    </p:spTree>
    <p:extLst>
      <p:ext uri="{BB962C8B-B14F-4D97-AF65-F5344CB8AC3E}">
        <p14:creationId xmlns:p14="http://schemas.microsoft.com/office/powerpoint/2010/main" val="678772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dissolve">
                                      <p:cBhvr>
                                        <p:cTn id="7" dur="500"/>
                                        <p:tgtEl>
                                          <p:spTgt spid="14336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3366"/>
                                        </p:tgtEl>
                                        <p:attrNameLst>
                                          <p:attrName>style.visibility</p:attrName>
                                        </p:attrNameLst>
                                      </p:cBhvr>
                                      <p:to>
                                        <p:strVal val="visible"/>
                                      </p:to>
                                    </p:set>
                                    <p:animEffect transition="in" filter="wipe(left)">
                                      <p:cBhvr>
                                        <p:cTn id="11" dur="500"/>
                                        <p:tgtEl>
                                          <p:spTgt spid="143366"/>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43369"/>
                                        </p:tgtEl>
                                        <p:attrNameLst>
                                          <p:attrName>style.visibility</p:attrName>
                                        </p:attrNameLst>
                                      </p:cBhvr>
                                      <p:to>
                                        <p:strVal val="visible"/>
                                      </p:to>
                                    </p:set>
                                    <p:animEffect transition="in" filter="dissolve">
                                      <p:cBhvr>
                                        <p:cTn id="15" dur="500"/>
                                        <p:tgtEl>
                                          <p:spTgt spid="143369"/>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43370"/>
                                        </p:tgtEl>
                                        <p:attrNameLst>
                                          <p:attrName>style.visibility</p:attrName>
                                        </p:attrNameLst>
                                      </p:cBhvr>
                                      <p:to>
                                        <p:strVal val="visible"/>
                                      </p:to>
                                    </p:set>
                                    <p:animEffect transition="in" filter="dissolve">
                                      <p:cBhvr>
                                        <p:cTn id="19" dur="5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P spid="14336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6" name="Rectangle 8"/>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Obsolete Attribute</a:t>
            </a:r>
          </a:p>
        </p:txBody>
      </p:sp>
      <p:sp>
        <p:nvSpPr>
          <p:cNvPr id="83978" name="Rectangle 10"/>
          <p:cNvSpPr>
            <a:spLocks noGrp="1" noChangeArrowheads="1"/>
          </p:cNvSpPr>
          <p:nvPr>
            <p:ph type="body" idx="1"/>
          </p:nvPr>
        </p:nvSpPr>
        <p:spPr/>
        <p:txBody>
          <a:bodyPr/>
          <a:lstStyle/>
          <a:p>
            <a:r>
              <a:rPr lang="en-US" altLang="ru-RU">
                <a:cs typeface="Times New Roman" panose="02020603050405020304" pitchFamily="18" charset="0"/>
              </a:rPr>
              <a:t>Used to specify a method as obsolete</a:t>
            </a:r>
          </a:p>
          <a:p>
            <a:r>
              <a:rPr lang="en-US" altLang="ru-RU">
                <a:cs typeface="Times New Roman" panose="02020603050405020304" pitchFamily="18" charset="0"/>
              </a:rPr>
              <a:t>A </a:t>
            </a:r>
            <a:r>
              <a:rPr lang="en-US" altLang="ru-RU">
                <a:effectLst>
                  <a:outerShdw blurRad="38100" dist="38100" dir="2700000" algn="tl">
                    <a:srgbClr val="C0C0C0"/>
                  </a:outerShdw>
                </a:effectLst>
                <a:cs typeface="Times New Roman" panose="02020603050405020304" pitchFamily="18" charset="0"/>
              </a:rPr>
              <a:t>warning</a:t>
            </a:r>
            <a:r>
              <a:rPr lang="en-US" altLang="ru-RU">
                <a:cs typeface="Times New Roman" panose="02020603050405020304" pitchFamily="18" charset="0"/>
              </a:rPr>
              <a:t> is generated by the C# compiler</a:t>
            </a:r>
          </a:p>
          <a:p>
            <a:r>
              <a:rPr lang="en-US" altLang="ru-RU">
                <a:cs typeface="Times New Roman" panose="02020603050405020304" pitchFamily="18" charset="0"/>
              </a:rPr>
              <a:t>Visible in the Build window</a:t>
            </a:r>
          </a:p>
        </p:txBody>
      </p:sp>
    </p:spTree>
    <p:extLst>
      <p:ext uri="{BB962C8B-B14F-4D97-AF65-F5344CB8AC3E}">
        <p14:creationId xmlns:p14="http://schemas.microsoft.com/office/powerpoint/2010/main" val="2901816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5"/>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Build Window</a:t>
            </a:r>
          </a:p>
        </p:txBody>
      </p:sp>
      <p:pic>
        <p:nvPicPr>
          <p:cNvPr id="829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133600"/>
            <a:ext cx="71628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724401"/>
            <a:ext cx="3733800"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6501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20" name="Group 4"/>
          <p:cNvGrpSpPr>
            <a:grpSpLocks/>
          </p:cNvGrpSpPr>
          <p:nvPr/>
        </p:nvGrpSpPr>
        <p:grpSpPr bwMode="auto">
          <a:xfrm>
            <a:off x="3581400" y="2265363"/>
            <a:ext cx="4578350" cy="2144712"/>
            <a:chOff x="1704" y="2512"/>
            <a:chExt cx="2884" cy="1351"/>
          </a:xfrm>
        </p:grpSpPr>
        <p:sp>
          <p:nvSpPr>
            <p:cNvPr id="86021" name="Text Box 5"/>
            <p:cNvSpPr txBox="1">
              <a:spLocks noChangeArrowheads="1"/>
            </p:cNvSpPr>
            <p:nvPr/>
          </p:nvSpPr>
          <p:spPr bwMode="auto">
            <a:xfrm>
              <a:off x="1704" y="2512"/>
              <a:ext cx="20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tx2"/>
                </a:buClr>
                <a:buFont typeface="Wingdings" panose="05000000000000000000" pitchFamily="2" charset="2"/>
                <a:buNone/>
              </a:pPr>
              <a:r>
                <a:rPr lang="en-US" altLang="ru-RU">
                  <a:solidFill>
                    <a:srgbClr val="BE5F00"/>
                  </a:solidFill>
                  <a:latin typeface="Albertus Medium" pitchFamily="34" charset="0"/>
                </a:rPr>
                <a:t>[AttributeName(Parameters)] </a:t>
              </a:r>
            </a:p>
          </p:txBody>
        </p:sp>
        <p:sp>
          <p:nvSpPr>
            <p:cNvPr id="86022" name="Text Box 6"/>
            <p:cNvSpPr txBox="1">
              <a:spLocks noChangeArrowheads="1"/>
            </p:cNvSpPr>
            <p:nvPr/>
          </p:nvSpPr>
          <p:spPr bwMode="auto">
            <a:xfrm>
              <a:off x="1712" y="2819"/>
              <a:ext cx="252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tx2"/>
                </a:buClr>
                <a:buFont typeface="Wingdings" panose="05000000000000000000" pitchFamily="2" charset="2"/>
                <a:buNone/>
              </a:pPr>
              <a:r>
                <a:rPr lang="en-US" altLang="ru-RU">
                  <a:solidFill>
                    <a:srgbClr val="BE5F00"/>
                  </a:solidFill>
                  <a:latin typeface="Albertus Medium" pitchFamily="34" charset="0"/>
                </a:rPr>
                <a:t>[AnotherAttributeName(Parameters)] </a:t>
              </a:r>
            </a:p>
          </p:txBody>
        </p:sp>
        <p:sp>
          <p:nvSpPr>
            <p:cNvPr id="86023" name="Text Box 7"/>
            <p:cNvSpPr txBox="1">
              <a:spLocks noChangeArrowheads="1"/>
            </p:cNvSpPr>
            <p:nvPr/>
          </p:nvSpPr>
          <p:spPr bwMode="auto">
            <a:xfrm>
              <a:off x="1717" y="3107"/>
              <a:ext cx="2871"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tx2"/>
                </a:buClr>
                <a:buFont typeface="Wingdings" panose="05000000000000000000" pitchFamily="2" charset="2"/>
                <a:buNone/>
              </a:pPr>
              <a:r>
                <a:rPr lang="en-US" altLang="ru-RU" dirty="0" err="1">
                  <a:solidFill>
                    <a:schemeClr val="tx2"/>
                  </a:solidFill>
                  <a:latin typeface="Albertus Medium" pitchFamily="34" charset="0"/>
                </a:rPr>
                <a:t>MethodName</a:t>
              </a:r>
              <a:r>
                <a:rPr lang="en-US" altLang="ru-RU" dirty="0">
                  <a:solidFill>
                    <a:schemeClr val="tx2"/>
                  </a:solidFill>
                  <a:latin typeface="Albertus Medium" pitchFamily="34" charset="0"/>
                </a:rPr>
                <a:t>(Parameters)</a:t>
              </a:r>
            </a:p>
            <a:p>
              <a:pPr>
                <a:buClr>
                  <a:schemeClr val="tx2"/>
                </a:buClr>
                <a:buFont typeface="Wingdings" panose="05000000000000000000" pitchFamily="2" charset="2"/>
                <a:buNone/>
              </a:pPr>
              <a:r>
                <a:rPr lang="en-US" altLang="ru-RU" dirty="0">
                  <a:solidFill>
                    <a:schemeClr val="tx2"/>
                  </a:solidFill>
                  <a:latin typeface="Albertus Medium" pitchFamily="34" charset="0"/>
                </a:rPr>
                <a:t>	</a:t>
              </a:r>
              <a:r>
                <a:rPr lang="en-US" altLang="ru-RU" dirty="0" smtClean="0">
                  <a:solidFill>
                    <a:schemeClr val="tx2"/>
                  </a:solidFill>
                  <a:latin typeface="Albertus Medium" pitchFamily="34" charset="0"/>
                </a:rPr>
                <a:t>{</a:t>
              </a:r>
              <a:endParaRPr lang="en-US" altLang="ru-RU" dirty="0">
                <a:solidFill>
                  <a:schemeClr val="tx2"/>
                </a:solidFill>
                <a:latin typeface="Albertus Medium" pitchFamily="34" charset="0"/>
              </a:endParaRPr>
            </a:p>
            <a:p>
              <a:pPr>
                <a:buClr>
                  <a:schemeClr val="tx2"/>
                </a:buClr>
                <a:buFont typeface="Wingdings" panose="05000000000000000000" pitchFamily="2" charset="2"/>
                <a:buNone/>
              </a:pPr>
              <a:r>
                <a:rPr lang="en-US" altLang="ru-RU" dirty="0">
                  <a:solidFill>
                    <a:schemeClr val="tx2"/>
                  </a:solidFill>
                  <a:latin typeface="Albertus Medium" pitchFamily="34" charset="0"/>
                </a:rPr>
                <a:t>		//method implementation</a:t>
              </a:r>
            </a:p>
            <a:p>
              <a:pPr>
                <a:buClr>
                  <a:schemeClr val="tx2"/>
                </a:buClr>
                <a:buFont typeface="Wingdings" panose="05000000000000000000" pitchFamily="2" charset="2"/>
                <a:buNone/>
              </a:pPr>
              <a:r>
                <a:rPr lang="en-US" altLang="ru-RU" dirty="0">
                  <a:solidFill>
                    <a:schemeClr val="tx2"/>
                  </a:solidFill>
                  <a:latin typeface="Albertus Medium" pitchFamily="34" charset="0"/>
                </a:rPr>
                <a:t>	</a:t>
              </a:r>
              <a:r>
                <a:rPr lang="en-US" altLang="ru-RU" dirty="0" smtClean="0">
                  <a:solidFill>
                    <a:schemeClr val="tx2"/>
                  </a:solidFill>
                  <a:latin typeface="Albertus Medium" pitchFamily="34" charset="0"/>
                </a:rPr>
                <a:t>}</a:t>
              </a:r>
              <a:endParaRPr lang="en-US" altLang="ru-RU" dirty="0">
                <a:solidFill>
                  <a:schemeClr val="tx2"/>
                </a:solidFill>
                <a:latin typeface="Albertus Medium" pitchFamily="34" charset="0"/>
              </a:endParaRPr>
            </a:p>
          </p:txBody>
        </p:sp>
      </p:grpSp>
      <p:sp>
        <p:nvSpPr>
          <p:cNvPr id="86024" name="Rectangle 8"/>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Attributes - Syntax</a:t>
            </a:r>
          </a:p>
        </p:txBody>
      </p:sp>
    </p:spTree>
    <p:extLst>
      <p:ext uri="{BB962C8B-B14F-4D97-AF65-F5344CB8AC3E}">
        <p14:creationId xmlns:p14="http://schemas.microsoft.com/office/powerpoint/2010/main" val="3255477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wipe(up)">
                                      <p:cBhvr>
                                        <p:cTn id="7"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en-US" altLang="ru-RU" dirty="0"/>
              <a:t>Customizing </a:t>
            </a:r>
            <a:r>
              <a:rPr lang="en-US" altLang="ru-RU"/>
              <a:t>an </a:t>
            </a:r>
            <a:r>
              <a:rPr lang="en-US" altLang="ru-RU" smtClean="0"/>
              <a:t>Attribute</a:t>
            </a:r>
            <a:endParaRPr lang="en-US" altLang="ru-RU" dirty="0"/>
          </a:p>
        </p:txBody>
      </p:sp>
      <p:sp>
        <p:nvSpPr>
          <p:cNvPr id="144387" name="Rectangle 3"/>
          <p:cNvSpPr>
            <a:spLocks noGrp="1" noChangeArrowheads="1"/>
          </p:cNvSpPr>
          <p:nvPr>
            <p:ph type="body" idx="1"/>
          </p:nvPr>
        </p:nvSpPr>
        <p:spPr>
          <a:xfrm>
            <a:off x="2362200" y="2017713"/>
            <a:ext cx="7772400" cy="4114800"/>
          </a:xfrm>
        </p:spPr>
        <p:txBody>
          <a:bodyPr/>
          <a:lstStyle/>
          <a:p>
            <a:pPr>
              <a:lnSpc>
                <a:spcPct val="90000"/>
              </a:lnSpc>
            </a:pPr>
            <a:r>
              <a:rPr lang="en-GB" altLang="ru-RU" dirty="0"/>
              <a:t>Attributes can be applied at class level or assembly level</a:t>
            </a:r>
            <a:r>
              <a:rPr lang="en-US" altLang="ru-RU" dirty="0"/>
              <a:t>.</a:t>
            </a:r>
          </a:p>
          <a:p>
            <a:pPr>
              <a:lnSpc>
                <a:spcPct val="90000"/>
              </a:lnSpc>
            </a:pPr>
            <a:r>
              <a:rPr lang="en-GB" altLang="ru-RU" dirty="0"/>
              <a:t>Attributes are saved with the metadata of a .NET framework file.</a:t>
            </a:r>
            <a:r>
              <a:rPr lang="en-US" altLang="ru-RU" dirty="0"/>
              <a:t> </a:t>
            </a:r>
          </a:p>
          <a:p>
            <a:pPr>
              <a:lnSpc>
                <a:spcPct val="90000"/>
              </a:lnSpc>
            </a:pPr>
            <a:r>
              <a:rPr lang="en-GB" altLang="ru-RU" dirty="0"/>
              <a:t>Obsolete attribute displays a standard warning message, specifying the method name and a standard message.</a:t>
            </a:r>
            <a:r>
              <a:rPr lang="en-US" altLang="ru-RU" dirty="0"/>
              <a:t> </a:t>
            </a:r>
          </a:p>
          <a:p>
            <a:pPr>
              <a:lnSpc>
                <a:spcPct val="90000"/>
              </a:lnSpc>
            </a:pPr>
            <a:r>
              <a:rPr lang="en-US" altLang="ru-RU" dirty="0"/>
              <a:t>Customizing the message that is displayed by the obsolete attribute is also possible.</a:t>
            </a:r>
          </a:p>
        </p:txBody>
      </p:sp>
    </p:spTree>
    <p:extLst>
      <p:ext uri="{BB962C8B-B14F-4D97-AF65-F5344CB8AC3E}">
        <p14:creationId xmlns:p14="http://schemas.microsoft.com/office/powerpoint/2010/main" val="1998538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ru-RU"/>
              <a:t>Advanced .NET Programming/Session 1/Slide </a:t>
            </a:r>
            <a:fld id="{292D5B18-8F99-4230-B42C-54A4CDC208D6}" type="slidenum">
              <a:rPr lang="en-US" altLang="ru-RU"/>
              <a:pPr/>
              <a:t>29</a:t>
            </a:fld>
            <a:r>
              <a:rPr lang="en-US" altLang="ru-RU"/>
              <a:t> of 39</a:t>
            </a:r>
            <a:endParaRPr lang="en-US" altLang="ru-RU">
              <a:latin typeface="Tahoma" panose="020B0604030504040204" pitchFamily="34" charset="0"/>
            </a:endParaRPr>
          </a:p>
        </p:txBody>
      </p:sp>
      <p:sp>
        <p:nvSpPr>
          <p:cNvPr id="145410" name="Rectangle 2"/>
          <p:cNvSpPr>
            <a:spLocks noGrp="1" noChangeArrowheads="1"/>
          </p:cNvSpPr>
          <p:nvPr>
            <p:ph type="title"/>
          </p:nvPr>
        </p:nvSpPr>
        <p:spPr/>
        <p:txBody>
          <a:bodyPr/>
          <a:lstStyle/>
          <a:p>
            <a:pPr algn="ctr"/>
            <a:r>
              <a:rPr lang="en-US" altLang="ru-RU"/>
              <a:t>Customizing an Attribute(2)</a:t>
            </a:r>
          </a:p>
        </p:txBody>
      </p:sp>
      <p:sp>
        <p:nvSpPr>
          <p:cNvPr id="145411" name="Rectangle 3"/>
          <p:cNvSpPr>
            <a:spLocks noGrp="1" noChangeArrowheads="1"/>
          </p:cNvSpPr>
          <p:nvPr>
            <p:ph type="body" sz="half" idx="1"/>
          </p:nvPr>
        </p:nvSpPr>
        <p:spPr>
          <a:xfrm>
            <a:off x="2514601" y="2017714"/>
            <a:ext cx="7961313" cy="2173287"/>
          </a:xfrm>
        </p:spPr>
        <p:txBody>
          <a:bodyPr>
            <a:normAutofit fontScale="92500" lnSpcReduction="20000"/>
          </a:bodyPr>
          <a:lstStyle/>
          <a:p>
            <a:pPr>
              <a:lnSpc>
                <a:spcPct val="80000"/>
              </a:lnSpc>
              <a:buFont typeface="Wingdings" panose="05000000000000000000" pitchFamily="2" charset="2"/>
              <a:buNone/>
            </a:pPr>
            <a:r>
              <a:rPr lang="en-US" altLang="ru-RU" sz="1800" b="1">
                <a:latin typeface="Courier New" panose="02070309020205020404" pitchFamily="49" charset="0"/>
              </a:rPr>
              <a:t>...</a:t>
            </a:r>
          </a:p>
          <a:p>
            <a:pPr>
              <a:lnSpc>
                <a:spcPct val="80000"/>
              </a:lnSpc>
              <a:buFont typeface="Wingdings" panose="05000000000000000000" pitchFamily="2" charset="2"/>
              <a:buNone/>
            </a:pPr>
            <a:r>
              <a:rPr lang="en-US" altLang="ru-RU" sz="1800" b="1">
                <a:latin typeface="Courier New" panose="02070309020205020404" pitchFamily="49" charset="0"/>
              </a:rPr>
              <a:t>[Obsolete(</a:t>
            </a:r>
            <a:r>
              <a:rPr lang="en-US" altLang="ru-RU" sz="1800">
                <a:latin typeface="Courier New" panose="02070309020205020404" pitchFamily="49" charset="0"/>
              </a:rPr>
              <a:t>"</a:t>
            </a:r>
            <a:r>
              <a:rPr lang="en-US" altLang="ru-RU" sz="1800" b="1">
                <a:latin typeface="Courier New" panose="02070309020205020404" pitchFamily="49" charset="0"/>
              </a:rPr>
              <a:t>The Msg Method is obsolete. Consider Disp Instead.</a:t>
            </a:r>
            <a:r>
              <a:rPr lang="en-US" altLang="ru-RU" sz="1800">
                <a:latin typeface="Courier New" panose="02070309020205020404" pitchFamily="49" charset="0"/>
              </a:rPr>
              <a:t> "</a:t>
            </a:r>
            <a:r>
              <a:rPr lang="en-US" altLang="ru-RU" sz="1800" b="1">
                <a:latin typeface="Courier New" panose="02070309020205020404" pitchFamily="49" charset="0"/>
              </a:rPr>
              <a:t>)] </a:t>
            </a:r>
            <a:endParaRPr lang="en-US" altLang="ru-RU" sz="1800">
              <a:latin typeface="Courier New" panose="02070309020205020404" pitchFamily="49" charset="0"/>
            </a:endParaRPr>
          </a:p>
          <a:p>
            <a:pPr>
              <a:lnSpc>
                <a:spcPct val="80000"/>
              </a:lnSpc>
              <a:buFont typeface="Wingdings" panose="05000000000000000000" pitchFamily="2" charset="2"/>
              <a:buNone/>
            </a:pPr>
            <a:r>
              <a:rPr lang="en-US" altLang="ru-RU" sz="1800">
                <a:latin typeface="Courier New" panose="02070309020205020404" pitchFamily="49" charset="0"/>
              </a:rPr>
              <a:t>public static void Msg(string msg) </a:t>
            </a:r>
          </a:p>
          <a:p>
            <a:pPr>
              <a:lnSpc>
                <a:spcPct val="80000"/>
              </a:lnSpc>
              <a:buFont typeface="Wingdings" panose="05000000000000000000" pitchFamily="2" charset="2"/>
              <a:buNone/>
            </a:pPr>
            <a:r>
              <a:rPr lang="en-US" altLang="ru-RU" sz="1800">
                <a:latin typeface="Courier New" panose="02070309020205020404" pitchFamily="49" charset="0"/>
              </a:rPr>
              <a:t>{</a:t>
            </a:r>
          </a:p>
          <a:p>
            <a:pPr>
              <a:lnSpc>
                <a:spcPct val="80000"/>
              </a:lnSpc>
              <a:buFont typeface="Wingdings" panose="05000000000000000000" pitchFamily="2" charset="2"/>
              <a:buNone/>
            </a:pPr>
            <a:r>
              <a:rPr lang="en-US" altLang="ru-RU" sz="1800">
                <a:latin typeface="Courier New" panose="02070309020205020404" pitchFamily="49" charset="0"/>
              </a:rPr>
              <a:t>	Console.WriteLine(msg);</a:t>
            </a:r>
          </a:p>
          <a:p>
            <a:pPr>
              <a:lnSpc>
                <a:spcPct val="80000"/>
              </a:lnSpc>
              <a:buFont typeface="Wingdings" panose="05000000000000000000" pitchFamily="2" charset="2"/>
              <a:buNone/>
            </a:pPr>
            <a:r>
              <a:rPr lang="en-US" altLang="ru-RU" sz="1800">
                <a:latin typeface="Courier New" panose="02070309020205020404" pitchFamily="49" charset="0"/>
              </a:rPr>
              <a:t>}</a:t>
            </a:r>
          </a:p>
          <a:p>
            <a:pPr>
              <a:lnSpc>
                <a:spcPct val="80000"/>
              </a:lnSpc>
              <a:buFont typeface="Wingdings" panose="05000000000000000000" pitchFamily="2" charset="2"/>
              <a:buNone/>
            </a:pPr>
            <a:r>
              <a:rPr lang="en-US" altLang="ru-RU" sz="1800" b="1">
                <a:latin typeface="Courier New" panose="02070309020205020404" pitchFamily="49" charset="0"/>
              </a:rPr>
              <a:t>...</a:t>
            </a:r>
          </a:p>
        </p:txBody>
      </p:sp>
      <p:pic>
        <p:nvPicPr>
          <p:cNvPr id="14541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667000" y="4572001"/>
            <a:ext cx="7315200" cy="1470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90253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fade">
                                      <p:cBhvr>
                                        <p:cTn id="7" dur="10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nvGraphicFramePr>
        <p:xfrm>
          <a:off x="2324100" y="647700"/>
          <a:ext cx="7543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403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8" name="Group 4"/>
          <p:cNvGrpSpPr>
            <a:grpSpLocks/>
          </p:cNvGrpSpPr>
          <p:nvPr/>
        </p:nvGrpSpPr>
        <p:grpSpPr bwMode="auto">
          <a:xfrm>
            <a:off x="2627313" y="2868613"/>
            <a:ext cx="6704136" cy="1604842"/>
            <a:chOff x="384" y="1248"/>
            <a:chExt cx="3834" cy="1288"/>
          </a:xfrm>
        </p:grpSpPr>
        <p:sp>
          <p:nvSpPr>
            <p:cNvPr id="88069" name="WordArt 5"/>
            <p:cNvSpPr>
              <a:spLocks noChangeArrowheads="1" noChangeShapeType="1" noTextEdit="1"/>
            </p:cNvSpPr>
            <p:nvPr/>
          </p:nvSpPr>
          <p:spPr bwMode="auto">
            <a:xfrm>
              <a:off x="384" y="1248"/>
              <a:ext cx="1653" cy="456"/>
            </a:xfrm>
            <a:prstGeom prst="rect">
              <a:avLst/>
            </a:prstGeom>
            <a:extLst>
              <a:ext uri="{91240B29-F687-4F45-9708-019B960494DF}">
                <a14:hiddenLine xmlns:a14="http://schemas.microsoft.com/office/drawing/2010/main" w="12700">
                  <a:solidFill>
                    <a:srgbClr val="3333CC"/>
                  </a:solidFill>
                  <a:round/>
                  <a:headEnd/>
                  <a:tailEnd/>
                </a14:hiddenLine>
              </a:ext>
            </a:extLst>
          </p:spPr>
          <p:txBody>
            <a:bodyPr wrap="none" fromWordArt="1">
              <a:prstTxWarp prst="textPlain">
                <a:avLst>
                  <a:gd name="adj" fmla="val 50000"/>
                </a:avLst>
              </a:prstTxWarp>
            </a:bodyPr>
            <a:lstStyle/>
            <a:p>
              <a:pPr algn="ctr"/>
              <a:r>
                <a:rPr lang="en-US" kern="10" dirty="0">
                  <a:gradFill rotWithShape="0">
                    <a:gsLst>
                      <a:gs pos="0">
                        <a:srgbClr val="CC6600"/>
                      </a:gs>
                      <a:gs pos="100000">
                        <a:schemeClr val="tx2"/>
                      </a:gs>
                    </a:gsLst>
                    <a:path path="rect">
                      <a:fillToRect l="50000" t="50000" r="50000" b="50000"/>
                    </a:path>
                  </a:gradFill>
                  <a:effectLst>
                    <a:outerShdw dist="45791" dir="2021404" algn="ctr" rotWithShape="0">
                      <a:schemeClr val="accent2"/>
                    </a:outerShdw>
                  </a:effectLst>
                  <a:latin typeface="Bookman Old Style" panose="02050604050505020204" pitchFamily="18" charset="0"/>
                </a:rPr>
                <a:t>Conditional</a:t>
              </a:r>
              <a:endParaRPr lang="ru-RU" kern="10" dirty="0">
                <a:gradFill rotWithShape="0">
                  <a:gsLst>
                    <a:gs pos="0">
                      <a:srgbClr val="CC6600"/>
                    </a:gs>
                    <a:gs pos="100000">
                      <a:schemeClr val="tx2"/>
                    </a:gs>
                  </a:gsLst>
                  <a:path path="rect">
                    <a:fillToRect l="50000" t="50000" r="50000" b="50000"/>
                  </a:path>
                </a:gradFill>
                <a:effectLst>
                  <a:outerShdw dist="45791" dir="2021404" algn="ctr" rotWithShape="0">
                    <a:schemeClr val="accent2"/>
                  </a:outerShdw>
                </a:effectLst>
                <a:latin typeface="Bookman Old Style" panose="02050604050505020204" pitchFamily="18" charset="0"/>
              </a:endParaRPr>
            </a:p>
          </p:txBody>
        </p:sp>
        <p:sp>
          <p:nvSpPr>
            <p:cNvPr id="88070" name="Text Box 6"/>
            <p:cNvSpPr txBox="1">
              <a:spLocks noChangeArrowheads="1"/>
            </p:cNvSpPr>
            <p:nvPr/>
          </p:nvSpPr>
          <p:spPr bwMode="auto">
            <a:xfrm>
              <a:off x="432" y="1968"/>
              <a:ext cx="3786" cy="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000" dirty="0"/>
                <a:t>Used to conditionally prevent or allow execution of a block of </a:t>
              </a:r>
              <a:br>
                <a:rPr lang="en-US" altLang="ru-RU" sz="2000" dirty="0"/>
              </a:br>
              <a:r>
                <a:rPr lang="en-US" altLang="ru-RU" sz="2000" dirty="0"/>
                <a:t>code</a:t>
              </a:r>
            </a:p>
          </p:txBody>
        </p:sp>
      </p:grpSp>
      <p:grpSp>
        <p:nvGrpSpPr>
          <p:cNvPr id="88071" name="Group 7"/>
          <p:cNvGrpSpPr>
            <a:grpSpLocks/>
          </p:cNvGrpSpPr>
          <p:nvPr/>
        </p:nvGrpSpPr>
        <p:grpSpPr bwMode="auto">
          <a:xfrm>
            <a:off x="2662239" y="5043488"/>
            <a:ext cx="6315081" cy="1055872"/>
            <a:chOff x="406" y="2618"/>
            <a:chExt cx="3866" cy="1257"/>
          </a:xfrm>
        </p:grpSpPr>
        <p:grpSp>
          <p:nvGrpSpPr>
            <p:cNvPr id="88072" name="Group 8"/>
            <p:cNvGrpSpPr>
              <a:grpSpLocks/>
            </p:cNvGrpSpPr>
            <p:nvPr/>
          </p:nvGrpSpPr>
          <p:grpSpPr bwMode="auto">
            <a:xfrm>
              <a:off x="406" y="2618"/>
              <a:ext cx="1669" cy="598"/>
              <a:chOff x="923" y="2101"/>
              <a:chExt cx="1669" cy="598"/>
            </a:xfrm>
          </p:grpSpPr>
          <p:sp>
            <p:nvSpPr>
              <p:cNvPr id="88073" name="WordArt 9"/>
              <p:cNvSpPr>
                <a:spLocks noChangeArrowheads="1" noChangeShapeType="1" noTextEdit="1"/>
              </p:cNvSpPr>
              <p:nvPr/>
            </p:nvSpPr>
            <p:spPr bwMode="auto">
              <a:xfrm>
                <a:off x="923" y="2101"/>
                <a:ext cx="563" cy="567"/>
              </a:xfrm>
              <a:prstGeom prst="rect">
                <a:avLst/>
              </a:prstGeom>
              <a:extLst>
                <a:ext uri="{91240B29-F687-4F45-9708-019B960494DF}">
                  <a14:hiddenLine xmlns:a14="http://schemas.microsoft.com/office/drawing/2010/main" w="12700">
                    <a:solidFill>
                      <a:srgbClr val="3333CC"/>
                    </a:solidFill>
                    <a:round/>
                    <a:headEnd/>
                    <a:tailEnd/>
                  </a14:hiddenLine>
                </a:ext>
              </a:extLst>
            </p:spPr>
            <p:txBody>
              <a:bodyPr wrap="none" fromWordArt="1">
                <a:prstTxWarp prst="textPlain">
                  <a:avLst>
                    <a:gd name="adj" fmla="val 50000"/>
                  </a:avLst>
                </a:prstTxWarp>
              </a:bodyPr>
              <a:lstStyle/>
              <a:p>
                <a:pPr algn="ctr"/>
                <a:r>
                  <a:rPr lang="en-US" kern="10" dirty="0" err="1">
                    <a:gradFill rotWithShape="0">
                      <a:gsLst>
                        <a:gs pos="0">
                          <a:schemeClr val="folHlink"/>
                        </a:gs>
                        <a:gs pos="100000">
                          <a:srgbClr val="003366"/>
                        </a:gs>
                      </a:gsLst>
                      <a:path path="rect">
                        <a:fillToRect l="50000" t="50000" r="50000" b="50000"/>
                      </a:path>
                    </a:gradFill>
                    <a:effectLst>
                      <a:outerShdw dist="45791" dir="2021404" algn="ctr" rotWithShape="0">
                        <a:schemeClr val="accent2"/>
                      </a:outerShdw>
                    </a:effectLst>
                    <a:latin typeface="Bookman Old Style" panose="02050604050505020204" pitchFamily="18" charset="0"/>
                  </a:rPr>
                  <a:t>Dll</a:t>
                </a:r>
                <a:endParaRPr lang="ru-RU" kern="10" dirty="0">
                  <a:gradFill rotWithShape="0">
                    <a:gsLst>
                      <a:gs pos="0">
                        <a:schemeClr val="folHlink"/>
                      </a:gs>
                      <a:gs pos="100000">
                        <a:srgbClr val="003366"/>
                      </a:gs>
                    </a:gsLst>
                    <a:path path="rect">
                      <a:fillToRect l="50000" t="50000" r="50000" b="50000"/>
                    </a:path>
                  </a:gradFill>
                  <a:effectLst>
                    <a:outerShdw dist="45791" dir="2021404" algn="ctr" rotWithShape="0">
                      <a:schemeClr val="accent2"/>
                    </a:outerShdw>
                  </a:effectLst>
                  <a:latin typeface="Bookman Old Style" panose="02050604050505020204" pitchFamily="18" charset="0"/>
                </a:endParaRPr>
              </a:p>
            </p:txBody>
          </p:sp>
          <p:sp>
            <p:nvSpPr>
              <p:cNvPr id="88074" name="WordArt 10"/>
              <p:cNvSpPr>
                <a:spLocks noChangeArrowheads="1" noChangeShapeType="1" noTextEdit="1"/>
              </p:cNvSpPr>
              <p:nvPr/>
            </p:nvSpPr>
            <p:spPr bwMode="auto">
              <a:xfrm>
                <a:off x="1488" y="2123"/>
                <a:ext cx="1104" cy="576"/>
              </a:xfrm>
              <a:prstGeom prst="rect">
                <a:avLst/>
              </a:prstGeom>
              <a:extLst>
                <a:ext uri="{91240B29-F687-4F45-9708-019B960494DF}">
                  <a14:hiddenLine xmlns:a14="http://schemas.microsoft.com/office/drawing/2010/main" w="12700">
                    <a:solidFill>
                      <a:srgbClr val="3333CC"/>
                    </a:solidFill>
                    <a:round/>
                    <a:headEnd/>
                    <a:tailEnd/>
                  </a14:hiddenLine>
                </a:ext>
              </a:extLst>
            </p:spPr>
            <p:txBody>
              <a:bodyPr wrap="none" fromWordArt="1">
                <a:prstTxWarp prst="textPlain">
                  <a:avLst>
                    <a:gd name="adj" fmla="val 50000"/>
                  </a:avLst>
                </a:prstTxWarp>
              </a:bodyPr>
              <a:lstStyle/>
              <a:p>
                <a:pPr algn="ctr"/>
                <a:r>
                  <a:rPr lang="en-US" kern="10">
                    <a:gradFill rotWithShape="0">
                      <a:gsLst>
                        <a:gs pos="0">
                          <a:srgbClr val="003366"/>
                        </a:gs>
                        <a:gs pos="100000">
                          <a:schemeClr val="folHlink"/>
                        </a:gs>
                      </a:gsLst>
                      <a:path path="rect">
                        <a:fillToRect l="50000" t="50000" r="50000" b="50000"/>
                      </a:path>
                    </a:gradFill>
                    <a:effectLst>
                      <a:outerShdw dist="45791" dir="2021404" algn="ctr" rotWithShape="0">
                        <a:schemeClr val="accent2"/>
                      </a:outerShdw>
                    </a:effectLst>
                    <a:latin typeface="Bookman Old Style" panose="02050604050505020204" pitchFamily="18" charset="0"/>
                  </a:rPr>
                  <a:t>Import</a:t>
                </a:r>
                <a:endParaRPr lang="ru-RU" kern="10">
                  <a:gradFill rotWithShape="0">
                    <a:gsLst>
                      <a:gs pos="0">
                        <a:srgbClr val="003366"/>
                      </a:gs>
                      <a:gs pos="100000">
                        <a:schemeClr val="folHlink"/>
                      </a:gs>
                    </a:gsLst>
                    <a:path path="rect">
                      <a:fillToRect l="50000" t="50000" r="50000" b="50000"/>
                    </a:path>
                  </a:gradFill>
                  <a:effectLst>
                    <a:outerShdw dist="45791" dir="2021404" algn="ctr" rotWithShape="0">
                      <a:schemeClr val="accent2"/>
                    </a:outerShdw>
                  </a:effectLst>
                  <a:latin typeface="Bookman Old Style" panose="02050604050505020204" pitchFamily="18" charset="0"/>
                </a:endParaRPr>
              </a:p>
            </p:txBody>
          </p:sp>
        </p:grpSp>
        <p:sp>
          <p:nvSpPr>
            <p:cNvPr id="88075" name="Text Box 11"/>
            <p:cNvSpPr txBox="1">
              <a:spLocks noChangeArrowheads="1"/>
            </p:cNvSpPr>
            <p:nvPr/>
          </p:nvSpPr>
          <p:spPr bwMode="auto">
            <a:xfrm>
              <a:off x="432" y="3399"/>
              <a:ext cx="3840" cy="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000"/>
                <a:t>Used for interoperability with legacy and unmanaged code</a:t>
              </a:r>
            </a:p>
          </p:txBody>
        </p:sp>
      </p:grpSp>
      <p:sp>
        <p:nvSpPr>
          <p:cNvPr id="88076" name="Rectangle 12"/>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Built-in Attributes</a:t>
            </a:r>
          </a:p>
        </p:txBody>
      </p:sp>
      <p:sp>
        <p:nvSpPr>
          <p:cNvPr id="88078" name="Rectangle 14"/>
          <p:cNvSpPr>
            <a:spLocks noGrp="1" noChangeArrowheads="1"/>
          </p:cNvSpPr>
          <p:nvPr>
            <p:ph type="body" idx="1"/>
          </p:nvPr>
        </p:nvSpPr>
        <p:spPr/>
        <p:txBody>
          <a:bodyPr/>
          <a:lstStyle/>
          <a:p>
            <a:r>
              <a:rPr lang="en-US" altLang="ru-RU" dirty="0">
                <a:cs typeface="Times New Roman" panose="02020603050405020304" pitchFamily="18" charset="0"/>
              </a:rPr>
              <a:t>The most commonly used attributes are -</a:t>
            </a:r>
          </a:p>
        </p:txBody>
      </p:sp>
    </p:spTree>
    <p:extLst>
      <p:ext uri="{BB962C8B-B14F-4D97-AF65-F5344CB8AC3E}">
        <p14:creationId xmlns:p14="http://schemas.microsoft.com/office/powerpoint/2010/main" val="2628601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dissolve">
                                      <p:cBhvr>
                                        <p:cTn id="7" dur="500"/>
                                        <p:tgtEl>
                                          <p:spTgt spid="88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8071"/>
                                        </p:tgtEl>
                                        <p:attrNameLst>
                                          <p:attrName>style.visibility</p:attrName>
                                        </p:attrNameLst>
                                      </p:cBhvr>
                                      <p:to>
                                        <p:strVal val="visible"/>
                                      </p:to>
                                    </p:set>
                                    <p:animEffect transition="in" filter="dissolve">
                                      <p:cBhvr>
                                        <p:cTn id="12" dur="500"/>
                                        <p:tgtEl>
                                          <p:spTgt spid="88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lgn="ctr"/>
            <a:r>
              <a:rPr lang="en-US" altLang="ru-RU" dirty="0"/>
              <a:t>Conditional </a:t>
            </a:r>
            <a:r>
              <a:rPr lang="en-US" altLang="ru-RU" dirty="0" smtClean="0"/>
              <a:t>attribute</a:t>
            </a:r>
            <a:endParaRPr lang="en-US" altLang="ru-RU" dirty="0"/>
          </a:p>
        </p:txBody>
      </p:sp>
      <p:sp>
        <p:nvSpPr>
          <p:cNvPr id="147459" name="Rectangle 3"/>
          <p:cNvSpPr>
            <a:spLocks noGrp="1" noChangeArrowheads="1"/>
          </p:cNvSpPr>
          <p:nvPr>
            <p:ph type="body" idx="1"/>
          </p:nvPr>
        </p:nvSpPr>
        <p:spPr>
          <a:xfrm>
            <a:off x="2286000" y="2057400"/>
            <a:ext cx="7772400" cy="4154488"/>
          </a:xfrm>
        </p:spPr>
        <p:txBody>
          <a:bodyPr/>
          <a:lstStyle/>
          <a:p>
            <a:r>
              <a:rPr lang="en-GB" altLang="ru-RU" sz="3000" dirty="0"/>
              <a:t>Takes in a single parameter - the name for a symbol. </a:t>
            </a:r>
          </a:p>
          <a:p>
            <a:r>
              <a:rPr lang="en-GB" altLang="ru-RU" sz="3000" dirty="0"/>
              <a:t>The method which is marked by a Conditional attribute should always be marked with the return type </a:t>
            </a:r>
            <a:r>
              <a:rPr lang="en-GB" altLang="ru-RU" sz="3000" i="1" dirty="0"/>
              <a:t>void</a:t>
            </a:r>
            <a:r>
              <a:rPr lang="en-GB" altLang="ru-RU" sz="3000" dirty="0"/>
              <a:t>.</a:t>
            </a:r>
          </a:p>
          <a:p>
            <a:r>
              <a:rPr lang="en-GB" altLang="ru-RU" sz="3000" dirty="0"/>
              <a:t>Can be used to assist in debugging. </a:t>
            </a:r>
          </a:p>
          <a:p>
            <a:pPr>
              <a:buFont typeface="Wingdings" panose="05000000000000000000" pitchFamily="2" charset="2"/>
              <a:buNone/>
            </a:pPr>
            <a:r>
              <a:rPr lang="en-US" altLang="ru-RU" dirty="0"/>
              <a:t> </a:t>
            </a:r>
          </a:p>
        </p:txBody>
      </p:sp>
      <p:sp>
        <p:nvSpPr>
          <p:cNvPr id="147460" name="Rectangle 4"/>
          <p:cNvSpPr>
            <a:spLocks noChangeArrowheads="1"/>
          </p:cNvSpPr>
          <p:nvPr/>
        </p:nvSpPr>
        <p:spPr bwMode="auto">
          <a:xfrm>
            <a:off x="2362200" y="1981200"/>
            <a:ext cx="777240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80000"/>
              </a:lnSpc>
              <a:buFont typeface="Wingdings" panose="05000000000000000000" pitchFamily="2" charset="2"/>
              <a:buNone/>
            </a:pPr>
            <a:r>
              <a:rPr lang="en-US" altLang="ru-RU" sz="2400"/>
              <a:t> </a:t>
            </a:r>
          </a:p>
        </p:txBody>
      </p:sp>
    </p:spTree>
    <p:extLst>
      <p:ext uri="{BB962C8B-B14F-4D97-AF65-F5344CB8AC3E}">
        <p14:creationId xmlns:p14="http://schemas.microsoft.com/office/powerpoint/2010/main" val="360741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ru-RU" dirty="0"/>
              <a:t>Conditional </a:t>
            </a:r>
            <a:r>
              <a:rPr lang="en-US" altLang="ru-RU" dirty="0" smtClean="0"/>
              <a:t>attribute</a:t>
            </a:r>
            <a:endParaRPr lang="en-US" altLang="ru-RU" dirty="0"/>
          </a:p>
        </p:txBody>
      </p:sp>
      <p:sp>
        <p:nvSpPr>
          <p:cNvPr id="148483" name="Rectangle 3"/>
          <p:cNvSpPr>
            <a:spLocks noGrp="1" noChangeArrowheads="1"/>
          </p:cNvSpPr>
          <p:nvPr>
            <p:ph type="body" idx="1"/>
          </p:nvPr>
        </p:nvSpPr>
        <p:spPr>
          <a:xfrm>
            <a:off x="2667000" y="1905000"/>
            <a:ext cx="8077200" cy="4876800"/>
          </a:xfrm>
        </p:spPr>
        <p:txBody>
          <a:bodyPr>
            <a:normAutofit fontScale="85000" lnSpcReduction="20000"/>
          </a:bodyPr>
          <a:lstStyle/>
          <a:p>
            <a:pPr>
              <a:lnSpc>
                <a:spcPct val="80000"/>
              </a:lnSpc>
              <a:buFont typeface="Wingdings" panose="05000000000000000000" pitchFamily="2" charset="2"/>
              <a:buNone/>
            </a:pPr>
            <a:r>
              <a:rPr lang="en-US" altLang="ru-RU" sz="1700">
                <a:latin typeface="Courier New" panose="02070309020205020404" pitchFamily="49" charset="0"/>
              </a:rPr>
              <a:t>using System;</a:t>
            </a:r>
          </a:p>
          <a:p>
            <a:pPr>
              <a:lnSpc>
                <a:spcPct val="80000"/>
              </a:lnSpc>
              <a:buFont typeface="Wingdings" panose="05000000000000000000" pitchFamily="2" charset="2"/>
              <a:buNone/>
            </a:pPr>
            <a:r>
              <a:rPr lang="en-US" altLang="ru-RU" sz="1700">
                <a:latin typeface="Courier New" panose="02070309020205020404" pitchFamily="49" charset="0"/>
              </a:rPr>
              <a:t>using System.Diagnostics;</a:t>
            </a:r>
          </a:p>
          <a:p>
            <a:pPr>
              <a:lnSpc>
                <a:spcPct val="80000"/>
              </a:lnSpc>
              <a:buFont typeface="Wingdings" panose="05000000000000000000" pitchFamily="2" charset="2"/>
              <a:buNone/>
            </a:pPr>
            <a:r>
              <a:rPr lang="en-US" altLang="ru-RU" sz="1700">
                <a:latin typeface="Courier New" panose="02070309020205020404" pitchFamily="49" charset="0"/>
              </a:rPr>
              <a:t>namespace AdvancedDotNet</a:t>
            </a:r>
          </a:p>
          <a:p>
            <a:pPr>
              <a:lnSpc>
                <a:spcPct val="80000"/>
              </a:lnSpc>
              <a:buFont typeface="Wingdings" panose="05000000000000000000" pitchFamily="2" charset="2"/>
              <a:buNone/>
            </a:pPr>
            <a:r>
              <a:rPr lang="en-US" altLang="ru-RU" sz="1700">
                <a:latin typeface="Courier New" panose="02070309020205020404" pitchFamily="49" charset="0"/>
              </a:rPr>
              <a:t>{</a:t>
            </a:r>
          </a:p>
          <a:p>
            <a:pPr>
              <a:lnSpc>
                <a:spcPct val="80000"/>
              </a:lnSpc>
              <a:buFont typeface="Wingdings" panose="05000000000000000000" pitchFamily="2" charset="2"/>
              <a:buNone/>
            </a:pPr>
            <a:r>
              <a:rPr lang="en-US" altLang="ru-RU" sz="1700">
                <a:latin typeface="Courier New" panose="02070309020205020404" pitchFamily="49" charset="0"/>
              </a:rPr>
              <a:t>	class AttrEx2</a:t>
            </a:r>
          </a:p>
          <a:p>
            <a:pPr>
              <a:lnSpc>
                <a:spcPct val="80000"/>
              </a:lnSpc>
              <a:buFont typeface="Wingdings" panose="05000000000000000000" pitchFamily="2" charset="2"/>
              <a:buNone/>
            </a:pPr>
            <a:r>
              <a:rPr lang="en-US" altLang="ru-RU" sz="1700">
                <a:latin typeface="Courier New" panose="02070309020205020404" pitchFamily="49" charset="0"/>
              </a:rPr>
              <a:t>	{</a:t>
            </a:r>
            <a:endParaRPr lang="en-US" altLang="ru-RU" sz="1700" b="1">
              <a:latin typeface="Courier New" panose="02070309020205020404" pitchFamily="49" charset="0"/>
            </a:endParaRPr>
          </a:p>
          <a:p>
            <a:pPr>
              <a:lnSpc>
                <a:spcPct val="80000"/>
              </a:lnSpc>
              <a:buFont typeface="Wingdings" panose="05000000000000000000" pitchFamily="2" charset="2"/>
              <a:buNone/>
            </a:pPr>
            <a:r>
              <a:rPr lang="en-US" altLang="ru-RU" sz="1700" b="1">
                <a:latin typeface="Courier New" panose="02070309020205020404" pitchFamily="49" charset="0"/>
              </a:rPr>
              <a:t>		[Conditional(</a:t>
            </a:r>
            <a:r>
              <a:rPr lang="en-US" altLang="ru-RU" sz="1700">
                <a:latin typeface="Courier New" panose="02070309020205020404" pitchFamily="49" charset="0"/>
              </a:rPr>
              <a:t>"</a:t>
            </a:r>
            <a:r>
              <a:rPr lang="en-US" altLang="ru-RU" sz="1700" b="1">
                <a:latin typeface="Courier New" panose="02070309020205020404" pitchFamily="49" charset="0"/>
              </a:rPr>
              <a:t>DEBUG</a:t>
            </a:r>
            <a:r>
              <a:rPr lang="en-US" altLang="ru-RU" sz="1700">
                <a:latin typeface="Courier New" panose="02070309020205020404" pitchFamily="49" charset="0"/>
              </a:rPr>
              <a:t>"</a:t>
            </a:r>
            <a:r>
              <a:rPr lang="en-US" altLang="ru-RU" sz="1700" b="1">
                <a:latin typeface="Courier New" panose="02070309020205020404" pitchFamily="49" charset="0"/>
              </a:rPr>
              <a:t>)] </a:t>
            </a:r>
          </a:p>
          <a:p>
            <a:pPr>
              <a:lnSpc>
                <a:spcPct val="80000"/>
              </a:lnSpc>
              <a:buFont typeface="Wingdings" panose="05000000000000000000" pitchFamily="2" charset="2"/>
              <a:buNone/>
            </a:pPr>
            <a:r>
              <a:rPr lang="en-US" altLang="ru-RU" sz="1700" b="1">
                <a:latin typeface="Courier New" panose="02070309020205020404" pitchFamily="49" charset="0"/>
              </a:rPr>
              <a:t>		public static void Msg(string msg) </a:t>
            </a:r>
          </a:p>
          <a:p>
            <a:pPr>
              <a:lnSpc>
                <a:spcPct val="80000"/>
              </a:lnSpc>
              <a:buFont typeface="Wingdings" panose="05000000000000000000" pitchFamily="2" charset="2"/>
              <a:buNone/>
            </a:pPr>
            <a:r>
              <a:rPr lang="en-US" altLang="ru-RU" sz="1700" b="1">
                <a:latin typeface="Courier New" panose="02070309020205020404" pitchFamily="49" charset="0"/>
              </a:rPr>
              <a:t>		{</a:t>
            </a:r>
          </a:p>
          <a:p>
            <a:pPr>
              <a:lnSpc>
                <a:spcPct val="80000"/>
              </a:lnSpc>
              <a:buFont typeface="Wingdings" panose="05000000000000000000" pitchFamily="2" charset="2"/>
              <a:buNone/>
            </a:pPr>
            <a:r>
              <a:rPr lang="en-US" altLang="ru-RU" sz="1700" b="1">
                <a:latin typeface="Courier New" panose="02070309020205020404" pitchFamily="49" charset="0"/>
              </a:rPr>
              <a:t>			Console.WriteLine(msg);</a:t>
            </a:r>
          </a:p>
          <a:p>
            <a:pPr>
              <a:lnSpc>
                <a:spcPct val="80000"/>
              </a:lnSpc>
              <a:buFont typeface="Wingdings" panose="05000000000000000000" pitchFamily="2" charset="2"/>
              <a:buNone/>
            </a:pPr>
            <a:r>
              <a:rPr lang="en-US" altLang="ru-RU" sz="1700" b="1">
                <a:latin typeface="Courier New" panose="02070309020205020404" pitchFamily="49" charset="0"/>
              </a:rPr>
              <a:t>		}</a:t>
            </a:r>
            <a:endParaRPr lang="en-US" altLang="ru-RU" sz="1700">
              <a:latin typeface="Courier New" panose="02070309020205020404" pitchFamily="49" charset="0"/>
            </a:endParaRPr>
          </a:p>
          <a:p>
            <a:pPr>
              <a:lnSpc>
                <a:spcPct val="80000"/>
              </a:lnSpc>
              <a:buFont typeface="Wingdings" panose="05000000000000000000" pitchFamily="2" charset="2"/>
              <a:buNone/>
            </a:pPr>
            <a:r>
              <a:rPr lang="en-US" altLang="ru-RU" sz="1700">
                <a:latin typeface="Courier New" panose="02070309020205020404" pitchFamily="49" charset="0"/>
              </a:rPr>
              <a:t>		static void Main(string[] args)</a:t>
            </a:r>
          </a:p>
          <a:p>
            <a:pPr>
              <a:lnSpc>
                <a:spcPct val="80000"/>
              </a:lnSpc>
              <a:buFont typeface="Wingdings" panose="05000000000000000000" pitchFamily="2" charset="2"/>
              <a:buNone/>
            </a:pPr>
            <a:r>
              <a:rPr lang="en-US" altLang="ru-RU" sz="1700">
                <a:latin typeface="Courier New" panose="02070309020205020404" pitchFamily="49" charset="0"/>
              </a:rPr>
              <a:t>		{</a:t>
            </a:r>
          </a:p>
          <a:p>
            <a:pPr>
              <a:lnSpc>
                <a:spcPct val="80000"/>
              </a:lnSpc>
              <a:buFont typeface="Wingdings" panose="05000000000000000000" pitchFamily="2" charset="2"/>
              <a:buNone/>
            </a:pPr>
            <a:r>
              <a:rPr lang="en-US" altLang="ru-RU" sz="1700">
                <a:latin typeface="Courier New" panose="02070309020205020404" pitchFamily="49" charset="0"/>
              </a:rPr>
              <a:t>			Console.WriteLine("Before calling Msg()");</a:t>
            </a:r>
            <a:endParaRPr lang="en-US" altLang="ru-RU" sz="1700" b="1">
              <a:latin typeface="Courier New" panose="02070309020205020404" pitchFamily="49" charset="0"/>
            </a:endParaRPr>
          </a:p>
          <a:p>
            <a:pPr>
              <a:lnSpc>
                <a:spcPct val="80000"/>
              </a:lnSpc>
              <a:buFont typeface="Wingdings" panose="05000000000000000000" pitchFamily="2" charset="2"/>
              <a:buNone/>
            </a:pPr>
            <a:r>
              <a:rPr lang="en-US" altLang="ru-RU" sz="1700" b="1">
                <a:latin typeface="Courier New" panose="02070309020205020404" pitchFamily="49" charset="0"/>
              </a:rPr>
              <a:t>			Msg(</a:t>
            </a:r>
            <a:r>
              <a:rPr lang="en-US" altLang="ru-RU" sz="1700">
                <a:latin typeface="Courier New" panose="02070309020205020404" pitchFamily="49" charset="0"/>
              </a:rPr>
              <a:t>"</a:t>
            </a:r>
            <a:r>
              <a:rPr lang="en-US" altLang="ru-RU" sz="1700" b="1">
                <a:latin typeface="Courier New" panose="02070309020205020404" pitchFamily="49" charset="0"/>
              </a:rPr>
              <a:t>Trying out Attributes</a:t>
            </a:r>
            <a:r>
              <a:rPr lang="en-US" altLang="ru-RU" sz="1700">
                <a:latin typeface="Courier New" panose="02070309020205020404" pitchFamily="49" charset="0"/>
              </a:rPr>
              <a:t>"</a:t>
            </a:r>
            <a:r>
              <a:rPr lang="en-US" altLang="ru-RU" sz="1700" b="1">
                <a:latin typeface="Courier New" panose="02070309020205020404" pitchFamily="49" charset="0"/>
              </a:rPr>
              <a:t>);		</a:t>
            </a:r>
            <a:endParaRPr lang="en-US" altLang="ru-RU" sz="1700">
              <a:latin typeface="Courier New" panose="02070309020205020404" pitchFamily="49" charset="0"/>
            </a:endParaRPr>
          </a:p>
          <a:p>
            <a:pPr>
              <a:lnSpc>
                <a:spcPct val="80000"/>
              </a:lnSpc>
              <a:buFont typeface="Wingdings" panose="05000000000000000000" pitchFamily="2" charset="2"/>
              <a:buNone/>
            </a:pPr>
            <a:r>
              <a:rPr lang="en-US" altLang="ru-RU" sz="1700">
                <a:latin typeface="Courier New" panose="02070309020205020404" pitchFamily="49" charset="0"/>
              </a:rPr>
              <a:t>			Console.ReadLine();</a:t>
            </a:r>
          </a:p>
          <a:p>
            <a:pPr>
              <a:lnSpc>
                <a:spcPct val="80000"/>
              </a:lnSpc>
              <a:buFont typeface="Wingdings" panose="05000000000000000000" pitchFamily="2" charset="2"/>
              <a:buNone/>
            </a:pPr>
            <a:r>
              <a:rPr lang="en-US" altLang="ru-RU" sz="1700">
                <a:latin typeface="Courier New" panose="02070309020205020404" pitchFamily="49" charset="0"/>
              </a:rPr>
              <a:t>		}</a:t>
            </a:r>
          </a:p>
          <a:p>
            <a:pPr>
              <a:lnSpc>
                <a:spcPct val="80000"/>
              </a:lnSpc>
              <a:buFont typeface="Wingdings" panose="05000000000000000000" pitchFamily="2" charset="2"/>
              <a:buNone/>
            </a:pPr>
            <a:r>
              <a:rPr lang="en-US" altLang="ru-RU" sz="1700">
                <a:latin typeface="Courier New" panose="02070309020205020404" pitchFamily="49" charset="0"/>
              </a:rPr>
              <a:t>	}</a:t>
            </a:r>
          </a:p>
          <a:p>
            <a:pPr>
              <a:lnSpc>
                <a:spcPct val="80000"/>
              </a:lnSpc>
              <a:buFont typeface="Wingdings" panose="05000000000000000000" pitchFamily="2" charset="2"/>
              <a:buNone/>
            </a:pPr>
            <a:r>
              <a:rPr lang="en-US" altLang="ru-RU" sz="1700">
                <a:latin typeface="Courier New" panose="02070309020205020404" pitchFamily="49" charset="0"/>
              </a:rPr>
              <a:t>}</a:t>
            </a:r>
          </a:p>
        </p:txBody>
      </p:sp>
    </p:spTree>
    <p:extLst>
      <p:ext uri="{BB962C8B-B14F-4D97-AF65-F5344CB8AC3E}">
        <p14:creationId xmlns:p14="http://schemas.microsoft.com/office/powerpoint/2010/main" val="18957223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altLang="ru-RU"/>
              <a:t>Advanced .NET Programming/Session 1/Slide </a:t>
            </a:r>
            <a:fld id="{A45490D5-700D-4CE7-B5CF-E3EC59CC7503}" type="slidenum">
              <a:rPr lang="en-US" altLang="ru-RU"/>
              <a:pPr/>
              <a:t>33</a:t>
            </a:fld>
            <a:r>
              <a:rPr lang="en-US" altLang="ru-RU"/>
              <a:t> of 39</a:t>
            </a:r>
            <a:endParaRPr lang="en-US" altLang="ru-RU">
              <a:latin typeface="Tahoma" panose="020B0604030504040204" pitchFamily="34" charset="0"/>
            </a:endParaRPr>
          </a:p>
        </p:txBody>
      </p:sp>
      <p:sp>
        <p:nvSpPr>
          <p:cNvPr id="90117" name="Rectangle 5"/>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dirty="0">
                <a:solidFill>
                  <a:schemeClr val="tx2"/>
                </a:solidFill>
                <a:latin typeface="Tahoma" panose="020B0604030504040204" pitchFamily="34" charset="0"/>
              </a:rPr>
              <a:t>Conditional </a:t>
            </a:r>
            <a:r>
              <a:rPr lang="en-US" altLang="ru-RU" sz="4400" dirty="0" smtClean="0">
                <a:solidFill>
                  <a:schemeClr val="tx2"/>
                </a:solidFill>
                <a:latin typeface="Tahoma" panose="020B0604030504040204" pitchFamily="34" charset="0"/>
              </a:rPr>
              <a:t>Attribute</a:t>
            </a:r>
            <a:endParaRPr lang="en-US" altLang="ru-RU" sz="4400" dirty="0">
              <a:solidFill>
                <a:schemeClr val="tx2"/>
              </a:solidFill>
              <a:latin typeface="Tahoma" panose="020B0604030504040204" pitchFamily="34" charset="0"/>
            </a:endParaRPr>
          </a:p>
        </p:txBody>
      </p:sp>
      <p:sp>
        <p:nvSpPr>
          <p:cNvPr id="90119" name="Rectangle 7"/>
          <p:cNvSpPr>
            <a:spLocks noGrp="1" noChangeArrowheads="1"/>
          </p:cNvSpPr>
          <p:nvPr>
            <p:ph type="body" sz="half" idx="1"/>
          </p:nvPr>
        </p:nvSpPr>
        <p:spPr>
          <a:xfrm>
            <a:off x="2286001" y="2017714"/>
            <a:ext cx="7504113" cy="954087"/>
          </a:xfrm>
        </p:spPr>
        <p:txBody>
          <a:bodyPr/>
          <a:lstStyle/>
          <a:p>
            <a:r>
              <a:rPr lang="en-US" altLang="ru-RU" sz="2400" dirty="0">
                <a:cs typeface="Times New Roman" panose="02020603050405020304" pitchFamily="18" charset="0"/>
              </a:rPr>
              <a:t>Output of the example compiled in the Debug version</a:t>
            </a:r>
          </a:p>
        </p:txBody>
      </p:sp>
      <p:pic>
        <p:nvPicPr>
          <p:cNvPr id="90120"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33800" y="2819400"/>
            <a:ext cx="3657600" cy="17160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0123" name="Rectangle 11"/>
          <p:cNvSpPr>
            <a:spLocks noChangeArrowheads="1"/>
          </p:cNvSpPr>
          <p:nvPr/>
        </p:nvSpPr>
        <p:spPr bwMode="auto">
          <a:xfrm>
            <a:off x="2286000" y="4687888"/>
            <a:ext cx="7772400" cy="194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ru-RU" sz="2400"/>
              <a:t>Ensures that the Msg() will be used only in debug versions of the solution and any calls to it from anywhere in the code in the release version will be ignored</a:t>
            </a:r>
          </a:p>
        </p:txBody>
      </p:sp>
    </p:spTree>
    <p:extLst>
      <p:ext uri="{BB962C8B-B14F-4D97-AF65-F5344CB8AC3E}">
        <p14:creationId xmlns:p14="http://schemas.microsoft.com/office/powerpoint/2010/main" val="29616503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ru-RU"/>
              <a:t>Advanced .NET Programming/Session 1/Slide </a:t>
            </a:r>
            <a:fld id="{EFB0C73A-CA84-4BE9-9AFA-6D2FD0A9788A}" type="slidenum">
              <a:rPr lang="en-US" altLang="ru-RU"/>
              <a:pPr/>
              <a:t>34</a:t>
            </a:fld>
            <a:r>
              <a:rPr lang="en-US" altLang="ru-RU"/>
              <a:t> of 39</a:t>
            </a:r>
            <a:endParaRPr lang="en-US" altLang="ru-RU">
              <a:latin typeface="Tahoma" panose="020B0604030504040204" pitchFamily="34" charset="0"/>
            </a:endParaRPr>
          </a:p>
        </p:txBody>
      </p:sp>
      <p:sp>
        <p:nvSpPr>
          <p:cNvPr id="92165" name="Rectangle 5"/>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dirty="0">
                <a:solidFill>
                  <a:schemeClr val="tx2"/>
                </a:solidFill>
                <a:latin typeface="Tahoma" panose="020B0604030504040204" pitchFamily="34" charset="0"/>
              </a:rPr>
              <a:t>Conditional </a:t>
            </a:r>
            <a:r>
              <a:rPr lang="en-US" altLang="ru-RU" sz="4400" dirty="0" smtClean="0">
                <a:solidFill>
                  <a:schemeClr val="tx2"/>
                </a:solidFill>
                <a:latin typeface="Tahoma" panose="020B0604030504040204" pitchFamily="34" charset="0"/>
              </a:rPr>
              <a:t>Attribute</a:t>
            </a:r>
            <a:endParaRPr lang="en-US" altLang="ru-RU" sz="4400" dirty="0">
              <a:solidFill>
                <a:schemeClr val="tx2"/>
              </a:solidFill>
              <a:latin typeface="Tahoma" panose="020B0604030504040204" pitchFamily="34" charset="0"/>
            </a:endParaRPr>
          </a:p>
        </p:txBody>
      </p:sp>
      <p:sp>
        <p:nvSpPr>
          <p:cNvPr id="92167" name="Rectangle 7"/>
          <p:cNvSpPr>
            <a:spLocks noGrp="1" noChangeArrowheads="1"/>
          </p:cNvSpPr>
          <p:nvPr>
            <p:ph type="body" sz="half" idx="1"/>
          </p:nvPr>
        </p:nvSpPr>
        <p:spPr>
          <a:xfrm>
            <a:off x="2514601" y="2017714"/>
            <a:ext cx="7580313" cy="1258887"/>
          </a:xfrm>
        </p:spPr>
        <p:txBody>
          <a:bodyPr/>
          <a:lstStyle/>
          <a:p>
            <a:r>
              <a:rPr lang="en-US" altLang="ru-RU" sz="2400" dirty="0">
                <a:cs typeface="Times New Roman" panose="02020603050405020304" pitchFamily="18" charset="0"/>
              </a:rPr>
              <a:t>Output of the example compiled in the Release version.</a:t>
            </a:r>
          </a:p>
        </p:txBody>
      </p:sp>
      <p:pic>
        <p:nvPicPr>
          <p:cNvPr id="92168"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657600" y="3200401"/>
            <a:ext cx="4724400" cy="1731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407941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altLang="ru-RU"/>
              <a:t>Advanced .NET Programming/Session 1/Slide </a:t>
            </a:r>
            <a:fld id="{E14BDCF7-1D39-4A21-B4B9-04D1CE647B6A}" type="slidenum">
              <a:rPr lang="en-US" altLang="ru-RU"/>
              <a:pPr/>
              <a:t>35</a:t>
            </a:fld>
            <a:r>
              <a:rPr lang="en-US" altLang="ru-RU"/>
              <a:t> of 39</a:t>
            </a:r>
            <a:endParaRPr lang="en-US" altLang="ru-RU">
              <a:latin typeface="Tahoma" panose="020B0604030504040204" pitchFamily="34" charset="0"/>
            </a:endParaRPr>
          </a:p>
        </p:txBody>
      </p:sp>
      <p:sp>
        <p:nvSpPr>
          <p:cNvPr id="93189" name="Rectangle 5"/>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Debug / Release Mode</a:t>
            </a:r>
          </a:p>
        </p:txBody>
      </p:sp>
      <p:sp>
        <p:nvSpPr>
          <p:cNvPr id="93191" name="Rectangle 7"/>
          <p:cNvSpPr>
            <a:spLocks noGrp="1" noChangeArrowheads="1"/>
          </p:cNvSpPr>
          <p:nvPr>
            <p:ph type="body" sz="half" idx="1"/>
          </p:nvPr>
        </p:nvSpPr>
        <p:spPr>
          <a:xfrm>
            <a:off x="2362201" y="2017714"/>
            <a:ext cx="7580313" cy="801687"/>
          </a:xfrm>
        </p:spPr>
        <p:txBody>
          <a:bodyPr/>
          <a:lstStyle/>
          <a:p>
            <a:r>
              <a:rPr lang="en-US" altLang="ru-RU" sz="2400">
                <a:cs typeface="Times New Roman" panose="02020603050405020304" pitchFamily="18" charset="0"/>
              </a:rPr>
              <a:t>Setting the Debug / Release mode of an application</a:t>
            </a:r>
          </a:p>
        </p:txBody>
      </p:sp>
      <p:pic>
        <p:nvPicPr>
          <p:cNvPr id="93192"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2667000"/>
            <a:ext cx="3200400" cy="1544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3195" name="Rectangle 11"/>
          <p:cNvSpPr>
            <a:spLocks noChangeArrowheads="1"/>
          </p:cNvSpPr>
          <p:nvPr/>
        </p:nvSpPr>
        <p:spPr bwMode="auto">
          <a:xfrm>
            <a:off x="2362200" y="4267200"/>
            <a:ext cx="8001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r>
              <a:rPr lang="en-GB" altLang="ru-RU" sz="2400" dirty="0"/>
              <a:t>Conditional attribute can also be used to perform checks on whether a symbol has been defined or not</a:t>
            </a:r>
            <a:r>
              <a:rPr lang="en-GB" altLang="ru-RU" dirty="0"/>
              <a:t>. </a:t>
            </a:r>
          </a:p>
        </p:txBody>
      </p:sp>
    </p:spTree>
    <p:extLst>
      <p:ext uri="{BB962C8B-B14F-4D97-AF65-F5344CB8AC3E}">
        <p14:creationId xmlns:p14="http://schemas.microsoft.com/office/powerpoint/2010/main" val="290370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93192"/>
                                        </p:tgtEl>
                                        <p:attrNameLst>
                                          <p:attrName>style.visibility</p:attrName>
                                        </p:attrNameLst>
                                      </p:cBhvr>
                                      <p:to>
                                        <p:strVal val="visible"/>
                                      </p:to>
                                    </p:set>
                                    <p:animEffect transition="in" filter="fade">
                                      <p:cBhvr>
                                        <p:cTn id="7" dur="1000"/>
                                        <p:tgtEl>
                                          <p:spTgt spid="93192"/>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93195">
                                            <p:txEl>
                                              <p:pRg st="0" end="0"/>
                                            </p:txEl>
                                          </p:spTgt>
                                        </p:tgtEl>
                                        <p:attrNameLst>
                                          <p:attrName>style.visibility</p:attrName>
                                        </p:attrNameLst>
                                      </p:cBhvr>
                                      <p:to>
                                        <p:strVal val="visible"/>
                                      </p:to>
                                    </p:set>
                                    <p:animEffect transition="in" filter="fade">
                                      <p:cBhvr>
                                        <p:cTn id="11" dur="1000"/>
                                        <p:tgtEl>
                                          <p:spTgt spid="93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lgn="ctr"/>
            <a:r>
              <a:rPr lang="en-US" altLang="ru-RU"/>
              <a:t>A named ‘Symbol’</a:t>
            </a:r>
          </a:p>
        </p:txBody>
      </p:sp>
      <p:sp>
        <p:nvSpPr>
          <p:cNvPr id="152579" name="Rectangle 3"/>
          <p:cNvSpPr>
            <a:spLocks noGrp="1" noChangeArrowheads="1"/>
          </p:cNvSpPr>
          <p:nvPr>
            <p:ph type="body" idx="1"/>
          </p:nvPr>
        </p:nvSpPr>
        <p:spPr>
          <a:xfrm>
            <a:off x="2438400" y="2667000"/>
            <a:ext cx="7772400" cy="3810000"/>
          </a:xfrm>
        </p:spPr>
        <p:txBody>
          <a:bodyPr>
            <a:normAutofit fontScale="92500" lnSpcReduction="20000"/>
          </a:bodyPr>
          <a:lstStyle/>
          <a:p>
            <a:pPr>
              <a:lnSpc>
                <a:spcPct val="80000"/>
              </a:lnSpc>
              <a:buFont typeface="Wingdings" panose="05000000000000000000" pitchFamily="2" charset="2"/>
              <a:buNone/>
            </a:pPr>
            <a:r>
              <a:rPr lang="en-US" altLang="ru-RU" sz="2000">
                <a:latin typeface="Courier New" panose="02070309020205020404" pitchFamily="49" charset="0"/>
              </a:rPr>
              <a:t>using System;</a:t>
            </a:r>
          </a:p>
          <a:p>
            <a:pPr>
              <a:lnSpc>
                <a:spcPct val="80000"/>
              </a:lnSpc>
              <a:buFont typeface="Wingdings" panose="05000000000000000000" pitchFamily="2" charset="2"/>
              <a:buNone/>
            </a:pPr>
            <a:r>
              <a:rPr lang="en-US" altLang="ru-RU" sz="2000">
                <a:latin typeface="Courier New" panose="02070309020205020404" pitchFamily="49" charset="0"/>
              </a:rPr>
              <a:t>using System.Diagnostics;</a:t>
            </a:r>
          </a:p>
          <a:p>
            <a:pPr>
              <a:lnSpc>
                <a:spcPct val="80000"/>
              </a:lnSpc>
              <a:buFont typeface="Wingdings" panose="05000000000000000000" pitchFamily="2" charset="2"/>
              <a:buNone/>
            </a:pPr>
            <a:r>
              <a:rPr lang="en-US" altLang="ru-RU" sz="2000">
                <a:latin typeface="Courier New" panose="02070309020205020404" pitchFamily="49" charset="0"/>
              </a:rPr>
              <a:t>namespace AdvancedDotNet</a:t>
            </a:r>
          </a:p>
          <a:p>
            <a:pPr>
              <a:lnSpc>
                <a:spcPct val="80000"/>
              </a:lnSpc>
              <a:buFont typeface="Wingdings" panose="05000000000000000000" pitchFamily="2" charset="2"/>
              <a:buNone/>
            </a:pPr>
            <a:r>
              <a:rPr lang="en-US" altLang="ru-RU" sz="2000">
                <a:latin typeface="Courier New" panose="02070309020205020404" pitchFamily="49" charset="0"/>
              </a:rPr>
              <a:t>{</a:t>
            </a:r>
          </a:p>
          <a:p>
            <a:pPr>
              <a:lnSpc>
                <a:spcPct val="80000"/>
              </a:lnSpc>
              <a:buFont typeface="Wingdings" panose="05000000000000000000" pitchFamily="2" charset="2"/>
              <a:buNone/>
            </a:pPr>
            <a:r>
              <a:rPr lang="en-US" altLang="ru-RU" sz="2000">
                <a:latin typeface="Courier New" panose="02070309020205020404" pitchFamily="49" charset="0"/>
              </a:rPr>
              <a:t>	class AttrEx2</a:t>
            </a:r>
          </a:p>
          <a:p>
            <a:pPr>
              <a:lnSpc>
                <a:spcPct val="80000"/>
              </a:lnSpc>
              <a:buFont typeface="Wingdings" panose="05000000000000000000" pitchFamily="2" charset="2"/>
              <a:buNone/>
            </a:pPr>
            <a:r>
              <a:rPr lang="en-US" altLang="ru-RU" sz="2000">
                <a:latin typeface="Courier New" panose="02070309020205020404" pitchFamily="49" charset="0"/>
              </a:rPr>
              <a:t>	{</a:t>
            </a:r>
            <a:endParaRPr lang="en-US" altLang="ru-RU" sz="2000" b="1">
              <a:latin typeface="Courier New" panose="02070309020205020404" pitchFamily="49" charset="0"/>
            </a:endParaRPr>
          </a:p>
          <a:p>
            <a:pPr>
              <a:lnSpc>
                <a:spcPct val="80000"/>
              </a:lnSpc>
              <a:buFont typeface="Wingdings" panose="05000000000000000000" pitchFamily="2" charset="2"/>
              <a:buNone/>
            </a:pPr>
            <a:r>
              <a:rPr lang="en-US" altLang="ru-RU" sz="2000" b="1">
                <a:latin typeface="Courier New" panose="02070309020205020404" pitchFamily="49" charset="0"/>
              </a:rPr>
              <a:t>		[Conditional(</a:t>
            </a:r>
            <a:r>
              <a:rPr lang="en-US" altLang="ru-RU" sz="2000">
                <a:latin typeface="Courier New" panose="02070309020205020404" pitchFamily="49" charset="0"/>
              </a:rPr>
              <a:t>"</a:t>
            </a:r>
            <a:r>
              <a:rPr lang="en-US" altLang="ru-RU" sz="2000" b="1">
                <a:latin typeface="Courier New" panose="02070309020205020404" pitchFamily="49" charset="0"/>
              </a:rPr>
              <a:t>DEBUG</a:t>
            </a:r>
            <a:r>
              <a:rPr lang="en-US" altLang="ru-RU" sz="2000">
                <a:latin typeface="Courier New" panose="02070309020205020404" pitchFamily="49" charset="0"/>
              </a:rPr>
              <a:t>"</a:t>
            </a:r>
            <a:r>
              <a:rPr lang="en-US" altLang="ru-RU" sz="2000" b="1">
                <a:latin typeface="Courier New" panose="02070309020205020404" pitchFamily="49" charset="0"/>
              </a:rPr>
              <a:t>)] </a:t>
            </a:r>
          </a:p>
          <a:p>
            <a:pPr>
              <a:lnSpc>
                <a:spcPct val="80000"/>
              </a:lnSpc>
              <a:buFont typeface="Wingdings" panose="05000000000000000000" pitchFamily="2" charset="2"/>
              <a:buNone/>
            </a:pPr>
            <a:r>
              <a:rPr lang="en-US" altLang="ru-RU" sz="2000" b="1">
                <a:latin typeface="Courier New" panose="02070309020205020404" pitchFamily="49" charset="0"/>
              </a:rPr>
              <a:t>		public static void Msg(string msg) </a:t>
            </a:r>
          </a:p>
          <a:p>
            <a:pPr>
              <a:lnSpc>
                <a:spcPct val="80000"/>
              </a:lnSpc>
              <a:buFont typeface="Wingdings" panose="05000000000000000000" pitchFamily="2" charset="2"/>
              <a:buNone/>
            </a:pPr>
            <a:r>
              <a:rPr lang="en-US" altLang="ru-RU" sz="2000" b="1">
                <a:latin typeface="Courier New" panose="02070309020205020404" pitchFamily="49" charset="0"/>
              </a:rPr>
              <a:t>		…</a:t>
            </a:r>
          </a:p>
          <a:p>
            <a:pPr>
              <a:lnSpc>
                <a:spcPct val="80000"/>
              </a:lnSpc>
              <a:buFont typeface="Wingdings" panose="05000000000000000000" pitchFamily="2" charset="2"/>
              <a:buNone/>
            </a:pPr>
            <a:r>
              <a:rPr lang="en-US" altLang="ru-RU" sz="2000" b="1">
                <a:latin typeface="Courier New" panose="02070309020205020404" pitchFamily="49" charset="0"/>
              </a:rPr>
              <a:t>			</a:t>
            </a:r>
            <a:endParaRPr lang="en-US" altLang="ru-RU" sz="2000">
              <a:latin typeface="Courier New" panose="02070309020205020404" pitchFamily="49" charset="0"/>
            </a:endParaRPr>
          </a:p>
          <a:p>
            <a:pPr>
              <a:lnSpc>
                <a:spcPct val="80000"/>
              </a:lnSpc>
              <a:buFont typeface="Wingdings" panose="05000000000000000000" pitchFamily="2" charset="2"/>
              <a:buNone/>
            </a:pPr>
            <a:r>
              <a:rPr lang="en-US" altLang="ru-RU" sz="2000">
                <a:latin typeface="Courier New" panose="02070309020205020404" pitchFamily="49" charset="0"/>
              </a:rPr>
              <a:t>	}</a:t>
            </a:r>
          </a:p>
          <a:p>
            <a:pPr>
              <a:lnSpc>
                <a:spcPct val="80000"/>
              </a:lnSpc>
              <a:buFont typeface="Wingdings" panose="05000000000000000000" pitchFamily="2" charset="2"/>
              <a:buNone/>
            </a:pPr>
            <a:r>
              <a:rPr lang="en-US" altLang="ru-RU" sz="2000">
                <a:latin typeface="Courier New" panose="02070309020205020404" pitchFamily="49" charset="0"/>
              </a:rPr>
              <a:t>}</a:t>
            </a:r>
          </a:p>
        </p:txBody>
      </p:sp>
      <p:sp>
        <p:nvSpPr>
          <p:cNvPr id="152580" name="Oval 4"/>
          <p:cNvSpPr>
            <a:spLocks noChangeArrowheads="1"/>
          </p:cNvSpPr>
          <p:nvPr/>
        </p:nvSpPr>
        <p:spPr bwMode="auto">
          <a:xfrm>
            <a:off x="5486400" y="4419600"/>
            <a:ext cx="1066800" cy="381000"/>
          </a:xfrm>
          <a:prstGeom prst="ellipse">
            <a:avLst/>
          </a:prstGeom>
          <a:noFill/>
          <a:ln w="38100">
            <a:solidFill>
              <a:srgbClr val="008080"/>
            </a:solidFill>
            <a:round/>
            <a:headEnd/>
            <a:tailEnd/>
          </a:ln>
          <a:effectLst/>
          <a:extLst>
            <a:ext uri="{909E8E84-426E-40DD-AFC4-6F175D3DCCD1}">
              <a14:hiddenFill xmlns:a14="http://schemas.microsoft.com/office/drawing/2010/main">
                <a:solidFill>
                  <a:srgbClr val="808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152581" name="Group 5"/>
          <p:cNvGrpSpPr>
            <a:grpSpLocks/>
          </p:cNvGrpSpPr>
          <p:nvPr/>
        </p:nvGrpSpPr>
        <p:grpSpPr bwMode="auto">
          <a:xfrm>
            <a:off x="6477000" y="3886200"/>
            <a:ext cx="2895600" cy="609600"/>
            <a:chOff x="2688" y="1536"/>
            <a:chExt cx="1632" cy="384"/>
          </a:xfrm>
        </p:grpSpPr>
        <p:sp>
          <p:nvSpPr>
            <p:cNvPr id="152582" name="Line 6"/>
            <p:cNvSpPr>
              <a:spLocks noChangeShapeType="1"/>
            </p:cNvSpPr>
            <p:nvPr/>
          </p:nvSpPr>
          <p:spPr bwMode="auto">
            <a:xfrm flipV="1">
              <a:off x="2688" y="1728"/>
              <a:ext cx="336" cy="192"/>
            </a:xfrm>
            <a:prstGeom prst="line">
              <a:avLst/>
            </a:prstGeom>
            <a:noFill/>
            <a:ln w="38100">
              <a:solidFill>
                <a:schemeClr val="accent2"/>
              </a:solidFill>
              <a:round/>
              <a:headEnd/>
              <a:tailEnd type="triangl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52583" name="Rectangle 7"/>
            <p:cNvSpPr>
              <a:spLocks noChangeArrowheads="1"/>
            </p:cNvSpPr>
            <p:nvPr/>
          </p:nvSpPr>
          <p:spPr bwMode="auto">
            <a:xfrm>
              <a:off x="2784" y="1536"/>
              <a:ext cx="1536" cy="336"/>
            </a:xfrm>
            <a:prstGeom prst="rect">
              <a:avLst/>
            </a:prstGeom>
            <a:noFill/>
            <a:ln>
              <a:noFill/>
            </a:ln>
            <a:effectLst/>
            <a:extLst>
              <a:ext uri="{909E8E84-426E-40DD-AFC4-6F175D3DCCD1}">
                <a14:hiddenFill xmlns:a14="http://schemas.microsoft.com/office/drawing/2010/main">
                  <a:solidFill>
                    <a:schemeClr val="tx2">
                      <a:alpha val="50000"/>
                    </a:schemeClr>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ru-RU" sz="4800" b="1">
                  <a:solidFill>
                    <a:schemeClr val="tx2"/>
                  </a:solidFill>
                  <a:latin typeface="Coronet" pitchFamily="66" charset="0"/>
                </a:rPr>
                <a:t>Symbol</a:t>
              </a:r>
            </a:p>
          </p:txBody>
        </p:sp>
      </p:grpSp>
      <p:sp>
        <p:nvSpPr>
          <p:cNvPr id="152584" name="Rectangle 8"/>
          <p:cNvSpPr>
            <a:spLocks noChangeArrowheads="1"/>
          </p:cNvSpPr>
          <p:nvPr/>
        </p:nvSpPr>
        <p:spPr bwMode="auto">
          <a:xfrm>
            <a:off x="2438400" y="19050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ru-RU" sz="2800"/>
              <a:t>Going back to the the first example</a:t>
            </a:r>
          </a:p>
        </p:txBody>
      </p:sp>
    </p:spTree>
    <p:extLst>
      <p:ext uri="{BB962C8B-B14F-4D97-AF65-F5344CB8AC3E}">
        <p14:creationId xmlns:p14="http://schemas.microsoft.com/office/powerpoint/2010/main" val="1735103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5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5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257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257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257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257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2579">
                                            <p:txEl>
                                              <p:pRg st="11" end="11"/>
                                            </p:txEl>
                                          </p:spTgt>
                                        </p:tgtEl>
                                        <p:attrNameLst>
                                          <p:attrName>style.visibility</p:attrName>
                                        </p:attrNameLst>
                                      </p:cBhvr>
                                      <p:to>
                                        <p:strVal val="visible"/>
                                      </p:to>
                                    </p:set>
                                  </p:childTnLst>
                                </p:cTn>
                              </p:par>
                            </p:childTnLst>
                          </p:cTn>
                        </p:par>
                        <p:par>
                          <p:cTn id="29" fill="hold" nodeType="afterGroup">
                            <p:stCondLst>
                              <p:cond delay="0"/>
                            </p:stCondLst>
                            <p:childTnLst>
                              <p:par>
                                <p:cTn id="30" presetID="23" presetClass="entr" presetSubtype="272" fill="hold" grpId="0" nodeType="afterEffect">
                                  <p:stCondLst>
                                    <p:cond delay="0"/>
                                  </p:stCondLst>
                                  <p:childTnLst>
                                    <p:set>
                                      <p:cBhvr>
                                        <p:cTn id="31" dur="1" fill="hold">
                                          <p:stCondLst>
                                            <p:cond delay="0"/>
                                          </p:stCondLst>
                                        </p:cTn>
                                        <p:tgtEl>
                                          <p:spTgt spid="152580"/>
                                        </p:tgtEl>
                                        <p:attrNameLst>
                                          <p:attrName>style.visibility</p:attrName>
                                        </p:attrNameLst>
                                      </p:cBhvr>
                                      <p:to>
                                        <p:strVal val="visible"/>
                                      </p:to>
                                    </p:set>
                                    <p:anim calcmode="lin" valueType="num">
                                      <p:cBhvr>
                                        <p:cTn id="32" dur="1000" fill="hold"/>
                                        <p:tgtEl>
                                          <p:spTgt spid="152580"/>
                                        </p:tgtEl>
                                        <p:attrNameLst>
                                          <p:attrName>ppt_w</p:attrName>
                                        </p:attrNameLst>
                                      </p:cBhvr>
                                      <p:tavLst>
                                        <p:tav tm="0">
                                          <p:val>
                                            <p:strVal val="2/3*#ppt_w"/>
                                          </p:val>
                                        </p:tav>
                                        <p:tav tm="100000">
                                          <p:val>
                                            <p:strVal val="#ppt_w"/>
                                          </p:val>
                                        </p:tav>
                                      </p:tavLst>
                                    </p:anim>
                                    <p:anim calcmode="lin" valueType="num">
                                      <p:cBhvr>
                                        <p:cTn id="33" dur="1000" fill="hold"/>
                                        <p:tgtEl>
                                          <p:spTgt spid="152580"/>
                                        </p:tgtEl>
                                        <p:attrNameLst>
                                          <p:attrName>ppt_h</p:attrName>
                                        </p:attrNameLst>
                                      </p:cBhvr>
                                      <p:tavLst>
                                        <p:tav tm="0">
                                          <p:val>
                                            <p:strVal val="2/3*#ppt_h"/>
                                          </p:val>
                                        </p:tav>
                                        <p:tav tm="100000">
                                          <p:val>
                                            <p:strVal val="#ppt_h"/>
                                          </p:val>
                                        </p:tav>
                                      </p:tavLst>
                                    </p:anim>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152581"/>
                                        </p:tgtEl>
                                        <p:attrNameLst>
                                          <p:attrName>style.visibility</p:attrName>
                                        </p:attrNameLst>
                                      </p:cBhvr>
                                      <p:to>
                                        <p:strVal val="visible"/>
                                      </p:to>
                                    </p:set>
                                    <p:animEffect transition="in" filter="wipe(left)">
                                      <p:cBhvr>
                                        <p:cTn id="37" dur="1000"/>
                                        <p:tgtEl>
                                          <p:spTgt spid="15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lgn="ctr"/>
            <a:r>
              <a:rPr lang="en-US" altLang="ru-RU" dirty="0"/>
              <a:t>Conditional Attribute with </a:t>
            </a:r>
            <a:br>
              <a:rPr lang="en-US" altLang="ru-RU" dirty="0"/>
            </a:br>
            <a:r>
              <a:rPr lang="en-US" altLang="ru-RU" dirty="0"/>
              <a:t>Symbol </a:t>
            </a:r>
            <a:r>
              <a:rPr lang="en-US" altLang="ru-RU" dirty="0" smtClean="0"/>
              <a:t>Definition</a:t>
            </a:r>
            <a:r>
              <a:rPr lang="en-US" altLang="ru-RU" sz="4000" dirty="0" smtClean="0"/>
              <a:t> </a:t>
            </a:r>
            <a:endParaRPr lang="en-US" altLang="ru-RU" sz="4000" dirty="0"/>
          </a:p>
        </p:txBody>
      </p:sp>
      <p:sp>
        <p:nvSpPr>
          <p:cNvPr id="153603" name="Rectangle 3"/>
          <p:cNvSpPr>
            <a:spLocks noGrp="1" noChangeArrowheads="1"/>
          </p:cNvSpPr>
          <p:nvPr>
            <p:ph type="body" idx="1"/>
          </p:nvPr>
        </p:nvSpPr>
        <p:spPr>
          <a:xfrm>
            <a:off x="2514600" y="1905000"/>
            <a:ext cx="7848600" cy="4953000"/>
          </a:xfrm>
        </p:spPr>
        <p:txBody>
          <a:bodyPr>
            <a:normAutofit fontScale="92500" lnSpcReduction="20000"/>
          </a:bodyPr>
          <a:lstStyle/>
          <a:p>
            <a:pPr>
              <a:lnSpc>
                <a:spcPct val="80000"/>
              </a:lnSpc>
              <a:buFont typeface="Wingdings" panose="05000000000000000000" pitchFamily="2" charset="2"/>
              <a:buNone/>
            </a:pPr>
            <a:r>
              <a:rPr lang="en-US" altLang="ru-RU" sz="1800" dirty="0">
                <a:latin typeface="Courier New" panose="02070309020205020404" pitchFamily="49" charset="0"/>
              </a:rPr>
              <a:t>#define USD</a:t>
            </a:r>
          </a:p>
          <a:p>
            <a:pPr>
              <a:lnSpc>
                <a:spcPct val="80000"/>
              </a:lnSpc>
              <a:buFont typeface="Wingdings" panose="05000000000000000000" pitchFamily="2" charset="2"/>
              <a:buNone/>
            </a:pPr>
            <a:r>
              <a:rPr lang="en-US" altLang="ru-RU" sz="1800" dirty="0">
                <a:latin typeface="Courier New" panose="02070309020205020404" pitchFamily="49" charset="0"/>
              </a:rPr>
              <a:t>using System;</a:t>
            </a:r>
            <a:endParaRPr lang="hi-IN"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using </a:t>
            </a:r>
            <a:r>
              <a:rPr lang="en-US" altLang="ru-RU" sz="1800" dirty="0" err="1">
                <a:latin typeface="Courier New" panose="02070309020205020404" pitchFamily="49" charset="0"/>
              </a:rPr>
              <a:t>System.Diagnostics</a:t>
            </a:r>
            <a:r>
              <a:rPr lang="en-US" altLang="ru-RU" sz="1800" dirty="0">
                <a:latin typeface="Courier New" panose="02070309020205020404" pitchFamily="49" charset="0"/>
              </a:rPr>
              <a:t>;</a:t>
            </a:r>
            <a:endParaRPr lang="hi-IN"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namespace </a:t>
            </a:r>
            <a:r>
              <a:rPr lang="en-US" altLang="ru-RU" sz="1800" dirty="0" err="1">
                <a:latin typeface="Courier New" panose="02070309020205020404" pitchFamily="49" charset="0"/>
              </a:rPr>
              <a:t>AdvancedDotnet</a:t>
            </a:r>
            <a:endParaRPr lang="hi-IN" altLang="ru-RU" sz="1800" dirty="0">
              <a:latin typeface="Courier New" panose="02070309020205020404" pitchFamily="49" charset="0"/>
            </a:endParaRPr>
          </a:p>
          <a:p>
            <a:pPr>
              <a:lnSpc>
                <a:spcPct val="80000"/>
              </a:lnSpc>
              <a:buFont typeface="Wingdings" panose="05000000000000000000" pitchFamily="2" charset="2"/>
              <a:buNone/>
            </a:pPr>
            <a:r>
              <a:rPr lang="hi-IN" altLang="ru-RU" sz="1800" dirty="0">
                <a:latin typeface="Courier New" panose="02070309020205020404" pitchFamily="49" charset="0"/>
              </a:rPr>
              <a:t>{</a:t>
            </a:r>
          </a:p>
          <a:p>
            <a:pPr>
              <a:lnSpc>
                <a:spcPct val="80000"/>
              </a:lnSpc>
              <a:buFont typeface="Wingdings" panose="05000000000000000000" pitchFamily="2" charset="2"/>
              <a:buNone/>
            </a:pPr>
            <a:r>
              <a:rPr lang="hi-IN" altLang="ru-RU" sz="1800" dirty="0">
                <a:latin typeface="Courier New" panose="02070309020205020404" pitchFamily="49" charset="0"/>
              </a:rPr>
              <a:t>	</a:t>
            </a:r>
            <a:r>
              <a:rPr lang="en-US" altLang="ru-RU" sz="1800" dirty="0">
                <a:latin typeface="Courier New" panose="02070309020205020404" pitchFamily="49" charset="0"/>
              </a:rPr>
              <a:t>class AttrEx3</a:t>
            </a:r>
            <a:endParaRPr lang="hi-IN" altLang="ru-RU" sz="1800" dirty="0">
              <a:latin typeface="Courier New" panose="02070309020205020404" pitchFamily="49" charset="0"/>
            </a:endParaRPr>
          </a:p>
          <a:p>
            <a:pPr>
              <a:lnSpc>
                <a:spcPct val="80000"/>
              </a:lnSpc>
              <a:buFont typeface="Wingdings" panose="05000000000000000000" pitchFamily="2" charset="2"/>
              <a:buNone/>
            </a:pPr>
            <a:r>
              <a:rPr lang="hi-IN" altLang="ru-RU" sz="1800" dirty="0">
                <a:latin typeface="Courier New" panose="02070309020205020404" pitchFamily="49" charset="0"/>
              </a:rPr>
              <a:t>	{</a:t>
            </a:r>
          </a:p>
          <a:p>
            <a:pPr>
              <a:lnSpc>
                <a:spcPct val="80000"/>
              </a:lnSpc>
              <a:buFont typeface="Wingdings" panose="05000000000000000000" pitchFamily="2" charset="2"/>
              <a:buNone/>
            </a:pPr>
            <a:r>
              <a:rPr lang="hi-IN" altLang="ru-RU" sz="1800" dirty="0">
                <a:latin typeface="Courier New" panose="02070309020205020404" pitchFamily="49" charset="0"/>
              </a:rPr>
              <a:t>		</a:t>
            </a:r>
            <a:r>
              <a:rPr lang="en-US" altLang="ru-RU" sz="1800" dirty="0">
                <a:latin typeface="Courier New" panose="02070309020205020404" pitchFamily="49" charset="0"/>
              </a:rPr>
              <a:t>[Conditional("USD")]</a:t>
            </a:r>
            <a:endParaRPr lang="hi-IN" altLang="ru-RU" sz="1800" dirty="0">
              <a:latin typeface="Courier New" panose="02070309020205020404" pitchFamily="49" charset="0"/>
            </a:endParaRPr>
          </a:p>
          <a:p>
            <a:pPr>
              <a:lnSpc>
                <a:spcPct val="80000"/>
              </a:lnSpc>
              <a:buFont typeface="Wingdings" panose="05000000000000000000" pitchFamily="2" charset="2"/>
              <a:buNone/>
            </a:pPr>
            <a:r>
              <a:rPr lang="hi-IN" altLang="ru-RU" sz="1800" dirty="0">
                <a:latin typeface="Courier New" panose="02070309020205020404" pitchFamily="49" charset="0"/>
              </a:rPr>
              <a:t>		</a:t>
            </a:r>
            <a:r>
              <a:rPr lang="en-US" altLang="ru-RU" sz="1800" dirty="0">
                <a:latin typeface="Courier New" panose="02070309020205020404" pitchFamily="49" charset="0"/>
              </a:rPr>
              <a:t>public static void </a:t>
            </a:r>
            <a:r>
              <a:rPr lang="en-US" altLang="ru-RU" sz="1800" dirty="0" err="1">
                <a:latin typeface="Courier New" panose="02070309020205020404" pitchFamily="49" charset="0"/>
              </a:rPr>
              <a:t>Convt</a:t>
            </a:r>
            <a:r>
              <a:rPr lang="en-US" altLang="ru-RU" sz="1800" dirty="0">
                <a:latin typeface="Courier New" panose="02070309020205020404" pitchFamily="49" charset="0"/>
              </a:rPr>
              <a:t>(double </a:t>
            </a:r>
            <a:r>
              <a:rPr lang="en-US" altLang="ru-RU" sz="1800" dirty="0" err="1">
                <a:latin typeface="Courier New" panose="02070309020205020404" pitchFamily="49" charset="0"/>
              </a:rPr>
              <a:t>amt</a:t>
            </a:r>
            <a:r>
              <a:rPr lang="en-US" altLang="ru-RU" sz="1800" dirty="0">
                <a:latin typeface="Courier New" panose="02070309020205020404" pitchFamily="49" charset="0"/>
              </a:rPr>
              <a:t>)</a:t>
            </a:r>
            <a:endParaRPr lang="hi-IN" altLang="ru-RU" sz="1800" dirty="0">
              <a:latin typeface="Courier New" panose="02070309020205020404" pitchFamily="49" charset="0"/>
            </a:endParaRPr>
          </a:p>
          <a:p>
            <a:pPr>
              <a:lnSpc>
                <a:spcPct val="80000"/>
              </a:lnSpc>
              <a:buFont typeface="Wingdings" panose="05000000000000000000" pitchFamily="2" charset="2"/>
              <a:buNone/>
            </a:pPr>
            <a:r>
              <a:rPr lang="hi-IN" altLang="ru-RU" sz="1800" dirty="0">
                <a:latin typeface="Courier New" panose="02070309020205020404" pitchFamily="49" charset="0"/>
              </a:rPr>
              <a:t>		{</a:t>
            </a:r>
          </a:p>
          <a:p>
            <a:pPr>
              <a:lnSpc>
                <a:spcPct val="80000"/>
              </a:lnSpc>
              <a:buFont typeface="Wingdings" panose="05000000000000000000" pitchFamily="2" charset="2"/>
              <a:buNone/>
            </a:pPr>
            <a:r>
              <a:rPr lang="hi-IN" altLang="ru-RU" sz="1800" dirty="0">
                <a:latin typeface="Courier New" panose="02070309020205020404" pitchFamily="49" charset="0"/>
              </a:rPr>
              <a:t>			</a:t>
            </a:r>
            <a:r>
              <a:rPr lang="en-US" altLang="ru-RU" sz="1800" dirty="0">
                <a:latin typeface="Courier New" panose="02070309020205020404" pitchFamily="49" charset="0"/>
              </a:rPr>
              <a:t>double </a:t>
            </a:r>
            <a:r>
              <a:rPr lang="en-US" altLang="ru-RU" sz="1800" dirty="0" err="1">
                <a:latin typeface="Courier New" panose="02070309020205020404" pitchFamily="49" charset="0"/>
              </a:rPr>
              <a:t>cAmt</a:t>
            </a:r>
            <a:r>
              <a:rPr lang="en-US" altLang="ru-RU" sz="1800" dirty="0">
                <a:latin typeface="Courier New" panose="02070309020205020404" pitchFamily="49" charset="0"/>
              </a:rPr>
              <a:t> = </a:t>
            </a:r>
            <a:r>
              <a:rPr lang="en-US" altLang="ru-RU" sz="1800" dirty="0" err="1">
                <a:latin typeface="Courier New" panose="02070309020205020404" pitchFamily="49" charset="0"/>
              </a:rPr>
              <a:t>amt</a:t>
            </a:r>
            <a:r>
              <a:rPr lang="en-US" altLang="ru-RU" sz="1800" dirty="0">
                <a:latin typeface="Courier New" panose="02070309020205020404" pitchFamily="49" charset="0"/>
              </a:rPr>
              <a:t> *104.99;</a:t>
            </a:r>
            <a:endParaRPr lang="hi-IN" altLang="ru-RU" sz="1800" dirty="0">
              <a:latin typeface="Courier New" panose="02070309020205020404" pitchFamily="49" charset="0"/>
            </a:endParaRPr>
          </a:p>
          <a:p>
            <a:pPr>
              <a:lnSpc>
                <a:spcPct val="80000"/>
              </a:lnSpc>
              <a:buFont typeface="Wingdings" panose="05000000000000000000" pitchFamily="2" charset="2"/>
              <a:buNone/>
            </a:pPr>
            <a:r>
              <a:rPr lang="hi-IN" altLang="ru-RU" sz="1800" dirty="0">
                <a:latin typeface="Courier New" panose="02070309020205020404" pitchFamily="49" charset="0"/>
              </a:rPr>
              <a:t>			</a:t>
            </a:r>
            <a:r>
              <a:rPr lang="en-US" altLang="ru-RU" sz="1800" dirty="0" err="1">
                <a:latin typeface="Courier New" panose="02070309020205020404" pitchFamily="49" charset="0"/>
              </a:rPr>
              <a:t>Console.WriteLine</a:t>
            </a:r>
            <a:r>
              <a:rPr lang="en-US" altLang="ru-RU" sz="1800" dirty="0">
                <a:latin typeface="Courier New" panose="02070309020205020404" pitchFamily="49" charset="0"/>
              </a:rPr>
              <a:t>("Amount in Japanese Yen :{0}",</a:t>
            </a:r>
            <a:r>
              <a:rPr lang="en-US" altLang="ru-RU" sz="1800" dirty="0" err="1">
                <a:latin typeface="Courier New" panose="02070309020205020404" pitchFamily="49" charset="0"/>
              </a:rPr>
              <a:t>cAmt</a:t>
            </a:r>
            <a:r>
              <a:rPr lang="en-US" altLang="ru-RU" sz="1800" dirty="0">
                <a:latin typeface="Courier New" panose="02070309020205020404" pitchFamily="49" charset="0"/>
              </a:rPr>
              <a:t>);</a:t>
            </a:r>
            <a:endParaRPr lang="hi-IN" altLang="ru-RU" sz="1800" dirty="0">
              <a:latin typeface="Courier New" panose="02070309020205020404" pitchFamily="49" charset="0"/>
            </a:endParaRPr>
          </a:p>
          <a:p>
            <a:pPr>
              <a:lnSpc>
                <a:spcPct val="80000"/>
              </a:lnSpc>
              <a:buFont typeface="Wingdings" panose="05000000000000000000" pitchFamily="2" charset="2"/>
              <a:buNone/>
            </a:pPr>
            <a:r>
              <a:rPr lang="hi-IN" altLang="ru-RU" sz="1800" dirty="0">
                <a:latin typeface="Courier New" panose="02070309020205020404" pitchFamily="49" charset="0"/>
              </a:rPr>
              <a:t>		}</a:t>
            </a:r>
            <a:endParaRPr lang="en-US"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            static void Main(string[] </a:t>
            </a:r>
            <a:r>
              <a:rPr lang="en-US" altLang="ru-RU" sz="1800" dirty="0" err="1">
                <a:latin typeface="Courier New" panose="02070309020205020404" pitchFamily="49" charset="0"/>
              </a:rPr>
              <a:t>args</a:t>
            </a:r>
            <a:r>
              <a:rPr lang="en-US" altLang="ru-RU" sz="1800" dirty="0">
                <a:latin typeface="Courier New" panose="02070309020205020404" pitchFamily="49" charset="0"/>
              </a:rPr>
              <a:t>)</a:t>
            </a:r>
            <a:endParaRPr lang="hi-IN" altLang="ru-RU" sz="1800" dirty="0">
              <a:latin typeface="Courier New" panose="02070309020205020404" pitchFamily="49" charset="0"/>
            </a:endParaRPr>
          </a:p>
          <a:p>
            <a:pPr>
              <a:lnSpc>
                <a:spcPct val="80000"/>
              </a:lnSpc>
              <a:buFont typeface="Wingdings" panose="05000000000000000000" pitchFamily="2" charset="2"/>
              <a:buNone/>
            </a:pPr>
            <a:r>
              <a:rPr lang="hi-IN" altLang="ru-RU" sz="1800" dirty="0">
                <a:latin typeface="Courier New" panose="02070309020205020404" pitchFamily="49" charset="0"/>
              </a:rPr>
              <a:t>		{</a:t>
            </a:r>
          </a:p>
          <a:p>
            <a:pPr>
              <a:lnSpc>
                <a:spcPct val="80000"/>
              </a:lnSpc>
              <a:buFont typeface="Wingdings" panose="05000000000000000000" pitchFamily="2" charset="2"/>
              <a:buNone/>
            </a:pPr>
            <a:r>
              <a:rPr lang="hi-IN" altLang="ru-RU" sz="1800" dirty="0">
                <a:latin typeface="Courier New" panose="02070309020205020404" pitchFamily="49" charset="0"/>
              </a:rPr>
              <a:t>			</a:t>
            </a:r>
            <a:r>
              <a:rPr lang="en-US" altLang="ru-RU" sz="1800" dirty="0" err="1">
                <a:latin typeface="Courier New" panose="02070309020205020404" pitchFamily="49" charset="0"/>
              </a:rPr>
              <a:t>Console.WriteLine</a:t>
            </a:r>
            <a:r>
              <a:rPr lang="en-US" altLang="ru-RU" sz="1800" dirty="0">
                <a:latin typeface="Courier New" panose="02070309020205020404" pitchFamily="49" charset="0"/>
              </a:rPr>
              <a:t>("Enter Quantity to Purchase : ");</a:t>
            </a:r>
          </a:p>
        </p:txBody>
      </p:sp>
    </p:spTree>
    <p:extLst>
      <p:ext uri="{BB962C8B-B14F-4D97-AF65-F5344CB8AC3E}">
        <p14:creationId xmlns:p14="http://schemas.microsoft.com/office/powerpoint/2010/main" val="2189285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3603">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53603">
                                            <p:txEl>
                                              <p:pRg st="2" end="2"/>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53603">
                                            <p:txEl>
                                              <p:pRg st="3" end="3"/>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53603">
                                            <p:txEl>
                                              <p:pRg st="5" end="5"/>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53603">
                                            <p:txEl>
                                              <p:pRg st="6" end="6"/>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53603">
                                            <p:txEl>
                                              <p:pRg st="7" end="7"/>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53603">
                                            <p:txEl>
                                              <p:pRg st="8" end="8"/>
                                            </p:txEl>
                                          </p:spTgt>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53603">
                                            <p:txEl>
                                              <p:pRg st="9" end="9"/>
                                            </p:txEl>
                                          </p:spTgt>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53603">
                                            <p:txEl>
                                              <p:pRg st="10" end="10"/>
                                            </p:txEl>
                                          </p:spTgt>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53603">
                                            <p:txEl>
                                              <p:pRg st="11" end="11"/>
                                            </p:txEl>
                                          </p:spTgt>
                                        </p:tgtEl>
                                        <p:attrNameLst>
                                          <p:attrName>style.visibility</p:attrName>
                                        </p:attrNameLst>
                                      </p:cBhvr>
                                      <p:to>
                                        <p:strVal val="visible"/>
                                      </p:to>
                                    </p:set>
                                  </p:childTnLst>
                                </p:cTn>
                              </p:par>
                            </p:childTnLst>
                          </p:cTn>
                        </p:par>
                        <p:par>
                          <p:cTn id="40" fill="hold" nodeType="afterGroup">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53603">
                                            <p:txEl>
                                              <p:pRg st="12" end="12"/>
                                            </p:txEl>
                                          </p:spTgt>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153603">
                                            <p:txEl>
                                              <p:pRg st="13" end="13"/>
                                            </p:txEl>
                                          </p:spTgt>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53603">
                                            <p:txEl>
                                              <p:pRg st="14" end="14"/>
                                            </p:txEl>
                                          </p:spTgt>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53603">
                                            <p:txEl>
                                              <p:pRg st="15" end="15"/>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xit" presetSubtype="0" fill="hold" grpId="1" nodeType="clickEffect">
                                  <p:stCondLst>
                                    <p:cond delay="0"/>
                                  </p:stCondLst>
                                  <p:childTnLst>
                                    <p:animEffect transition="out" filter="fade">
                                      <p:cBhvr>
                                        <p:cTn id="55" dur="2000"/>
                                        <p:tgtEl>
                                          <p:spTgt spid="153603">
                                            <p:txEl>
                                              <p:pRg st="0" end="0"/>
                                            </p:txEl>
                                          </p:spTgt>
                                        </p:tgtEl>
                                      </p:cBhvr>
                                    </p:animEffect>
                                    <p:set>
                                      <p:cBhvr>
                                        <p:cTn id="56" dur="1" fill="hold">
                                          <p:stCondLst>
                                            <p:cond delay="1999"/>
                                          </p:stCondLst>
                                        </p:cTn>
                                        <p:tgtEl>
                                          <p:spTgt spid="153603">
                                            <p:txEl>
                                              <p:pRg st="0" end="0"/>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153603">
                                            <p:txEl>
                                              <p:pRg st="1" end="1"/>
                                            </p:txEl>
                                          </p:spTgt>
                                        </p:tgtEl>
                                      </p:cBhvr>
                                    </p:animEffect>
                                    <p:set>
                                      <p:cBhvr>
                                        <p:cTn id="59" dur="1" fill="hold">
                                          <p:stCondLst>
                                            <p:cond delay="1999"/>
                                          </p:stCondLst>
                                        </p:cTn>
                                        <p:tgtEl>
                                          <p:spTgt spid="153603">
                                            <p:txEl>
                                              <p:pRg st="1" end="1"/>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153603">
                                            <p:txEl>
                                              <p:pRg st="2" end="2"/>
                                            </p:txEl>
                                          </p:spTgt>
                                        </p:tgtEl>
                                      </p:cBhvr>
                                    </p:animEffect>
                                    <p:set>
                                      <p:cBhvr>
                                        <p:cTn id="62" dur="1" fill="hold">
                                          <p:stCondLst>
                                            <p:cond delay="1999"/>
                                          </p:stCondLst>
                                        </p:cTn>
                                        <p:tgtEl>
                                          <p:spTgt spid="153603">
                                            <p:txEl>
                                              <p:pRg st="2" end="2"/>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153603">
                                            <p:txEl>
                                              <p:pRg st="3" end="3"/>
                                            </p:txEl>
                                          </p:spTgt>
                                        </p:tgtEl>
                                      </p:cBhvr>
                                    </p:animEffect>
                                    <p:set>
                                      <p:cBhvr>
                                        <p:cTn id="65" dur="1" fill="hold">
                                          <p:stCondLst>
                                            <p:cond delay="1999"/>
                                          </p:stCondLst>
                                        </p:cTn>
                                        <p:tgtEl>
                                          <p:spTgt spid="153603">
                                            <p:txEl>
                                              <p:pRg st="3" end="3"/>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153603">
                                            <p:txEl>
                                              <p:pRg st="4" end="4"/>
                                            </p:txEl>
                                          </p:spTgt>
                                        </p:tgtEl>
                                      </p:cBhvr>
                                    </p:animEffect>
                                    <p:set>
                                      <p:cBhvr>
                                        <p:cTn id="68" dur="1" fill="hold">
                                          <p:stCondLst>
                                            <p:cond delay="1999"/>
                                          </p:stCondLst>
                                        </p:cTn>
                                        <p:tgtEl>
                                          <p:spTgt spid="153603">
                                            <p:txEl>
                                              <p:pRg st="4" end="4"/>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153603">
                                            <p:txEl>
                                              <p:pRg st="5" end="5"/>
                                            </p:txEl>
                                          </p:spTgt>
                                        </p:tgtEl>
                                      </p:cBhvr>
                                    </p:animEffect>
                                    <p:set>
                                      <p:cBhvr>
                                        <p:cTn id="71" dur="1" fill="hold">
                                          <p:stCondLst>
                                            <p:cond delay="1999"/>
                                          </p:stCondLst>
                                        </p:cTn>
                                        <p:tgtEl>
                                          <p:spTgt spid="153603">
                                            <p:txEl>
                                              <p:pRg st="5" end="5"/>
                                            </p:txEl>
                                          </p:spTgt>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153603">
                                            <p:txEl>
                                              <p:pRg st="6" end="6"/>
                                            </p:txEl>
                                          </p:spTgt>
                                        </p:tgtEl>
                                      </p:cBhvr>
                                    </p:animEffect>
                                    <p:set>
                                      <p:cBhvr>
                                        <p:cTn id="74" dur="1" fill="hold">
                                          <p:stCondLst>
                                            <p:cond delay="1999"/>
                                          </p:stCondLst>
                                        </p:cTn>
                                        <p:tgtEl>
                                          <p:spTgt spid="153603">
                                            <p:txEl>
                                              <p:pRg st="6" end="6"/>
                                            </p:txEl>
                                          </p:spTgt>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153603">
                                            <p:txEl>
                                              <p:pRg st="7" end="7"/>
                                            </p:txEl>
                                          </p:spTgt>
                                        </p:tgtEl>
                                      </p:cBhvr>
                                    </p:animEffect>
                                    <p:set>
                                      <p:cBhvr>
                                        <p:cTn id="77" dur="1" fill="hold">
                                          <p:stCondLst>
                                            <p:cond delay="1999"/>
                                          </p:stCondLst>
                                        </p:cTn>
                                        <p:tgtEl>
                                          <p:spTgt spid="153603">
                                            <p:txEl>
                                              <p:pRg st="7" end="7"/>
                                            </p:txEl>
                                          </p:spTgt>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2000"/>
                                        <p:tgtEl>
                                          <p:spTgt spid="153603">
                                            <p:txEl>
                                              <p:pRg st="8" end="8"/>
                                            </p:txEl>
                                          </p:spTgt>
                                        </p:tgtEl>
                                      </p:cBhvr>
                                    </p:animEffect>
                                    <p:set>
                                      <p:cBhvr>
                                        <p:cTn id="80" dur="1" fill="hold">
                                          <p:stCondLst>
                                            <p:cond delay="1999"/>
                                          </p:stCondLst>
                                        </p:cTn>
                                        <p:tgtEl>
                                          <p:spTgt spid="153603">
                                            <p:txEl>
                                              <p:pRg st="8" end="8"/>
                                            </p:txEl>
                                          </p:spTgt>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2000"/>
                                        <p:tgtEl>
                                          <p:spTgt spid="153603">
                                            <p:txEl>
                                              <p:pRg st="9" end="9"/>
                                            </p:txEl>
                                          </p:spTgt>
                                        </p:tgtEl>
                                      </p:cBhvr>
                                    </p:animEffect>
                                    <p:set>
                                      <p:cBhvr>
                                        <p:cTn id="83" dur="1" fill="hold">
                                          <p:stCondLst>
                                            <p:cond delay="1999"/>
                                          </p:stCondLst>
                                        </p:cTn>
                                        <p:tgtEl>
                                          <p:spTgt spid="153603">
                                            <p:txEl>
                                              <p:pRg st="9" end="9"/>
                                            </p:txEl>
                                          </p:spTgt>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153603">
                                            <p:txEl>
                                              <p:pRg st="10" end="10"/>
                                            </p:txEl>
                                          </p:spTgt>
                                        </p:tgtEl>
                                      </p:cBhvr>
                                    </p:animEffect>
                                    <p:set>
                                      <p:cBhvr>
                                        <p:cTn id="86" dur="1" fill="hold">
                                          <p:stCondLst>
                                            <p:cond delay="1999"/>
                                          </p:stCondLst>
                                        </p:cTn>
                                        <p:tgtEl>
                                          <p:spTgt spid="153603">
                                            <p:txEl>
                                              <p:pRg st="10" end="10"/>
                                            </p:txEl>
                                          </p:spTgt>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2000"/>
                                        <p:tgtEl>
                                          <p:spTgt spid="153603">
                                            <p:txEl>
                                              <p:pRg st="11" end="11"/>
                                            </p:txEl>
                                          </p:spTgt>
                                        </p:tgtEl>
                                      </p:cBhvr>
                                    </p:animEffect>
                                    <p:set>
                                      <p:cBhvr>
                                        <p:cTn id="89" dur="1" fill="hold">
                                          <p:stCondLst>
                                            <p:cond delay="1999"/>
                                          </p:stCondLst>
                                        </p:cTn>
                                        <p:tgtEl>
                                          <p:spTgt spid="153603">
                                            <p:txEl>
                                              <p:pRg st="11" end="11"/>
                                            </p:txEl>
                                          </p:spTgt>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2000"/>
                                        <p:tgtEl>
                                          <p:spTgt spid="153603">
                                            <p:txEl>
                                              <p:pRg st="12" end="12"/>
                                            </p:txEl>
                                          </p:spTgt>
                                        </p:tgtEl>
                                      </p:cBhvr>
                                    </p:animEffect>
                                    <p:set>
                                      <p:cBhvr>
                                        <p:cTn id="92" dur="1" fill="hold">
                                          <p:stCondLst>
                                            <p:cond delay="1999"/>
                                          </p:stCondLst>
                                        </p:cTn>
                                        <p:tgtEl>
                                          <p:spTgt spid="153603">
                                            <p:txEl>
                                              <p:pRg st="12" end="12"/>
                                            </p:txEl>
                                          </p:spTgt>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2000"/>
                                        <p:tgtEl>
                                          <p:spTgt spid="153603">
                                            <p:txEl>
                                              <p:pRg st="13" end="13"/>
                                            </p:txEl>
                                          </p:spTgt>
                                        </p:tgtEl>
                                      </p:cBhvr>
                                    </p:animEffect>
                                    <p:set>
                                      <p:cBhvr>
                                        <p:cTn id="95" dur="1" fill="hold">
                                          <p:stCondLst>
                                            <p:cond delay="1999"/>
                                          </p:stCondLst>
                                        </p:cTn>
                                        <p:tgtEl>
                                          <p:spTgt spid="153603">
                                            <p:txEl>
                                              <p:pRg st="13" end="13"/>
                                            </p:txEl>
                                          </p:spTgt>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2000"/>
                                        <p:tgtEl>
                                          <p:spTgt spid="153603">
                                            <p:txEl>
                                              <p:pRg st="14" end="14"/>
                                            </p:txEl>
                                          </p:spTgt>
                                        </p:tgtEl>
                                      </p:cBhvr>
                                    </p:animEffect>
                                    <p:set>
                                      <p:cBhvr>
                                        <p:cTn id="98" dur="1" fill="hold">
                                          <p:stCondLst>
                                            <p:cond delay="1999"/>
                                          </p:stCondLst>
                                        </p:cTn>
                                        <p:tgtEl>
                                          <p:spTgt spid="153603">
                                            <p:txEl>
                                              <p:pRg st="14" end="14"/>
                                            </p:txEl>
                                          </p:spTgt>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2000"/>
                                        <p:tgtEl>
                                          <p:spTgt spid="153603">
                                            <p:txEl>
                                              <p:pRg st="15" end="15"/>
                                            </p:txEl>
                                          </p:spTgt>
                                        </p:tgtEl>
                                      </p:cBhvr>
                                    </p:animEffect>
                                    <p:set>
                                      <p:cBhvr>
                                        <p:cTn id="101" dur="1" fill="hold">
                                          <p:stCondLst>
                                            <p:cond delay="1999"/>
                                          </p:stCondLst>
                                        </p:cTn>
                                        <p:tgtEl>
                                          <p:spTgt spid="153603">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3"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861456" y="1281111"/>
            <a:ext cx="8556171" cy="470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endParaRPr lang="hi-IN" altLang="ru-RU" sz="1800" dirty="0">
              <a:latin typeface="Courier New" panose="02070309020205020404" pitchFamily="49" charset="0"/>
            </a:endParaRPr>
          </a:p>
          <a:p>
            <a:pPr>
              <a:buFont typeface="Wingdings" panose="05000000000000000000" pitchFamily="2" charset="2"/>
              <a:buNone/>
            </a:pPr>
            <a:r>
              <a:rPr lang="hi-IN" altLang="ru-RU" sz="1800" dirty="0">
                <a:latin typeface="Courier New" panose="02070309020205020404" pitchFamily="49" charset="0"/>
              </a:rPr>
              <a:t>		</a:t>
            </a:r>
            <a:r>
              <a:rPr lang="en-US" altLang="ru-RU" sz="2000" dirty="0" err="1">
                <a:latin typeface="Courier New" panose="02070309020205020404" pitchFamily="49" charset="0"/>
              </a:rPr>
              <a:t>int</a:t>
            </a:r>
            <a:r>
              <a:rPr lang="en-US" altLang="ru-RU" sz="2000" dirty="0">
                <a:latin typeface="Courier New" panose="02070309020205020404" pitchFamily="49" charset="0"/>
              </a:rPr>
              <a:t> </a:t>
            </a:r>
            <a:r>
              <a:rPr lang="en-US" altLang="ru-RU" sz="2000" dirty="0" err="1">
                <a:latin typeface="Courier New" panose="02070309020205020404" pitchFamily="49" charset="0"/>
              </a:rPr>
              <a:t>qty</a:t>
            </a:r>
            <a:r>
              <a:rPr lang="en-US" altLang="ru-RU" sz="2000" dirty="0">
                <a:latin typeface="Courier New" panose="02070309020205020404" pitchFamily="49" charset="0"/>
              </a:rPr>
              <a:t> = Convert.ToInt32(</a:t>
            </a:r>
            <a:r>
              <a:rPr lang="en-US" altLang="ru-RU" sz="2000" dirty="0" err="1">
                <a:latin typeface="Courier New" panose="02070309020205020404" pitchFamily="49" charset="0"/>
              </a:rPr>
              <a:t>Console.ReadLine</a:t>
            </a:r>
            <a:r>
              <a:rPr lang="en-US" altLang="ru-RU" sz="2000" dirty="0">
                <a:latin typeface="Courier New" panose="02070309020205020404" pitchFamily="49" charset="0"/>
              </a:rPr>
              <a:t>());</a:t>
            </a:r>
            <a:endParaRPr lang="hi-IN" altLang="ru-RU" sz="2000" dirty="0">
              <a:latin typeface="Courier New" panose="02070309020205020404" pitchFamily="49" charset="0"/>
            </a:endParaRPr>
          </a:p>
          <a:p>
            <a:pPr>
              <a:buFont typeface="Wingdings" panose="05000000000000000000" pitchFamily="2" charset="2"/>
              <a:buNone/>
            </a:pPr>
            <a:r>
              <a:rPr lang="hi-IN" altLang="ru-RU" sz="2000" dirty="0">
                <a:latin typeface="Courier New" panose="02070309020205020404" pitchFamily="49" charset="0"/>
              </a:rPr>
              <a:t>		</a:t>
            </a:r>
            <a:r>
              <a:rPr lang="en-US" altLang="ru-RU" sz="2000" dirty="0" err="1">
                <a:latin typeface="Courier New" panose="02070309020205020404" pitchFamily="49" charset="0"/>
              </a:rPr>
              <a:t>Console.WriteLine</a:t>
            </a:r>
            <a:r>
              <a:rPr lang="en-US" altLang="ru-RU" sz="2000" dirty="0">
                <a:latin typeface="Courier New" panose="02070309020205020404" pitchFamily="49" charset="0"/>
              </a:rPr>
              <a:t>("Enter Unit Price of the item : ");</a:t>
            </a:r>
            <a:r>
              <a:rPr lang="hi-IN" altLang="ru-RU" sz="2000" dirty="0">
                <a:latin typeface="Courier New" panose="02070309020205020404" pitchFamily="49" charset="0"/>
              </a:rPr>
              <a:t>			</a:t>
            </a:r>
            <a:r>
              <a:rPr lang="en-US" altLang="ru-RU" sz="2000" dirty="0">
                <a:latin typeface="Courier New" panose="02070309020205020404" pitchFamily="49" charset="0"/>
              </a:rPr>
              <a:t>double price = </a:t>
            </a:r>
            <a:r>
              <a:rPr lang="en-US" altLang="ru-RU" sz="2000" dirty="0" err="1">
                <a:latin typeface="Courier New" panose="02070309020205020404" pitchFamily="49" charset="0"/>
              </a:rPr>
              <a:t>Convert.ToDouble</a:t>
            </a:r>
            <a:r>
              <a:rPr lang="en-US" altLang="ru-RU" sz="2000" dirty="0">
                <a:latin typeface="Courier New" panose="02070309020205020404" pitchFamily="49" charset="0"/>
              </a:rPr>
              <a:t>(</a:t>
            </a:r>
            <a:r>
              <a:rPr lang="en-US" altLang="ru-RU" sz="2000" dirty="0" err="1">
                <a:latin typeface="Courier New" panose="02070309020205020404" pitchFamily="49" charset="0"/>
              </a:rPr>
              <a:t>Console.ReadLine</a:t>
            </a:r>
            <a:r>
              <a:rPr lang="en-US" altLang="ru-RU" sz="2000" dirty="0">
                <a:latin typeface="Courier New" panose="02070309020205020404" pitchFamily="49" charset="0"/>
              </a:rPr>
              <a:t>());</a:t>
            </a:r>
            <a:endParaRPr lang="hi-IN" altLang="ru-RU" sz="2000" dirty="0">
              <a:latin typeface="Courier New" panose="02070309020205020404" pitchFamily="49" charset="0"/>
            </a:endParaRPr>
          </a:p>
          <a:p>
            <a:pPr>
              <a:buFont typeface="Wingdings" panose="05000000000000000000" pitchFamily="2" charset="2"/>
              <a:buNone/>
            </a:pPr>
            <a:r>
              <a:rPr lang="hi-IN" altLang="ru-RU" sz="2000" dirty="0">
                <a:latin typeface="Courier New" panose="02070309020205020404" pitchFamily="49" charset="0"/>
              </a:rPr>
              <a:t>		</a:t>
            </a:r>
            <a:r>
              <a:rPr lang="en-US" altLang="ru-RU" sz="2000" dirty="0">
                <a:latin typeface="Courier New" panose="02070309020205020404" pitchFamily="49" charset="0"/>
              </a:rPr>
              <a:t>double </a:t>
            </a:r>
            <a:r>
              <a:rPr lang="en-US" altLang="ru-RU" sz="2000" dirty="0" err="1">
                <a:latin typeface="Courier New" panose="02070309020205020404" pitchFamily="49" charset="0"/>
              </a:rPr>
              <a:t>amt</a:t>
            </a:r>
            <a:r>
              <a:rPr lang="en-US" altLang="ru-RU" sz="2000" dirty="0">
                <a:latin typeface="Courier New" panose="02070309020205020404" pitchFamily="49" charset="0"/>
              </a:rPr>
              <a:t>=</a:t>
            </a:r>
            <a:r>
              <a:rPr lang="en-US" altLang="ru-RU" sz="2000" dirty="0" err="1">
                <a:latin typeface="Courier New" panose="02070309020205020404" pitchFamily="49" charset="0"/>
              </a:rPr>
              <a:t>qty</a:t>
            </a:r>
            <a:r>
              <a:rPr lang="en-US" altLang="ru-RU" sz="2000" dirty="0">
                <a:latin typeface="Courier New" panose="02070309020205020404" pitchFamily="49" charset="0"/>
              </a:rPr>
              <a:t> * price;</a:t>
            </a:r>
            <a:endParaRPr lang="hi-IN" altLang="ru-RU" sz="2000" dirty="0">
              <a:latin typeface="Courier New" panose="02070309020205020404" pitchFamily="49" charset="0"/>
            </a:endParaRPr>
          </a:p>
          <a:p>
            <a:pPr>
              <a:buFont typeface="Wingdings" panose="05000000000000000000" pitchFamily="2" charset="2"/>
              <a:buNone/>
            </a:pPr>
            <a:r>
              <a:rPr lang="hi-IN" altLang="ru-RU" sz="2000" dirty="0">
                <a:latin typeface="Courier New" panose="02070309020205020404" pitchFamily="49" charset="0"/>
              </a:rPr>
              <a:t>		</a:t>
            </a:r>
            <a:r>
              <a:rPr lang="en-US" altLang="ru-RU" sz="2000" dirty="0" err="1">
                <a:latin typeface="Courier New" panose="02070309020205020404" pitchFamily="49" charset="0"/>
              </a:rPr>
              <a:t>Console.WriteLine</a:t>
            </a:r>
            <a:r>
              <a:rPr lang="en-US" altLang="ru-RU" sz="2000" dirty="0">
                <a:latin typeface="Courier New" panose="02070309020205020404" pitchFamily="49" charset="0"/>
              </a:rPr>
              <a:t>("Amount Payable in USD: {0}", </a:t>
            </a:r>
            <a:r>
              <a:rPr lang="en-US" altLang="ru-RU" sz="2000" dirty="0" err="1">
                <a:latin typeface="Courier New" panose="02070309020205020404" pitchFamily="49" charset="0"/>
              </a:rPr>
              <a:t>amt</a:t>
            </a:r>
            <a:r>
              <a:rPr lang="en-US" altLang="ru-RU" sz="2000" dirty="0">
                <a:latin typeface="Courier New" panose="02070309020205020404" pitchFamily="49" charset="0"/>
              </a:rPr>
              <a:t>);</a:t>
            </a:r>
            <a:endParaRPr lang="hi-IN" altLang="ru-RU" sz="2000" dirty="0">
              <a:latin typeface="Courier New" panose="02070309020205020404" pitchFamily="49" charset="0"/>
            </a:endParaRPr>
          </a:p>
          <a:p>
            <a:pPr>
              <a:buFont typeface="Wingdings" panose="05000000000000000000" pitchFamily="2" charset="2"/>
              <a:buNone/>
            </a:pPr>
            <a:r>
              <a:rPr lang="en-US" altLang="ru-RU" sz="2000" dirty="0">
                <a:latin typeface="Courier New" panose="02070309020205020404" pitchFamily="49" charset="0"/>
              </a:rPr>
              <a:t>      </a:t>
            </a:r>
            <a:r>
              <a:rPr lang="hi-IN" altLang="ru-RU" sz="2000" dirty="0">
                <a:latin typeface="Courier New" panose="02070309020205020404" pitchFamily="49" charset="0"/>
              </a:rPr>
              <a:t>	</a:t>
            </a:r>
            <a:r>
              <a:rPr lang="en-US" altLang="ru-RU" sz="2000" dirty="0" err="1">
                <a:latin typeface="Courier New" panose="02070309020205020404" pitchFamily="49" charset="0"/>
              </a:rPr>
              <a:t>Convt</a:t>
            </a:r>
            <a:r>
              <a:rPr lang="en-US" altLang="ru-RU" sz="2000" dirty="0">
                <a:latin typeface="Courier New" panose="02070309020205020404" pitchFamily="49" charset="0"/>
              </a:rPr>
              <a:t>(</a:t>
            </a:r>
            <a:r>
              <a:rPr lang="en-US" altLang="ru-RU" sz="2000" dirty="0" err="1">
                <a:latin typeface="Courier New" panose="02070309020205020404" pitchFamily="49" charset="0"/>
              </a:rPr>
              <a:t>amt</a:t>
            </a:r>
            <a:r>
              <a:rPr lang="en-US" altLang="ru-RU" sz="2000" dirty="0">
                <a:latin typeface="Courier New" panose="02070309020205020404" pitchFamily="49" charset="0"/>
              </a:rPr>
              <a:t>);</a:t>
            </a:r>
            <a:endParaRPr lang="hi-IN" altLang="ru-RU" sz="2000" dirty="0">
              <a:latin typeface="Courier New" panose="02070309020205020404" pitchFamily="49" charset="0"/>
            </a:endParaRPr>
          </a:p>
          <a:p>
            <a:pPr>
              <a:buFont typeface="Wingdings" panose="05000000000000000000" pitchFamily="2" charset="2"/>
              <a:buNone/>
            </a:pPr>
            <a:r>
              <a:rPr lang="hi-IN" altLang="ru-RU" sz="2000" dirty="0">
                <a:latin typeface="Courier New" panose="02070309020205020404" pitchFamily="49" charset="0"/>
              </a:rPr>
              <a:t>		</a:t>
            </a:r>
            <a:r>
              <a:rPr lang="en-US" altLang="ru-RU" sz="2000" dirty="0" err="1">
                <a:latin typeface="Courier New" panose="02070309020205020404" pitchFamily="49" charset="0"/>
              </a:rPr>
              <a:t>Console.ReadLine</a:t>
            </a:r>
            <a:r>
              <a:rPr lang="en-US" altLang="ru-RU" sz="2000" dirty="0">
                <a:latin typeface="Courier New" panose="02070309020205020404" pitchFamily="49" charset="0"/>
              </a:rPr>
              <a:t>();</a:t>
            </a:r>
            <a:endParaRPr lang="hi-IN" altLang="ru-RU" sz="2000" dirty="0">
              <a:latin typeface="Courier New" panose="02070309020205020404" pitchFamily="49" charset="0"/>
            </a:endParaRPr>
          </a:p>
          <a:p>
            <a:pPr>
              <a:buFont typeface="Wingdings" panose="05000000000000000000" pitchFamily="2" charset="2"/>
              <a:buNone/>
            </a:pPr>
            <a:r>
              <a:rPr lang="en-US" altLang="ru-RU" sz="2000" dirty="0">
                <a:latin typeface="Courier New" panose="02070309020205020404" pitchFamily="49" charset="0"/>
              </a:rPr>
              <a:t>        </a:t>
            </a:r>
            <a:r>
              <a:rPr lang="hi-IN" altLang="ru-RU" sz="2000" dirty="0">
                <a:latin typeface="Courier New" panose="02070309020205020404" pitchFamily="49" charset="0"/>
              </a:rPr>
              <a:t>}</a:t>
            </a:r>
          </a:p>
          <a:p>
            <a:pPr>
              <a:buFont typeface="Wingdings" panose="05000000000000000000" pitchFamily="2" charset="2"/>
              <a:buNone/>
            </a:pPr>
            <a:r>
              <a:rPr lang="hi-IN" altLang="ru-RU" sz="2000" dirty="0">
                <a:latin typeface="Courier New" panose="02070309020205020404" pitchFamily="49" charset="0"/>
              </a:rPr>
              <a:t>	}</a:t>
            </a:r>
          </a:p>
          <a:p>
            <a:pPr>
              <a:buFont typeface="Wingdings" panose="05000000000000000000" pitchFamily="2" charset="2"/>
              <a:buNone/>
            </a:pPr>
            <a:r>
              <a:rPr lang="hi-IN" altLang="ru-RU" sz="2000" dirty="0">
                <a:latin typeface="Courier New" panose="02070309020205020404" pitchFamily="49" charset="0"/>
              </a:rPr>
              <a:t>}</a:t>
            </a:r>
            <a:endParaRPr lang="en-US" altLang="ru-RU" sz="2000" dirty="0">
              <a:latin typeface="Courier New" panose="02070309020205020404" pitchFamily="49" charset="0"/>
            </a:endParaRPr>
          </a:p>
        </p:txBody>
      </p:sp>
    </p:spTree>
    <p:extLst>
      <p:ext uri="{BB962C8B-B14F-4D97-AF65-F5344CB8AC3E}">
        <p14:creationId xmlns:p14="http://schemas.microsoft.com/office/powerpoint/2010/main" val="265438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dirty="0">
                <a:solidFill>
                  <a:schemeClr val="tx2"/>
                </a:solidFill>
                <a:latin typeface="Tahoma" panose="020B0604030504040204" pitchFamily="34" charset="0"/>
              </a:rPr>
              <a:t>Conditional Attribute with Symbol </a:t>
            </a:r>
            <a:r>
              <a:rPr lang="en-US" altLang="ru-RU" sz="4400" dirty="0" smtClean="0">
                <a:solidFill>
                  <a:schemeClr val="tx2"/>
                </a:solidFill>
                <a:latin typeface="Tahoma" panose="020B0604030504040204" pitchFamily="34" charset="0"/>
              </a:rPr>
              <a:t>Definition</a:t>
            </a:r>
            <a:endParaRPr lang="en-US" altLang="ru-RU" sz="4400" dirty="0">
              <a:solidFill>
                <a:schemeClr val="tx2"/>
              </a:solidFill>
              <a:latin typeface="Tahoma" panose="020B0604030504040204" pitchFamily="34" charset="0"/>
            </a:endParaRPr>
          </a:p>
        </p:txBody>
      </p:sp>
      <p:pic>
        <p:nvPicPr>
          <p:cNvPr id="972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14600"/>
            <a:ext cx="56388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623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nvSpPr>
        <p:spPr>
          <a:xfrm>
            <a:off x="2752725" y="94456"/>
            <a:ext cx="7543800" cy="70788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rtl="0" fontAlgn="base">
              <a:spcBef>
                <a:spcPct val="0"/>
              </a:spcBef>
              <a:spcAft>
                <a:spcPct val="0"/>
              </a:spcAft>
              <a:defRPr lang="en-ZA" sz="4000" b="1" kern="1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ea typeface="+mn-ea"/>
                <a:cs typeface="+mn-cs"/>
              </a:defRPr>
            </a:lvl1pPr>
            <a:lvl2pPr algn="ctr" rtl="0" fontAlgn="base">
              <a:spcBef>
                <a:spcPct val="0"/>
              </a:spcBef>
              <a:spcAft>
                <a:spcPct val="0"/>
              </a:spcAft>
              <a:defRPr sz="4000" b="1">
                <a:solidFill>
                  <a:schemeClr val="tx1"/>
                </a:solidFill>
                <a:latin typeface="Calibri" panose="020F0502020204030204" pitchFamily="34" charset="0"/>
              </a:defRPr>
            </a:lvl2pPr>
            <a:lvl3pPr algn="ctr" rtl="0" fontAlgn="base">
              <a:spcBef>
                <a:spcPct val="0"/>
              </a:spcBef>
              <a:spcAft>
                <a:spcPct val="0"/>
              </a:spcAft>
              <a:defRPr sz="4000" b="1">
                <a:solidFill>
                  <a:schemeClr val="tx1"/>
                </a:solidFill>
                <a:latin typeface="Calibri" panose="020F0502020204030204" pitchFamily="34" charset="0"/>
              </a:defRPr>
            </a:lvl3pPr>
            <a:lvl4pPr algn="ctr" rtl="0" fontAlgn="base">
              <a:spcBef>
                <a:spcPct val="0"/>
              </a:spcBef>
              <a:spcAft>
                <a:spcPct val="0"/>
              </a:spcAft>
              <a:defRPr sz="4000" b="1">
                <a:solidFill>
                  <a:schemeClr val="tx1"/>
                </a:solidFill>
                <a:latin typeface="Calibri" panose="020F0502020204030204" pitchFamily="34" charset="0"/>
              </a:defRPr>
            </a:lvl4pPr>
            <a:lvl5pPr algn="ctr" rtl="0" fontAlgn="base">
              <a:spcBef>
                <a:spcPct val="0"/>
              </a:spcBef>
              <a:spcAft>
                <a:spcPct val="0"/>
              </a:spcAft>
              <a:defRPr sz="4000" b="1">
                <a:solidFill>
                  <a:schemeClr val="tx1"/>
                </a:solidFill>
                <a:latin typeface="Calibri" panose="020F0502020204030204" pitchFamily="34" charset="0"/>
              </a:defRPr>
            </a:lvl5pPr>
            <a:lvl6pPr marL="457200" algn="ctr" rtl="0" fontAlgn="base">
              <a:spcBef>
                <a:spcPct val="0"/>
              </a:spcBef>
              <a:spcAft>
                <a:spcPct val="0"/>
              </a:spcAft>
              <a:defRPr sz="4000" b="1">
                <a:solidFill>
                  <a:schemeClr val="tx1"/>
                </a:solidFill>
                <a:latin typeface="Calibri" panose="020F0502020204030204" pitchFamily="34" charset="0"/>
              </a:defRPr>
            </a:lvl6pPr>
            <a:lvl7pPr marL="914400" algn="ctr" rtl="0" fontAlgn="base">
              <a:spcBef>
                <a:spcPct val="0"/>
              </a:spcBef>
              <a:spcAft>
                <a:spcPct val="0"/>
              </a:spcAft>
              <a:defRPr sz="4000" b="1">
                <a:solidFill>
                  <a:schemeClr val="tx1"/>
                </a:solidFill>
                <a:latin typeface="Calibri" panose="020F0502020204030204" pitchFamily="34" charset="0"/>
              </a:defRPr>
            </a:lvl7pPr>
            <a:lvl8pPr marL="1371600" algn="ctr" rtl="0" fontAlgn="base">
              <a:spcBef>
                <a:spcPct val="0"/>
              </a:spcBef>
              <a:spcAft>
                <a:spcPct val="0"/>
              </a:spcAft>
              <a:defRPr sz="4000" b="1">
                <a:solidFill>
                  <a:schemeClr val="tx1"/>
                </a:solidFill>
                <a:latin typeface="Calibri" panose="020F0502020204030204" pitchFamily="34" charset="0"/>
              </a:defRPr>
            </a:lvl8pPr>
            <a:lvl9pPr marL="1828800" algn="ctr" rtl="0" fontAlgn="base">
              <a:spcBef>
                <a:spcPct val="0"/>
              </a:spcBef>
              <a:spcAft>
                <a:spcPct val="0"/>
              </a:spcAft>
              <a:defRPr sz="4000" b="1">
                <a:solidFill>
                  <a:schemeClr val="tx1"/>
                </a:solidFill>
                <a:latin typeface="Calibri" panose="020F0502020204030204" pitchFamily="34" charset="0"/>
              </a:defRPr>
            </a:lvl9pPr>
          </a:lstStyle>
          <a:p>
            <a:pPr fontAlgn="auto">
              <a:spcAft>
                <a:spcPts val="0"/>
              </a:spcAft>
              <a:defRPr/>
            </a:pPr>
            <a:r>
              <a:rPr dirty="0" smtClean="0"/>
              <a:t>Meta Data</a:t>
            </a:r>
            <a:endParaRPr dirty="0"/>
          </a:p>
        </p:txBody>
      </p:sp>
      <p:sp>
        <p:nvSpPr>
          <p:cNvPr id="5" name="Text Box 1028"/>
          <p:cNvSpPr txBox="1">
            <a:spLocks noChangeArrowheads="1"/>
          </p:cNvSpPr>
          <p:nvPr/>
        </p:nvSpPr>
        <p:spPr bwMode="auto">
          <a:xfrm>
            <a:off x="5184775" y="1223169"/>
            <a:ext cx="3783013"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r>
              <a:rPr lang="de-DE" altLang="ru-RU" sz="1600"/>
              <a:t>[serializable]</a:t>
            </a:r>
            <a:br>
              <a:rPr lang="de-DE" altLang="ru-RU" sz="1600"/>
            </a:br>
            <a:r>
              <a:rPr lang="de-DE" altLang="ru-RU" sz="1600"/>
              <a:t>public class Person : </a:t>
            </a:r>
            <a:br>
              <a:rPr lang="de-DE" altLang="ru-RU" sz="1600"/>
            </a:br>
            <a:r>
              <a:rPr lang="de-DE" altLang="ru-RU" sz="1600"/>
              <a:t>{</a:t>
            </a:r>
            <a:br>
              <a:rPr lang="de-DE" altLang="ru-RU" sz="1600"/>
            </a:br>
            <a:r>
              <a:rPr lang="de-DE" altLang="ru-RU" sz="1600"/>
              <a:t>    public event OnSaveChange onsv;</a:t>
            </a:r>
            <a:br>
              <a:rPr lang="de-DE" altLang="ru-RU" sz="1600"/>
            </a:br>
            <a:r>
              <a:rPr lang="de-DE" altLang="ru-RU" sz="1600"/>
              <a:t>    public Date DOB; </a:t>
            </a:r>
            <a:br>
              <a:rPr lang="de-DE" altLang="ru-RU" sz="1600"/>
            </a:br>
            <a:r>
              <a:rPr lang="de-DE" altLang="ru-RU" sz="1600"/>
              <a:t>    public string FirstName;</a:t>
            </a:r>
            <a:br>
              <a:rPr lang="de-DE" altLang="ru-RU" sz="1600"/>
            </a:br>
            <a:r>
              <a:rPr lang="de-DE" altLang="ru-RU" sz="1600"/>
              <a:t>    public string LastName;</a:t>
            </a:r>
            <a:br>
              <a:rPr lang="de-DE" altLang="ru-RU" sz="1600"/>
            </a:br>
            <a:r>
              <a:rPr lang="de-DE" altLang="ru-RU" sz="1600"/>
              <a:t>    public string Name { </a:t>
            </a:r>
            <a:br>
              <a:rPr lang="de-DE" altLang="ru-RU" sz="1600"/>
            </a:br>
            <a:r>
              <a:rPr lang="de-DE" altLang="ru-RU" sz="1600"/>
              <a:t>       get { </a:t>
            </a:r>
            <a:br>
              <a:rPr lang="de-DE" altLang="ru-RU" sz="1600"/>
            </a:br>
            <a:r>
              <a:rPr lang="de-DE" altLang="ru-RU" sz="1600"/>
              <a:t>          return FirstName + " " + LastName; </a:t>
            </a:r>
            <a:br>
              <a:rPr lang="de-DE" altLang="ru-RU" sz="1600"/>
            </a:br>
            <a:r>
              <a:rPr lang="de-DE" altLang="ru-RU" sz="1600"/>
              <a:t>           }</a:t>
            </a:r>
            <a:br>
              <a:rPr lang="de-DE" altLang="ru-RU" sz="1600"/>
            </a:br>
            <a:r>
              <a:rPr lang="de-DE" altLang="ru-RU" sz="1600"/>
              <a:t>    }    </a:t>
            </a:r>
            <a:br>
              <a:rPr lang="de-DE" altLang="ru-RU" sz="1600"/>
            </a:br>
            <a:r>
              <a:rPr lang="de-DE" altLang="ru-RU" sz="1600"/>
              <a:t>    public void Person(string First,string Last)</a:t>
            </a:r>
          </a:p>
          <a:p>
            <a:r>
              <a:rPr lang="de-DE" altLang="ru-RU" sz="1600"/>
              <a:t>    {</a:t>
            </a:r>
            <a:br>
              <a:rPr lang="de-DE" altLang="ru-RU" sz="1600"/>
            </a:br>
            <a:r>
              <a:rPr lang="de-DE" altLang="ru-RU" sz="1600"/>
              <a:t>        FirstName=First;LastName=Last;</a:t>
            </a:r>
            <a:br>
              <a:rPr lang="de-DE" altLang="ru-RU" sz="1600"/>
            </a:br>
            <a:r>
              <a:rPr lang="de-DE" altLang="ru-RU" sz="1600"/>
              <a:t>    }</a:t>
            </a:r>
            <a:br>
              <a:rPr lang="de-DE" altLang="ru-RU" sz="1600"/>
            </a:br>
            <a:r>
              <a:rPr lang="de-DE" altLang="ru-RU" sz="1600"/>
              <a:t>    public bool Save()</a:t>
            </a:r>
            <a:br>
              <a:rPr lang="de-DE" altLang="ru-RU" sz="1600"/>
            </a:br>
            <a:r>
              <a:rPr lang="de-DE" altLang="ru-RU" sz="1600"/>
              <a:t>    { </a:t>
            </a:r>
            <a:br>
              <a:rPr lang="de-DE" altLang="ru-RU" sz="1600"/>
            </a:br>
            <a:r>
              <a:rPr lang="de-DE" altLang="ru-RU" sz="1600"/>
              <a:t>       System.Type t = this</a:t>
            </a:r>
            <a:r>
              <a:rPr lang="de-DE" altLang="ru-RU" b="1"/>
              <a:t>.GetType()</a:t>
            </a:r>
            <a:r>
              <a:rPr lang="de-DE" altLang="ru-RU" sz="1600"/>
              <a:t>;</a:t>
            </a:r>
            <a:br>
              <a:rPr lang="de-DE" altLang="ru-RU" sz="1600"/>
            </a:br>
            <a:r>
              <a:rPr lang="de-DE" altLang="ru-RU" sz="1600"/>
              <a:t>       foreach( FieldInfo f in t.GetFields() ) </a:t>
            </a:r>
            <a:br>
              <a:rPr lang="de-DE" altLang="ru-RU" sz="1600"/>
            </a:br>
            <a:r>
              <a:rPr lang="de-DE" altLang="ru-RU" sz="1600"/>
              <a:t>       { ... }  </a:t>
            </a:r>
            <a:br>
              <a:rPr lang="de-DE" altLang="ru-RU" sz="1600"/>
            </a:br>
            <a:r>
              <a:rPr lang="de-DE" altLang="ru-RU" sz="1600"/>
              <a:t>    }</a:t>
            </a:r>
            <a:endParaRPr lang="en-GB" altLang="ru-RU" sz="1600"/>
          </a:p>
        </p:txBody>
      </p:sp>
      <p:sp>
        <p:nvSpPr>
          <p:cNvPr id="6" name="AutoShape 1030"/>
          <p:cNvSpPr>
            <a:spLocks noChangeArrowheads="1"/>
          </p:cNvSpPr>
          <p:nvPr/>
        </p:nvSpPr>
        <p:spPr bwMode="auto">
          <a:xfrm>
            <a:off x="1895475" y="2080419"/>
            <a:ext cx="1524000" cy="381000"/>
          </a:xfrm>
          <a:prstGeom prst="flowChartProcess">
            <a:avLst/>
          </a:prstGeom>
          <a:ln>
            <a:headEnd type="none" w="sm" len="sm"/>
            <a:tailEnd type="none" w="sm" len="sm"/>
          </a:ln>
          <a:extLst/>
        </p:spPr>
        <p:style>
          <a:lnRef idx="1">
            <a:schemeClr val="accent2"/>
          </a:lnRef>
          <a:fillRef idx="3">
            <a:schemeClr val="accent2"/>
          </a:fillRef>
          <a:effectRef idx="2">
            <a:schemeClr val="accent2"/>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de-DE">
                <a:solidFill>
                  <a:schemeClr val="bg1"/>
                </a:solidFill>
                <a:latin typeface="Arial" charset="0"/>
              </a:rPr>
              <a:t>System.Type</a:t>
            </a:r>
            <a:endParaRPr lang="en-GB">
              <a:solidFill>
                <a:schemeClr val="bg1"/>
              </a:solidFill>
              <a:latin typeface="Arial" charset="0"/>
            </a:endParaRPr>
          </a:p>
        </p:txBody>
      </p:sp>
      <p:sp>
        <p:nvSpPr>
          <p:cNvPr id="7" name="AutoShape 1031"/>
          <p:cNvSpPr>
            <a:spLocks noChangeArrowheads="1"/>
          </p:cNvSpPr>
          <p:nvPr/>
        </p:nvSpPr>
        <p:spPr bwMode="auto">
          <a:xfrm>
            <a:off x="2895600" y="2690019"/>
            <a:ext cx="1295400" cy="381000"/>
          </a:xfrm>
          <a:prstGeom prst="flowChartProcess">
            <a:avLst/>
          </a:prstGeom>
          <a:ln>
            <a:headEnd type="none" w="sm" len="sm"/>
            <a:tailEnd type="none" w="sm" len="sm"/>
          </a:ln>
          <a:extLst/>
        </p:spPr>
        <p:style>
          <a:lnRef idx="1">
            <a:schemeClr val="accent2"/>
          </a:lnRef>
          <a:fillRef idx="3">
            <a:schemeClr val="accent2"/>
          </a:fillRef>
          <a:effectRef idx="2">
            <a:schemeClr val="accent2"/>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de-DE">
                <a:solidFill>
                  <a:schemeClr val="bg1"/>
                </a:solidFill>
                <a:latin typeface="Arial" charset="0"/>
              </a:rPr>
              <a:t>Attributes</a:t>
            </a:r>
            <a:endParaRPr lang="en-GB">
              <a:solidFill>
                <a:schemeClr val="bg1"/>
              </a:solidFill>
              <a:latin typeface="Arial" charset="0"/>
            </a:endParaRPr>
          </a:p>
        </p:txBody>
      </p:sp>
      <p:cxnSp>
        <p:nvCxnSpPr>
          <p:cNvPr id="8" name="AutoShape 1052"/>
          <p:cNvCxnSpPr>
            <a:cxnSpLocks noChangeShapeType="1"/>
            <a:stCxn id="6" idx="2"/>
            <a:endCxn id="7" idx="1"/>
          </p:cNvCxnSpPr>
          <p:nvPr/>
        </p:nvCxnSpPr>
        <p:spPr bwMode="auto">
          <a:xfrm rot="16200000" flipH="1">
            <a:off x="2566988" y="2551906"/>
            <a:ext cx="419100" cy="238125"/>
          </a:xfrm>
          <a:prstGeom prst="bentConnector2">
            <a:avLst/>
          </a:prstGeom>
          <a:ln>
            <a:headEnd/>
            <a:tailEnd type="triangle" w="med" len="med"/>
          </a:ln>
          <a:extLst/>
        </p:spPr>
        <p:style>
          <a:lnRef idx="1">
            <a:schemeClr val="accent2"/>
          </a:lnRef>
          <a:fillRef idx="3">
            <a:schemeClr val="accent2"/>
          </a:fillRef>
          <a:effectRef idx="2">
            <a:schemeClr val="accent2"/>
          </a:effectRef>
          <a:fontRef idx="minor">
            <a:schemeClr val="lt1"/>
          </a:fontRef>
        </p:style>
      </p:cxnSp>
      <p:cxnSp>
        <p:nvCxnSpPr>
          <p:cNvPr id="9" name="AutoShape 1070"/>
          <p:cNvCxnSpPr>
            <a:cxnSpLocks noChangeShapeType="1"/>
            <a:stCxn id="7" idx="3"/>
            <a:endCxn id="10" idx="2"/>
          </p:cNvCxnSpPr>
          <p:nvPr/>
        </p:nvCxnSpPr>
        <p:spPr bwMode="auto">
          <a:xfrm flipV="1">
            <a:off x="4191000" y="1394619"/>
            <a:ext cx="847725" cy="1485900"/>
          </a:xfrm>
          <a:prstGeom prst="bentConnector3">
            <a:avLst>
              <a:gd name="adj1" fmla="val 50000"/>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sp>
        <p:nvSpPr>
          <p:cNvPr id="10" name="AutoShape 1038"/>
          <p:cNvSpPr>
            <a:spLocks noChangeArrowheads="1"/>
          </p:cNvSpPr>
          <p:nvPr/>
        </p:nvSpPr>
        <p:spPr bwMode="auto">
          <a:xfrm>
            <a:off x="5038725" y="1299369"/>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sp>
        <p:nvSpPr>
          <p:cNvPr id="11" name="AutoShape 1041"/>
          <p:cNvSpPr>
            <a:spLocks noChangeArrowheads="1"/>
          </p:cNvSpPr>
          <p:nvPr/>
        </p:nvSpPr>
        <p:spPr bwMode="auto">
          <a:xfrm>
            <a:off x="5038725" y="1513681"/>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sp>
        <p:nvSpPr>
          <p:cNvPr id="12" name="AutoShape 1036"/>
          <p:cNvSpPr>
            <a:spLocks noChangeArrowheads="1"/>
          </p:cNvSpPr>
          <p:nvPr/>
        </p:nvSpPr>
        <p:spPr bwMode="auto">
          <a:xfrm>
            <a:off x="2895600" y="3223419"/>
            <a:ext cx="1371600" cy="381000"/>
          </a:xfrm>
          <a:prstGeom prst="flowChartProcess">
            <a:avLst/>
          </a:prstGeom>
          <a:ln>
            <a:headEnd type="none" w="sm" len="sm"/>
            <a:tailEnd type="none" w="sm" len="sm"/>
          </a:ln>
          <a:extLst/>
        </p:spPr>
        <p:style>
          <a:lnRef idx="1">
            <a:schemeClr val="accent2"/>
          </a:lnRef>
          <a:fillRef idx="3">
            <a:schemeClr val="accent2"/>
          </a:fillRef>
          <a:effectRef idx="2">
            <a:schemeClr val="accent2"/>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de-DE">
                <a:solidFill>
                  <a:schemeClr val="bg1"/>
                </a:solidFill>
                <a:latin typeface="Arial" charset="0"/>
              </a:rPr>
              <a:t>Events</a:t>
            </a:r>
            <a:endParaRPr lang="en-GB">
              <a:solidFill>
                <a:schemeClr val="bg1"/>
              </a:solidFill>
              <a:latin typeface="Arial" charset="0"/>
            </a:endParaRPr>
          </a:p>
        </p:txBody>
      </p:sp>
      <p:cxnSp>
        <p:nvCxnSpPr>
          <p:cNvPr id="13" name="AutoShape 1053"/>
          <p:cNvCxnSpPr>
            <a:cxnSpLocks noChangeShapeType="1"/>
            <a:stCxn id="6" idx="2"/>
            <a:endCxn id="12" idx="1"/>
          </p:cNvCxnSpPr>
          <p:nvPr/>
        </p:nvCxnSpPr>
        <p:spPr bwMode="auto">
          <a:xfrm rot="16200000" flipH="1">
            <a:off x="2300288" y="2818606"/>
            <a:ext cx="952500" cy="238125"/>
          </a:xfrm>
          <a:prstGeom prst="bentConnector2">
            <a:avLst/>
          </a:prstGeom>
          <a:ln>
            <a:headEnd/>
            <a:tailEnd type="triangle" w="med" len="med"/>
          </a:ln>
          <a:extLst/>
        </p:spPr>
        <p:style>
          <a:lnRef idx="1">
            <a:schemeClr val="accent2"/>
          </a:lnRef>
          <a:fillRef idx="3">
            <a:schemeClr val="accent2"/>
          </a:fillRef>
          <a:effectRef idx="2">
            <a:schemeClr val="accent2"/>
          </a:effectRef>
          <a:fontRef idx="minor">
            <a:schemeClr val="lt1"/>
          </a:fontRef>
        </p:style>
      </p:cxnSp>
      <p:cxnSp>
        <p:nvCxnSpPr>
          <p:cNvPr id="14" name="AutoShape 1068"/>
          <p:cNvCxnSpPr>
            <a:cxnSpLocks noChangeShapeType="1"/>
            <a:stCxn id="12" idx="3"/>
            <a:endCxn id="15" idx="2"/>
          </p:cNvCxnSpPr>
          <p:nvPr/>
        </p:nvCxnSpPr>
        <p:spPr bwMode="auto">
          <a:xfrm flipV="1">
            <a:off x="4267200" y="2108994"/>
            <a:ext cx="914400" cy="1304925"/>
          </a:xfrm>
          <a:prstGeom prst="bentConnector3">
            <a:avLst>
              <a:gd name="adj1" fmla="val 50000"/>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sp>
        <p:nvSpPr>
          <p:cNvPr id="15" name="AutoShape 1042"/>
          <p:cNvSpPr>
            <a:spLocks noChangeArrowheads="1"/>
          </p:cNvSpPr>
          <p:nvPr/>
        </p:nvSpPr>
        <p:spPr bwMode="auto">
          <a:xfrm>
            <a:off x="5181600" y="2013744"/>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cxnSp>
        <p:nvCxnSpPr>
          <p:cNvPr id="16" name="AutoShape 1065"/>
          <p:cNvCxnSpPr>
            <a:cxnSpLocks noChangeShapeType="1"/>
            <a:stCxn id="18" idx="3"/>
            <a:endCxn id="23" idx="2"/>
          </p:cNvCxnSpPr>
          <p:nvPr/>
        </p:nvCxnSpPr>
        <p:spPr bwMode="auto">
          <a:xfrm flipV="1">
            <a:off x="4343400" y="2894806"/>
            <a:ext cx="838200" cy="1052513"/>
          </a:xfrm>
          <a:prstGeom prst="bentConnector3">
            <a:avLst>
              <a:gd name="adj1" fmla="val 50000"/>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cxnSp>
        <p:nvCxnSpPr>
          <p:cNvPr id="17" name="AutoShape 1066"/>
          <p:cNvCxnSpPr>
            <a:cxnSpLocks noChangeShapeType="1"/>
            <a:stCxn id="18" idx="3"/>
            <a:endCxn id="22" idx="2"/>
          </p:cNvCxnSpPr>
          <p:nvPr/>
        </p:nvCxnSpPr>
        <p:spPr bwMode="auto">
          <a:xfrm flipV="1">
            <a:off x="4343400" y="2609056"/>
            <a:ext cx="838200" cy="1338263"/>
          </a:xfrm>
          <a:prstGeom prst="bentConnector3">
            <a:avLst>
              <a:gd name="adj1" fmla="val 50000"/>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sp>
        <p:nvSpPr>
          <p:cNvPr id="18" name="AutoShape 1032"/>
          <p:cNvSpPr>
            <a:spLocks noChangeArrowheads="1"/>
          </p:cNvSpPr>
          <p:nvPr/>
        </p:nvSpPr>
        <p:spPr bwMode="auto">
          <a:xfrm>
            <a:off x="2895600" y="3756819"/>
            <a:ext cx="1447800" cy="381000"/>
          </a:xfrm>
          <a:prstGeom prst="flowChartProcess">
            <a:avLst/>
          </a:prstGeom>
          <a:ln>
            <a:headEnd type="none" w="sm" len="sm"/>
            <a:tailEnd type="none" w="sm" len="sm"/>
          </a:ln>
          <a:extLst/>
        </p:spPr>
        <p:style>
          <a:lnRef idx="1">
            <a:schemeClr val="accent2"/>
          </a:lnRef>
          <a:fillRef idx="3">
            <a:schemeClr val="accent2"/>
          </a:fillRef>
          <a:effectRef idx="2">
            <a:schemeClr val="accent2"/>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de-DE">
                <a:solidFill>
                  <a:schemeClr val="bg1"/>
                </a:solidFill>
                <a:latin typeface="Arial" charset="0"/>
              </a:rPr>
              <a:t>Fields</a:t>
            </a:r>
            <a:endParaRPr lang="en-GB">
              <a:solidFill>
                <a:schemeClr val="bg1"/>
              </a:solidFill>
              <a:latin typeface="Arial" charset="0"/>
            </a:endParaRPr>
          </a:p>
        </p:txBody>
      </p:sp>
      <p:cxnSp>
        <p:nvCxnSpPr>
          <p:cNvPr id="19" name="AutoShape 1054"/>
          <p:cNvCxnSpPr>
            <a:cxnSpLocks noChangeShapeType="1"/>
            <a:stCxn id="6" idx="2"/>
            <a:endCxn id="18" idx="1"/>
          </p:cNvCxnSpPr>
          <p:nvPr/>
        </p:nvCxnSpPr>
        <p:spPr bwMode="auto">
          <a:xfrm rot="16200000" flipH="1">
            <a:off x="2033588" y="3085306"/>
            <a:ext cx="1485900" cy="238125"/>
          </a:xfrm>
          <a:prstGeom prst="bentConnector2">
            <a:avLst/>
          </a:prstGeom>
          <a:ln>
            <a:headEnd/>
            <a:tailEnd type="triangle" w="med" len="med"/>
          </a:ln>
          <a:extLst/>
        </p:spPr>
        <p:style>
          <a:lnRef idx="1">
            <a:schemeClr val="accent2"/>
          </a:lnRef>
          <a:fillRef idx="3">
            <a:schemeClr val="accent2"/>
          </a:fillRef>
          <a:effectRef idx="2">
            <a:schemeClr val="accent2"/>
          </a:effectRef>
          <a:fontRef idx="minor">
            <a:schemeClr val="lt1"/>
          </a:fontRef>
        </p:style>
      </p:cxnSp>
      <p:cxnSp>
        <p:nvCxnSpPr>
          <p:cNvPr id="20" name="AutoShape 1067"/>
          <p:cNvCxnSpPr>
            <a:cxnSpLocks noChangeShapeType="1"/>
            <a:stCxn id="18" idx="3"/>
            <a:endCxn id="21" idx="2"/>
          </p:cNvCxnSpPr>
          <p:nvPr/>
        </p:nvCxnSpPr>
        <p:spPr bwMode="auto">
          <a:xfrm flipV="1">
            <a:off x="4343400" y="2394744"/>
            <a:ext cx="838200" cy="1552575"/>
          </a:xfrm>
          <a:prstGeom prst="bentConnector3">
            <a:avLst>
              <a:gd name="adj1" fmla="val 50000"/>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sp>
        <p:nvSpPr>
          <p:cNvPr id="21" name="AutoShape 1043"/>
          <p:cNvSpPr>
            <a:spLocks noChangeArrowheads="1"/>
          </p:cNvSpPr>
          <p:nvPr/>
        </p:nvSpPr>
        <p:spPr bwMode="auto">
          <a:xfrm>
            <a:off x="5181600" y="2299494"/>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sp>
        <p:nvSpPr>
          <p:cNvPr id="22" name="AutoShape 1044"/>
          <p:cNvSpPr>
            <a:spLocks noChangeArrowheads="1"/>
          </p:cNvSpPr>
          <p:nvPr/>
        </p:nvSpPr>
        <p:spPr bwMode="auto">
          <a:xfrm>
            <a:off x="5181600" y="2513806"/>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sp>
        <p:nvSpPr>
          <p:cNvPr id="23" name="AutoShape 1045"/>
          <p:cNvSpPr>
            <a:spLocks noChangeArrowheads="1"/>
          </p:cNvSpPr>
          <p:nvPr/>
        </p:nvSpPr>
        <p:spPr bwMode="auto">
          <a:xfrm>
            <a:off x="5181600" y="2799556"/>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sp>
        <p:nvSpPr>
          <p:cNvPr id="24" name="AutoShape 1033"/>
          <p:cNvSpPr>
            <a:spLocks noChangeArrowheads="1"/>
          </p:cNvSpPr>
          <p:nvPr/>
        </p:nvSpPr>
        <p:spPr bwMode="auto">
          <a:xfrm>
            <a:off x="2895600" y="4290219"/>
            <a:ext cx="1524000" cy="381000"/>
          </a:xfrm>
          <a:prstGeom prst="flowChartProcess">
            <a:avLst/>
          </a:prstGeom>
          <a:ln>
            <a:headEnd type="none" w="sm" len="sm"/>
            <a:tailEnd type="none" w="sm" len="sm"/>
          </a:ln>
          <a:extLst/>
        </p:spPr>
        <p:style>
          <a:lnRef idx="1">
            <a:schemeClr val="accent2"/>
          </a:lnRef>
          <a:fillRef idx="3">
            <a:schemeClr val="accent2"/>
          </a:fillRef>
          <a:effectRef idx="2">
            <a:schemeClr val="accent2"/>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de-DE" dirty="0">
                <a:solidFill>
                  <a:schemeClr val="bg1"/>
                </a:solidFill>
                <a:latin typeface="Arial" charset="0"/>
              </a:rPr>
              <a:t>Properties</a:t>
            </a:r>
            <a:endParaRPr lang="en-GB" dirty="0">
              <a:solidFill>
                <a:schemeClr val="bg1"/>
              </a:solidFill>
              <a:latin typeface="Arial" charset="0"/>
            </a:endParaRPr>
          </a:p>
        </p:txBody>
      </p:sp>
      <p:cxnSp>
        <p:nvCxnSpPr>
          <p:cNvPr id="25" name="AutoShape 1055"/>
          <p:cNvCxnSpPr>
            <a:cxnSpLocks noChangeShapeType="1"/>
            <a:stCxn id="6" idx="2"/>
            <a:endCxn id="24" idx="1"/>
          </p:cNvCxnSpPr>
          <p:nvPr/>
        </p:nvCxnSpPr>
        <p:spPr bwMode="auto">
          <a:xfrm rot="16200000" flipH="1">
            <a:off x="1766888" y="3352006"/>
            <a:ext cx="2019300" cy="238125"/>
          </a:xfrm>
          <a:prstGeom prst="bentConnector2">
            <a:avLst/>
          </a:prstGeom>
          <a:ln>
            <a:headEnd/>
            <a:tailEnd type="triangle" w="med" len="med"/>
          </a:ln>
          <a:extLst/>
        </p:spPr>
        <p:style>
          <a:lnRef idx="1">
            <a:schemeClr val="accent2"/>
          </a:lnRef>
          <a:fillRef idx="3">
            <a:schemeClr val="accent2"/>
          </a:fillRef>
          <a:effectRef idx="2">
            <a:schemeClr val="accent2"/>
          </a:effectRef>
          <a:fontRef idx="minor">
            <a:schemeClr val="lt1"/>
          </a:fontRef>
        </p:style>
      </p:cxnSp>
      <p:cxnSp>
        <p:nvCxnSpPr>
          <p:cNvPr id="26" name="AutoShape 1064"/>
          <p:cNvCxnSpPr>
            <a:cxnSpLocks noChangeShapeType="1"/>
            <a:stCxn id="24" idx="3"/>
            <a:endCxn id="27" idx="2"/>
          </p:cNvCxnSpPr>
          <p:nvPr/>
        </p:nvCxnSpPr>
        <p:spPr bwMode="auto">
          <a:xfrm flipV="1">
            <a:off x="4419600" y="3109119"/>
            <a:ext cx="762000" cy="1371600"/>
          </a:xfrm>
          <a:prstGeom prst="bentConnector3">
            <a:avLst>
              <a:gd name="adj1" fmla="val 50000"/>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sp>
        <p:nvSpPr>
          <p:cNvPr id="27" name="AutoShape 1046"/>
          <p:cNvSpPr>
            <a:spLocks noChangeArrowheads="1"/>
          </p:cNvSpPr>
          <p:nvPr/>
        </p:nvSpPr>
        <p:spPr bwMode="auto">
          <a:xfrm>
            <a:off x="5181600" y="3013869"/>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sp>
        <p:nvSpPr>
          <p:cNvPr id="28" name="AutoShape 1034"/>
          <p:cNvSpPr>
            <a:spLocks noChangeArrowheads="1"/>
          </p:cNvSpPr>
          <p:nvPr/>
        </p:nvSpPr>
        <p:spPr bwMode="auto">
          <a:xfrm>
            <a:off x="2895600" y="4823619"/>
            <a:ext cx="1600200" cy="381000"/>
          </a:xfrm>
          <a:prstGeom prst="flowChartProcess">
            <a:avLst/>
          </a:prstGeom>
          <a:ln>
            <a:headEnd type="none" w="sm" len="sm"/>
            <a:tailEnd type="none" w="sm" len="sm"/>
          </a:ln>
          <a:extLst/>
        </p:spPr>
        <p:style>
          <a:lnRef idx="1">
            <a:schemeClr val="accent2"/>
          </a:lnRef>
          <a:fillRef idx="3">
            <a:schemeClr val="accent2"/>
          </a:fillRef>
          <a:effectRef idx="2">
            <a:schemeClr val="accent2"/>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de-DE" dirty="0">
                <a:solidFill>
                  <a:schemeClr val="bg1"/>
                </a:solidFill>
                <a:latin typeface="Arial" charset="0"/>
              </a:rPr>
              <a:t>Constructors</a:t>
            </a:r>
            <a:endParaRPr lang="en-GB" dirty="0">
              <a:solidFill>
                <a:schemeClr val="bg1"/>
              </a:solidFill>
              <a:latin typeface="Arial" charset="0"/>
            </a:endParaRPr>
          </a:p>
        </p:txBody>
      </p:sp>
      <p:cxnSp>
        <p:nvCxnSpPr>
          <p:cNvPr id="29" name="AutoShape 1056"/>
          <p:cNvCxnSpPr>
            <a:cxnSpLocks noChangeShapeType="1"/>
            <a:stCxn id="6" idx="2"/>
            <a:endCxn id="28" idx="1"/>
          </p:cNvCxnSpPr>
          <p:nvPr/>
        </p:nvCxnSpPr>
        <p:spPr bwMode="auto">
          <a:xfrm rot="16200000" flipH="1">
            <a:off x="1500188" y="3618706"/>
            <a:ext cx="2552700" cy="238125"/>
          </a:xfrm>
          <a:prstGeom prst="bentConnector2">
            <a:avLst/>
          </a:prstGeom>
          <a:ln>
            <a:headEnd/>
            <a:tailEnd type="triangle" w="med" len="med"/>
          </a:ln>
          <a:extLst/>
        </p:spPr>
        <p:style>
          <a:lnRef idx="1">
            <a:schemeClr val="accent2"/>
          </a:lnRef>
          <a:fillRef idx="3">
            <a:schemeClr val="accent2"/>
          </a:fillRef>
          <a:effectRef idx="2">
            <a:schemeClr val="accent2"/>
          </a:effectRef>
          <a:fontRef idx="minor">
            <a:schemeClr val="lt1"/>
          </a:fontRef>
        </p:style>
      </p:cxnSp>
      <p:cxnSp>
        <p:nvCxnSpPr>
          <p:cNvPr id="30" name="AutoShape 1059"/>
          <p:cNvCxnSpPr>
            <a:cxnSpLocks noChangeShapeType="1"/>
            <a:stCxn id="28" idx="3"/>
            <a:endCxn id="31" idx="2"/>
          </p:cNvCxnSpPr>
          <p:nvPr/>
        </p:nvCxnSpPr>
        <p:spPr bwMode="auto">
          <a:xfrm flipV="1">
            <a:off x="4495800" y="4323556"/>
            <a:ext cx="685800" cy="690563"/>
          </a:xfrm>
          <a:prstGeom prst="bentConnector3">
            <a:avLst>
              <a:gd name="adj1" fmla="val 50000"/>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sp>
        <p:nvSpPr>
          <p:cNvPr id="31" name="AutoShape 1047"/>
          <p:cNvSpPr>
            <a:spLocks noChangeArrowheads="1"/>
          </p:cNvSpPr>
          <p:nvPr/>
        </p:nvSpPr>
        <p:spPr bwMode="auto">
          <a:xfrm>
            <a:off x="5181600" y="4228306"/>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sp>
        <p:nvSpPr>
          <p:cNvPr id="32" name="AutoShape 1051"/>
          <p:cNvSpPr>
            <a:spLocks noChangeArrowheads="1"/>
          </p:cNvSpPr>
          <p:nvPr/>
        </p:nvSpPr>
        <p:spPr bwMode="auto">
          <a:xfrm>
            <a:off x="3324225" y="5331619"/>
            <a:ext cx="1371600" cy="381000"/>
          </a:xfrm>
          <a:prstGeom prst="flowChartProcess">
            <a:avLst/>
          </a:prstGeom>
          <a:ln>
            <a:headEnd type="none" w="sm" len="sm"/>
            <a:tailEnd type="none" w="sm" len="sm"/>
          </a:ln>
          <a:extLst/>
        </p:spPr>
        <p:style>
          <a:lnRef idx="1">
            <a:schemeClr val="accent2"/>
          </a:lnRef>
          <a:fillRef idx="3">
            <a:schemeClr val="accent2"/>
          </a:fillRef>
          <a:effectRef idx="2">
            <a:schemeClr val="accent2"/>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de-DE" dirty="0">
                <a:solidFill>
                  <a:schemeClr val="bg1"/>
                </a:solidFill>
                <a:latin typeface="Arial" charset="0"/>
              </a:rPr>
              <a:t>Parameters</a:t>
            </a:r>
            <a:endParaRPr lang="en-GB" dirty="0">
              <a:solidFill>
                <a:schemeClr val="bg1"/>
              </a:solidFill>
              <a:latin typeface="Arial" charset="0"/>
            </a:endParaRPr>
          </a:p>
        </p:txBody>
      </p:sp>
      <p:cxnSp>
        <p:nvCxnSpPr>
          <p:cNvPr id="33" name="AutoShape 1057"/>
          <p:cNvCxnSpPr>
            <a:cxnSpLocks noChangeShapeType="1"/>
            <a:stCxn id="28" idx="2"/>
            <a:endCxn id="32" idx="1"/>
          </p:cNvCxnSpPr>
          <p:nvPr/>
        </p:nvCxnSpPr>
        <p:spPr bwMode="auto">
          <a:xfrm rot="5400000">
            <a:off x="3351213" y="5177631"/>
            <a:ext cx="317500" cy="371475"/>
          </a:xfrm>
          <a:prstGeom prst="bentConnector4">
            <a:avLst>
              <a:gd name="adj1" fmla="val 20000"/>
              <a:gd name="adj2" fmla="val 161539"/>
            </a:avLst>
          </a:prstGeom>
          <a:ln>
            <a:headEnd/>
            <a:tailEnd type="triangle" w="med" len="med"/>
          </a:ln>
          <a:extLst/>
        </p:spPr>
        <p:style>
          <a:lnRef idx="1">
            <a:schemeClr val="accent2"/>
          </a:lnRef>
          <a:fillRef idx="3">
            <a:schemeClr val="accent2"/>
          </a:fillRef>
          <a:effectRef idx="2">
            <a:schemeClr val="accent2"/>
          </a:effectRef>
          <a:fontRef idx="minor">
            <a:schemeClr val="lt1"/>
          </a:fontRef>
        </p:style>
      </p:cxnSp>
      <p:cxnSp>
        <p:nvCxnSpPr>
          <p:cNvPr id="34" name="AutoShape 1061"/>
          <p:cNvCxnSpPr>
            <a:cxnSpLocks noChangeShapeType="1"/>
            <a:stCxn id="32" idx="3"/>
            <a:endCxn id="36" idx="4"/>
          </p:cNvCxnSpPr>
          <p:nvPr/>
        </p:nvCxnSpPr>
        <p:spPr bwMode="auto">
          <a:xfrm flipV="1">
            <a:off x="4695825" y="4633119"/>
            <a:ext cx="2600325" cy="889000"/>
          </a:xfrm>
          <a:prstGeom prst="bentConnector2">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cxnSp>
        <p:nvCxnSpPr>
          <p:cNvPr id="35" name="AutoShape 1062"/>
          <p:cNvCxnSpPr>
            <a:cxnSpLocks noChangeShapeType="1"/>
            <a:stCxn id="32" idx="3"/>
            <a:endCxn id="37" idx="4"/>
          </p:cNvCxnSpPr>
          <p:nvPr/>
        </p:nvCxnSpPr>
        <p:spPr bwMode="auto">
          <a:xfrm flipV="1">
            <a:off x="4695825" y="4633119"/>
            <a:ext cx="3457575" cy="889000"/>
          </a:xfrm>
          <a:prstGeom prst="bentConnector2">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sp>
        <p:nvSpPr>
          <p:cNvPr id="36" name="AutoShape 1048"/>
          <p:cNvSpPr>
            <a:spLocks noChangeArrowheads="1"/>
          </p:cNvSpPr>
          <p:nvPr/>
        </p:nvSpPr>
        <p:spPr bwMode="auto">
          <a:xfrm>
            <a:off x="7181850" y="4442619"/>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sp>
        <p:nvSpPr>
          <p:cNvPr id="37" name="AutoShape 1049"/>
          <p:cNvSpPr>
            <a:spLocks noChangeArrowheads="1"/>
          </p:cNvSpPr>
          <p:nvPr/>
        </p:nvSpPr>
        <p:spPr bwMode="auto">
          <a:xfrm>
            <a:off x="8039100" y="4442619"/>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sp>
        <p:nvSpPr>
          <p:cNvPr id="38" name="AutoShape 1035"/>
          <p:cNvSpPr>
            <a:spLocks noChangeArrowheads="1"/>
          </p:cNvSpPr>
          <p:nvPr/>
        </p:nvSpPr>
        <p:spPr bwMode="auto">
          <a:xfrm>
            <a:off x="2895600" y="5799931"/>
            <a:ext cx="1676400" cy="381000"/>
          </a:xfrm>
          <a:prstGeom prst="flowChartProcess">
            <a:avLst/>
          </a:prstGeom>
          <a:ln>
            <a:headEnd type="none" w="sm" len="sm"/>
            <a:tailEnd type="none" w="sm" len="sm"/>
          </a:ln>
          <a:extLst/>
        </p:spPr>
        <p:style>
          <a:lnRef idx="1">
            <a:schemeClr val="accent2"/>
          </a:lnRef>
          <a:fillRef idx="3">
            <a:schemeClr val="accent2"/>
          </a:fillRef>
          <a:effectRef idx="2">
            <a:schemeClr val="accent2"/>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r>
              <a:rPr lang="de-DE">
                <a:solidFill>
                  <a:schemeClr val="bg1"/>
                </a:solidFill>
                <a:latin typeface="Arial" charset="0"/>
              </a:rPr>
              <a:t>Methods</a:t>
            </a:r>
            <a:endParaRPr lang="en-GB">
              <a:solidFill>
                <a:schemeClr val="bg1"/>
              </a:solidFill>
              <a:latin typeface="Arial" charset="0"/>
            </a:endParaRPr>
          </a:p>
        </p:txBody>
      </p:sp>
      <p:cxnSp>
        <p:nvCxnSpPr>
          <p:cNvPr id="39" name="AutoShape 1058"/>
          <p:cNvCxnSpPr>
            <a:cxnSpLocks noChangeShapeType="1"/>
            <a:stCxn id="6" idx="2"/>
            <a:endCxn id="38" idx="1"/>
          </p:cNvCxnSpPr>
          <p:nvPr/>
        </p:nvCxnSpPr>
        <p:spPr bwMode="auto">
          <a:xfrm rot="16200000" flipH="1">
            <a:off x="1012032" y="4106862"/>
            <a:ext cx="3529012" cy="238125"/>
          </a:xfrm>
          <a:prstGeom prst="bentConnector2">
            <a:avLst/>
          </a:prstGeom>
          <a:ln>
            <a:headEnd/>
            <a:tailEnd type="triangle" w="med" len="med"/>
          </a:ln>
          <a:extLst/>
        </p:spPr>
        <p:style>
          <a:lnRef idx="1">
            <a:schemeClr val="accent2"/>
          </a:lnRef>
          <a:fillRef idx="3">
            <a:schemeClr val="accent2"/>
          </a:fillRef>
          <a:effectRef idx="2">
            <a:schemeClr val="accent2"/>
          </a:effectRef>
          <a:fontRef idx="minor">
            <a:schemeClr val="lt1"/>
          </a:fontRef>
        </p:style>
      </p:cxnSp>
      <p:cxnSp>
        <p:nvCxnSpPr>
          <p:cNvPr id="40" name="AutoShape 1063"/>
          <p:cNvCxnSpPr>
            <a:cxnSpLocks noChangeShapeType="1"/>
            <a:stCxn id="38" idx="3"/>
            <a:endCxn id="41" idx="2"/>
          </p:cNvCxnSpPr>
          <p:nvPr/>
        </p:nvCxnSpPr>
        <p:spPr bwMode="auto">
          <a:xfrm flipV="1">
            <a:off x="4572000" y="5323681"/>
            <a:ext cx="609600" cy="666750"/>
          </a:xfrm>
          <a:prstGeom prst="bentConnector3">
            <a:avLst>
              <a:gd name="adj1" fmla="val 50000"/>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sp>
        <p:nvSpPr>
          <p:cNvPr id="41" name="AutoShape 1050"/>
          <p:cNvSpPr>
            <a:spLocks noChangeArrowheads="1"/>
          </p:cNvSpPr>
          <p:nvPr/>
        </p:nvSpPr>
        <p:spPr bwMode="auto">
          <a:xfrm>
            <a:off x="5181600" y="5228431"/>
            <a:ext cx="228600" cy="190500"/>
          </a:xfrm>
          <a:prstGeom prst="flowChartConnector">
            <a:avLst/>
          </a:prstGeom>
          <a:ln>
            <a:headEnd/>
            <a:tailEnd/>
          </a:ln>
          <a:extLst/>
        </p:spPr>
        <p:style>
          <a:lnRef idx="1">
            <a:schemeClr val="accent1"/>
          </a:lnRef>
          <a:fillRef idx="3">
            <a:schemeClr val="accent1"/>
          </a:fillRef>
          <a:effectRef idx="2">
            <a:schemeClr val="accent1"/>
          </a:effectRef>
          <a:fontRef idx="minor">
            <a:schemeClr val="lt1"/>
          </a:fontRef>
        </p:style>
        <p:txBody>
          <a:bodyPr wrap="none"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fontAlgn="auto">
              <a:spcBef>
                <a:spcPts val="0"/>
              </a:spcBef>
              <a:spcAft>
                <a:spcPts val="0"/>
              </a:spcAft>
              <a:defRPr/>
            </a:pPr>
            <a:endParaRPr lang="en-ZA"/>
          </a:p>
        </p:txBody>
      </p:sp>
      <p:cxnSp>
        <p:nvCxnSpPr>
          <p:cNvPr id="42" name="AutoShape 1071"/>
          <p:cNvCxnSpPr>
            <a:cxnSpLocks noChangeShapeType="1"/>
            <a:stCxn id="6" idx="3"/>
            <a:endCxn id="11" idx="2"/>
          </p:cNvCxnSpPr>
          <p:nvPr/>
        </p:nvCxnSpPr>
        <p:spPr bwMode="auto">
          <a:xfrm flipV="1">
            <a:off x="3419475" y="1608931"/>
            <a:ext cx="1619250" cy="661988"/>
          </a:xfrm>
          <a:prstGeom prst="bentConnector3">
            <a:avLst>
              <a:gd name="adj1" fmla="val 50000"/>
            </a:avLst>
          </a:prstGeom>
          <a:noFill/>
          <a:ln w="38100" cap="rnd">
            <a:solidFill>
              <a:schemeClr val="accent2"/>
            </a:solidFill>
            <a:prstDash val="sysDot"/>
            <a:miter lim="800000"/>
            <a:headEnd/>
            <a:tailEnd type="none" w="sm" len="sm"/>
          </a:ln>
          <a:extLst>
            <a:ext uri="{909E8E84-426E-40DD-AFC4-6F175D3DCCD1}">
              <a14:hiddenFill xmlns:a14="http://schemas.microsoft.com/office/drawing/2010/main">
                <a:noFill/>
              </a14:hiddenFill>
            </a:ext>
          </a:extLst>
        </p:spPr>
      </p:cxnSp>
      <p:cxnSp>
        <p:nvCxnSpPr>
          <p:cNvPr id="43" name="AutoShape 1072"/>
          <p:cNvCxnSpPr>
            <a:cxnSpLocks noChangeShapeType="1"/>
            <a:endCxn id="6" idx="0"/>
          </p:cNvCxnSpPr>
          <p:nvPr/>
        </p:nvCxnSpPr>
        <p:spPr bwMode="auto">
          <a:xfrm rot="10800000">
            <a:off x="2657475" y="2080419"/>
            <a:ext cx="5818188" cy="3592512"/>
          </a:xfrm>
          <a:prstGeom prst="curvedConnector4">
            <a:avLst>
              <a:gd name="adj1" fmla="val -28296"/>
              <a:gd name="adj2" fmla="val 131856"/>
            </a:avLst>
          </a:prstGeom>
          <a:ln w="76200">
            <a:prstDash val="sysDot"/>
            <a:headEnd/>
            <a:tailEnd type="triangle" w="med" len="med"/>
          </a:ln>
          <a:ex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262629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11" name="Group 7"/>
          <p:cNvGrpSpPr>
            <a:grpSpLocks/>
          </p:cNvGrpSpPr>
          <p:nvPr/>
        </p:nvGrpSpPr>
        <p:grpSpPr bwMode="auto">
          <a:xfrm>
            <a:off x="2667001" y="2057400"/>
            <a:ext cx="7019925" cy="800100"/>
            <a:chOff x="480" y="912"/>
            <a:chExt cx="4422" cy="504"/>
          </a:xfrm>
        </p:grpSpPr>
        <p:sp>
          <p:nvSpPr>
            <p:cNvPr id="98312" name="WordArt 8"/>
            <p:cNvSpPr>
              <a:spLocks noChangeArrowheads="1" noChangeShapeType="1" noTextEdit="1"/>
            </p:cNvSpPr>
            <p:nvPr/>
          </p:nvSpPr>
          <p:spPr bwMode="auto">
            <a:xfrm>
              <a:off x="480" y="912"/>
              <a:ext cx="912" cy="43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kern="10" spc="480">
                  <a:gradFill rotWithShape="0">
                    <a:gsLst>
                      <a:gs pos="0">
                        <a:srgbClr val="AAAAAA"/>
                      </a:gs>
                      <a:gs pos="100000">
                        <a:srgbClr val="FFFFFF"/>
                      </a:gs>
                    </a:gsLst>
                    <a:lin ang="5400000" scaled="1"/>
                  </a:gradFill>
                  <a:effectLst>
                    <a:outerShdw dist="45791" dir="3378596" algn="ctr" rotWithShape="0">
                      <a:srgbClr val="4D4D4D"/>
                    </a:outerShdw>
                  </a:effectLst>
                  <a:latin typeface="Comic Sans MS" panose="030F0702030302020204" pitchFamily="66" charset="0"/>
                </a:rPr>
                <a:t>Dll - </a:t>
              </a:r>
              <a:endParaRPr lang="ru-RU" kern="10" spc="480">
                <a:gradFill rotWithShape="0">
                  <a:gsLst>
                    <a:gs pos="0">
                      <a:srgbClr val="AAAAAA"/>
                    </a:gs>
                    <a:gs pos="100000">
                      <a:srgbClr val="FFFFFF"/>
                    </a:gs>
                  </a:gsLst>
                  <a:lin ang="5400000" scaled="1"/>
                </a:gradFill>
                <a:effectLst>
                  <a:outerShdw dist="45791" dir="3378596" algn="ctr" rotWithShape="0">
                    <a:srgbClr val="4D4D4D"/>
                  </a:outerShdw>
                </a:effectLst>
                <a:latin typeface="Comic Sans MS" panose="030F0702030302020204" pitchFamily="66" charset="0"/>
              </a:endParaRPr>
            </a:p>
          </p:txBody>
        </p:sp>
        <p:sp>
          <p:nvSpPr>
            <p:cNvPr id="98313" name="WordArt 9"/>
            <p:cNvSpPr>
              <a:spLocks noChangeArrowheads="1" noChangeShapeType="1" noTextEdit="1"/>
            </p:cNvSpPr>
            <p:nvPr/>
          </p:nvSpPr>
          <p:spPr bwMode="auto">
            <a:xfrm>
              <a:off x="1584" y="1008"/>
              <a:ext cx="3318" cy="40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atin typeface="Arial Black" panose="020B0A04020102020204" pitchFamily="34" charset="0"/>
                </a:rPr>
                <a:t>Dynamic Link Library</a:t>
              </a:r>
              <a:endParaRPr lang="ru-RU" sz="36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atin typeface="Arial Black" panose="020B0A04020102020204" pitchFamily="34" charset="0"/>
              </a:endParaRPr>
            </a:p>
          </p:txBody>
        </p:sp>
      </p:grpSp>
      <p:sp>
        <p:nvSpPr>
          <p:cNvPr id="98316" name="Rectangle 12"/>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dirty="0" err="1">
                <a:solidFill>
                  <a:schemeClr val="tx2"/>
                </a:solidFill>
                <a:latin typeface="Tahoma" panose="020B0604030504040204" pitchFamily="34" charset="0"/>
              </a:rPr>
              <a:t>DllImport</a:t>
            </a:r>
            <a:r>
              <a:rPr lang="en-US" altLang="ru-RU" sz="4400" dirty="0">
                <a:solidFill>
                  <a:schemeClr val="tx2"/>
                </a:solidFill>
                <a:latin typeface="Tahoma" panose="020B0604030504040204" pitchFamily="34" charset="0"/>
              </a:rPr>
              <a:t> Attribute </a:t>
            </a:r>
          </a:p>
        </p:txBody>
      </p:sp>
      <p:sp>
        <p:nvSpPr>
          <p:cNvPr id="98320" name="Rectangle 16"/>
          <p:cNvSpPr>
            <a:spLocks noGrp="1" noChangeArrowheads="1"/>
          </p:cNvSpPr>
          <p:nvPr>
            <p:ph type="body" idx="1"/>
          </p:nvPr>
        </p:nvSpPr>
        <p:spPr>
          <a:xfrm>
            <a:off x="2438400" y="3124200"/>
            <a:ext cx="7772400" cy="3276600"/>
          </a:xfrm>
        </p:spPr>
        <p:txBody>
          <a:bodyPr/>
          <a:lstStyle/>
          <a:p>
            <a:r>
              <a:rPr lang="en-US" altLang="ru-RU" dirty="0">
                <a:cs typeface="Times New Roman" panose="02020603050405020304" pitchFamily="18" charset="0"/>
              </a:rPr>
              <a:t>Windows developers can package code and distribute for reuse</a:t>
            </a:r>
          </a:p>
          <a:p>
            <a:r>
              <a:rPr lang="en-US" altLang="ru-RU" dirty="0">
                <a:cs typeface="Times New Roman" panose="02020603050405020304" pitchFamily="18" charset="0"/>
              </a:rPr>
              <a:t>C# provides the </a:t>
            </a:r>
            <a:r>
              <a:rPr lang="en-US" altLang="ru-RU" dirty="0" err="1">
                <a:cs typeface="Times New Roman" panose="02020603050405020304" pitchFamily="18" charset="0"/>
              </a:rPr>
              <a:t>DllImport</a:t>
            </a:r>
            <a:r>
              <a:rPr lang="en-US" altLang="ru-RU" dirty="0">
                <a:cs typeface="Times New Roman" panose="02020603050405020304" pitchFamily="18" charset="0"/>
              </a:rPr>
              <a:t> attribute for interoperability with Windows DLLs</a:t>
            </a:r>
          </a:p>
          <a:p>
            <a:r>
              <a:rPr lang="en-US" altLang="ru-RU" dirty="0">
                <a:cs typeface="Times New Roman" panose="02020603050405020304" pitchFamily="18" charset="0"/>
              </a:rPr>
              <a:t>Used to interoperate with code in unmanaged </a:t>
            </a:r>
            <a:br>
              <a:rPr lang="en-US" altLang="ru-RU" dirty="0">
                <a:cs typeface="Times New Roman" panose="02020603050405020304" pitchFamily="18" charset="0"/>
              </a:rPr>
            </a:br>
            <a:r>
              <a:rPr lang="en-US" altLang="ru-RU" dirty="0">
                <a:cs typeface="Times New Roman" panose="02020603050405020304" pitchFamily="18" charset="0"/>
              </a:rPr>
              <a:t>and legacy components</a:t>
            </a:r>
          </a:p>
          <a:p>
            <a:pPr>
              <a:buFont typeface="Wingdings" panose="05000000000000000000" pitchFamily="2" charset="2"/>
              <a:buNone/>
            </a:pPr>
            <a:endParaRPr lang="en-US" altLang="ru-RU" dirty="0">
              <a:cs typeface="Times New Roman" panose="02020603050405020304" pitchFamily="18" charset="0"/>
            </a:endParaRPr>
          </a:p>
        </p:txBody>
      </p:sp>
    </p:spTree>
    <p:extLst>
      <p:ext uri="{BB962C8B-B14F-4D97-AF65-F5344CB8AC3E}">
        <p14:creationId xmlns:p14="http://schemas.microsoft.com/office/powerpoint/2010/main" val="3938866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8311"/>
                                        </p:tgtEl>
                                        <p:attrNameLst>
                                          <p:attrName>style.visibility</p:attrName>
                                        </p:attrNameLst>
                                      </p:cBhvr>
                                      <p:to>
                                        <p:strVal val="visible"/>
                                      </p:to>
                                    </p:set>
                                    <p:animEffect transition="in" filter="wipe(left)">
                                      <p:cBhvr>
                                        <p:cTn id="7" dur="500"/>
                                        <p:tgtEl>
                                          <p:spTgt spid="98311"/>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98320">
                                            <p:txEl>
                                              <p:pRg st="0" end="0"/>
                                            </p:txEl>
                                          </p:spTgt>
                                        </p:tgtEl>
                                        <p:attrNameLst>
                                          <p:attrName>style.visibility</p:attrName>
                                        </p:attrNameLst>
                                      </p:cBhvr>
                                      <p:to>
                                        <p:strVal val="visible"/>
                                      </p:to>
                                    </p:set>
                                    <p:animEffect transition="in" filter="fade">
                                      <p:cBhvr>
                                        <p:cTn id="11" dur="1000"/>
                                        <p:tgtEl>
                                          <p:spTgt spid="98320">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8320">
                                            <p:txEl>
                                              <p:pRg st="1" end="1"/>
                                            </p:txEl>
                                          </p:spTgt>
                                        </p:tgtEl>
                                        <p:attrNameLst>
                                          <p:attrName>style.visibility</p:attrName>
                                        </p:attrNameLst>
                                      </p:cBhvr>
                                      <p:to>
                                        <p:strVal val="visible"/>
                                      </p:to>
                                    </p:set>
                                    <p:animEffect transition="in" filter="fade">
                                      <p:cBhvr>
                                        <p:cTn id="14" dur="1000"/>
                                        <p:tgtEl>
                                          <p:spTgt spid="98320">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8320">
                                            <p:txEl>
                                              <p:pRg st="2" end="2"/>
                                            </p:txEl>
                                          </p:spTgt>
                                        </p:tgtEl>
                                        <p:attrNameLst>
                                          <p:attrName>style.visibility</p:attrName>
                                        </p:attrNameLst>
                                      </p:cBhvr>
                                      <p:to>
                                        <p:strVal val="visible"/>
                                      </p:to>
                                    </p:set>
                                    <p:animEffect transition="in" filter="fade">
                                      <p:cBhvr>
                                        <p:cTn id="17" dur="1000"/>
                                        <p:tgtEl>
                                          <p:spTgt spid="983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8" name="Rectangle 10"/>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dirty="0" err="1">
                <a:solidFill>
                  <a:schemeClr val="tx2"/>
                </a:solidFill>
                <a:latin typeface="Tahoma" panose="020B0604030504040204" pitchFamily="34" charset="0"/>
              </a:rPr>
              <a:t>DllImport</a:t>
            </a:r>
            <a:r>
              <a:rPr lang="en-US" altLang="ru-RU" sz="4400" dirty="0">
                <a:solidFill>
                  <a:schemeClr val="tx2"/>
                </a:solidFill>
                <a:latin typeface="Tahoma" panose="020B0604030504040204" pitchFamily="34" charset="0"/>
              </a:rPr>
              <a:t> </a:t>
            </a:r>
            <a:r>
              <a:rPr lang="en-US" altLang="ru-RU" sz="4400" dirty="0" smtClean="0">
                <a:solidFill>
                  <a:schemeClr val="tx2"/>
                </a:solidFill>
                <a:latin typeface="Tahoma" panose="020B0604030504040204" pitchFamily="34" charset="0"/>
              </a:rPr>
              <a:t>Attribute</a:t>
            </a:r>
            <a:endParaRPr lang="en-US" altLang="ru-RU" sz="4400" dirty="0">
              <a:solidFill>
                <a:schemeClr val="tx2"/>
              </a:solidFill>
              <a:latin typeface="Tahoma" panose="020B0604030504040204" pitchFamily="34" charset="0"/>
            </a:endParaRPr>
          </a:p>
        </p:txBody>
      </p:sp>
      <p:sp>
        <p:nvSpPr>
          <p:cNvPr id="99340" name="Rectangle 12"/>
          <p:cNvSpPr>
            <a:spLocks noGrp="1" noChangeArrowheads="1"/>
          </p:cNvSpPr>
          <p:nvPr>
            <p:ph type="body" idx="1"/>
          </p:nvPr>
        </p:nvSpPr>
        <p:spPr>
          <a:xfrm>
            <a:off x="2362200" y="2017713"/>
            <a:ext cx="7772400" cy="4114800"/>
          </a:xfrm>
        </p:spPr>
        <p:txBody>
          <a:bodyPr/>
          <a:lstStyle/>
          <a:p>
            <a:r>
              <a:rPr lang="en-US" altLang="ru-RU">
                <a:cs typeface="Times New Roman" panose="02020603050405020304" pitchFamily="18" charset="0"/>
              </a:rPr>
              <a:t>Unmanaged code refers to code generated outside .NET</a:t>
            </a:r>
          </a:p>
          <a:p>
            <a:r>
              <a:rPr lang="en-GB" altLang="ru-RU"/>
              <a:t>The methods contained within these DLLs can be called within C# programs using the DllImport attribute.</a:t>
            </a:r>
            <a:r>
              <a:rPr lang="en-US" altLang="ru-RU"/>
              <a:t> </a:t>
            </a:r>
          </a:p>
          <a:p>
            <a:r>
              <a:rPr lang="en-US" altLang="ru-RU">
                <a:cs typeface="Times New Roman" panose="02020603050405020304" pitchFamily="18" charset="0"/>
              </a:rPr>
              <a:t>While working with legacy code, we need to import the  System.Runtime.InteropServices namespace</a:t>
            </a:r>
          </a:p>
        </p:txBody>
      </p:sp>
    </p:spTree>
    <p:extLst>
      <p:ext uri="{BB962C8B-B14F-4D97-AF65-F5344CB8AC3E}">
        <p14:creationId xmlns:p14="http://schemas.microsoft.com/office/powerpoint/2010/main" val="29157895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lgn="ctr"/>
            <a:r>
              <a:rPr lang="en-US" altLang="ru-RU" dirty="0" err="1"/>
              <a:t>DllImport</a:t>
            </a:r>
            <a:r>
              <a:rPr lang="en-US" altLang="ru-RU" dirty="0"/>
              <a:t> </a:t>
            </a:r>
            <a:r>
              <a:rPr lang="en-US" altLang="ru-RU" dirty="0" smtClean="0"/>
              <a:t>Attribute</a:t>
            </a:r>
            <a:endParaRPr lang="en-US" altLang="ru-RU" dirty="0"/>
          </a:p>
        </p:txBody>
      </p:sp>
      <p:sp>
        <p:nvSpPr>
          <p:cNvPr id="154627" name="Rectangle 3"/>
          <p:cNvSpPr>
            <a:spLocks noGrp="1" noChangeArrowheads="1"/>
          </p:cNvSpPr>
          <p:nvPr>
            <p:ph type="body" idx="1"/>
          </p:nvPr>
        </p:nvSpPr>
        <p:spPr>
          <a:xfrm>
            <a:off x="2706688" y="2017714"/>
            <a:ext cx="7772400" cy="4840287"/>
          </a:xfrm>
        </p:spPr>
        <p:txBody>
          <a:bodyPr>
            <a:normAutofit fontScale="92500" lnSpcReduction="20000"/>
          </a:bodyPr>
          <a:lstStyle/>
          <a:p>
            <a:pPr>
              <a:lnSpc>
                <a:spcPct val="80000"/>
              </a:lnSpc>
              <a:buFont typeface="Wingdings" panose="05000000000000000000" pitchFamily="2" charset="2"/>
              <a:buNone/>
            </a:pPr>
            <a:r>
              <a:rPr lang="en-US" altLang="ru-RU" sz="1800" dirty="0">
                <a:latin typeface="Courier New" panose="02070309020205020404" pitchFamily="49" charset="0"/>
              </a:rPr>
              <a:t>using System;</a:t>
            </a:r>
            <a:endParaRPr lang="en-US" altLang="ru-RU" sz="1800" b="1" dirty="0">
              <a:latin typeface="Courier New" panose="02070309020205020404" pitchFamily="49" charset="0"/>
            </a:endParaRPr>
          </a:p>
          <a:p>
            <a:pPr>
              <a:lnSpc>
                <a:spcPct val="80000"/>
              </a:lnSpc>
              <a:buFont typeface="Wingdings" panose="05000000000000000000" pitchFamily="2" charset="2"/>
              <a:buNone/>
            </a:pPr>
            <a:r>
              <a:rPr lang="en-US" altLang="ru-RU" sz="1800" b="1" dirty="0">
                <a:latin typeface="Courier New" panose="02070309020205020404" pitchFamily="49" charset="0"/>
              </a:rPr>
              <a:t>using </a:t>
            </a:r>
            <a:r>
              <a:rPr lang="en-US" altLang="ru-RU" sz="1800" b="1" dirty="0" err="1">
                <a:latin typeface="Courier New" panose="02070309020205020404" pitchFamily="49" charset="0"/>
              </a:rPr>
              <a:t>System.Runtime.InteropServices</a:t>
            </a:r>
            <a:r>
              <a:rPr lang="en-US" altLang="ru-RU" sz="1800" b="1" dirty="0">
                <a:latin typeface="Courier New" panose="02070309020205020404" pitchFamily="49" charset="0"/>
              </a:rPr>
              <a:t>;</a:t>
            </a:r>
            <a:endParaRPr lang="en-US"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namespace </a:t>
            </a:r>
            <a:r>
              <a:rPr lang="en-US" altLang="ru-RU" sz="1800" dirty="0" err="1">
                <a:latin typeface="Courier New" panose="02070309020205020404" pitchFamily="49" charset="0"/>
              </a:rPr>
              <a:t>AdvancedDotNet</a:t>
            </a:r>
            <a:endParaRPr lang="en-US"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a:t>
            </a:r>
          </a:p>
          <a:p>
            <a:pPr>
              <a:lnSpc>
                <a:spcPct val="80000"/>
              </a:lnSpc>
              <a:buFont typeface="Wingdings" panose="05000000000000000000" pitchFamily="2" charset="2"/>
              <a:buNone/>
            </a:pPr>
            <a:r>
              <a:rPr lang="en-US" altLang="ru-RU" sz="1800" dirty="0">
                <a:latin typeface="Courier New" panose="02070309020205020404" pitchFamily="49" charset="0"/>
              </a:rPr>
              <a:t>	class AttrEx4</a:t>
            </a:r>
          </a:p>
          <a:p>
            <a:pPr>
              <a:lnSpc>
                <a:spcPct val="80000"/>
              </a:lnSpc>
              <a:buFont typeface="Wingdings" panose="05000000000000000000" pitchFamily="2" charset="2"/>
              <a:buNone/>
            </a:pPr>
            <a:r>
              <a:rPr lang="en-US" altLang="ru-RU" sz="1800" dirty="0">
                <a:latin typeface="Courier New" panose="02070309020205020404" pitchFamily="49" charset="0"/>
              </a:rPr>
              <a:t>	{</a:t>
            </a:r>
            <a:endParaRPr lang="en-US" altLang="ru-RU" sz="1800" b="1" dirty="0">
              <a:latin typeface="Courier New" panose="02070309020205020404" pitchFamily="49" charset="0"/>
            </a:endParaRPr>
          </a:p>
          <a:p>
            <a:pPr>
              <a:lnSpc>
                <a:spcPct val="80000"/>
              </a:lnSpc>
              <a:buFont typeface="Wingdings" panose="05000000000000000000" pitchFamily="2" charset="2"/>
              <a:buNone/>
            </a:pPr>
            <a:r>
              <a:rPr lang="en-US" altLang="ru-RU" sz="1800" b="1" dirty="0">
                <a:latin typeface="Courier New" panose="02070309020205020404" pitchFamily="49" charset="0"/>
              </a:rPr>
              <a:t>		</a:t>
            </a:r>
            <a:r>
              <a:rPr lang="en-US" altLang="ru-RU" sz="1800" dirty="0">
                <a:latin typeface="Courier New" panose="02070309020205020404" pitchFamily="49" charset="0"/>
              </a:rPr>
              <a:t>[</a:t>
            </a:r>
            <a:r>
              <a:rPr lang="en-US" altLang="ru-RU" sz="1800" dirty="0" err="1">
                <a:latin typeface="Courier New" panose="02070309020205020404" pitchFamily="49" charset="0"/>
              </a:rPr>
              <a:t>DllImport</a:t>
            </a:r>
            <a:r>
              <a:rPr lang="en-US" altLang="ru-RU" sz="1800" dirty="0">
                <a:latin typeface="Courier New" panose="02070309020205020404" pitchFamily="49" charset="0"/>
              </a:rPr>
              <a:t>("D:\\Calc.dll", </a:t>
            </a:r>
            <a:r>
              <a:rPr lang="en-US" altLang="ru-RU" sz="1800" dirty="0" err="1">
                <a:latin typeface="Courier New" panose="02070309020205020404" pitchFamily="49" charset="0"/>
              </a:rPr>
              <a:t>EntryPoint</a:t>
            </a:r>
            <a:r>
              <a:rPr lang="en-US" altLang="ru-RU" sz="1800" dirty="0">
                <a:latin typeface="Courier New" panose="02070309020205020404" pitchFamily="49" charset="0"/>
              </a:rPr>
              <a:t>="Add")]</a:t>
            </a:r>
            <a:r>
              <a:rPr lang="en-US" altLang="ru-RU" sz="1800" b="1" dirty="0">
                <a:latin typeface="Courier New" panose="02070309020205020404" pitchFamily="49" charset="0"/>
              </a:rPr>
              <a:t>		</a:t>
            </a:r>
          </a:p>
          <a:p>
            <a:pPr>
              <a:lnSpc>
                <a:spcPct val="80000"/>
              </a:lnSpc>
              <a:buFont typeface="Wingdings" panose="05000000000000000000" pitchFamily="2" charset="2"/>
              <a:buNone/>
            </a:pPr>
            <a:r>
              <a:rPr lang="en-US" altLang="ru-RU" sz="1800" b="1" dirty="0">
                <a:latin typeface="Courier New" panose="02070309020205020404" pitchFamily="49" charset="0"/>
              </a:rPr>
              <a:t>      public static extern </a:t>
            </a:r>
            <a:r>
              <a:rPr lang="en-US" altLang="ru-RU" sz="1800" b="1" dirty="0" err="1">
                <a:latin typeface="Courier New" panose="02070309020205020404" pitchFamily="49" charset="0"/>
              </a:rPr>
              <a:t>int</a:t>
            </a:r>
            <a:r>
              <a:rPr lang="en-US" altLang="ru-RU" sz="1800" b="1" dirty="0">
                <a:latin typeface="Courier New" panose="02070309020205020404" pitchFamily="49" charset="0"/>
              </a:rPr>
              <a:t> Add(</a:t>
            </a:r>
            <a:r>
              <a:rPr lang="en-US" altLang="ru-RU" sz="1800" b="1" dirty="0" err="1">
                <a:latin typeface="Courier New" panose="02070309020205020404" pitchFamily="49" charset="0"/>
              </a:rPr>
              <a:t>int</a:t>
            </a:r>
            <a:r>
              <a:rPr lang="en-US" altLang="ru-RU" sz="1800" b="1" dirty="0">
                <a:latin typeface="Courier New" panose="02070309020205020404" pitchFamily="49" charset="0"/>
              </a:rPr>
              <a:t> Var1, </a:t>
            </a:r>
            <a:r>
              <a:rPr lang="en-US" altLang="ru-RU" sz="1800" b="1" dirty="0" err="1">
                <a:latin typeface="Courier New" panose="02070309020205020404" pitchFamily="49" charset="0"/>
              </a:rPr>
              <a:t>int</a:t>
            </a:r>
            <a:r>
              <a:rPr lang="en-US" altLang="ru-RU" sz="1800" b="1" dirty="0">
                <a:latin typeface="Courier New" panose="02070309020205020404" pitchFamily="49" charset="0"/>
              </a:rPr>
              <a:t> Var2);</a:t>
            </a:r>
            <a:endParaRPr lang="en-US"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		static void Main(string[] </a:t>
            </a:r>
            <a:r>
              <a:rPr lang="en-US" altLang="ru-RU" sz="1800" dirty="0" err="1">
                <a:latin typeface="Courier New" panose="02070309020205020404" pitchFamily="49" charset="0"/>
              </a:rPr>
              <a:t>args</a:t>
            </a:r>
            <a:r>
              <a:rPr lang="en-US" altLang="ru-RU" sz="1800" dirty="0">
                <a:latin typeface="Courier New" panose="02070309020205020404" pitchFamily="49" charset="0"/>
              </a:rPr>
              <a:t>)</a:t>
            </a:r>
          </a:p>
          <a:p>
            <a:pPr>
              <a:lnSpc>
                <a:spcPct val="80000"/>
              </a:lnSpc>
              <a:buFont typeface="Wingdings" panose="05000000000000000000" pitchFamily="2" charset="2"/>
              <a:buNone/>
            </a:pPr>
            <a:r>
              <a:rPr lang="en-US" altLang="ru-RU" sz="1800" dirty="0">
                <a:latin typeface="Courier New" panose="02070309020205020404" pitchFamily="49" charset="0"/>
              </a:rPr>
              <a:t>		{</a:t>
            </a:r>
            <a:endParaRPr lang="en-US" altLang="ru-RU" sz="1800" b="1" dirty="0">
              <a:latin typeface="Courier New" panose="02070309020205020404" pitchFamily="49" charset="0"/>
            </a:endParaRPr>
          </a:p>
          <a:p>
            <a:pPr>
              <a:lnSpc>
                <a:spcPct val="80000"/>
              </a:lnSpc>
              <a:buFont typeface="Wingdings" panose="05000000000000000000" pitchFamily="2" charset="2"/>
              <a:buNone/>
            </a:pPr>
            <a:r>
              <a:rPr lang="en-US" altLang="ru-RU" sz="1800" b="1" dirty="0">
                <a:latin typeface="Courier New" panose="02070309020205020404" pitchFamily="49" charset="0"/>
              </a:rPr>
              <a:t>                 </a:t>
            </a:r>
            <a:r>
              <a:rPr lang="en-US" altLang="ru-RU" sz="1800" b="1" dirty="0" err="1">
                <a:latin typeface="Courier New" panose="02070309020205020404" pitchFamily="49" charset="0"/>
              </a:rPr>
              <a:t>int</a:t>
            </a:r>
            <a:r>
              <a:rPr lang="en-US" altLang="ru-RU" sz="1800" b="1" dirty="0">
                <a:latin typeface="Courier New" panose="02070309020205020404" pitchFamily="49" charset="0"/>
              </a:rPr>
              <a:t> r = Add(5,2);</a:t>
            </a:r>
            <a:endParaRPr lang="en-US"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    		 </a:t>
            </a:r>
            <a:r>
              <a:rPr lang="en-US" altLang="ru-RU" sz="1800" dirty="0" err="1">
                <a:latin typeface="Courier New" panose="02070309020205020404" pitchFamily="49" charset="0"/>
              </a:rPr>
              <a:t>Console.WriteLine</a:t>
            </a:r>
            <a:r>
              <a:rPr lang="en-US" altLang="ru-RU" sz="1800" dirty="0">
                <a:latin typeface="Courier New" panose="02070309020205020404" pitchFamily="49" charset="0"/>
              </a:rPr>
              <a:t>("Result : {0}",r);</a:t>
            </a:r>
          </a:p>
          <a:p>
            <a:pPr>
              <a:lnSpc>
                <a:spcPct val="80000"/>
              </a:lnSpc>
              <a:buFont typeface="Wingdings" panose="05000000000000000000" pitchFamily="2" charset="2"/>
              <a:buNone/>
            </a:pPr>
            <a:r>
              <a:rPr lang="en-US" altLang="ru-RU" sz="1800" dirty="0">
                <a:latin typeface="Courier New" panose="02070309020205020404" pitchFamily="49" charset="0"/>
              </a:rPr>
              <a:t>		 </a:t>
            </a:r>
            <a:r>
              <a:rPr lang="en-US" altLang="ru-RU" sz="1800" dirty="0" err="1">
                <a:latin typeface="Courier New" panose="02070309020205020404" pitchFamily="49" charset="0"/>
              </a:rPr>
              <a:t>Console.ReadLine</a:t>
            </a:r>
            <a:r>
              <a:rPr lang="en-US" altLang="ru-RU" sz="1800" dirty="0">
                <a:latin typeface="Courier New" panose="02070309020205020404" pitchFamily="49" charset="0"/>
              </a:rPr>
              <a:t>();</a:t>
            </a:r>
          </a:p>
          <a:p>
            <a:pPr>
              <a:lnSpc>
                <a:spcPct val="80000"/>
              </a:lnSpc>
              <a:buFont typeface="Wingdings" panose="05000000000000000000" pitchFamily="2" charset="2"/>
              <a:buNone/>
            </a:pPr>
            <a:r>
              <a:rPr lang="en-US" altLang="ru-RU" sz="1800" dirty="0">
                <a:latin typeface="Courier New" panose="02070309020205020404" pitchFamily="49" charset="0"/>
              </a:rPr>
              <a:t>		}</a:t>
            </a:r>
          </a:p>
          <a:p>
            <a:pPr>
              <a:lnSpc>
                <a:spcPct val="80000"/>
              </a:lnSpc>
              <a:buFont typeface="Wingdings" panose="05000000000000000000" pitchFamily="2" charset="2"/>
              <a:buNone/>
            </a:pPr>
            <a:r>
              <a:rPr lang="en-US" altLang="ru-RU" sz="1800" dirty="0">
                <a:latin typeface="Courier New" panose="02070309020205020404" pitchFamily="49" charset="0"/>
              </a:rPr>
              <a:t>	}</a:t>
            </a:r>
          </a:p>
          <a:p>
            <a:pPr>
              <a:lnSpc>
                <a:spcPct val="80000"/>
              </a:lnSpc>
              <a:buFont typeface="Wingdings" panose="05000000000000000000" pitchFamily="2" charset="2"/>
              <a:buNone/>
            </a:pPr>
            <a:r>
              <a:rPr lang="en-US" altLang="ru-RU" sz="1800" dirty="0">
                <a:latin typeface="Courier New" panose="02070309020205020404" pitchFamily="49" charset="0"/>
              </a:rPr>
              <a:t>}</a:t>
            </a:r>
          </a:p>
        </p:txBody>
      </p:sp>
    </p:spTree>
    <p:extLst>
      <p:ext uri="{BB962C8B-B14F-4D97-AF65-F5344CB8AC3E}">
        <p14:creationId xmlns:p14="http://schemas.microsoft.com/office/powerpoint/2010/main" val="26487190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2" name="Rectangle 6"/>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Microsoft Platform SDK</a:t>
            </a:r>
          </a:p>
        </p:txBody>
      </p:sp>
      <p:sp>
        <p:nvSpPr>
          <p:cNvPr id="101384" name="Rectangle 8"/>
          <p:cNvSpPr>
            <a:spLocks noGrp="1" noChangeArrowheads="1"/>
          </p:cNvSpPr>
          <p:nvPr>
            <p:ph type="body" idx="1"/>
          </p:nvPr>
        </p:nvSpPr>
        <p:spPr>
          <a:xfrm>
            <a:off x="2286000" y="2017713"/>
            <a:ext cx="8193088" cy="4114800"/>
          </a:xfrm>
        </p:spPr>
        <p:txBody>
          <a:bodyPr>
            <a:normAutofit lnSpcReduction="10000"/>
          </a:bodyPr>
          <a:lstStyle/>
          <a:p>
            <a:pPr>
              <a:lnSpc>
                <a:spcPct val="90000"/>
              </a:lnSpc>
            </a:pPr>
            <a:r>
              <a:rPr lang="en-US" altLang="ru-RU" dirty="0">
                <a:cs typeface="Times New Roman" panose="02020603050405020304" pitchFamily="18" charset="0"/>
              </a:rPr>
              <a:t>Microsoft Window’s programming interface, also known as “Microsoft Platform Software Development Kit”, provides tools for writing user and system software to run under Windows</a:t>
            </a:r>
          </a:p>
          <a:p>
            <a:pPr>
              <a:lnSpc>
                <a:spcPct val="90000"/>
              </a:lnSpc>
            </a:pPr>
            <a:r>
              <a:rPr lang="en-US" altLang="ru-RU" dirty="0"/>
              <a:t>SDK provides the operating system interface, thus affecting the performance, safety, and ease of Windows programming. </a:t>
            </a:r>
            <a:endParaRPr lang="en-US" altLang="ru-RU" dirty="0">
              <a:cs typeface="Times New Roman" panose="02020603050405020304" pitchFamily="18" charset="0"/>
            </a:endParaRPr>
          </a:p>
          <a:p>
            <a:pPr>
              <a:lnSpc>
                <a:spcPct val="90000"/>
              </a:lnSpc>
            </a:pPr>
            <a:r>
              <a:rPr lang="en-US" altLang="ru-RU" dirty="0">
                <a:cs typeface="Times New Roman" panose="02020603050405020304" pitchFamily="18" charset="0"/>
              </a:rPr>
              <a:t>The core SDK Application Programming Interface covers an extremely broad area providing a wide array of interfaces</a:t>
            </a:r>
          </a:p>
        </p:txBody>
      </p:sp>
    </p:spTree>
    <p:extLst>
      <p:ext uri="{BB962C8B-B14F-4D97-AF65-F5344CB8AC3E}">
        <p14:creationId xmlns:p14="http://schemas.microsoft.com/office/powerpoint/2010/main" val="15103254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429000"/>
            <a:ext cx="6553200" cy="3138488"/>
          </a:xfrm>
          <a:prstGeom prst="rect">
            <a:avLst/>
          </a:prstGeom>
          <a:noFill/>
          <a:extLst>
            <a:ext uri="{909E8E84-426E-40DD-AFC4-6F175D3DCCD1}">
              <a14:hiddenFill xmlns:a14="http://schemas.microsoft.com/office/drawing/2010/main">
                <a:solidFill>
                  <a:srgbClr val="FFFFFF"/>
                </a:solidFill>
              </a14:hiddenFill>
            </a:ext>
          </a:extLst>
        </p:spPr>
      </p:pic>
      <p:sp>
        <p:nvSpPr>
          <p:cNvPr id="102406" name="Rectangle 6"/>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Base Class Library</a:t>
            </a:r>
          </a:p>
        </p:txBody>
      </p:sp>
      <p:sp>
        <p:nvSpPr>
          <p:cNvPr id="102408" name="Rectangle 8"/>
          <p:cNvSpPr>
            <a:spLocks noGrp="1" noChangeArrowheads="1"/>
          </p:cNvSpPr>
          <p:nvPr>
            <p:ph type="body" idx="1"/>
          </p:nvPr>
        </p:nvSpPr>
        <p:spPr>
          <a:xfrm>
            <a:off x="2514600" y="2017714"/>
            <a:ext cx="7772400" cy="1487487"/>
          </a:xfrm>
        </p:spPr>
        <p:txBody>
          <a:bodyPr/>
          <a:lstStyle/>
          <a:p>
            <a:r>
              <a:rPr lang="en-US" altLang="ru-RU" sz="2000" dirty="0">
                <a:cs typeface="Times New Roman" panose="02020603050405020304" pitchFamily="18" charset="0"/>
              </a:rPr>
              <a:t>In making programming simpler .NET introduces the BCL ( Base Class Library)</a:t>
            </a:r>
          </a:p>
          <a:p>
            <a:r>
              <a:rPr lang="en-US" altLang="ru-RU" sz="2000" dirty="0"/>
              <a:t>All .NET applications that execute in a managed execution environment talk to the .NET framework.</a:t>
            </a:r>
          </a:p>
        </p:txBody>
      </p:sp>
    </p:spTree>
    <p:extLst>
      <p:ext uri="{BB962C8B-B14F-4D97-AF65-F5344CB8AC3E}">
        <p14:creationId xmlns:p14="http://schemas.microsoft.com/office/powerpoint/2010/main" val="2051239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dissolve">
                                      <p:cBhvr>
                                        <p:cTn id="7" dur="500"/>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lgn="ctr"/>
            <a:r>
              <a:rPr lang="en-US" altLang="ru-RU" dirty="0"/>
              <a:t>Using Win32 </a:t>
            </a:r>
            <a:r>
              <a:rPr lang="en-US" altLang="ru-RU" dirty="0" smtClean="0"/>
              <a:t>API</a:t>
            </a:r>
            <a:endParaRPr lang="en-US" altLang="ru-RU" dirty="0"/>
          </a:p>
        </p:txBody>
      </p:sp>
      <p:sp>
        <p:nvSpPr>
          <p:cNvPr id="155651" name="Rectangle 3"/>
          <p:cNvSpPr>
            <a:spLocks noGrp="1" noChangeArrowheads="1"/>
          </p:cNvSpPr>
          <p:nvPr>
            <p:ph type="body" idx="1"/>
          </p:nvPr>
        </p:nvSpPr>
        <p:spPr>
          <a:xfrm>
            <a:off x="2438400" y="1981200"/>
            <a:ext cx="7772400" cy="4535488"/>
          </a:xfrm>
        </p:spPr>
        <p:txBody>
          <a:bodyPr>
            <a:normAutofit fontScale="92500" lnSpcReduction="20000"/>
          </a:bodyPr>
          <a:lstStyle/>
          <a:p>
            <a:pPr>
              <a:lnSpc>
                <a:spcPct val="80000"/>
              </a:lnSpc>
              <a:buFont typeface="Wingdings" panose="05000000000000000000" pitchFamily="2" charset="2"/>
              <a:buNone/>
            </a:pPr>
            <a:r>
              <a:rPr lang="en-US" altLang="ru-RU" sz="1800" b="1" dirty="0">
                <a:latin typeface="Courier New" panose="02070309020205020404" pitchFamily="49" charset="0"/>
              </a:rPr>
              <a:t>using System;</a:t>
            </a:r>
          </a:p>
          <a:p>
            <a:pPr>
              <a:lnSpc>
                <a:spcPct val="80000"/>
              </a:lnSpc>
              <a:buFont typeface="Wingdings" panose="05000000000000000000" pitchFamily="2" charset="2"/>
              <a:buNone/>
            </a:pPr>
            <a:r>
              <a:rPr lang="en-US" altLang="ru-RU" sz="1800" b="1" dirty="0">
                <a:latin typeface="Courier New" panose="02070309020205020404" pitchFamily="49" charset="0"/>
              </a:rPr>
              <a:t>using </a:t>
            </a:r>
            <a:r>
              <a:rPr lang="en-US" altLang="ru-RU" sz="1800" b="1" dirty="0" err="1">
                <a:latin typeface="Courier New" panose="02070309020205020404" pitchFamily="49" charset="0"/>
              </a:rPr>
              <a:t>System.Runtime.InteropServices</a:t>
            </a:r>
            <a:r>
              <a:rPr lang="en-US" altLang="ru-RU" sz="1800" b="1" dirty="0">
                <a:latin typeface="Courier New" panose="02070309020205020404" pitchFamily="49" charset="0"/>
              </a:rPr>
              <a:t>;</a:t>
            </a:r>
          </a:p>
          <a:p>
            <a:pPr>
              <a:lnSpc>
                <a:spcPct val="80000"/>
              </a:lnSpc>
              <a:buFont typeface="Wingdings" panose="05000000000000000000" pitchFamily="2" charset="2"/>
              <a:buNone/>
            </a:pPr>
            <a:r>
              <a:rPr lang="en-US" altLang="ru-RU" sz="1800" b="1" dirty="0">
                <a:latin typeface="Courier New" panose="02070309020205020404" pitchFamily="49" charset="0"/>
              </a:rPr>
              <a:t>using </a:t>
            </a:r>
            <a:r>
              <a:rPr lang="en-US" altLang="ru-RU" sz="1800" b="1" dirty="0" err="1">
                <a:latin typeface="Courier New" panose="02070309020205020404" pitchFamily="49" charset="0"/>
              </a:rPr>
              <a:t>System.Diagnostics</a:t>
            </a:r>
            <a:r>
              <a:rPr lang="en-US" altLang="ru-RU" sz="1800" b="1" dirty="0">
                <a:latin typeface="Courier New" panose="02070309020205020404" pitchFamily="49" charset="0"/>
              </a:rPr>
              <a:t>;</a:t>
            </a:r>
            <a:endParaRPr lang="en-US"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namespace </a:t>
            </a:r>
            <a:r>
              <a:rPr lang="en-US" altLang="ru-RU" sz="1800" dirty="0" err="1">
                <a:latin typeface="Courier New" panose="02070309020205020404" pitchFamily="49" charset="0"/>
              </a:rPr>
              <a:t>AdvancedDotNet</a:t>
            </a:r>
            <a:endParaRPr lang="en-US"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a:t>
            </a:r>
          </a:p>
          <a:p>
            <a:pPr>
              <a:lnSpc>
                <a:spcPct val="80000"/>
              </a:lnSpc>
              <a:buFont typeface="Wingdings" panose="05000000000000000000" pitchFamily="2" charset="2"/>
              <a:buNone/>
            </a:pPr>
            <a:r>
              <a:rPr lang="en-US" altLang="ru-RU" sz="1800" dirty="0">
                <a:latin typeface="Courier New" panose="02070309020205020404" pitchFamily="49" charset="0"/>
              </a:rPr>
              <a:t>	class AttrEx5</a:t>
            </a:r>
          </a:p>
          <a:p>
            <a:pPr>
              <a:lnSpc>
                <a:spcPct val="80000"/>
              </a:lnSpc>
              <a:buFont typeface="Wingdings" panose="05000000000000000000" pitchFamily="2" charset="2"/>
              <a:buNone/>
            </a:pPr>
            <a:r>
              <a:rPr lang="en-US" altLang="ru-RU" sz="1800" dirty="0">
                <a:latin typeface="Courier New" panose="02070309020205020404" pitchFamily="49" charset="0"/>
              </a:rPr>
              <a:t>	{</a:t>
            </a:r>
            <a:endParaRPr lang="en-US" altLang="ru-RU" sz="1800" b="1" dirty="0">
              <a:latin typeface="Courier New" panose="02070309020205020404" pitchFamily="49" charset="0"/>
            </a:endParaRPr>
          </a:p>
          <a:p>
            <a:pPr>
              <a:lnSpc>
                <a:spcPct val="80000"/>
              </a:lnSpc>
              <a:buFont typeface="Wingdings" panose="05000000000000000000" pitchFamily="2" charset="2"/>
              <a:buNone/>
            </a:pPr>
            <a:r>
              <a:rPr lang="en-US" altLang="ru-RU" sz="1800" b="1" dirty="0">
                <a:latin typeface="Courier New" panose="02070309020205020404" pitchFamily="49" charset="0"/>
              </a:rPr>
              <a:t>		[</a:t>
            </a:r>
            <a:r>
              <a:rPr lang="en-US" altLang="ru-RU" sz="1800" b="1" dirty="0" err="1">
                <a:latin typeface="Courier New" panose="02070309020205020404" pitchFamily="49" charset="0"/>
              </a:rPr>
              <a:t>DllImport</a:t>
            </a:r>
            <a:r>
              <a:rPr lang="en-US" altLang="ru-RU" sz="1800" b="1" dirty="0">
                <a:latin typeface="Courier New" panose="02070309020205020404" pitchFamily="49" charset="0"/>
              </a:rPr>
              <a:t>("User32.dll")]</a:t>
            </a:r>
          </a:p>
          <a:p>
            <a:pPr>
              <a:lnSpc>
                <a:spcPct val="80000"/>
              </a:lnSpc>
              <a:buFont typeface="Wingdings" panose="05000000000000000000" pitchFamily="2" charset="2"/>
              <a:buNone/>
            </a:pPr>
            <a:r>
              <a:rPr lang="en-US" altLang="ru-RU" sz="1800" b="1" dirty="0">
                <a:latin typeface="Courier New" panose="02070309020205020404" pitchFamily="49" charset="0"/>
              </a:rPr>
              <a:t>		public static extern </a:t>
            </a:r>
            <a:r>
              <a:rPr lang="en-US" altLang="ru-RU" sz="1800" b="1" dirty="0" err="1">
                <a:latin typeface="Courier New" panose="02070309020205020404" pitchFamily="49" charset="0"/>
              </a:rPr>
              <a:t>int</a:t>
            </a:r>
            <a:r>
              <a:rPr lang="en-US" altLang="ru-RU" sz="1800" b="1" dirty="0">
                <a:latin typeface="Courier New" panose="02070309020205020404" pitchFamily="49" charset="0"/>
              </a:rPr>
              <a:t> </a:t>
            </a:r>
            <a:r>
              <a:rPr lang="en-US" altLang="ru-RU" sz="1800" b="1" dirty="0" err="1">
                <a:latin typeface="Courier New" panose="02070309020205020404" pitchFamily="49" charset="0"/>
              </a:rPr>
              <a:t>MessageBox</a:t>
            </a:r>
            <a:r>
              <a:rPr lang="en-US" altLang="ru-RU" sz="1800" b="1" dirty="0">
                <a:latin typeface="Courier New" panose="02070309020205020404" pitchFamily="49" charset="0"/>
              </a:rPr>
              <a:t>(</a:t>
            </a:r>
            <a:r>
              <a:rPr lang="en-US" altLang="ru-RU" sz="1800" b="1" dirty="0" err="1">
                <a:latin typeface="Courier New" panose="02070309020205020404" pitchFamily="49" charset="0"/>
              </a:rPr>
              <a:t>int</a:t>
            </a:r>
            <a:r>
              <a:rPr lang="en-US" altLang="ru-RU" sz="1800" b="1" dirty="0">
                <a:latin typeface="Courier New" panose="02070309020205020404" pitchFamily="49" charset="0"/>
              </a:rPr>
              <a:t> </a:t>
            </a:r>
            <a:r>
              <a:rPr lang="en-US" altLang="ru-RU" sz="1800" b="1" dirty="0" err="1">
                <a:latin typeface="Courier New" panose="02070309020205020404" pitchFamily="49" charset="0"/>
              </a:rPr>
              <a:t>hParent</a:t>
            </a:r>
            <a:r>
              <a:rPr lang="en-US" altLang="ru-RU" sz="1800" b="1" dirty="0">
                <a:latin typeface="Courier New" panose="02070309020205020404" pitchFamily="49" charset="0"/>
              </a:rPr>
              <a:t>, string Message, string Caption, </a:t>
            </a:r>
            <a:r>
              <a:rPr lang="en-US" altLang="ru-RU" sz="1800" b="1" dirty="0" err="1">
                <a:latin typeface="Courier New" panose="02070309020205020404" pitchFamily="49" charset="0"/>
              </a:rPr>
              <a:t>int</a:t>
            </a:r>
            <a:r>
              <a:rPr lang="en-US" altLang="ru-RU" sz="1800" b="1" dirty="0">
                <a:latin typeface="Courier New" panose="02070309020205020404" pitchFamily="49" charset="0"/>
              </a:rPr>
              <a:t> Type);</a:t>
            </a:r>
            <a:endParaRPr lang="en-US"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		static void Main(string[] </a:t>
            </a:r>
            <a:r>
              <a:rPr lang="en-US" altLang="ru-RU" sz="1800" dirty="0" err="1">
                <a:latin typeface="Courier New" panose="02070309020205020404" pitchFamily="49" charset="0"/>
              </a:rPr>
              <a:t>args</a:t>
            </a:r>
            <a:r>
              <a:rPr lang="en-US" altLang="ru-RU" sz="1800" dirty="0">
                <a:latin typeface="Courier New" panose="02070309020205020404" pitchFamily="49" charset="0"/>
              </a:rPr>
              <a:t>)</a:t>
            </a:r>
          </a:p>
          <a:p>
            <a:pPr>
              <a:lnSpc>
                <a:spcPct val="80000"/>
              </a:lnSpc>
              <a:buFont typeface="Wingdings" panose="05000000000000000000" pitchFamily="2" charset="2"/>
              <a:buNone/>
            </a:pPr>
            <a:r>
              <a:rPr lang="en-US" altLang="ru-RU" sz="1800" dirty="0">
                <a:latin typeface="Courier New" panose="02070309020205020404" pitchFamily="49" charset="0"/>
              </a:rPr>
              <a:t>		{</a:t>
            </a:r>
            <a:endParaRPr lang="en-US" altLang="ru-RU" sz="1800" b="1" dirty="0">
              <a:latin typeface="Courier New" panose="02070309020205020404" pitchFamily="49" charset="0"/>
            </a:endParaRPr>
          </a:p>
          <a:p>
            <a:pPr>
              <a:lnSpc>
                <a:spcPct val="80000"/>
              </a:lnSpc>
              <a:buFont typeface="Wingdings" panose="05000000000000000000" pitchFamily="2" charset="2"/>
              <a:buNone/>
            </a:pPr>
            <a:r>
              <a:rPr lang="en-US" altLang="ru-RU" sz="1800" b="1" dirty="0">
                <a:latin typeface="Courier New" panose="02070309020205020404" pitchFamily="49" charset="0"/>
              </a:rPr>
              <a:t>			</a:t>
            </a:r>
            <a:r>
              <a:rPr lang="en-US" altLang="ru-RU" sz="1800" b="1" dirty="0" err="1">
                <a:latin typeface="Courier New" panose="02070309020205020404" pitchFamily="49" charset="0"/>
              </a:rPr>
              <a:t>MessageBox</a:t>
            </a:r>
            <a:r>
              <a:rPr lang="en-US" altLang="ru-RU" sz="1800" b="1" dirty="0">
                <a:latin typeface="Courier New" panose="02070309020205020404" pitchFamily="49" charset="0"/>
              </a:rPr>
              <a:t>(0,"Hello!","API MessageBox",0);</a:t>
            </a:r>
            <a:endParaRPr lang="en-US" altLang="ru-RU" sz="1800" dirty="0">
              <a:latin typeface="Courier New" panose="02070309020205020404" pitchFamily="49" charset="0"/>
            </a:endParaRPr>
          </a:p>
          <a:p>
            <a:pPr>
              <a:lnSpc>
                <a:spcPct val="80000"/>
              </a:lnSpc>
              <a:buFont typeface="Wingdings" panose="05000000000000000000" pitchFamily="2" charset="2"/>
              <a:buNone/>
            </a:pPr>
            <a:r>
              <a:rPr lang="en-US" altLang="ru-RU" sz="1800" dirty="0">
                <a:latin typeface="Courier New" panose="02070309020205020404" pitchFamily="49" charset="0"/>
              </a:rPr>
              <a:t>		}</a:t>
            </a:r>
          </a:p>
          <a:p>
            <a:pPr>
              <a:lnSpc>
                <a:spcPct val="80000"/>
              </a:lnSpc>
              <a:buFont typeface="Wingdings" panose="05000000000000000000" pitchFamily="2" charset="2"/>
              <a:buNone/>
            </a:pPr>
            <a:r>
              <a:rPr lang="en-US" altLang="ru-RU" sz="1800" dirty="0">
                <a:latin typeface="Courier New" panose="02070309020205020404" pitchFamily="49" charset="0"/>
              </a:rPr>
              <a:t>	}</a:t>
            </a:r>
          </a:p>
          <a:p>
            <a:pPr>
              <a:lnSpc>
                <a:spcPct val="80000"/>
              </a:lnSpc>
              <a:buFont typeface="Wingdings" panose="05000000000000000000" pitchFamily="2" charset="2"/>
              <a:buNone/>
            </a:pPr>
            <a:r>
              <a:rPr lang="en-US" altLang="ru-RU" sz="1800" dirty="0">
                <a:latin typeface="Courier New" panose="02070309020205020404" pitchFamily="49" charset="0"/>
              </a:rPr>
              <a:t>}</a:t>
            </a:r>
          </a:p>
        </p:txBody>
      </p:sp>
    </p:spTree>
    <p:extLst>
      <p:ext uri="{BB962C8B-B14F-4D97-AF65-F5344CB8AC3E}">
        <p14:creationId xmlns:p14="http://schemas.microsoft.com/office/powerpoint/2010/main" val="4163004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5"/>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dirty="0">
                <a:solidFill>
                  <a:schemeClr val="tx2"/>
                </a:solidFill>
                <a:latin typeface="Tahoma" panose="020B0604030504040204" pitchFamily="34" charset="0"/>
              </a:rPr>
              <a:t>Using Win32 </a:t>
            </a:r>
            <a:r>
              <a:rPr lang="en-US" altLang="ru-RU" sz="4400" dirty="0" smtClean="0">
                <a:solidFill>
                  <a:schemeClr val="tx2"/>
                </a:solidFill>
                <a:latin typeface="Tahoma" panose="020B0604030504040204" pitchFamily="34" charset="0"/>
              </a:rPr>
              <a:t>API</a:t>
            </a:r>
            <a:endParaRPr lang="en-US" altLang="ru-RU" sz="4400" dirty="0">
              <a:solidFill>
                <a:schemeClr val="tx2"/>
              </a:solidFill>
              <a:latin typeface="Tahoma" panose="020B0604030504040204" pitchFamily="34" charset="0"/>
            </a:endParaRPr>
          </a:p>
        </p:txBody>
      </p:sp>
      <p:pic>
        <p:nvPicPr>
          <p:cNvPr id="1044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514601"/>
            <a:ext cx="44196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1712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5"/>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dirty="0">
                <a:solidFill>
                  <a:schemeClr val="tx2"/>
                </a:solidFill>
                <a:latin typeface="Tahoma" panose="020B0604030504040204" pitchFamily="34" charset="0"/>
              </a:rPr>
              <a:t>Creating Custom </a:t>
            </a:r>
            <a:r>
              <a:rPr lang="en-US" altLang="ru-RU" sz="4400" dirty="0" smtClean="0">
                <a:solidFill>
                  <a:schemeClr val="tx2"/>
                </a:solidFill>
                <a:latin typeface="Tahoma" panose="020B0604030504040204" pitchFamily="34" charset="0"/>
              </a:rPr>
              <a:t>Attributes</a:t>
            </a:r>
            <a:endParaRPr lang="en-US" altLang="ru-RU" sz="4400" dirty="0">
              <a:solidFill>
                <a:schemeClr val="tx2"/>
              </a:solidFill>
              <a:latin typeface="Tahoma" panose="020B0604030504040204" pitchFamily="34" charset="0"/>
            </a:endParaRPr>
          </a:p>
        </p:txBody>
      </p:sp>
      <p:sp>
        <p:nvSpPr>
          <p:cNvPr id="105479" name="Rectangle 7"/>
          <p:cNvSpPr>
            <a:spLocks noGrp="1" noChangeArrowheads="1"/>
          </p:cNvSpPr>
          <p:nvPr>
            <p:ph type="body" idx="1"/>
          </p:nvPr>
        </p:nvSpPr>
        <p:spPr>
          <a:xfrm>
            <a:off x="2286000" y="1981200"/>
            <a:ext cx="7772400" cy="3200400"/>
          </a:xfrm>
        </p:spPr>
        <p:txBody>
          <a:bodyPr/>
          <a:lstStyle/>
          <a:p>
            <a:r>
              <a:rPr lang="en-US" altLang="ru-RU" sz="2400" dirty="0">
                <a:cs typeface="Times New Roman" panose="02020603050405020304" pitchFamily="18" charset="0"/>
              </a:rPr>
              <a:t>Custom attributes provide properties that allow storage and retrieval</a:t>
            </a:r>
          </a:p>
          <a:p>
            <a:r>
              <a:rPr lang="en-US" altLang="ru-RU" sz="2400" dirty="0">
                <a:cs typeface="Times New Roman" panose="02020603050405020304" pitchFamily="18" charset="0"/>
              </a:rPr>
              <a:t>Creating a custom attribute first involves creating a custom class for the attribute, which would hold the implementation code</a:t>
            </a:r>
          </a:p>
          <a:p>
            <a:r>
              <a:rPr lang="en-GB" altLang="ru-RU" sz="2400" dirty="0"/>
              <a:t>Snippet of a code with a custom attribute named Author defined in it:</a:t>
            </a:r>
            <a:endParaRPr lang="en-US" altLang="ru-RU" sz="2400" dirty="0"/>
          </a:p>
        </p:txBody>
      </p:sp>
      <p:sp>
        <p:nvSpPr>
          <p:cNvPr id="105480" name="Rectangle 8"/>
          <p:cNvSpPr>
            <a:spLocks noChangeArrowheads="1"/>
          </p:cNvSpPr>
          <p:nvPr/>
        </p:nvSpPr>
        <p:spPr bwMode="auto">
          <a:xfrm>
            <a:off x="2514600" y="4648200"/>
            <a:ext cx="7772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buFont typeface="Wingdings" panose="05000000000000000000" pitchFamily="2" charset="2"/>
              <a:buNone/>
            </a:pPr>
            <a:r>
              <a:rPr lang="en-GB" altLang="ru-RU" sz="2400" b="1">
                <a:latin typeface="Courier New" panose="02070309020205020404" pitchFamily="49" charset="0"/>
              </a:rPr>
              <a:t>   </a:t>
            </a:r>
            <a:r>
              <a:rPr lang="en-GB" altLang="ru-RU" sz="1800" b="1">
                <a:latin typeface="Courier New" panose="02070309020205020404" pitchFamily="49" charset="0"/>
              </a:rPr>
              <a:t>[Author(</a:t>
            </a:r>
            <a:r>
              <a:rPr lang="en-US" altLang="ru-RU" sz="1800">
                <a:latin typeface="Courier New" panose="02070309020205020404" pitchFamily="49" charset="0"/>
              </a:rPr>
              <a:t>"</a:t>
            </a:r>
            <a:r>
              <a:rPr lang="en-GB" altLang="ru-RU" sz="1800" b="1">
                <a:latin typeface="Courier New" panose="02070309020205020404" pitchFamily="49" charset="0"/>
              </a:rPr>
              <a:t>Scooby</a:t>
            </a:r>
            <a:r>
              <a:rPr lang="en-US" altLang="ru-RU" sz="1800">
                <a:latin typeface="Courier New" panose="02070309020205020404" pitchFamily="49" charset="0"/>
              </a:rPr>
              <a:t>"</a:t>
            </a:r>
            <a:r>
              <a:rPr lang="en-GB" altLang="ru-RU" sz="1800" b="1">
                <a:latin typeface="Courier New" panose="02070309020205020404" pitchFamily="49" charset="0"/>
              </a:rPr>
              <a:t>)]</a:t>
            </a:r>
          </a:p>
          <a:p>
            <a:pPr>
              <a:buFont typeface="Wingdings" panose="05000000000000000000" pitchFamily="2" charset="2"/>
              <a:buNone/>
            </a:pPr>
            <a:r>
              <a:rPr lang="en-GB" altLang="ru-RU" sz="1800" b="1">
                <a:latin typeface="Courier New" panose="02070309020205020404" pitchFamily="49" charset="0"/>
              </a:rPr>
              <a:t>    </a:t>
            </a:r>
            <a:r>
              <a:rPr lang="en-GB" altLang="ru-RU" sz="1800">
                <a:latin typeface="Courier New" panose="02070309020205020404" pitchFamily="49" charset="0"/>
              </a:rPr>
              <a:t>public void CalculateDistance()</a:t>
            </a:r>
          </a:p>
          <a:p>
            <a:pPr>
              <a:buFont typeface="Wingdings" panose="05000000000000000000" pitchFamily="2" charset="2"/>
              <a:buNone/>
            </a:pPr>
            <a:r>
              <a:rPr lang="en-GB" altLang="ru-RU" sz="1800">
                <a:latin typeface="Courier New" panose="02070309020205020404" pitchFamily="49" charset="0"/>
              </a:rPr>
              <a:t>    {</a:t>
            </a:r>
          </a:p>
          <a:p>
            <a:pPr>
              <a:buFont typeface="Wingdings" panose="05000000000000000000" pitchFamily="2" charset="2"/>
              <a:buNone/>
            </a:pPr>
            <a:r>
              <a:rPr lang="en-GB" altLang="ru-RU" sz="1800">
                <a:latin typeface="Courier New" panose="02070309020205020404" pitchFamily="49" charset="0"/>
              </a:rPr>
              <a:t>      //Method Implementation</a:t>
            </a:r>
          </a:p>
          <a:p>
            <a:pPr>
              <a:buFont typeface="Wingdings" panose="05000000000000000000" pitchFamily="2" charset="2"/>
              <a:buNone/>
            </a:pPr>
            <a:r>
              <a:rPr lang="en-GB" altLang="ru-RU" sz="1800">
                <a:latin typeface="Courier New" panose="02070309020205020404" pitchFamily="49" charset="0"/>
              </a:rPr>
              <a:t>    }</a:t>
            </a:r>
            <a:endParaRPr lang="en-US" altLang="ru-RU" sz="1800">
              <a:latin typeface="Courier New" panose="02070309020205020404" pitchFamily="49" charset="0"/>
            </a:endParaRPr>
          </a:p>
          <a:p>
            <a:pPr>
              <a:buFont typeface="Wingdings" panose="05000000000000000000" pitchFamily="2" charset="2"/>
              <a:buNone/>
            </a:pPr>
            <a:endParaRPr lang="en-GB" altLang="ru-RU" sz="1800">
              <a:latin typeface="Courier New" panose="02070309020205020404" pitchFamily="49" charset="0"/>
            </a:endParaRPr>
          </a:p>
          <a:p>
            <a:pPr>
              <a:buFont typeface="Wingdings" panose="05000000000000000000" pitchFamily="2" charset="2"/>
              <a:buNone/>
            </a:pPr>
            <a:r>
              <a:rPr lang="en-GB" altLang="ru-RU" sz="2400"/>
              <a:t>    </a:t>
            </a:r>
            <a:endParaRPr lang="en-US" altLang="ru-RU" sz="2400"/>
          </a:p>
        </p:txBody>
      </p:sp>
    </p:spTree>
    <p:extLst>
      <p:ext uri="{BB962C8B-B14F-4D97-AF65-F5344CB8AC3E}">
        <p14:creationId xmlns:p14="http://schemas.microsoft.com/office/powerpoint/2010/main" val="611327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5480">
                                            <p:txEl>
                                              <p:pRg st="0" end="0"/>
                                            </p:txEl>
                                          </p:spTgt>
                                        </p:tgtEl>
                                        <p:attrNameLst>
                                          <p:attrName>style.visibility</p:attrName>
                                        </p:attrNameLst>
                                      </p:cBhvr>
                                      <p:to>
                                        <p:strVal val="visible"/>
                                      </p:to>
                                    </p:set>
                                    <p:animEffect transition="in" filter="fade">
                                      <p:cBhvr>
                                        <p:cTn id="7" dur="1000"/>
                                        <p:tgtEl>
                                          <p:spTgt spid="10548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5480">
                                            <p:txEl>
                                              <p:pRg st="1" end="1"/>
                                            </p:txEl>
                                          </p:spTgt>
                                        </p:tgtEl>
                                        <p:attrNameLst>
                                          <p:attrName>style.visibility</p:attrName>
                                        </p:attrNameLst>
                                      </p:cBhvr>
                                      <p:to>
                                        <p:strVal val="visible"/>
                                      </p:to>
                                    </p:set>
                                    <p:animEffect transition="in" filter="fade">
                                      <p:cBhvr>
                                        <p:cTn id="10" dur="1000"/>
                                        <p:tgtEl>
                                          <p:spTgt spid="10548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5480">
                                            <p:txEl>
                                              <p:pRg st="6" end="6"/>
                                            </p:txEl>
                                          </p:spTgt>
                                        </p:tgtEl>
                                        <p:attrNameLst>
                                          <p:attrName>style.visibility</p:attrName>
                                        </p:attrNameLst>
                                      </p:cBhvr>
                                      <p:to>
                                        <p:strVal val="visible"/>
                                      </p:to>
                                    </p:set>
                                    <p:animEffect transition="in" filter="fade">
                                      <p:cBhvr>
                                        <p:cTn id="13" dur="1000"/>
                                        <p:tgtEl>
                                          <p:spTgt spid="105480">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5480">
                                            <p:txEl>
                                              <p:pRg st="2" end="2"/>
                                            </p:txEl>
                                          </p:spTgt>
                                        </p:tgtEl>
                                        <p:attrNameLst>
                                          <p:attrName>style.visibility</p:attrName>
                                        </p:attrNameLst>
                                      </p:cBhvr>
                                      <p:to>
                                        <p:strVal val="visible"/>
                                      </p:to>
                                    </p:set>
                                    <p:animEffect transition="in" filter="fade">
                                      <p:cBhvr>
                                        <p:cTn id="16" dur="1000"/>
                                        <p:tgtEl>
                                          <p:spTgt spid="105480">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5480">
                                            <p:txEl>
                                              <p:pRg st="3" end="3"/>
                                            </p:txEl>
                                          </p:spTgt>
                                        </p:tgtEl>
                                        <p:attrNameLst>
                                          <p:attrName>style.visibility</p:attrName>
                                        </p:attrNameLst>
                                      </p:cBhvr>
                                      <p:to>
                                        <p:strVal val="visible"/>
                                      </p:to>
                                    </p:set>
                                    <p:animEffect transition="in" filter="fade">
                                      <p:cBhvr>
                                        <p:cTn id="19" dur="1000"/>
                                        <p:tgtEl>
                                          <p:spTgt spid="105480">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5480">
                                            <p:txEl>
                                              <p:pRg st="4" end="4"/>
                                            </p:txEl>
                                          </p:spTgt>
                                        </p:tgtEl>
                                        <p:attrNameLst>
                                          <p:attrName>style.visibility</p:attrName>
                                        </p:attrNameLst>
                                      </p:cBhvr>
                                      <p:to>
                                        <p:strVal val="visible"/>
                                      </p:to>
                                    </p:set>
                                    <p:animEffect transition="in" filter="fade">
                                      <p:cBhvr>
                                        <p:cTn id="22" dur="1000"/>
                                        <p:tgtEl>
                                          <p:spTgt spid="1054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ru-RU" dirty="0"/>
              <a:t>Creating Custom </a:t>
            </a:r>
            <a:r>
              <a:rPr lang="en-US" altLang="ru-RU" dirty="0" smtClean="0"/>
              <a:t>Attributes</a:t>
            </a:r>
            <a:endParaRPr lang="en-US" altLang="ru-RU" dirty="0"/>
          </a:p>
        </p:txBody>
      </p:sp>
      <p:sp>
        <p:nvSpPr>
          <p:cNvPr id="156675" name="Rectangle 3"/>
          <p:cNvSpPr>
            <a:spLocks noGrp="1" noChangeArrowheads="1"/>
          </p:cNvSpPr>
          <p:nvPr>
            <p:ph type="body" idx="1"/>
          </p:nvPr>
        </p:nvSpPr>
        <p:spPr>
          <a:xfrm>
            <a:off x="2514600" y="2017713"/>
            <a:ext cx="7772400" cy="4114800"/>
          </a:xfrm>
        </p:spPr>
        <p:txBody>
          <a:bodyPr/>
          <a:lstStyle/>
          <a:p>
            <a:r>
              <a:rPr lang="en-GB" altLang="ru-RU" dirty="0"/>
              <a:t>Author attribute</a:t>
            </a:r>
            <a:r>
              <a:rPr lang="en-US" altLang="ru-RU" dirty="0"/>
              <a:t> </a:t>
            </a:r>
            <a:r>
              <a:rPr lang="en-GB" altLang="ru-RU" dirty="0"/>
              <a:t>should display a warning at compile time specifying the method name, and specifying the name of the author</a:t>
            </a:r>
            <a:r>
              <a:rPr lang="en-US" altLang="ru-RU" dirty="0"/>
              <a:t>.</a:t>
            </a:r>
          </a:p>
          <a:p>
            <a:r>
              <a:rPr lang="en-GB" altLang="ru-RU" dirty="0"/>
              <a:t>Author attribute should be applied to methods.</a:t>
            </a:r>
            <a:endParaRPr lang="en-US" altLang="ru-RU" dirty="0"/>
          </a:p>
        </p:txBody>
      </p:sp>
    </p:spTree>
    <p:extLst>
      <p:ext uri="{BB962C8B-B14F-4D97-AF65-F5344CB8AC3E}">
        <p14:creationId xmlns:p14="http://schemas.microsoft.com/office/powerpoint/2010/main" val="42197213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6"/>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dirty="0">
                <a:solidFill>
                  <a:schemeClr val="tx2"/>
                </a:solidFill>
                <a:latin typeface="Tahoma" panose="020B0604030504040204" pitchFamily="34" charset="0"/>
              </a:rPr>
              <a:t>Creating Custom </a:t>
            </a:r>
            <a:r>
              <a:rPr lang="en-US" altLang="ru-RU" sz="4400" dirty="0" smtClean="0">
                <a:solidFill>
                  <a:schemeClr val="tx2"/>
                </a:solidFill>
                <a:latin typeface="Tahoma" panose="020B0604030504040204" pitchFamily="34" charset="0"/>
              </a:rPr>
              <a:t>Attributes</a:t>
            </a:r>
            <a:endParaRPr lang="en-US" altLang="ru-RU" sz="4400" dirty="0">
              <a:solidFill>
                <a:schemeClr val="tx2"/>
              </a:solidFill>
              <a:latin typeface="Tahoma" panose="020B0604030504040204" pitchFamily="34" charset="0"/>
            </a:endParaRPr>
          </a:p>
        </p:txBody>
      </p:sp>
      <p:sp>
        <p:nvSpPr>
          <p:cNvPr id="106503" name="Rectangle 7"/>
          <p:cNvSpPr>
            <a:spLocks noChangeArrowheads="1"/>
          </p:cNvSpPr>
          <p:nvPr/>
        </p:nvSpPr>
        <p:spPr bwMode="auto">
          <a:xfrm>
            <a:off x="2362200" y="2209800"/>
            <a:ext cx="7772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buFont typeface="Wingdings" panose="05000000000000000000" pitchFamily="2" charset="2"/>
              <a:buNone/>
            </a:pPr>
            <a:r>
              <a:rPr lang="en-GB" altLang="ru-RU" sz="1800" b="1" dirty="0">
                <a:latin typeface="Courier New" panose="02070309020205020404" pitchFamily="49" charset="0"/>
              </a:rPr>
              <a:t>[</a:t>
            </a:r>
            <a:r>
              <a:rPr lang="en-GB" altLang="ru-RU" sz="1800" b="1" dirty="0" err="1">
                <a:latin typeface="Courier New" panose="02070309020205020404" pitchFamily="49" charset="0"/>
              </a:rPr>
              <a:t>AttributeUsage</a:t>
            </a:r>
            <a:r>
              <a:rPr lang="en-GB" altLang="ru-RU" sz="1800" b="1" dirty="0">
                <a:latin typeface="Courier New" panose="02070309020205020404" pitchFamily="49" charset="0"/>
              </a:rPr>
              <a:t>(</a:t>
            </a:r>
            <a:r>
              <a:rPr lang="en-GB" altLang="ru-RU" sz="1800" b="1" dirty="0" err="1">
                <a:latin typeface="Courier New" panose="02070309020205020404" pitchFamily="49" charset="0"/>
              </a:rPr>
              <a:t>AttributeTargets.Method</a:t>
            </a:r>
            <a:r>
              <a:rPr lang="en-GB" altLang="ru-RU" sz="1800" b="1" dirty="0">
                <a:latin typeface="Courier New" panose="02070309020205020404" pitchFamily="49" charset="0"/>
              </a:rPr>
              <a:t>, </a:t>
            </a:r>
            <a:r>
              <a:rPr lang="en-GB" altLang="ru-RU" sz="1800" b="1" dirty="0" err="1">
                <a:latin typeface="Courier New" panose="02070309020205020404" pitchFamily="49" charset="0"/>
              </a:rPr>
              <a:t>AllowMultiple</a:t>
            </a:r>
            <a:r>
              <a:rPr lang="en-GB" altLang="ru-RU" sz="1800" b="1" dirty="0">
                <a:latin typeface="Courier New" panose="02070309020205020404" pitchFamily="49" charset="0"/>
              </a:rPr>
              <a:t> = false, Inherited  = false)]</a:t>
            </a:r>
          </a:p>
          <a:p>
            <a:pPr>
              <a:buFont typeface="Wingdings" panose="05000000000000000000" pitchFamily="2" charset="2"/>
              <a:buNone/>
            </a:pPr>
            <a:r>
              <a:rPr lang="en-GB" altLang="ru-RU" sz="1800" b="1" dirty="0">
                <a:latin typeface="Courier New" panose="02070309020205020404" pitchFamily="49" charset="0"/>
              </a:rPr>
              <a:t>public class </a:t>
            </a:r>
            <a:r>
              <a:rPr lang="en-GB" altLang="ru-RU" sz="1800" b="1" dirty="0" err="1">
                <a:latin typeface="Courier New" panose="02070309020205020404" pitchFamily="49" charset="0"/>
              </a:rPr>
              <a:t>AuthorAttribute</a:t>
            </a:r>
            <a:r>
              <a:rPr lang="en-GB" altLang="ru-RU" sz="1800" b="1" dirty="0">
                <a:latin typeface="Courier New" panose="02070309020205020404" pitchFamily="49" charset="0"/>
              </a:rPr>
              <a:t> : Attribute</a:t>
            </a:r>
          </a:p>
          <a:p>
            <a:pPr>
              <a:buFont typeface="Wingdings" panose="05000000000000000000" pitchFamily="2" charset="2"/>
              <a:buNone/>
            </a:pPr>
            <a:r>
              <a:rPr lang="en-GB" altLang="ru-RU" sz="1800" b="1" dirty="0">
                <a:latin typeface="Courier New" panose="02070309020205020404" pitchFamily="49" charset="0"/>
              </a:rPr>
              <a:t>{</a:t>
            </a:r>
          </a:p>
          <a:p>
            <a:pPr>
              <a:buFont typeface="Wingdings" panose="05000000000000000000" pitchFamily="2" charset="2"/>
              <a:buNone/>
            </a:pPr>
            <a:r>
              <a:rPr lang="en-GB" altLang="ru-RU" sz="1800" b="1" dirty="0">
                <a:latin typeface="Courier New" panose="02070309020205020404" pitchFamily="49" charset="0"/>
              </a:rPr>
              <a:t>	private string </a:t>
            </a:r>
            <a:r>
              <a:rPr lang="en-GB" altLang="ru-RU" sz="1800" b="1" dirty="0" err="1">
                <a:latin typeface="Courier New" panose="02070309020205020404" pitchFamily="49" charset="0"/>
              </a:rPr>
              <a:t>aName</a:t>
            </a:r>
            <a:r>
              <a:rPr lang="en-GB" altLang="ru-RU" sz="1800" b="1" dirty="0">
                <a:latin typeface="Courier New" panose="02070309020205020404" pitchFamily="49" charset="0"/>
              </a:rPr>
              <a:t>;</a:t>
            </a:r>
          </a:p>
          <a:p>
            <a:pPr>
              <a:buFont typeface="Wingdings" panose="05000000000000000000" pitchFamily="2" charset="2"/>
              <a:buNone/>
            </a:pPr>
            <a:r>
              <a:rPr lang="en-GB" altLang="ru-RU" sz="1800" b="1" dirty="0">
                <a:latin typeface="Courier New" panose="02070309020205020404" pitchFamily="49" charset="0"/>
              </a:rPr>
              <a:t>	public </a:t>
            </a:r>
            <a:r>
              <a:rPr lang="en-GB" altLang="ru-RU" sz="1800" b="1" dirty="0" err="1">
                <a:latin typeface="Courier New" panose="02070309020205020404" pitchFamily="49" charset="0"/>
              </a:rPr>
              <a:t>AuthorAttribute</a:t>
            </a:r>
            <a:r>
              <a:rPr lang="en-GB" altLang="ru-RU" sz="1800" b="1" dirty="0">
                <a:latin typeface="Courier New" panose="02070309020205020404" pitchFamily="49" charset="0"/>
              </a:rPr>
              <a:t>(string </a:t>
            </a:r>
            <a:r>
              <a:rPr lang="en-GB" altLang="ru-RU" sz="1800" b="1" dirty="0" err="1">
                <a:latin typeface="Courier New" panose="02070309020205020404" pitchFamily="49" charset="0"/>
              </a:rPr>
              <a:t>aName</a:t>
            </a:r>
            <a:r>
              <a:rPr lang="en-GB" altLang="ru-RU" sz="1800" b="1" dirty="0">
                <a:latin typeface="Courier New" panose="02070309020205020404" pitchFamily="49" charset="0"/>
              </a:rPr>
              <a:t>)</a:t>
            </a:r>
          </a:p>
          <a:p>
            <a:pPr>
              <a:buFont typeface="Wingdings" panose="05000000000000000000" pitchFamily="2" charset="2"/>
              <a:buNone/>
            </a:pPr>
            <a:r>
              <a:rPr lang="en-GB" altLang="ru-RU" sz="1800" b="1" dirty="0">
                <a:latin typeface="Courier New" panose="02070309020205020404" pitchFamily="49" charset="0"/>
              </a:rPr>
              <a:t>	{</a:t>
            </a:r>
          </a:p>
          <a:p>
            <a:pPr>
              <a:buFont typeface="Wingdings" panose="05000000000000000000" pitchFamily="2" charset="2"/>
              <a:buNone/>
            </a:pPr>
            <a:r>
              <a:rPr lang="en-GB" altLang="ru-RU" sz="1800" b="1" dirty="0">
                <a:latin typeface="Courier New" panose="02070309020205020404" pitchFamily="49" charset="0"/>
              </a:rPr>
              <a:t>		this.name = </a:t>
            </a:r>
            <a:r>
              <a:rPr lang="en-GB" altLang="ru-RU" sz="1800" b="1" dirty="0" err="1">
                <a:latin typeface="Courier New" panose="02070309020205020404" pitchFamily="49" charset="0"/>
              </a:rPr>
              <a:t>aName</a:t>
            </a:r>
            <a:r>
              <a:rPr lang="en-GB" altLang="ru-RU" sz="1800" b="1" dirty="0">
                <a:latin typeface="Courier New" panose="02070309020205020404" pitchFamily="49" charset="0"/>
              </a:rPr>
              <a:t>;</a:t>
            </a:r>
          </a:p>
          <a:p>
            <a:pPr>
              <a:buFont typeface="Wingdings" panose="05000000000000000000" pitchFamily="2" charset="2"/>
              <a:buNone/>
            </a:pPr>
            <a:r>
              <a:rPr lang="en-GB" altLang="ru-RU" sz="1800" b="1" dirty="0">
                <a:latin typeface="Courier New" panose="02070309020205020404" pitchFamily="49" charset="0"/>
              </a:rPr>
              <a:t>		...</a:t>
            </a:r>
            <a:endParaRPr lang="en-GB" altLang="ru-RU" sz="1800" dirty="0">
              <a:latin typeface="Courier New" panose="02070309020205020404" pitchFamily="49" charset="0"/>
            </a:endParaRPr>
          </a:p>
          <a:p>
            <a:pPr>
              <a:buFont typeface="Wingdings" panose="05000000000000000000" pitchFamily="2" charset="2"/>
              <a:buNone/>
            </a:pPr>
            <a:r>
              <a:rPr lang="en-GB" altLang="ru-RU" sz="1800" dirty="0">
                <a:latin typeface="Courier New" panose="02070309020205020404" pitchFamily="49" charset="0"/>
              </a:rPr>
              <a:t>    </a:t>
            </a:r>
            <a:endParaRPr lang="en-US" altLang="ru-RU" sz="1800" dirty="0">
              <a:latin typeface="Courier New" panose="02070309020205020404" pitchFamily="49" charset="0"/>
            </a:endParaRPr>
          </a:p>
        </p:txBody>
      </p:sp>
    </p:spTree>
    <p:extLst>
      <p:ext uri="{BB962C8B-B14F-4D97-AF65-F5344CB8AC3E}">
        <p14:creationId xmlns:p14="http://schemas.microsoft.com/office/powerpoint/2010/main" val="556597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06503">
                                            <p:txEl>
                                              <p:pRg st="0" end="0"/>
                                            </p:txEl>
                                          </p:spTgt>
                                        </p:tgtEl>
                                        <p:attrNameLst>
                                          <p:attrName>style.visibility</p:attrName>
                                        </p:attrNameLst>
                                      </p:cBhvr>
                                      <p:to>
                                        <p:strVal val="visible"/>
                                      </p:to>
                                    </p:set>
                                    <p:animEffect transition="in" filter="fade">
                                      <p:cBhvr>
                                        <p:cTn id="7" dur="1000"/>
                                        <p:tgtEl>
                                          <p:spTgt spid="10650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503">
                                            <p:txEl>
                                              <p:pRg st="1" end="1"/>
                                            </p:txEl>
                                          </p:spTgt>
                                        </p:tgtEl>
                                        <p:attrNameLst>
                                          <p:attrName>style.visibility</p:attrName>
                                        </p:attrNameLst>
                                      </p:cBhvr>
                                      <p:to>
                                        <p:strVal val="visible"/>
                                      </p:to>
                                    </p:set>
                                    <p:animEffect transition="in" filter="fade">
                                      <p:cBhvr>
                                        <p:cTn id="10" dur="1000"/>
                                        <p:tgtEl>
                                          <p:spTgt spid="10650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6503">
                                            <p:txEl>
                                              <p:pRg st="2" end="2"/>
                                            </p:txEl>
                                          </p:spTgt>
                                        </p:tgtEl>
                                        <p:attrNameLst>
                                          <p:attrName>style.visibility</p:attrName>
                                        </p:attrNameLst>
                                      </p:cBhvr>
                                      <p:to>
                                        <p:strVal val="visible"/>
                                      </p:to>
                                    </p:set>
                                    <p:animEffect transition="in" filter="fade">
                                      <p:cBhvr>
                                        <p:cTn id="13" dur="1000"/>
                                        <p:tgtEl>
                                          <p:spTgt spid="10650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6503">
                                            <p:txEl>
                                              <p:pRg st="3" end="3"/>
                                            </p:txEl>
                                          </p:spTgt>
                                        </p:tgtEl>
                                        <p:attrNameLst>
                                          <p:attrName>style.visibility</p:attrName>
                                        </p:attrNameLst>
                                      </p:cBhvr>
                                      <p:to>
                                        <p:strVal val="visible"/>
                                      </p:to>
                                    </p:set>
                                    <p:animEffect transition="in" filter="fade">
                                      <p:cBhvr>
                                        <p:cTn id="16" dur="1000"/>
                                        <p:tgtEl>
                                          <p:spTgt spid="10650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6503">
                                            <p:txEl>
                                              <p:pRg st="4" end="4"/>
                                            </p:txEl>
                                          </p:spTgt>
                                        </p:tgtEl>
                                        <p:attrNameLst>
                                          <p:attrName>style.visibility</p:attrName>
                                        </p:attrNameLst>
                                      </p:cBhvr>
                                      <p:to>
                                        <p:strVal val="visible"/>
                                      </p:to>
                                    </p:set>
                                    <p:animEffect transition="in" filter="fade">
                                      <p:cBhvr>
                                        <p:cTn id="19" dur="1000"/>
                                        <p:tgtEl>
                                          <p:spTgt spid="10650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6503">
                                            <p:txEl>
                                              <p:pRg st="5" end="5"/>
                                            </p:txEl>
                                          </p:spTgt>
                                        </p:tgtEl>
                                        <p:attrNameLst>
                                          <p:attrName>style.visibility</p:attrName>
                                        </p:attrNameLst>
                                      </p:cBhvr>
                                      <p:to>
                                        <p:strVal val="visible"/>
                                      </p:to>
                                    </p:set>
                                    <p:animEffect transition="in" filter="fade">
                                      <p:cBhvr>
                                        <p:cTn id="22" dur="1000"/>
                                        <p:tgtEl>
                                          <p:spTgt spid="10650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6503">
                                            <p:txEl>
                                              <p:pRg st="6" end="6"/>
                                            </p:txEl>
                                          </p:spTgt>
                                        </p:tgtEl>
                                        <p:attrNameLst>
                                          <p:attrName>style.visibility</p:attrName>
                                        </p:attrNameLst>
                                      </p:cBhvr>
                                      <p:to>
                                        <p:strVal val="visible"/>
                                      </p:to>
                                    </p:set>
                                    <p:animEffect transition="in" filter="fade">
                                      <p:cBhvr>
                                        <p:cTn id="25" dur="1000"/>
                                        <p:tgtEl>
                                          <p:spTgt spid="10650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6503">
                                            <p:txEl>
                                              <p:pRg st="7" end="7"/>
                                            </p:txEl>
                                          </p:spTgt>
                                        </p:tgtEl>
                                        <p:attrNameLst>
                                          <p:attrName>style.visibility</p:attrName>
                                        </p:attrNameLst>
                                      </p:cBhvr>
                                      <p:to>
                                        <p:strVal val="visible"/>
                                      </p:to>
                                    </p:set>
                                    <p:animEffect transition="in" filter="fade">
                                      <p:cBhvr>
                                        <p:cTn id="28" dur="1000"/>
                                        <p:tgtEl>
                                          <p:spTgt spid="10650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06503">
                                            <p:txEl>
                                              <p:pRg st="8" end="8"/>
                                            </p:txEl>
                                          </p:spTgt>
                                        </p:tgtEl>
                                        <p:attrNameLst>
                                          <p:attrName>style.visibility</p:attrName>
                                        </p:attrNameLst>
                                      </p:cBhvr>
                                      <p:to>
                                        <p:strVal val="visible"/>
                                      </p:to>
                                    </p:set>
                                    <p:animEffect transition="in" filter="fade">
                                      <p:cBhvr>
                                        <p:cTn id="31" dur="1000"/>
                                        <p:tgtEl>
                                          <p:spTgt spid="1065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435225" y="1173956"/>
            <a:ext cx="732155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5000" lnSpcReduction="10000"/>
          </a:bodyPr>
          <a:lstStyle>
            <a:lvl1pPr marL="342900" indent="-342900" algn="l" rtl="0" fontAlgn="base">
              <a:spcBef>
                <a:spcPct val="20000"/>
              </a:spcBef>
              <a:spcAft>
                <a:spcPct val="0"/>
              </a:spcAft>
              <a:buFont typeface="Arial" panose="020B0604020202020204" pitchFamily="34" charset="0"/>
              <a:defRPr sz="3200" kern="1200">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defRPr sz="2800" kern="1200">
                <a:solidFill>
                  <a:schemeClr val="tx1"/>
                </a:solidFill>
                <a:latin typeface="+mn-lt"/>
                <a:ea typeface="+mn-ea"/>
                <a:cs typeface="+mn-cs"/>
                <a:sym typeface="Wingdings 3"/>
              </a:defRPr>
            </a:lvl2pPr>
            <a:lvl3pPr marL="1143000" indent="-228600" algn="l" rtl="0" fontAlgn="base">
              <a:spcBef>
                <a:spcPct val="20000"/>
              </a:spcBef>
              <a:spcAft>
                <a:spcPct val="0"/>
              </a:spcAft>
              <a:buFont typeface="Wingdings" panose="05000000000000000000" pitchFamily="2" charset="2"/>
              <a:defRPr sz="2400" kern="1200">
                <a:solidFill>
                  <a:schemeClr val="tx1"/>
                </a:solidFill>
                <a:latin typeface="+mn-lt"/>
                <a:ea typeface="+mn-ea"/>
                <a:cs typeface="+mn-cs"/>
                <a:sym typeface="Wingdings 3"/>
              </a:defRPr>
            </a:lvl3pPr>
            <a:lvl4pPr marL="1600200" indent="-228600" algn="l" rtl="0" fontAlgn="base">
              <a:spcBef>
                <a:spcPct val="20000"/>
              </a:spcBef>
              <a:spcAft>
                <a:spcPct val="0"/>
              </a:spcAft>
              <a:buFont typeface="Wingdings" panose="05000000000000000000" pitchFamily="2" charset="2"/>
              <a:defRPr sz="2000" kern="1200">
                <a:solidFill>
                  <a:schemeClr val="tx1"/>
                </a:solidFill>
                <a:latin typeface="+mn-lt"/>
                <a:ea typeface="+mn-ea"/>
                <a:cs typeface="+mn-cs"/>
                <a:sym typeface="Wingdings 3"/>
              </a:defRPr>
            </a:lvl4pPr>
            <a:lvl5pPr marL="2057400" indent="-228600" algn="l" rtl="0" fontAlgn="base">
              <a:spcBef>
                <a:spcPct val="20000"/>
              </a:spcBef>
              <a:spcAft>
                <a:spcPct val="0"/>
              </a:spcAft>
              <a:buFont typeface="Arial" panose="020B0604020202020204" pitchFamily="34" charset="0"/>
              <a:defRPr sz="2000" kern="1200">
                <a:solidFill>
                  <a:schemeClr val="tx1"/>
                </a:solidFill>
                <a:latin typeface="+mn-lt"/>
                <a:ea typeface="+mn-ea"/>
                <a:cs typeface="+mn-cs"/>
                <a:sym typeface="Wingdings 3"/>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US" b="1" dirty="0" smtClean="0">
                <a:solidFill>
                  <a:schemeClr val="accent3"/>
                </a:solidFill>
              </a:rPr>
              <a:t>Accessing meta-data: </a:t>
            </a:r>
            <a:r>
              <a:rPr lang="en-US" b="1" dirty="0" err="1" smtClean="0">
                <a:solidFill>
                  <a:schemeClr val="accent3"/>
                </a:solidFill>
              </a:rPr>
              <a:t>System.Object.GetType</a:t>
            </a:r>
            <a:r>
              <a:rPr lang="en-US" b="1" dirty="0" smtClean="0">
                <a:solidFill>
                  <a:schemeClr val="accent3"/>
                </a:solidFill>
              </a:rPr>
              <a:t>()</a:t>
            </a:r>
          </a:p>
          <a:p>
            <a:pPr marL="914400" lvl="1" indent="-457200" fontAlgn="auto">
              <a:spcAft>
                <a:spcPts val="0"/>
              </a:spcAft>
              <a:buClr>
                <a:schemeClr val="accent4">
                  <a:lumMod val="75000"/>
                </a:schemeClr>
              </a:buClr>
              <a:buSzPct val="110000"/>
              <a:buFont typeface="Calibri" pitchFamily="34" charset="0"/>
              <a:buChar char="ʘ"/>
              <a:defRPr/>
            </a:pPr>
            <a:r>
              <a:rPr lang="en-US" dirty="0"/>
              <a:t>All .NET classes (implicitly) inherit </a:t>
            </a:r>
            <a:r>
              <a:rPr lang="en-US" dirty="0" err="1"/>
              <a:t>System.Object</a:t>
            </a:r>
            <a:endParaRPr lang="en-US" dirty="0"/>
          </a:p>
          <a:p>
            <a:pPr marL="914400" lvl="1" indent="-457200" fontAlgn="auto">
              <a:spcAft>
                <a:spcPts val="0"/>
              </a:spcAft>
              <a:buClr>
                <a:schemeClr val="accent4">
                  <a:lumMod val="75000"/>
                </a:schemeClr>
              </a:buClr>
              <a:buSzPct val="110000"/>
              <a:buFont typeface="Calibri" pitchFamily="34" charset="0"/>
              <a:buChar char="ʘ"/>
              <a:defRPr/>
            </a:pPr>
            <a:r>
              <a:rPr lang="en-US" dirty="0"/>
              <a:t>Available on every .NET class; simple types too</a:t>
            </a:r>
          </a:p>
          <a:p>
            <a:pPr fontAlgn="auto">
              <a:spcAft>
                <a:spcPts val="0"/>
              </a:spcAft>
              <a:defRPr/>
            </a:pPr>
            <a:r>
              <a:rPr lang="en-US" b="1" dirty="0">
                <a:solidFill>
                  <a:schemeClr val="accent3"/>
                </a:solidFill>
              </a:rPr>
              <a:t>Explicit language support for type meta-data</a:t>
            </a:r>
          </a:p>
          <a:p>
            <a:pPr marL="914400" lvl="1" indent="-457200" fontAlgn="auto">
              <a:spcAft>
                <a:spcPts val="0"/>
              </a:spcAft>
              <a:buFont typeface="Calibri" pitchFamily="34" charset="0"/>
              <a:buChar char="ʘ"/>
              <a:defRPr/>
            </a:pPr>
            <a:r>
              <a:rPr lang="en-US" dirty="0"/>
              <a:t>C#:   </a:t>
            </a:r>
            <a:r>
              <a:rPr lang="en-US" dirty="0" err="1"/>
              <a:t>typeof</a:t>
            </a:r>
            <a:r>
              <a:rPr lang="en-US" dirty="0"/>
              <a:t>(…)</a:t>
            </a:r>
          </a:p>
          <a:p>
            <a:pPr marL="914400" lvl="1" indent="-457200" fontAlgn="auto">
              <a:spcAft>
                <a:spcPts val="0"/>
              </a:spcAft>
              <a:buFont typeface="Calibri" pitchFamily="34" charset="0"/>
              <a:buChar char="ʘ"/>
              <a:defRPr/>
            </a:pPr>
            <a:r>
              <a:rPr lang="en-US" dirty="0"/>
              <a:t>VB.NET:    If </a:t>
            </a:r>
            <a:r>
              <a:rPr lang="en-US" dirty="0" err="1"/>
              <a:t>TypeOf</a:t>
            </a:r>
            <a:r>
              <a:rPr lang="en-US" dirty="0"/>
              <a:t> … Is … Then …</a:t>
            </a:r>
          </a:p>
          <a:p>
            <a:pPr fontAlgn="auto">
              <a:spcAft>
                <a:spcPts val="0"/>
              </a:spcAft>
              <a:defRPr/>
            </a:pPr>
            <a:r>
              <a:rPr lang="en-US" b="1" dirty="0">
                <a:solidFill>
                  <a:schemeClr val="accent3"/>
                </a:solidFill>
              </a:rPr>
              <a:t>Determining Type Identity</a:t>
            </a:r>
          </a:p>
          <a:p>
            <a:pPr marL="914400" lvl="1" indent="-457200" fontAlgn="auto">
              <a:spcAft>
                <a:spcPts val="0"/>
              </a:spcAft>
              <a:buFont typeface="Calibri" pitchFamily="34" charset="0"/>
              <a:buChar char="ʘ"/>
              <a:defRPr/>
            </a:pPr>
            <a:r>
              <a:rPr lang="en-US" dirty="0"/>
              <a:t>Types have unique identity across any assembly</a:t>
            </a:r>
          </a:p>
          <a:p>
            <a:pPr marL="914400" lvl="1" indent="-457200" fontAlgn="auto">
              <a:spcAft>
                <a:spcPts val="0"/>
              </a:spcAft>
              <a:buFont typeface="Calibri" pitchFamily="34" charset="0"/>
              <a:buChar char="ʘ"/>
              <a:defRPr/>
            </a:pPr>
            <a:r>
              <a:rPr lang="en-US" dirty="0"/>
              <a:t>Types can be compared for identity</a:t>
            </a:r>
          </a:p>
          <a:p>
            <a:pPr lvl="2" fontAlgn="auto">
              <a:spcAft>
                <a:spcPts val="0"/>
              </a:spcAft>
              <a:defRPr/>
            </a:pPr>
            <a:r>
              <a:rPr lang="en-US" b="1" dirty="0" smtClean="0">
                <a:latin typeface="Lucida Console" pitchFamily="49" charset="0"/>
              </a:rPr>
              <a:t>if ( </a:t>
            </a:r>
            <a:r>
              <a:rPr lang="en-US" b="1" dirty="0" err="1" smtClean="0">
                <a:latin typeface="Lucida Console" pitchFamily="49" charset="0"/>
              </a:rPr>
              <a:t>a.GetType</a:t>
            </a:r>
            <a:r>
              <a:rPr lang="en-US" b="1" dirty="0" smtClean="0">
                <a:latin typeface="Lucida Console" pitchFamily="49" charset="0"/>
              </a:rPr>
              <a:t>() == </a:t>
            </a:r>
            <a:r>
              <a:rPr lang="en-US" b="1" dirty="0" err="1" smtClean="0">
                <a:latin typeface="Lucida Console" pitchFamily="49" charset="0"/>
              </a:rPr>
              <a:t>b.GetType</a:t>
            </a:r>
            <a:r>
              <a:rPr lang="en-US" b="1" dirty="0" smtClean="0">
                <a:latin typeface="Lucida Console" pitchFamily="49" charset="0"/>
              </a:rPr>
              <a:t>() ) { … };</a:t>
            </a:r>
          </a:p>
        </p:txBody>
      </p:sp>
    </p:spTree>
    <p:extLst>
      <p:ext uri="{BB962C8B-B14F-4D97-AF65-F5344CB8AC3E}">
        <p14:creationId xmlns:p14="http://schemas.microsoft.com/office/powerpoint/2010/main" val="33221941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0"/>
            <a:ext cx="7239000" cy="3625850"/>
          </a:xfrm>
          <a:prstGeom prst="rect">
            <a:avLst/>
          </a:prstGeom>
          <a:noFill/>
          <a:extLst>
            <a:ext uri="{909E8E84-426E-40DD-AFC4-6F175D3DCCD1}">
              <a14:hiddenFill xmlns:a14="http://schemas.microsoft.com/office/drawing/2010/main">
                <a:solidFill>
                  <a:srgbClr val="FFFFFF"/>
                </a:solidFill>
              </a14:hiddenFill>
            </a:ext>
          </a:extLst>
        </p:spPr>
      </p:pic>
      <p:sp>
        <p:nvSpPr>
          <p:cNvPr id="107524" name="Rectangle 4"/>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dirty="0">
                <a:solidFill>
                  <a:schemeClr val="tx2"/>
                </a:solidFill>
                <a:latin typeface="Tahoma" panose="020B0604030504040204" pitchFamily="34" charset="0"/>
              </a:rPr>
              <a:t>Enumerators</a:t>
            </a:r>
          </a:p>
        </p:txBody>
      </p:sp>
    </p:spTree>
    <p:extLst>
      <p:ext uri="{BB962C8B-B14F-4D97-AF65-F5344CB8AC3E}">
        <p14:creationId xmlns:p14="http://schemas.microsoft.com/office/powerpoint/2010/main" val="22572951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lgn="ctr"/>
            <a:r>
              <a:rPr lang="en-US" altLang="ru-RU" dirty="0"/>
              <a:t>Example Rewritten</a:t>
            </a:r>
          </a:p>
        </p:txBody>
      </p:sp>
      <p:sp>
        <p:nvSpPr>
          <p:cNvPr id="157699" name="Rectangle 3"/>
          <p:cNvSpPr>
            <a:spLocks noGrp="1" noChangeArrowheads="1"/>
          </p:cNvSpPr>
          <p:nvPr>
            <p:ph type="body" idx="1"/>
          </p:nvPr>
        </p:nvSpPr>
        <p:spPr>
          <a:xfrm>
            <a:off x="2438400" y="2017713"/>
            <a:ext cx="7772400" cy="4114800"/>
          </a:xfrm>
        </p:spPr>
        <p:txBody>
          <a:bodyPr/>
          <a:lstStyle/>
          <a:p>
            <a:pPr>
              <a:lnSpc>
                <a:spcPct val="80000"/>
              </a:lnSpc>
              <a:buFont typeface="Wingdings" panose="05000000000000000000" pitchFamily="2" charset="2"/>
              <a:buNone/>
            </a:pPr>
            <a:r>
              <a:rPr lang="en-GB" altLang="ru-RU" sz="2000">
                <a:latin typeface="Courier New" panose="02070309020205020404" pitchFamily="49" charset="0"/>
              </a:rPr>
              <a:t>[AttributeUsage(</a:t>
            </a:r>
            <a:r>
              <a:rPr lang="en-GB" altLang="ru-RU" sz="2000" b="1">
                <a:latin typeface="Courier New" panose="02070309020205020404" pitchFamily="49" charset="0"/>
              </a:rPr>
              <a:t>AttributeTargets.Method | AttributeTargets.Property | AttributeTargets.Struct,</a:t>
            </a:r>
            <a:r>
              <a:rPr lang="en-GB" altLang="ru-RU" sz="2000">
                <a:latin typeface="Courier New" panose="02070309020205020404" pitchFamily="49" charset="0"/>
              </a:rPr>
              <a:t> AllowMultiple = false,Inherited = false)]</a:t>
            </a:r>
          </a:p>
          <a:p>
            <a:pPr>
              <a:lnSpc>
                <a:spcPct val="80000"/>
              </a:lnSpc>
              <a:buFont typeface="Wingdings" panose="05000000000000000000" pitchFamily="2" charset="2"/>
              <a:buNone/>
            </a:pPr>
            <a:r>
              <a:rPr lang="en-GB" altLang="ru-RU" sz="2000">
                <a:latin typeface="Courier New" panose="02070309020205020404" pitchFamily="49" charset="0"/>
              </a:rPr>
              <a:t>public class AuthorAttribute : Attribute</a:t>
            </a:r>
          </a:p>
          <a:p>
            <a:pPr>
              <a:lnSpc>
                <a:spcPct val="80000"/>
              </a:lnSpc>
              <a:buFont typeface="Wingdings" panose="05000000000000000000" pitchFamily="2" charset="2"/>
              <a:buNone/>
            </a:pPr>
            <a:r>
              <a:rPr lang="en-GB" altLang="ru-RU" sz="2000">
                <a:latin typeface="Courier New" panose="02070309020205020404" pitchFamily="49" charset="0"/>
              </a:rPr>
              <a:t>{</a:t>
            </a:r>
          </a:p>
          <a:p>
            <a:pPr>
              <a:lnSpc>
                <a:spcPct val="80000"/>
              </a:lnSpc>
              <a:buFont typeface="Wingdings" panose="05000000000000000000" pitchFamily="2" charset="2"/>
              <a:buNone/>
            </a:pPr>
            <a:r>
              <a:rPr lang="en-GB" altLang="ru-RU" sz="2000">
                <a:latin typeface="Courier New" panose="02070309020205020404" pitchFamily="49" charset="0"/>
              </a:rPr>
              <a:t>	private string aName;</a:t>
            </a:r>
          </a:p>
          <a:p>
            <a:pPr>
              <a:lnSpc>
                <a:spcPct val="80000"/>
              </a:lnSpc>
              <a:buFont typeface="Wingdings" panose="05000000000000000000" pitchFamily="2" charset="2"/>
              <a:buNone/>
            </a:pPr>
            <a:r>
              <a:rPr lang="en-GB" altLang="ru-RU" sz="2000">
                <a:latin typeface="Courier New" panose="02070309020205020404" pitchFamily="49" charset="0"/>
              </a:rPr>
              <a:t>	public AuthorAttribute(string aName)</a:t>
            </a:r>
          </a:p>
          <a:p>
            <a:pPr>
              <a:lnSpc>
                <a:spcPct val="80000"/>
              </a:lnSpc>
              <a:buFont typeface="Wingdings" panose="05000000000000000000" pitchFamily="2" charset="2"/>
              <a:buNone/>
            </a:pPr>
            <a:r>
              <a:rPr lang="en-GB" altLang="ru-RU" sz="2000">
                <a:latin typeface="Courier New" panose="02070309020205020404" pitchFamily="49" charset="0"/>
              </a:rPr>
              <a:t>		{</a:t>
            </a:r>
          </a:p>
          <a:p>
            <a:pPr>
              <a:lnSpc>
                <a:spcPct val="80000"/>
              </a:lnSpc>
              <a:buFont typeface="Wingdings" panose="05000000000000000000" pitchFamily="2" charset="2"/>
              <a:buNone/>
            </a:pPr>
            <a:r>
              <a:rPr lang="en-GB" altLang="ru-RU" sz="2000">
                <a:latin typeface="Courier New" panose="02070309020205020404" pitchFamily="49" charset="0"/>
              </a:rPr>
              <a:t>		this.name = aName;</a:t>
            </a:r>
          </a:p>
          <a:p>
            <a:pPr>
              <a:lnSpc>
                <a:spcPct val="80000"/>
              </a:lnSpc>
              <a:buFont typeface="Wingdings" panose="05000000000000000000" pitchFamily="2" charset="2"/>
              <a:buNone/>
            </a:pPr>
            <a:r>
              <a:rPr lang="en-GB" altLang="ru-RU" sz="2000">
                <a:latin typeface="Courier New" panose="02070309020205020404" pitchFamily="49" charset="0"/>
              </a:rPr>
              <a:t>		...</a:t>
            </a:r>
            <a:endParaRPr lang="en-US" altLang="ru-RU" sz="2000">
              <a:latin typeface="Courier New" panose="02070309020205020404" pitchFamily="49" charset="0"/>
            </a:endParaRPr>
          </a:p>
        </p:txBody>
      </p:sp>
    </p:spTree>
    <p:extLst>
      <p:ext uri="{BB962C8B-B14F-4D97-AF65-F5344CB8AC3E}">
        <p14:creationId xmlns:p14="http://schemas.microsoft.com/office/powerpoint/2010/main" val="30874124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5"/>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Example with Constructor</a:t>
            </a:r>
          </a:p>
        </p:txBody>
      </p:sp>
      <p:sp>
        <p:nvSpPr>
          <p:cNvPr id="109575" name="Rectangle 7"/>
          <p:cNvSpPr>
            <a:spLocks noGrp="1" noChangeArrowheads="1"/>
          </p:cNvSpPr>
          <p:nvPr>
            <p:ph type="body" idx="1"/>
          </p:nvPr>
        </p:nvSpPr>
        <p:spPr>
          <a:xfrm>
            <a:off x="2438400" y="2017714"/>
            <a:ext cx="7735888" cy="4459287"/>
          </a:xfrm>
        </p:spPr>
        <p:txBody>
          <a:bodyPr>
            <a:normAutofit lnSpcReduction="10000"/>
          </a:bodyPr>
          <a:lstStyle/>
          <a:p>
            <a:pPr>
              <a:lnSpc>
                <a:spcPct val="80000"/>
              </a:lnSpc>
            </a:pPr>
            <a:r>
              <a:rPr lang="en-US" altLang="ru-RU" dirty="0"/>
              <a:t>Same example with a constructor in the class</a:t>
            </a:r>
          </a:p>
          <a:p>
            <a:pPr>
              <a:lnSpc>
                <a:spcPct val="80000"/>
              </a:lnSpc>
              <a:buFont typeface="Wingdings" panose="05000000000000000000" pitchFamily="2" charset="2"/>
              <a:buNone/>
            </a:pPr>
            <a:r>
              <a:rPr lang="en-GB" altLang="ru-RU" sz="2000" dirty="0">
                <a:latin typeface="Courier New" panose="02070309020205020404" pitchFamily="49" charset="0"/>
              </a:rPr>
              <a:t>[</a:t>
            </a:r>
            <a:r>
              <a:rPr lang="en-GB" altLang="ru-RU" sz="2000" dirty="0" err="1">
                <a:latin typeface="Courier New" panose="02070309020205020404" pitchFamily="49" charset="0"/>
              </a:rPr>
              <a:t>AttributeUsage</a:t>
            </a:r>
            <a:r>
              <a:rPr lang="en-GB" altLang="ru-RU" sz="2000" dirty="0">
                <a:latin typeface="Courier New" panose="02070309020205020404" pitchFamily="49" charset="0"/>
              </a:rPr>
              <a:t>(</a:t>
            </a:r>
            <a:r>
              <a:rPr lang="en-GB" altLang="ru-RU" sz="2000" dirty="0" err="1">
                <a:latin typeface="Courier New" panose="02070309020205020404" pitchFamily="49" charset="0"/>
              </a:rPr>
              <a:t>AttributeTargets.Method</a:t>
            </a:r>
            <a:r>
              <a:rPr lang="en-GB" altLang="ru-RU" sz="2000" dirty="0">
                <a:latin typeface="Courier New" panose="02070309020205020404" pitchFamily="49" charset="0"/>
              </a:rPr>
              <a:t> | </a:t>
            </a:r>
            <a:r>
              <a:rPr lang="en-GB" altLang="ru-RU" sz="2000" dirty="0" err="1">
                <a:latin typeface="Courier New" panose="02070309020205020404" pitchFamily="49" charset="0"/>
              </a:rPr>
              <a:t>AttributeTargets.Property</a:t>
            </a:r>
            <a:r>
              <a:rPr lang="en-GB" altLang="ru-RU" sz="2000" dirty="0">
                <a:latin typeface="Courier New" panose="02070309020205020404" pitchFamily="49" charset="0"/>
              </a:rPr>
              <a:t> | </a:t>
            </a:r>
            <a:r>
              <a:rPr lang="en-GB" altLang="ru-RU" sz="2000" dirty="0" err="1">
                <a:latin typeface="Courier New" panose="02070309020205020404" pitchFamily="49" charset="0"/>
              </a:rPr>
              <a:t>AttributeTargets.Struct</a:t>
            </a:r>
            <a:r>
              <a:rPr lang="en-GB" altLang="ru-RU" sz="2000" dirty="0">
                <a:latin typeface="Courier New" panose="02070309020205020404" pitchFamily="49" charset="0"/>
              </a:rPr>
              <a:t>, </a:t>
            </a:r>
            <a:r>
              <a:rPr lang="en-GB" altLang="ru-RU" sz="2000" dirty="0" err="1">
                <a:latin typeface="Courier New" panose="02070309020205020404" pitchFamily="49" charset="0"/>
              </a:rPr>
              <a:t>AllowMultiple</a:t>
            </a:r>
            <a:r>
              <a:rPr lang="en-GB" altLang="ru-RU" sz="2000" dirty="0">
                <a:latin typeface="Courier New" panose="02070309020205020404" pitchFamily="49" charset="0"/>
              </a:rPr>
              <a:t> = </a:t>
            </a:r>
            <a:r>
              <a:rPr lang="en-GB" altLang="ru-RU" sz="2000" dirty="0" err="1">
                <a:latin typeface="Courier New" panose="02070309020205020404" pitchFamily="49" charset="0"/>
              </a:rPr>
              <a:t>false,Inherited</a:t>
            </a:r>
            <a:r>
              <a:rPr lang="en-GB" altLang="ru-RU" sz="2000" dirty="0">
                <a:latin typeface="Courier New" panose="02070309020205020404" pitchFamily="49" charset="0"/>
              </a:rPr>
              <a:t> = false)]</a:t>
            </a:r>
          </a:p>
          <a:p>
            <a:pPr>
              <a:lnSpc>
                <a:spcPct val="80000"/>
              </a:lnSpc>
              <a:buFont typeface="Wingdings" panose="05000000000000000000" pitchFamily="2" charset="2"/>
              <a:buNone/>
            </a:pPr>
            <a:r>
              <a:rPr lang="en-GB" altLang="ru-RU" sz="2000" dirty="0">
                <a:latin typeface="Courier New" panose="02070309020205020404" pitchFamily="49" charset="0"/>
              </a:rPr>
              <a:t>	public class </a:t>
            </a:r>
            <a:r>
              <a:rPr lang="en-GB" altLang="ru-RU" sz="2000" dirty="0" err="1">
                <a:latin typeface="Courier New" panose="02070309020205020404" pitchFamily="49" charset="0"/>
              </a:rPr>
              <a:t>AuthorAttribute</a:t>
            </a:r>
            <a:r>
              <a:rPr lang="en-GB" altLang="ru-RU" sz="2000" dirty="0">
                <a:latin typeface="Courier New" panose="02070309020205020404" pitchFamily="49" charset="0"/>
              </a:rPr>
              <a:t> : Attribute</a:t>
            </a:r>
          </a:p>
          <a:p>
            <a:pPr>
              <a:lnSpc>
                <a:spcPct val="80000"/>
              </a:lnSpc>
              <a:buFont typeface="Wingdings" panose="05000000000000000000" pitchFamily="2" charset="2"/>
              <a:buNone/>
            </a:pPr>
            <a:r>
              <a:rPr lang="en-GB" altLang="ru-RU" sz="2000" dirty="0">
                <a:latin typeface="Courier New" panose="02070309020205020404" pitchFamily="49" charset="0"/>
              </a:rPr>
              <a:t>	{</a:t>
            </a:r>
          </a:p>
          <a:p>
            <a:pPr>
              <a:lnSpc>
                <a:spcPct val="80000"/>
              </a:lnSpc>
              <a:buFont typeface="Wingdings" panose="05000000000000000000" pitchFamily="2" charset="2"/>
              <a:buNone/>
            </a:pPr>
            <a:r>
              <a:rPr lang="en-GB" altLang="ru-RU" sz="2000" dirty="0">
                <a:latin typeface="Courier New" panose="02070309020205020404" pitchFamily="49" charset="0"/>
              </a:rPr>
              <a:t> 	   private string </a:t>
            </a:r>
            <a:r>
              <a:rPr lang="en-GB" altLang="ru-RU" sz="2000" dirty="0" err="1">
                <a:latin typeface="Courier New" panose="02070309020205020404" pitchFamily="49" charset="0"/>
              </a:rPr>
              <a:t>aname</a:t>
            </a:r>
            <a:r>
              <a:rPr lang="en-GB" altLang="ru-RU" sz="2000" dirty="0">
                <a:latin typeface="Courier New" panose="02070309020205020404" pitchFamily="49" charset="0"/>
              </a:rPr>
              <a:t>;</a:t>
            </a:r>
          </a:p>
          <a:p>
            <a:pPr>
              <a:lnSpc>
                <a:spcPct val="80000"/>
              </a:lnSpc>
              <a:buFont typeface="Wingdings" panose="05000000000000000000" pitchFamily="2" charset="2"/>
              <a:buNone/>
            </a:pPr>
            <a:r>
              <a:rPr lang="en-GB" altLang="ru-RU" sz="2000" dirty="0">
                <a:latin typeface="Courier New" panose="02070309020205020404" pitchFamily="49" charset="0"/>
              </a:rPr>
              <a:t>	   public </a:t>
            </a:r>
            <a:r>
              <a:rPr lang="en-GB" altLang="ru-RU" sz="2000" dirty="0" err="1">
                <a:latin typeface="Courier New" panose="02070309020205020404" pitchFamily="49" charset="0"/>
              </a:rPr>
              <a:t>AuthorAttribute</a:t>
            </a:r>
            <a:r>
              <a:rPr lang="en-GB" altLang="ru-RU" sz="2000" dirty="0">
                <a:latin typeface="Courier New" panose="02070309020205020404" pitchFamily="49" charset="0"/>
              </a:rPr>
              <a:t>(string </a:t>
            </a:r>
            <a:r>
              <a:rPr lang="en-GB" altLang="ru-RU" sz="2000" dirty="0" err="1">
                <a:latin typeface="Courier New" panose="02070309020205020404" pitchFamily="49" charset="0"/>
              </a:rPr>
              <a:t>aName</a:t>
            </a:r>
            <a:r>
              <a:rPr lang="en-GB" altLang="ru-RU" sz="2000" dirty="0">
                <a:latin typeface="Courier New" panose="02070309020205020404" pitchFamily="49" charset="0"/>
              </a:rPr>
              <a:t>)</a:t>
            </a:r>
          </a:p>
          <a:p>
            <a:pPr>
              <a:lnSpc>
                <a:spcPct val="80000"/>
              </a:lnSpc>
              <a:buFont typeface="Wingdings" panose="05000000000000000000" pitchFamily="2" charset="2"/>
              <a:buNone/>
            </a:pPr>
            <a:r>
              <a:rPr lang="en-GB" altLang="ru-RU" sz="2000" dirty="0">
                <a:latin typeface="Courier New" panose="02070309020205020404" pitchFamily="49" charset="0"/>
              </a:rPr>
              <a:t>		{</a:t>
            </a:r>
          </a:p>
          <a:p>
            <a:pPr>
              <a:lnSpc>
                <a:spcPct val="80000"/>
              </a:lnSpc>
              <a:buFont typeface="Wingdings" panose="05000000000000000000" pitchFamily="2" charset="2"/>
              <a:buNone/>
            </a:pPr>
            <a:r>
              <a:rPr lang="en-GB" altLang="ru-RU" sz="2000" dirty="0">
                <a:latin typeface="Courier New" panose="02070309020205020404" pitchFamily="49" charset="0"/>
              </a:rPr>
              <a:t>			</a:t>
            </a:r>
            <a:r>
              <a:rPr lang="en-GB" altLang="ru-RU" sz="2000" dirty="0" err="1">
                <a:latin typeface="Courier New" panose="02070309020205020404" pitchFamily="49" charset="0"/>
              </a:rPr>
              <a:t>this.aname</a:t>
            </a:r>
            <a:r>
              <a:rPr lang="en-GB" altLang="ru-RU" sz="2000" dirty="0">
                <a:latin typeface="Courier New" panose="02070309020205020404" pitchFamily="49" charset="0"/>
              </a:rPr>
              <a:t> = </a:t>
            </a:r>
            <a:r>
              <a:rPr lang="en-GB" altLang="ru-RU" sz="2000" dirty="0" err="1">
                <a:latin typeface="Courier New" panose="02070309020205020404" pitchFamily="49" charset="0"/>
              </a:rPr>
              <a:t>aName</a:t>
            </a:r>
            <a:r>
              <a:rPr lang="en-GB" altLang="ru-RU" sz="2000" dirty="0">
                <a:latin typeface="Courier New" panose="02070309020205020404" pitchFamily="49" charset="0"/>
              </a:rPr>
              <a:t>;</a:t>
            </a:r>
          </a:p>
          <a:p>
            <a:pPr>
              <a:lnSpc>
                <a:spcPct val="80000"/>
              </a:lnSpc>
              <a:buFont typeface="Wingdings" panose="05000000000000000000" pitchFamily="2" charset="2"/>
              <a:buNone/>
            </a:pPr>
            <a:r>
              <a:rPr lang="en-GB" altLang="ru-RU" sz="2000" dirty="0">
                <a:latin typeface="Courier New" panose="02070309020205020404" pitchFamily="49" charset="0"/>
              </a:rPr>
              <a:t>		}</a:t>
            </a:r>
          </a:p>
          <a:p>
            <a:pPr>
              <a:lnSpc>
                <a:spcPct val="80000"/>
              </a:lnSpc>
              <a:buFont typeface="Wingdings" panose="05000000000000000000" pitchFamily="2" charset="2"/>
              <a:buNone/>
            </a:pPr>
            <a:r>
              <a:rPr lang="en-GB" altLang="ru-RU" sz="2000" dirty="0">
                <a:latin typeface="Courier New" panose="02070309020205020404" pitchFamily="49" charset="0"/>
              </a:rPr>
              <a:t>	}</a:t>
            </a:r>
            <a:endParaRPr lang="en-US" altLang="ru-RU" sz="2000" dirty="0">
              <a:latin typeface="Courier New" panose="02070309020205020404" pitchFamily="49" charset="0"/>
            </a:endParaRPr>
          </a:p>
        </p:txBody>
      </p:sp>
    </p:spTree>
    <p:extLst>
      <p:ext uri="{BB962C8B-B14F-4D97-AF65-F5344CB8AC3E}">
        <p14:creationId xmlns:p14="http://schemas.microsoft.com/office/powerpoint/2010/main" val="13983105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5"/>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Example – Author Attribute</a:t>
            </a:r>
          </a:p>
        </p:txBody>
      </p:sp>
      <p:sp>
        <p:nvSpPr>
          <p:cNvPr id="110599" name="Rectangle 7"/>
          <p:cNvSpPr>
            <a:spLocks noGrp="1" noChangeArrowheads="1"/>
          </p:cNvSpPr>
          <p:nvPr>
            <p:ph type="body" idx="1"/>
          </p:nvPr>
        </p:nvSpPr>
        <p:spPr>
          <a:xfrm>
            <a:off x="2035629" y="1926772"/>
            <a:ext cx="7772400" cy="4724400"/>
          </a:xfrm>
        </p:spPr>
        <p:txBody>
          <a:bodyPr>
            <a:normAutofit fontScale="92500" lnSpcReduction="10000"/>
          </a:bodyPr>
          <a:lstStyle/>
          <a:p>
            <a:pPr>
              <a:buFont typeface="Wingdings" panose="05000000000000000000" pitchFamily="2" charset="2"/>
              <a:buNone/>
            </a:pPr>
            <a:r>
              <a:rPr lang="en-US" altLang="ru-RU" sz="1800" dirty="0" smtClean="0">
                <a:latin typeface="Courier New" panose="02070309020205020404" pitchFamily="49" charset="0"/>
              </a:rPr>
              <a:t>using </a:t>
            </a:r>
            <a:r>
              <a:rPr lang="en-US" altLang="ru-RU" sz="1800" dirty="0">
                <a:latin typeface="Courier New" panose="02070309020205020404" pitchFamily="49" charset="0"/>
              </a:rPr>
              <a:t>System;</a:t>
            </a:r>
          </a:p>
          <a:p>
            <a:pPr>
              <a:buFont typeface="Wingdings" panose="05000000000000000000" pitchFamily="2" charset="2"/>
              <a:buNone/>
            </a:pPr>
            <a:r>
              <a:rPr lang="en-US" altLang="ru-RU" sz="1800" dirty="0">
                <a:latin typeface="Courier New" panose="02070309020205020404" pitchFamily="49" charset="0"/>
              </a:rPr>
              <a:t>namespace </a:t>
            </a:r>
            <a:r>
              <a:rPr lang="en-US" altLang="ru-RU" sz="1800" dirty="0" err="1">
                <a:latin typeface="Courier New" panose="02070309020205020404" pitchFamily="49" charset="0"/>
              </a:rPr>
              <a:t>AdvancedDotNetOne</a:t>
            </a:r>
            <a:endParaRPr lang="en-US" altLang="ru-RU" sz="1800" dirty="0">
              <a:latin typeface="Courier New" panose="02070309020205020404" pitchFamily="49" charset="0"/>
            </a:endParaRPr>
          </a:p>
          <a:p>
            <a:pPr>
              <a:buFont typeface="Wingdings" panose="05000000000000000000" pitchFamily="2" charset="2"/>
              <a:buNone/>
            </a:pPr>
            <a:r>
              <a:rPr lang="en-US" altLang="ru-RU" sz="1800" dirty="0">
                <a:latin typeface="Courier New" panose="02070309020205020404" pitchFamily="49" charset="0"/>
              </a:rPr>
              <a:t>{</a:t>
            </a:r>
          </a:p>
          <a:p>
            <a:pPr>
              <a:buFont typeface="Wingdings" panose="05000000000000000000" pitchFamily="2" charset="2"/>
              <a:buNone/>
            </a:pPr>
            <a:r>
              <a:rPr lang="en-US" altLang="ru-RU" sz="1800" dirty="0">
                <a:latin typeface="Courier New" panose="02070309020205020404" pitchFamily="49" charset="0"/>
              </a:rPr>
              <a:t>	[</a:t>
            </a:r>
            <a:r>
              <a:rPr lang="en-US" altLang="ru-RU" sz="1800" dirty="0" err="1">
                <a:latin typeface="Courier New" panose="02070309020205020404" pitchFamily="49" charset="0"/>
              </a:rPr>
              <a:t>AttributeUsage</a:t>
            </a:r>
            <a:r>
              <a:rPr lang="en-US" altLang="ru-RU" sz="1800" dirty="0">
                <a:latin typeface="Courier New" panose="02070309020205020404" pitchFamily="49" charset="0"/>
              </a:rPr>
              <a:t>(</a:t>
            </a:r>
            <a:r>
              <a:rPr lang="en-US" altLang="ru-RU" sz="1800" dirty="0" err="1">
                <a:latin typeface="Courier New" panose="02070309020205020404" pitchFamily="49" charset="0"/>
              </a:rPr>
              <a:t>AttributeTargets.Class</a:t>
            </a:r>
            <a:r>
              <a:rPr lang="en-US" altLang="ru-RU" sz="1800" dirty="0">
                <a:latin typeface="Courier New" panose="02070309020205020404" pitchFamily="49" charset="0"/>
              </a:rPr>
              <a:t>| </a:t>
            </a:r>
            <a:r>
              <a:rPr lang="en-US" altLang="ru-RU" sz="1800" dirty="0" err="1">
                <a:latin typeface="Courier New" panose="02070309020205020404" pitchFamily="49" charset="0"/>
              </a:rPr>
              <a:t>AttributeTargets.Property|AttributeTargets.Struct</a:t>
            </a:r>
            <a:r>
              <a:rPr lang="en-US" altLang="ru-RU" sz="1800" dirty="0">
                <a:latin typeface="Courier New" panose="02070309020205020404" pitchFamily="49" charset="0"/>
              </a:rPr>
              <a:t>, </a:t>
            </a:r>
            <a:r>
              <a:rPr lang="en-US" altLang="ru-RU" sz="1800" dirty="0" err="1">
                <a:latin typeface="Courier New" panose="02070309020205020404" pitchFamily="49" charset="0"/>
              </a:rPr>
              <a:t>AllowMultiple</a:t>
            </a:r>
            <a:r>
              <a:rPr lang="en-US" altLang="ru-RU" sz="1800" dirty="0">
                <a:latin typeface="Courier New" panose="02070309020205020404" pitchFamily="49" charset="0"/>
              </a:rPr>
              <a:t>=</a:t>
            </a:r>
            <a:r>
              <a:rPr lang="en-US" altLang="ru-RU" sz="1800" dirty="0" err="1">
                <a:latin typeface="Courier New" panose="02070309020205020404" pitchFamily="49" charset="0"/>
              </a:rPr>
              <a:t>false,Inherited</a:t>
            </a:r>
            <a:r>
              <a:rPr lang="en-US" altLang="ru-RU" sz="1800" dirty="0">
                <a:latin typeface="Courier New" panose="02070309020205020404" pitchFamily="49" charset="0"/>
              </a:rPr>
              <a:t>=false)]</a:t>
            </a:r>
          </a:p>
          <a:p>
            <a:pPr>
              <a:buFont typeface="Wingdings" panose="05000000000000000000" pitchFamily="2" charset="2"/>
              <a:buNone/>
            </a:pPr>
            <a:r>
              <a:rPr lang="en-US" altLang="ru-RU" sz="1800" dirty="0">
                <a:latin typeface="Courier New" panose="02070309020205020404" pitchFamily="49" charset="0"/>
              </a:rPr>
              <a:t>	public class </a:t>
            </a:r>
            <a:r>
              <a:rPr lang="en-US" altLang="ru-RU" sz="1800" dirty="0" err="1">
                <a:latin typeface="Courier New" panose="02070309020205020404" pitchFamily="49" charset="0"/>
              </a:rPr>
              <a:t>AuthorAttribute</a:t>
            </a:r>
            <a:r>
              <a:rPr lang="en-US" altLang="ru-RU" sz="1800" dirty="0">
                <a:latin typeface="Courier New" panose="02070309020205020404" pitchFamily="49" charset="0"/>
              </a:rPr>
              <a:t> : Attribute</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private string </a:t>
            </a:r>
            <a:r>
              <a:rPr lang="en-US" altLang="ru-RU" sz="1800" dirty="0" err="1">
                <a:latin typeface="Courier New" panose="02070309020205020404" pitchFamily="49" charset="0"/>
              </a:rPr>
              <a:t>aname</a:t>
            </a:r>
            <a:r>
              <a:rPr lang="en-US" altLang="ru-RU" sz="1800" dirty="0">
                <a:latin typeface="Courier New" panose="02070309020205020404" pitchFamily="49" charset="0"/>
              </a:rPr>
              <a:t>;</a:t>
            </a:r>
          </a:p>
          <a:p>
            <a:pPr>
              <a:buFont typeface="Wingdings" panose="05000000000000000000" pitchFamily="2" charset="2"/>
              <a:buNone/>
            </a:pPr>
            <a:r>
              <a:rPr lang="en-US" altLang="ru-RU" sz="1800" dirty="0">
                <a:latin typeface="Courier New" panose="02070309020205020404" pitchFamily="49" charset="0"/>
              </a:rPr>
              <a:t>		public </a:t>
            </a:r>
            <a:r>
              <a:rPr lang="en-US" altLang="ru-RU" sz="1800" dirty="0" err="1">
                <a:latin typeface="Courier New" panose="02070309020205020404" pitchFamily="49" charset="0"/>
              </a:rPr>
              <a:t>AuthorAttribute</a:t>
            </a:r>
            <a:r>
              <a:rPr lang="en-US" altLang="ru-RU" sz="1800" dirty="0">
                <a:latin typeface="Courier New" panose="02070309020205020404" pitchFamily="49" charset="0"/>
              </a:rPr>
              <a:t>(string </a:t>
            </a:r>
            <a:r>
              <a:rPr lang="en-US" altLang="ru-RU" sz="1800" dirty="0" err="1">
                <a:latin typeface="Courier New" panose="02070309020205020404" pitchFamily="49" charset="0"/>
              </a:rPr>
              <a:t>aName</a:t>
            </a:r>
            <a:r>
              <a:rPr lang="en-US" altLang="ru-RU" sz="1800" dirty="0">
                <a:latin typeface="Courier New" panose="02070309020205020404" pitchFamily="49" charset="0"/>
              </a:rPr>
              <a:t>)</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a:t>
            </a:r>
            <a:r>
              <a:rPr lang="en-US" altLang="ru-RU" sz="1800" dirty="0" err="1">
                <a:latin typeface="Courier New" panose="02070309020205020404" pitchFamily="49" charset="0"/>
              </a:rPr>
              <a:t>this.aname</a:t>
            </a:r>
            <a:r>
              <a:rPr lang="en-US" altLang="ru-RU" sz="1800" dirty="0">
                <a:latin typeface="Courier New" panose="02070309020205020404" pitchFamily="49" charset="0"/>
              </a:rPr>
              <a:t> =</a:t>
            </a:r>
            <a:r>
              <a:rPr lang="en-US" altLang="ru-RU" sz="1800" dirty="0" err="1">
                <a:latin typeface="Courier New" panose="02070309020205020404" pitchFamily="49" charset="0"/>
              </a:rPr>
              <a:t>aName</a:t>
            </a:r>
            <a:r>
              <a:rPr lang="en-US" altLang="ru-RU" sz="1800" dirty="0">
                <a:latin typeface="Courier New" panose="02070309020205020404" pitchFamily="49" charset="0"/>
              </a:rPr>
              <a:t>;</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a:t>
            </a:r>
          </a:p>
        </p:txBody>
      </p:sp>
    </p:spTree>
    <p:extLst>
      <p:ext uri="{BB962C8B-B14F-4D97-AF65-F5344CB8AC3E}">
        <p14:creationId xmlns:p14="http://schemas.microsoft.com/office/powerpoint/2010/main" val="762500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0599">
                                            <p:txEl>
                                              <p:pRg st="0" end="0"/>
                                            </p:txEl>
                                          </p:spTgt>
                                        </p:tgtEl>
                                        <p:attrNameLst>
                                          <p:attrName>style.visibility</p:attrName>
                                        </p:attrNameLst>
                                      </p:cBhvr>
                                      <p:to>
                                        <p:strVal val="visible"/>
                                      </p:to>
                                    </p:set>
                                    <p:animEffect transition="in" filter="fade">
                                      <p:cBhvr>
                                        <p:cTn id="7" dur="1000"/>
                                        <p:tgtEl>
                                          <p:spTgt spid="1105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0599">
                                            <p:txEl>
                                              <p:pRg st="1" end="1"/>
                                            </p:txEl>
                                          </p:spTgt>
                                        </p:tgtEl>
                                        <p:attrNameLst>
                                          <p:attrName>style.visibility</p:attrName>
                                        </p:attrNameLst>
                                      </p:cBhvr>
                                      <p:to>
                                        <p:strVal val="visible"/>
                                      </p:to>
                                    </p:set>
                                    <p:animEffect transition="in" filter="fade">
                                      <p:cBhvr>
                                        <p:cTn id="10" dur="1000"/>
                                        <p:tgtEl>
                                          <p:spTgt spid="1105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0599">
                                            <p:txEl>
                                              <p:pRg st="2" end="2"/>
                                            </p:txEl>
                                          </p:spTgt>
                                        </p:tgtEl>
                                        <p:attrNameLst>
                                          <p:attrName>style.visibility</p:attrName>
                                        </p:attrNameLst>
                                      </p:cBhvr>
                                      <p:to>
                                        <p:strVal val="visible"/>
                                      </p:to>
                                    </p:set>
                                    <p:animEffect transition="in" filter="fade">
                                      <p:cBhvr>
                                        <p:cTn id="13" dur="1000"/>
                                        <p:tgtEl>
                                          <p:spTgt spid="11059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0599">
                                            <p:txEl>
                                              <p:pRg st="3" end="3"/>
                                            </p:txEl>
                                          </p:spTgt>
                                        </p:tgtEl>
                                        <p:attrNameLst>
                                          <p:attrName>style.visibility</p:attrName>
                                        </p:attrNameLst>
                                      </p:cBhvr>
                                      <p:to>
                                        <p:strVal val="visible"/>
                                      </p:to>
                                    </p:set>
                                    <p:animEffect transition="in" filter="fade">
                                      <p:cBhvr>
                                        <p:cTn id="16" dur="1000"/>
                                        <p:tgtEl>
                                          <p:spTgt spid="11059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599">
                                            <p:txEl>
                                              <p:pRg st="4" end="4"/>
                                            </p:txEl>
                                          </p:spTgt>
                                        </p:tgtEl>
                                        <p:attrNameLst>
                                          <p:attrName>style.visibility</p:attrName>
                                        </p:attrNameLst>
                                      </p:cBhvr>
                                      <p:to>
                                        <p:strVal val="visible"/>
                                      </p:to>
                                    </p:set>
                                    <p:animEffect transition="in" filter="fade">
                                      <p:cBhvr>
                                        <p:cTn id="19" dur="1000"/>
                                        <p:tgtEl>
                                          <p:spTgt spid="11059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0599">
                                            <p:txEl>
                                              <p:pRg st="5" end="5"/>
                                            </p:txEl>
                                          </p:spTgt>
                                        </p:tgtEl>
                                        <p:attrNameLst>
                                          <p:attrName>style.visibility</p:attrName>
                                        </p:attrNameLst>
                                      </p:cBhvr>
                                      <p:to>
                                        <p:strVal val="visible"/>
                                      </p:to>
                                    </p:set>
                                    <p:animEffect transition="in" filter="fade">
                                      <p:cBhvr>
                                        <p:cTn id="22" dur="1000"/>
                                        <p:tgtEl>
                                          <p:spTgt spid="11059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0599">
                                            <p:txEl>
                                              <p:pRg st="6" end="6"/>
                                            </p:txEl>
                                          </p:spTgt>
                                        </p:tgtEl>
                                        <p:attrNameLst>
                                          <p:attrName>style.visibility</p:attrName>
                                        </p:attrNameLst>
                                      </p:cBhvr>
                                      <p:to>
                                        <p:strVal val="visible"/>
                                      </p:to>
                                    </p:set>
                                    <p:animEffect transition="in" filter="fade">
                                      <p:cBhvr>
                                        <p:cTn id="25" dur="1000"/>
                                        <p:tgtEl>
                                          <p:spTgt spid="11059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0599">
                                            <p:txEl>
                                              <p:pRg st="7" end="7"/>
                                            </p:txEl>
                                          </p:spTgt>
                                        </p:tgtEl>
                                        <p:attrNameLst>
                                          <p:attrName>style.visibility</p:attrName>
                                        </p:attrNameLst>
                                      </p:cBhvr>
                                      <p:to>
                                        <p:strVal val="visible"/>
                                      </p:to>
                                    </p:set>
                                    <p:animEffect transition="in" filter="fade">
                                      <p:cBhvr>
                                        <p:cTn id="28" dur="1000"/>
                                        <p:tgtEl>
                                          <p:spTgt spid="11059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0599">
                                            <p:txEl>
                                              <p:pRg st="8" end="8"/>
                                            </p:txEl>
                                          </p:spTgt>
                                        </p:tgtEl>
                                        <p:attrNameLst>
                                          <p:attrName>style.visibility</p:attrName>
                                        </p:attrNameLst>
                                      </p:cBhvr>
                                      <p:to>
                                        <p:strVal val="visible"/>
                                      </p:to>
                                    </p:set>
                                    <p:animEffect transition="in" filter="fade">
                                      <p:cBhvr>
                                        <p:cTn id="31" dur="1000"/>
                                        <p:tgtEl>
                                          <p:spTgt spid="11059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0599">
                                            <p:txEl>
                                              <p:pRg st="9" end="9"/>
                                            </p:txEl>
                                          </p:spTgt>
                                        </p:tgtEl>
                                        <p:attrNameLst>
                                          <p:attrName>style.visibility</p:attrName>
                                        </p:attrNameLst>
                                      </p:cBhvr>
                                      <p:to>
                                        <p:strVal val="visible"/>
                                      </p:to>
                                    </p:set>
                                    <p:animEffect transition="in" filter="fade">
                                      <p:cBhvr>
                                        <p:cTn id="34" dur="1000"/>
                                        <p:tgtEl>
                                          <p:spTgt spid="11059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0599">
                                            <p:txEl>
                                              <p:pRg st="10" end="10"/>
                                            </p:txEl>
                                          </p:spTgt>
                                        </p:tgtEl>
                                        <p:attrNameLst>
                                          <p:attrName>style.visibility</p:attrName>
                                        </p:attrNameLst>
                                      </p:cBhvr>
                                      <p:to>
                                        <p:strVal val="visible"/>
                                      </p:to>
                                    </p:set>
                                    <p:animEffect transition="in" filter="fade">
                                      <p:cBhvr>
                                        <p:cTn id="37" dur="1000"/>
                                        <p:tgtEl>
                                          <p:spTgt spid="11059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0599">
                                            <p:txEl>
                                              <p:pRg st="11" end="11"/>
                                            </p:txEl>
                                          </p:spTgt>
                                        </p:tgtEl>
                                        <p:attrNameLst>
                                          <p:attrName>style.visibility</p:attrName>
                                        </p:attrNameLst>
                                      </p:cBhvr>
                                      <p:to>
                                        <p:strVal val="visible"/>
                                      </p:to>
                                    </p:set>
                                    <p:animEffect transition="in" filter="fade">
                                      <p:cBhvr>
                                        <p:cTn id="40" dur="1000"/>
                                        <p:tgtEl>
                                          <p:spTgt spid="110599">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1000"/>
                                        <p:tgtEl>
                                          <p:spTgt spid="110599">
                                            <p:txEl>
                                              <p:pRg st="0" end="0"/>
                                            </p:txEl>
                                          </p:spTgt>
                                        </p:tgtEl>
                                      </p:cBhvr>
                                    </p:animEffect>
                                    <p:set>
                                      <p:cBhvr>
                                        <p:cTn id="45" dur="1" fill="hold">
                                          <p:stCondLst>
                                            <p:cond delay="999"/>
                                          </p:stCondLst>
                                        </p:cTn>
                                        <p:tgtEl>
                                          <p:spTgt spid="110599">
                                            <p:txEl>
                                              <p:pRg st="0" end="0"/>
                                            </p:txEl>
                                          </p:spTgt>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0599">
                                            <p:txEl>
                                              <p:pRg st="1" end="1"/>
                                            </p:txEl>
                                          </p:spTgt>
                                        </p:tgtEl>
                                      </p:cBhvr>
                                    </p:animEffect>
                                    <p:set>
                                      <p:cBhvr>
                                        <p:cTn id="48" dur="1" fill="hold">
                                          <p:stCondLst>
                                            <p:cond delay="999"/>
                                          </p:stCondLst>
                                        </p:cTn>
                                        <p:tgtEl>
                                          <p:spTgt spid="110599">
                                            <p:txEl>
                                              <p:pRg st="1" end="1"/>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110599">
                                            <p:txEl>
                                              <p:pRg st="2" end="2"/>
                                            </p:txEl>
                                          </p:spTgt>
                                        </p:tgtEl>
                                      </p:cBhvr>
                                    </p:animEffect>
                                    <p:set>
                                      <p:cBhvr>
                                        <p:cTn id="51" dur="1" fill="hold">
                                          <p:stCondLst>
                                            <p:cond delay="999"/>
                                          </p:stCondLst>
                                        </p:cTn>
                                        <p:tgtEl>
                                          <p:spTgt spid="110599">
                                            <p:txEl>
                                              <p:pRg st="2" end="2"/>
                                            </p:txEl>
                                          </p:spTgt>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110599">
                                            <p:txEl>
                                              <p:pRg st="3" end="3"/>
                                            </p:txEl>
                                          </p:spTgt>
                                        </p:tgtEl>
                                      </p:cBhvr>
                                    </p:animEffect>
                                    <p:set>
                                      <p:cBhvr>
                                        <p:cTn id="54" dur="1" fill="hold">
                                          <p:stCondLst>
                                            <p:cond delay="999"/>
                                          </p:stCondLst>
                                        </p:cTn>
                                        <p:tgtEl>
                                          <p:spTgt spid="110599">
                                            <p:txEl>
                                              <p:pRg st="3" end="3"/>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1000"/>
                                        <p:tgtEl>
                                          <p:spTgt spid="110599">
                                            <p:txEl>
                                              <p:pRg st="4" end="4"/>
                                            </p:txEl>
                                          </p:spTgt>
                                        </p:tgtEl>
                                      </p:cBhvr>
                                    </p:animEffect>
                                    <p:set>
                                      <p:cBhvr>
                                        <p:cTn id="57" dur="1" fill="hold">
                                          <p:stCondLst>
                                            <p:cond delay="999"/>
                                          </p:stCondLst>
                                        </p:cTn>
                                        <p:tgtEl>
                                          <p:spTgt spid="110599">
                                            <p:txEl>
                                              <p:pRg st="4" end="4"/>
                                            </p:txEl>
                                          </p:spTgt>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1000"/>
                                        <p:tgtEl>
                                          <p:spTgt spid="110599">
                                            <p:txEl>
                                              <p:pRg st="5" end="5"/>
                                            </p:txEl>
                                          </p:spTgt>
                                        </p:tgtEl>
                                      </p:cBhvr>
                                    </p:animEffect>
                                    <p:set>
                                      <p:cBhvr>
                                        <p:cTn id="60" dur="1" fill="hold">
                                          <p:stCondLst>
                                            <p:cond delay="999"/>
                                          </p:stCondLst>
                                        </p:cTn>
                                        <p:tgtEl>
                                          <p:spTgt spid="110599">
                                            <p:txEl>
                                              <p:pRg st="5" end="5"/>
                                            </p:txEl>
                                          </p:spTgt>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1000"/>
                                        <p:tgtEl>
                                          <p:spTgt spid="110599">
                                            <p:txEl>
                                              <p:pRg st="6" end="6"/>
                                            </p:txEl>
                                          </p:spTgt>
                                        </p:tgtEl>
                                      </p:cBhvr>
                                    </p:animEffect>
                                    <p:set>
                                      <p:cBhvr>
                                        <p:cTn id="63" dur="1" fill="hold">
                                          <p:stCondLst>
                                            <p:cond delay="999"/>
                                          </p:stCondLst>
                                        </p:cTn>
                                        <p:tgtEl>
                                          <p:spTgt spid="110599">
                                            <p:txEl>
                                              <p:pRg st="6" end="6"/>
                                            </p:txEl>
                                          </p:spTgt>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0"/>
                                        <p:tgtEl>
                                          <p:spTgt spid="110599">
                                            <p:txEl>
                                              <p:pRg st="7" end="7"/>
                                            </p:txEl>
                                          </p:spTgt>
                                        </p:tgtEl>
                                      </p:cBhvr>
                                    </p:animEffect>
                                    <p:set>
                                      <p:cBhvr>
                                        <p:cTn id="66" dur="1" fill="hold">
                                          <p:stCondLst>
                                            <p:cond delay="999"/>
                                          </p:stCondLst>
                                        </p:cTn>
                                        <p:tgtEl>
                                          <p:spTgt spid="110599">
                                            <p:txEl>
                                              <p:pRg st="7" end="7"/>
                                            </p:txEl>
                                          </p:spTgt>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1000"/>
                                        <p:tgtEl>
                                          <p:spTgt spid="110599">
                                            <p:txEl>
                                              <p:pRg st="8" end="8"/>
                                            </p:txEl>
                                          </p:spTgt>
                                        </p:tgtEl>
                                      </p:cBhvr>
                                    </p:animEffect>
                                    <p:set>
                                      <p:cBhvr>
                                        <p:cTn id="69" dur="1" fill="hold">
                                          <p:stCondLst>
                                            <p:cond delay="999"/>
                                          </p:stCondLst>
                                        </p:cTn>
                                        <p:tgtEl>
                                          <p:spTgt spid="110599">
                                            <p:txEl>
                                              <p:pRg st="8" end="8"/>
                                            </p:txEl>
                                          </p:spTgt>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1000"/>
                                        <p:tgtEl>
                                          <p:spTgt spid="110599">
                                            <p:txEl>
                                              <p:pRg st="9" end="9"/>
                                            </p:txEl>
                                          </p:spTgt>
                                        </p:tgtEl>
                                      </p:cBhvr>
                                    </p:animEffect>
                                    <p:set>
                                      <p:cBhvr>
                                        <p:cTn id="72" dur="1" fill="hold">
                                          <p:stCondLst>
                                            <p:cond delay="999"/>
                                          </p:stCondLst>
                                        </p:cTn>
                                        <p:tgtEl>
                                          <p:spTgt spid="110599">
                                            <p:txEl>
                                              <p:pRg st="9" end="9"/>
                                            </p:txEl>
                                          </p:spTgt>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1000"/>
                                        <p:tgtEl>
                                          <p:spTgt spid="110599">
                                            <p:txEl>
                                              <p:pRg st="10" end="10"/>
                                            </p:txEl>
                                          </p:spTgt>
                                        </p:tgtEl>
                                      </p:cBhvr>
                                    </p:animEffect>
                                    <p:set>
                                      <p:cBhvr>
                                        <p:cTn id="75" dur="1" fill="hold">
                                          <p:stCondLst>
                                            <p:cond delay="999"/>
                                          </p:stCondLst>
                                        </p:cTn>
                                        <p:tgtEl>
                                          <p:spTgt spid="110599">
                                            <p:txEl>
                                              <p:pRg st="10" end="10"/>
                                            </p:txEl>
                                          </p:spTgt>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1000"/>
                                        <p:tgtEl>
                                          <p:spTgt spid="110599">
                                            <p:txEl>
                                              <p:pRg st="11" end="11"/>
                                            </p:txEl>
                                          </p:spTgt>
                                        </p:tgtEl>
                                      </p:cBhvr>
                                    </p:animEffect>
                                    <p:set>
                                      <p:cBhvr>
                                        <p:cTn id="78" dur="1" fill="hold">
                                          <p:stCondLst>
                                            <p:cond delay="999"/>
                                          </p:stCondLst>
                                        </p:cTn>
                                        <p:tgtEl>
                                          <p:spTgt spid="110599">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9" grpId="0" build="p"/>
      <p:bldP spid="110599" grpI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2144486" y="947057"/>
            <a:ext cx="7772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buFont typeface="Wingdings" panose="05000000000000000000" pitchFamily="2" charset="2"/>
              <a:buNone/>
            </a:pPr>
            <a:r>
              <a:rPr lang="en-US" altLang="ru-RU" sz="2800" dirty="0">
                <a:latin typeface="Courier New" panose="02070309020205020404" pitchFamily="49" charset="0"/>
              </a:rPr>
              <a:t>       </a:t>
            </a:r>
            <a:r>
              <a:rPr lang="en-US" altLang="ru-RU" sz="1800" dirty="0">
                <a:latin typeface="Courier New" panose="02070309020205020404" pitchFamily="49" charset="0"/>
              </a:rPr>
              <a:t>public string Info()</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return </a:t>
            </a:r>
            <a:r>
              <a:rPr lang="en-US" altLang="ru-RU" sz="1800" dirty="0" err="1">
                <a:latin typeface="Courier New" panose="02070309020205020404" pitchFamily="49" charset="0"/>
              </a:rPr>
              <a:t>aname</a:t>
            </a:r>
            <a:r>
              <a:rPr lang="en-US" altLang="ru-RU" sz="1800" dirty="0">
                <a:latin typeface="Courier New" panose="02070309020205020404" pitchFamily="49" charset="0"/>
              </a:rPr>
              <a:t>;</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[Author("</a:t>
            </a:r>
            <a:r>
              <a:rPr lang="en-US" altLang="ru-RU" sz="1800" dirty="0" err="1">
                <a:latin typeface="Courier New" panose="02070309020205020404" pitchFamily="49" charset="0"/>
              </a:rPr>
              <a:t>IceCube</a:t>
            </a:r>
            <a:r>
              <a:rPr lang="en-US" altLang="ru-RU" sz="1800" dirty="0">
                <a:latin typeface="Courier New" panose="02070309020205020404" pitchFamily="49" charset="0"/>
              </a:rPr>
              <a:t>")]</a:t>
            </a:r>
          </a:p>
          <a:p>
            <a:pPr>
              <a:buFont typeface="Wingdings" panose="05000000000000000000" pitchFamily="2" charset="2"/>
              <a:buNone/>
            </a:pPr>
            <a:r>
              <a:rPr lang="en-US" altLang="ru-RU" sz="1800" dirty="0">
                <a:latin typeface="Courier New" panose="02070309020205020404" pitchFamily="49" charset="0"/>
              </a:rPr>
              <a:t>	public class AttrEx6</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public static </a:t>
            </a:r>
            <a:r>
              <a:rPr lang="en-US" altLang="ru-RU" sz="1800" dirty="0" err="1">
                <a:latin typeface="Courier New" panose="02070309020205020404" pitchFamily="49" charset="0"/>
              </a:rPr>
              <a:t>int</a:t>
            </a:r>
            <a:r>
              <a:rPr lang="en-US" altLang="ru-RU" sz="1800" dirty="0">
                <a:latin typeface="Courier New" panose="02070309020205020404" pitchFamily="49" charset="0"/>
              </a:rPr>
              <a:t> </a:t>
            </a:r>
            <a:r>
              <a:rPr lang="en-US" altLang="ru-RU" sz="1800" dirty="0" err="1">
                <a:latin typeface="Courier New" panose="02070309020205020404" pitchFamily="49" charset="0"/>
              </a:rPr>
              <a:t>Convt</a:t>
            </a:r>
            <a:r>
              <a:rPr lang="en-US" altLang="ru-RU" sz="1800" dirty="0">
                <a:latin typeface="Courier New" panose="02070309020205020404" pitchFamily="49" charset="0"/>
              </a:rPr>
              <a:t>(</a:t>
            </a:r>
            <a:r>
              <a:rPr lang="en-US" altLang="ru-RU" sz="1800" dirty="0" err="1">
                <a:latin typeface="Courier New" panose="02070309020205020404" pitchFamily="49" charset="0"/>
              </a:rPr>
              <a:t>int</a:t>
            </a:r>
            <a:r>
              <a:rPr lang="en-US" altLang="ru-RU" sz="1800" dirty="0">
                <a:latin typeface="Courier New" panose="02070309020205020404" pitchFamily="49" charset="0"/>
              </a:rPr>
              <a:t> </a:t>
            </a:r>
            <a:r>
              <a:rPr lang="en-US" altLang="ru-RU" sz="1800" dirty="0" err="1">
                <a:latin typeface="Courier New" panose="02070309020205020404" pitchFamily="49" charset="0"/>
              </a:rPr>
              <a:t>val</a:t>
            </a:r>
            <a:r>
              <a:rPr lang="en-US" altLang="ru-RU" sz="1800" dirty="0">
                <a:latin typeface="Courier New" panose="02070309020205020404" pitchFamily="49" charset="0"/>
              </a:rPr>
              <a:t>)</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return(</a:t>
            </a:r>
            <a:r>
              <a:rPr lang="en-US" altLang="ru-RU" sz="1800" dirty="0" err="1">
                <a:latin typeface="Courier New" panose="02070309020205020404" pitchFamily="49" charset="0"/>
              </a:rPr>
              <a:t>val</a:t>
            </a:r>
            <a:r>
              <a:rPr lang="en-US" altLang="ru-RU" sz="1800" dirty="0">
                <a:latin typeface="Courier New" panose="02070309020205020404" pitchFamily="49" charset="0"/>
              </a:rPr>
              <a:t>*50);</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a:t>
            </a:r>
          </a:p>
          <a:p>
            <a:pPr>
              <a:buFont typeface="Wingdings" panose="05000000000000000000" pitchFamily="2" charset="2"/>
              <a:buNone/>
            </a:pPr>
            <a:r>
              <a:rPr lang="en-US" altLang="ru-RU" sz="1800" dirty="0">
                <a:latin typeface="Courier New" panose="02070309020205020404" pitchFamily="49" charset="0"/>
              </a:rPr>
              <a:t>}		</a:t>
            </a:r>
          </a:p>
        </p:txBody>
      </p:sp>
    </p:spTree>
    <p:extLst>
      <p:ext uri="{BB962C8B-B14F-4D97-AF65-F5344CB8AC3E}">
        <p14:creationId xmlns:p14="http://schemas.microsoft.com/office/powerpoint/2010/main" val="278114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0" name="Rectangle 6"/>
          <p:cNvSpPr>
            <a:spLocks noChangeArrowheads="1"/>
          </p:cNvSpPr>
          <p:nvPr/>
        </p:nvSpPr>
        <p:spPr bwMode="auto">
          <a:xfrm>
            <a:off x="2674939"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cs typeface="Times New Roman" panose="02020603050405020304" pitchFamily="18" charset="0"/>
              </a:defRPr>
            </a:lvl1pPr>
            <a:lvl2pPr>
              <a:defRPr sz="24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a:defRPr sz="2400">
                <a:solidFill>
                  <a:schemeClr val="tx1"/>
                </a:solidFill>
                <a:latin typeface="Times New Roman" panose="02020603050405020304" pitchFamily="18" charset="0"/>
                <a:cs typeface="Times New Roman" panose="02020603050405020304" pitchFamily="18" charset="0"/>
              </a:defRPr>
            </a:lvl4pPr>
            <a:lvl5pPr>
              <a:defRPr sz="2400">
                <a:solidFill>
                  <a:schemeClr val="tx1"/>
                </a:solidFill>
                <a:latin typeface="Times New Roman" panose="02020603050405020304" pitchFamily="18" charset="0"/>
                <a:cs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a:r>
              <a:rPr lang="en-US" altLang="ru-RU" sz="4400">
                <a:solidFill>
                  <a:schemeClr val="tx2"/>
                </a:solidFill>
                <a:latin typeface="Tahoma" panose="020B0604030504040204" pitchFamily="34" charset="0"/>
              </a:rPr>
              <a:t>Creating an Assembly</a:t>
            </a:r>
          </a:p>
        </p:txBody>
      </p:sp>
      <p:pic>
        <p:nvPicPr>
          <p:cNvPr id="1136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209800"/>
            <a:ext cx="66294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0621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2486026" y="617538"/>
            <a:ext cx="8105775" cy="1143000"/>
          </a:xfrm>
        </p:spPr>
        <p:txBody>
          <a:bodyPr/>
          <a:lstStyle/>
          <a:p>
            <a:pPr algn="ctr"/>
            <a:r>
              <a:rPr lang="en-US" altLang="ru-RU" sz="4000"/>
              <a:t>Reading Metadata from Assemblies</a:t>
            </a:r>
          </a:p>
        </p:txBody>
      </p:sp>
      <p:sp>
        <p:nvSpPr>
          <p:cNvPr id="159747" name="Rectangle 3"/>
          <p:cNvSpPr>
            <a:spLocks noGrp="1" noChangeArrowheads="1"/>
          </p:cNvSpPr>
          <p:nvPr>
            <p:ph type="body" idx="1"/>
          </p:nvPr>
        </p:nvSpPr>
        <p:spPr>
          <a:xfrm>
            <a:off x="2362200" y="1905000"/>
            <a:ext cx="8077200" cy="4648200"/>
          </a:xfrm>
        </p:spPr>
        <p:txBody>
          <a:bodyPr>
            <a:normAutofit fontScale="92500" lnSpcReduction="20000"/>
          </a:bodyPr>
          <a:lstStyle/>
          <a:p>
            <a:pPr>
              <a:lnSpc>
                <a:spcPct val="90000"/>
              </a:lnSpc>
              <a:buFont typeface="Wingdings" panose="05000000000000000000" pitchFamily="2" charset="2"/>
              <a:buNone/>
            </a:pPr>
            <a:r>
              <a:rPr lang="en-US" altLang="ru-RU" sz="2000">
                <a:latin typeface="Courier New" panose="02070309020205020404" pitchFamily="49" charset="0"/>
              </a:rPr>
              <a:t>using System;</a:t>
            </a:r>
            <a:endParaRPr lang="en-US" altLang="ru-RU" sz="2000" b="1">
              <a:latin typeface="Courier New" panose="02070309020205020404" pitchFamily="49" charset="0"/>
            </a:endParaRPr>
          </a:p>
          <a:p>
            <a:pPr>
              <a:lnSpc>
                <a:spcPct val="90000"/>
              </a:lnSpc>
              <a:buFont typeface="Wingdings" panose="05000000000000000000" pitchFamily="2" charset="2"/>
              <a:buNone/>
            </a:pPr>
            <a:r>
              <a:rPr lang="en-US" altLang="ru-RU" sz="2000" b="1">
                <a:latin typeface="Courier New" panose="02070309020205020404" pitchFamily="49" charset="0"/>
              </a:rPr>
              <a:t>using System.Reflection;</a:t>
            </a:r>
            <a:endParaRPr lang="en-US" altLang="ru-RU" sz="2000">
              <a:latin typeface="Courier New" panose="02070309020205020404" pitchFamily="49" charset="0"/>
            </a:endParaRPr>
          </a:p>
          <a:p>
            <a:pPr>
              <a:lnSpc>
                <a:spcPct val="90000"/>
              </a:lnSpc>
              <a:buFont typeface="Wingdings" panose="05000000000000000000" pitchFamily="2" charset="2"/>
              <a:buNone/>
            </a:pPr>
            <a:r>
              <a:rPr lang="en-US" altLang="ru-RU" sz="2000">
                <a:latin typeface="Courier New" panose="02070309020205020404" pitchFamily="49" charset="0"/>
              </a:rPr>
              <a:t>using AdvancedDotNetOne;</a:t>
            </a:r>
          </a:p>
          <a:p>
            <a:pPr>
              <a:lnSpc>
                <a:spcPct val="90000"/>
              </a:lnSpc>
              <a:buFont typeface="Wingdings" panose="05000000000000000000" pitchFamily="2" charset="2"/>
              <a:buNone/>
            </a:pPr>
            <a:r>
              <a:rPr lang="en-US" altLang="ru-RU" sz="2000">
                <a:latin typeface="Courier New" panose="02070309020205020404" pitchFamily="49" charset="0"/>
              </a:rPr>
              <a:t>namespace AdvancedDotNet</a:t>
            </a:r>
          </a:p>
          <a:p>
            <a:pPr>
              <a:lnSpc>
                <a:spcPct val="90000"/>
              </a:lnSpc>
              <a:buFont typeface="Wingdings" panose="05000000000000000000" pitchFamily="2" charset="2"/>
              <a:buNone/>
            </a:pPr>
            <a:r>
              <a:rPr lang="en-US" altLang="ru-RU" sz="2000">
                <a:latin typeface="Courier New" panose="02070309020205020404" pitchFamily="49" charset="0"/>
              </a:rPr>
              <a:t>{</a:t>
            </a:r>
          </a:p>
          <a:p>
            <a:pPr>
              <a:lnSpc>
                <a:spcPct val="90000"/>
              </a:lnSpc>
              <a:buFont typeface="Wingdings" panose="05000000000000000000" pitchFamily="2" charset="2"/>
              <a:buNone/>
            </a:pPr>
            <a:r>
              <a:rPr lang="en-US" altLang="ru-RU" sz="2000">
                <a:latin typeface="Courier New" panose="02070309020205020404" pitchFamily="49" charset="0"/>
              </a:rPr>
              <a:t>	class AttrEx7</a:t>
            </a:r>
          </a:p>
          <a:p>
            <a:pPr>
              <a:lnSpc>
                <a:spcPct val="90000"/>
              </a:lnSpc>
              <a:buFont typeface="Wingdings" panose="05000000000000000000" pitchFamily="2" charset="2"/>
              <a:buNone/>
            </a:pPr>
            <a:r>
              <a:rPr lang="en-US" altLang="ru-RU" sz="2000">
                <a:latin typeface="Courier New" panose="02070309020205020404" pitchFamily="49" charset="0"/>
              </a:rPr>
              <a:t>	{</a:t>
            </a:r>
          </a:p>
          <a:p>
            <a:pPr>
              <a:lnSpc>
                <a:spcPct val="90000"/>
              </a:lnSpc>
              <a:buFont typeface="Wingdings" panose="05000000000000000000" pitchFamily="2" charset="2"/>
              <a:buNone/>
            </a:pPr>
            <a:r>
              <a:rPr lang="en-US" altLang="ru-RU" sz="2000">
                <a:latin typeface="Courier New" panose="02070309020205020404" pitchFamily="49" charset="0"/>
              </a:rPr>
              <a:t>		static void Main(string[] args)</a:t>
            </a:r>
          </a:p>
          <a:p>
            <a:pPr>
              <a:lnSpc>
                <a:spcPct val="90000"/>
              </a:lnSpc>
              <a:buFont typeface="Wingdings" panose="05000000000000000000" pitchFamily="2" charset="2"/>
              <a:buNone/>
            </a:pPr>
            <a:r>
              <a:rPr lang="en-US" altLang="ru-RU" sz="2000">
                <a:latin typeface="Courier New" panose="02070309020205020404" pitchFamily="49" charset="0"/>
              </a:rPr>
              <a:t>		{</a:t>
            </a:r>
          </a:p>
          <a:p>
            <a:pPr>
              <a:lnSpc>
                <a:spcPct val="90000"/>
              </a:lnSpc>
              <a:buFont typeface="Wingdings" panose="05000000000000000000" pitchFamily="2" charset="2"/>
              <a:buNone/>
            </a:pPr>
            <a:r>
              <a:rPr lang="en-US" altLang="ru-RU" sz="2000">
                <a:latin typeface="Courier New" panose="02070309020205020404" pitchFamily="49" charset="0"/>
              </a:rPr>
              <a:t>			Assembly myattb = Assembly.Load("AttrEx6");</a:t>
            </a:r>
          </a:p>
          <a:p>
            <a:pPr>
              <a:lnSpc>
                <a:spcPct val="90000"/>
              </a:lnSpc>
              <a:buFont typeface="Wingdings" panose="05000000000000000000" pitchFamily="2" charset="2"/>
              <a:buNone/>
            </a:pPr>
            <a:r>
              <a:rPr lang="en-US" altLang="ru-RU" sz="2000">
                <a:latin typeface="Courier New" panose="02070309020205020404" pitchFamily="49" charset="0"/>
              </a:rPr>
              <a:t>			Type t = typeof(AttrEx6);</a:t>
            </a:r>
          </a:p>
          <a:p>
            <a:pPr>
              <a:lnSpc>
                <a:spcPct val="90000"/>
              </a:lnSpc>
              <a:buFont typeface="Wingdings" panose="05000000000000000000" pitchFamily="2" charset="2"/>
              <a:buNone/>
            </a:pPr>
            <a:r>
              <a:rPr lang="en-US" altLang="ru-RU" sz="2000">
                <a:latin typeface="Courier New" panose="02070309020205020404" pitchFamily="49" charset="0"/>
              </a:rPr>
              <a:t>			Console.WriteLine("Author information for {0} is", t);</a:t>
            </a:r>
          </a:p>
        </p:txBody>
      </p:sp>
    </p:spTree>
    <p:extLst>
      <p:ext uri="{BB962C8B-B14F-4D97-AF65-F5344CB8AC3E}">
        <p14:creationId xmlns:p14="http://schemas.microsoft.com/office/powerpoint/2010/main" val="1926630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9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97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7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9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97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97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974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9747">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xit" presetSubtype="0" fill="hold" grpId="1" nodeType="clickEffect">
                                  <p:stCondLst>
                                    <p:cond delay="0"/>
                                  </p:stCondLst>
                                  <p:childTnLst>
                                    <p:animEffect transition="out" filter="fade">
                                      <p:cBhvr>
                                        <p:cTn id="32" dur="2000"/>
                                        <p:tgtEl>
                                          <p:spTgt spid="159747">
                                            <p:txEl>
                                              <p:pRg st="0" end="0"/>
                                            </p:txEl>
                                          </p:spTgt>
                                        </p:tgtEl>
                                      </p:cBhvr>
                                    </p:animEffect>
                                    <p:set>
                                      <p:cBhvr>
                                        <p:cTn id="33" dur="1" fill="hold">
                                          <p:stCondLst>
                                            <p:cond delay="1999"/>
                                          </p:stCondLst>
                                        </p:cTn>
                                        <p:tgtEl>
                                          <p:spTgt spid="159747">
                                            <p:txEl>
                                              <p:pRg st="0" end="0"/>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2000"/>
                                        <p:tgtEl>
                                          <p:spTgt spid="159747">
                                            <p:txEl>
                                              <p:pRg st="1" end="1"/>
                                            </p:txEl>
                                          </p:spTgt>
                                        </p:tgtEl>
                                      </p:cBhvr>
                                    </p:animEffect>
                                    <p:set>
                                      <p:cBhvr>
                                        <p:cTn id="36" dur="1" fill="hold">
                                          <p:stCondLst>
                                            <p:cond delay="1999"/>
                                          </p:stCondLst>
                                        </p:cTn>
                                        <p:tgtEl>
                                          <p:spTgt spid="159747">
                                            <p:txEl>
                                              <p:pRg st="1" end="1"/>
                                            </p:txEl>
                                          </p:spTgt>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2000"/>
                                        <p:tgtEl>
                                          <p:spTgt spid="159747">
                                            <p:txEl>
                                              <p:pRg st="2" end="2"/>
                                            </p:txEl>
                                          </p:spTgt>
                                        </p:tgtEl>
                                      </p:cBhvr>
                                    </p:animEffect>
                                    <p:set>
                                      <p:cBhvr>
                                        <p:cTn id="39" dur="1" fill="hold">
                                          <p:stCondLst>
                                            <p:cond delay="1999"/>
                                          </p:stCondLst>
                                        </p:cTn>
                                        <p:tgtEl>
                                          <p:spTgt spid="159747">
                                            <p:txEl>
                                              <p:pRg st="2" end="2"/>
                                            </p:txEl>
                                          </p:spTgt>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000"/>
                                        <p:tgtEl>
                                          <p:spTgt spid="159747">
                                            <p:txEl>
                                              <p:pRg st="3" end="3"/>
                                            </p:txEl>
                                          </p:spTgt>
                                        </p:tgtEl>
                                      </p:cBhvr>
                                    </p:animEffect>
                                    <p:set>
                                      <p:cBhvr>
                                        <p:cTn id="42" dur="1" fill="hold">
                                          <p:stCondLst>
                                            <p:cond delay="1999"/>
                                          </p:stCondLst>
                                        </p:cTn>
                                        <p:tgtEl>
                                          <p:spTgt spid="159747">
                                            <p:txEl>
                                              <p:pRg st="3" end="3"/>
                                            </p:txEl>
                                          </p:spTgt>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2000"/>
                                        <p:tgtEl>
                                          <p:spTgt spid="159747">
                                            <p:txEl>
                                              <p:pRg st="4" end="4"/>
                                            </p:txEl>
                                          </p:spTgt>
                                        </p:tgtEl>
                                      </p:cBhvr>
                                    </p:animEffect>
                                    <p:set>
                                      <p:cBhvr>
                                        <p:cTn id="45" dur="1" fill="hold">
                                          <p:stCondLst>
                                            <p:cond delay="1999"/>
                                          </p:stCondLst>
                                        </p:cTn>
                                        <p:tgtEl>
                                          <p:spTgt spid="159747">
                                            <p:txEl>
                                              <p:pRg st="4" end="4"/>
                                            </p:txEl>
                                          </p:spTgt>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2000"/>
                                        <p:tgtEl>
                                          <p:spTgt spid="159747">
                                            <p:txEl>
                                              <p:pRg st="5" end="5"/>
                                            </p:txEl>
                                          </p:spTgt>
                                        </p:tgtEl>
                                      </p:cBhvr>
                                    </p:animEffect>
                                    <p:set>
                                      <p:cBhvr>
                                        <p:cTn id="48" dur="1" fill="hold">
                                          <p:stCondLst>
                                            <p:cond delay="1999"/>
                                          </p:stCondLst>
                                        </p:cTn>
                                        <p:tgtEl>
                                          <p:spTgt spid="159747">
                                            <p:txEl>
                                              <p:pRg st="5" end="5"/>
                                            </p:txEl>
                                          </p:spTgt>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2000"/>
                                        <p:tgtEl>
                                          <p:spTgt spid="159747">
                                            <p:txEl>
                                              <p:pRg st="6" end="6"/>
                                            </p:txEl>
                                          </p:spTgt>
                                        </p:tgtEl>
                                      </p:cBhvr>
                                    </p:animEffect>
                                    <p:set>
                                      <p:cBhvr>
                                        <p:cTn id="51" dur="1" fill="hold">
                                          <p:stCondLst>
                                            <p:cond delay="1999"/>
                                          </p:stCondLst>
                                        </p:cTn>
                                        <p:tgtEl>
                                          <p:spTgt spid="159747">
                                            <p:txEl>
                                              <p:pRg st="6" end="6"/>
                                            </p:txEl>
                                          </p:spTgt>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2000"/>
                                        <p:tgtEl>
                                          <p:spTgt spid="159747">
                                            <p:txEl>
                                              <p:pRg st="7" end="7"/>
                                            </p:txEl>
                                          </p:spTgt>
                                        </p:tgtEl>
                                      </p:cBhvr>
                                    </p:animEffect>
                                    <p:set>
                                      <p:cBhvr>
                                        <p:cTn id="54" dur="1" fill="hold">
                                          <p:stCondLst>
                                            <p:cond delay="1999"/>
                                          </p:stCondLst>
                                        </p:cTn>
                                        <p:tgtEl>
                                          <p:spTgt spid="159747">
                                            <p:txEl>
                                              <p:pRg st="7" end="7"/>
                                            </p:txEl>
                                          </p:spTgt>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2000"/>
                                        <p:tgtEl>
                                          <p:spTgt spid="159747">
                                            <p:txEl>
                                              <p:pRg st="8" end="8"/>
                                            </p:txEl>
                                          </p:spTgt>
                                        </p:tgtEl>
                                      </p:cBhvr>
                                    </p:animEffect>
                                    <p:set>
                                      <p:cBhvr>
                                        <p:cTn id="57" dur="1" fill="hold">
                                          <p:stCondLst>
                                            <p:cond delay="1999"/>
                                          </p:stCondLst>
                                        </p:cTn>
                                        <p:tgtEl>
                                          <p:spTgt spid="159747">
                                            <p:txEl>
                                              <p:pRg st="8" end="8"/>
                                            </p:txEl>
                                          </p:spTgt>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159747">
                                            <p:txEl>
                                              <p:pRg st="9" end="9"/>
                                            </p:txEl>
                                          </p:spTgt>
                                        </p:tgtEl>
                                      </p:cBhvr>
                                    </p:animEffect>
                                    <p:set>
                                      <p:cBhvr>
                                        <p:cTn id="60" dur="1" fill="hold">
                                          <p:stCondLst>
                                            <p:cond delay="1999"/>
                                          </p:stCondLst>
                                        </p:cTn>
                                        <p:tgtEl>
                                          <p:spTgt spid="159747">
                                            <p:txEl>
                                              <p:pRg st="9" end="9"/>
                                            </p:txEl>
                                          </p:spTgt>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2000"/>
                                        <p:tgtEl>
                                          <p:spTgt spid="159747">
                                            <p:txEl>
                                              <p:pRg st="10" end="10"/>
                                            </p:txEl>
                                          </p:spTgt>
                                        </p:tgtEl>
                                      </p:cBhvr>
                                    </p:animEffect>
                                    <p:set>
                                      <p:cBhvr>
                                        <p:cTn id="63" dur="1" fill="hold">
                                          <p:stCondLst>
                                            <p:cond delay="1999"/>
                                          </p:stCondLst>
                                        </p:cTn>
                                        <p:tgtEl>
                                          <p:spTgt spid="159747">
                                            <p:txEl>
                                              <p:pRg st="10" end="10"/>
                                            </p:txEl>
                                          </p:spTgt>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2000"/>
                                        <p:tgtEl>
                                          <p:spTgt spid="159747">
                                            <p:txEl>
                                              <p:pRg st="11" end="11"/>
                                            </p:txEl>
                                          </p:spTgt>
                                        </p:tgtEl>
                                      </p:cBhvr>
                                    </p:animEffect>
                                    <p:set>
                                      <p:cBhvr>
                                        <p:cTn id="66" dur="1" fill="hold">
                                          <p:stCondLst>
                                            <p:cond delay="1999"/>
                                          </p:stCondLst>
                                        </p:cTn>
                                        <p:tgtEl>
                                          <p:spTgt spid="159747">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P spid="159747" grpI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413228" y="1763941"/>
            <a:ext cx="7772400" cy="255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80000"/>
              </a:lnSpc>
              <a:buFont typeface="Wingdings" panose="05000000000000000000" pitchFamily="2" charset="2"/>
              <a:buNone/>
            </a:pPr>
            <a:r>
              <a:rPr lang="en-US" altLang="ru-RU" sz="2000" dirty="0">
                <a:latin typeface="Courier New" panose="02070309020205020404" pitchFamily="49" charset="0"/>
              </a:rPr>
              <a:t>               Attribute[] </a:t>
            </a:r>
            <a:r>
              <a:rPr lang="en-US" altLang="ru-RU" sz="2000" dirty="0" err="1">
                <a:latin typeface="Courier New" panose="02070309020205020404" pitchFamily="49" charset="0"/>
              </a:rPr>
              <a:t>attrs</a:t>
            </a:r>
            <a:r>
              <a:rPr lang="en-US" altLang="ru-RU" sz="2000" dirty="0">
                <a:latin typeface="Courier New" panose="02070309020205020404" pitchFamily="49" charset="0"/>
              </a:rPr>
              <a:t> = </a:t>
            </a:r>
            <a:r>
              <a:rPr lang="en-US" altLang="ru-RU" sz="2000" dirty="0" err="1">
                <a:latin typeface="Courier New" panose="02070309020205020404" pitchFamily="49" charset="0"/>
              </a:rPr>
              <a:t>Attribute.GetCustomAttributes</a:t>
            </a:r>
            <a:r>
              <a:rPr lang="en-US" altLang="ru-RU" sz="2000" dirty="0">
                <a:latin typeface="Courier New" panose="02070309020205020404" pitchFamily="49" charset="0"/>
              </a:rPr>
              <a:t>(t);</a:t>
            </a:r>
          </a:p>
          <a:p>
            <a:pPr>
              <a:lnSpc>
                <a:spcPct val="80000"/>
              </a:lnSpc>
              <a:buFont typeface="Wingdings" panose="05000000000000000000" pitchFamily="2" charset="2"/>
              <a:buNone/>
            </a:pPr>
            <a:r>
              <a:rPr lang="en-US" altLang="ru-RU" sz="2000" dirty="0">
                <a:latin typeface="Courier New" panose="02070309020205020404" pitchFamily="49" charset="0"/>
              </a:rPr>
              <a:t>	          </a:t>
            </a:r>
            <a:r>
              <a:rPr lang="en-US" altLang="ru-RU" sz="2000" dirty="0" err="1">
                <a:latin typeface="Courier New" panose="02070309020205020404" pitchFamily="49" charset="0"/>
              </a:rPr>
              <a:t>AuthorAttribute</a:t>
            </a:r>
            <a:r>
              <a:rPr lang="en-US" altLang="ru-RU" sz="2000" dirty="0">
                <a:latin typeface="Courier New" panose="02070309020205020404" pitchFamily="49" charset="0"/>
              </a:rPr>
              <a:t> </a:t>
            </a:r>
            <a:r>
              <a:rPr lang="en-US" altLang="ru-RU" sz="2000" dirty="0" err="1">
                <a:latin typeface="Courier New" panose="02070309020205020404" pitchFamily="49" charset="0"/>
              </a:rPr>
              <a:t>auth</a:t>
            </a:r>
            <a:r>
              <a:rPr lang="en-US" altLang="ru-RU" sz="2000" dirty="0">
                <a:latin typeface="Courier New" panose="02070309020205020404" pitchFamily="49" charset="0"/>
              </a:rPr>
              <a:t> = (</a:t>
            </a:r>
            <a:r>
              <a:rPr lang="en-US" altLang="ru-RU" sz="2000" dirty="0" err="1">
                <a:latin typeface="Courier New" panose="02070309020205020404" pitchFamily="49" charset="0"/>
              </a:rPr>
              <a:t>AuthorAttribute</a:t>
            </a:r>
            <a:r>
              <a:rPr lang="en-US" altLang="ru-RU" sz="2000" dirty="0">
                <a:latin typeface="Courier New" panose="02070309020205020404" pitchFamily="49" charset="0"/>
              </a:rPr>
              <a:t>)</a:t>
            </a:r>
            <a:r>
              <a:rPr lang="en-US" altLang="ru-RU" sz="2000" dirty="0" err="1">
                <a:latin typeface="Courier New" panose="02070309020205020404" pitchFamily="49" charset="0"/>
              </a:rPr>
              <a:t>attrs</a:t>
            </a:r>
            <a:r>
              <a:rPr lang="en-US" altLang="ru-RU" sz="2000" dirty="0">
                <a:latin typeface="Courier New" panose="02070309020205020404" pitchFamily="49" charset="0"/>
              </a:rPr>
              <a:t>[0];</a:t>
            </a:r>
          </a:p>
          <a:p>
            <a:pPr>
              <a:lnSpc>
                <a:spcPct val="80000"/>
              </a:lnSpc>
              <a:buFont typeface="Wingdings" panose="05000000000000000000" pitchFamily="2" charset="2"/>
              <a:buNone/>
            </a:pPr>
            <a:r>
              <a:rPr lang="en-US" altLang="ru-RU" sz="2000" dirty="0">
                <a:latin typeface="Courier New" panose="02070309020205020404" pitchFamily="49" charset="0"/>
              </a:rPr>
              <a:t>		   </a:t>
            </a:r>
            <a:r>
              <a:rPr lang="fr-FR" altLang="ru-RU" sz="2000" dirty="0" err="1">
                <a:latin typeface="Courier New" panose="02070309020205020404" pitchFamily="49" charset="0"/>
              </a:rPr>
              <a:t>Console.WriteLine</a:t>
            </a:r>
            <a:r>
              <a:rPr lang="fr-FR" altLang="ru-RU" sz="2000" dirty="0">
                <a:latin typeface="Courier New" panose="02070309020205020404" pitchFamily="49" charset="0"/>
              </a:rPr>
              <a:t>(</a:t>
            </a:r>
            <a:r>
              <a:rPr lang="fr-FR" altLang="ru-RU" sz="2000" dirty="0" err="1">
                <a:latin typeface="Courier New" panose="02070309020205020404" pitchFamily="49" charset="0"/>
              </a:rPr>
              <a:t>auth.Info</a:t>
            </a:r>
            <a:r>
              <a:rPr lang="fr-FR" altLang="ru-RU" sz="2000" dirty="0">
                <a:latin typeface="Courier New" panose="02070309020205020404" pitchFamily="49" charset="0"/>
              </a:rPr>
              <a:t>());</a:t>
            </a:r>
          </a:p>
          <a:p>
            <a:pPr>
              <a:lnSpc>
                <a:spcPct val="80000"/>
              </a:lnSpc>
              <a:buFont typeface="Wingdings" panose="05000000000000000000" pitchFamily="2" charset="2"/>
              <a:buNone/>
            </a:pPr>
            <a:r>
              <a:rPr lang="fr-FR" altLang="ru-RU" sz="2000" dirty="0">
                <a:latin typeface="Courier New" panose="02070309020205020404" pitchFamily="49" charset="0"/>
              </a:rPr>
              <a:t>               </a:t>
            </a:r>
            <a:r>
              <a:rPr lang="fr-FR" altLang="ru-RU" sz="2000" dirty="0" err="1">
                <a:latin typeface="Courier New" panose="02070309020205020404" pitchFamily="49" charset="0"/>
              </a:rPr>
              <a:t>Console.WriteLine</a:t>
            </a:r>
            <a:r>
              <a:rPr lang="fr-FR" altLang="ru-RU" sz="2000" dirty="0">
                <a:latin typeface="Courier New" panose="02070309020205020404" pitchFamily="49" charset="0"/>
              </a:rPr>
              <a:t>();</a:t>
            </a:r>
          </a:p>
          <a:p>
            <a:pPr>
              <a:lnSpc>
                <a:spcPct val="80000"/>
              </a:lnSpc>
              <a:buFont typeface="Wingdings" panose="05000000000000000000" pitchFamily="2" charset="2"/>
              <a:buNone/>
            </a:pPr>
            <a:r>
              <a:rPr lang="fr-FR" altLang="ru-RU" sz="2000" dirty="0">
                <a:latin typeface="Courier New" panose="02070309020205020404" pitchFamily="49" charset="0"/>
              </a:rPr>
              <a:t>		</a:t>
            </a:r>
            <a:r>
              <a:rPr lang="en-US" altLang="ru-RU" sz="2000" dirty="0">
                <a:latin typeface="Courier New" panose="02070309020205020404" pitchFamily="49" charset="0"/>
              </a:rPr>
              <a:t>}</a:t>
            </a:r>
          </a:p>
          <a:p>
            <a:pPr>
              <a:lnSpc>
                <a:spcPct val="80000"/>
              </a:lnSpc>
              <a:buFont typeface="Wingdings" panose="05000000000000000000" pitchFamily="2" charset="2"/>
              <a:buNone/>
            </a:pPr>
            <a:r>
              <a:rPr lang="en-US" altLang="ru-RU" sz="2000" dirty="0">
                <a:latin typeface="Courier New" panose="02070309020205020404" pitchFamily="49" charset="0"/>
              </a:rPr>
              <a:t>	}</a:t>
            </a:r>
          </a:p>
          <a:p>
            <a:pPr>
              <a:lnSpc>
                <a:spcPct val="80000"/>
              </a:lnSpc>
              <a:buFont typeface="Wingdings" panose="05000000000000000000" pitchFamily="2" charset="2"/>
              <a:buNone/>
            </a:pPr>
            <a:r>
              <a:rPr lang="en-US" altLang="ru-RU" sz="2000" dirty="0">
                <a:latin typeface="Courier New" panose="02070309020205020404" pitchFamily="49" charset="0"/>
              </a:rPr>
              <a:t>}</a:t>
            </a:r>
          </a:p>
          <a:p>
            <a:pPr>
              <a:lnSpc>
                <a:spcPct val="80000"/>
              </a:lnSpc>
            </a:pPr>
            <a:endParaRPr lang="en-US" altLang="ru-RU" sz="2000" dirty="0">
              <a:latin typeface="Courier New" panose="02070309020205020404" pitchFamily="49" charset="0"/>
            </a:endParaRPr>
          </a:p>
        </p:txBody>
      </p:sp>
    </p:spTree>
    <p:extLst>
      <p:ext uri="{BB962C8B-B14F-4D97-AF65-F5344CB8AC3E}">
        <p14:creationId xmlns:p14="http://schemas.microsoft.com/office/powerpoint/2010/main" val="37231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lgn="ctr"/>
            <a:r>
              <a:rPr lang="en-US" altLang="ru-RU" dirty="0" smtClean="0"/>
              <a:t>Summary</a:t>
            </a:r>
            <a:endParaRPr lang="en-US" altLang="ru-RU" dirty="0"/>
          </a:p>
        </p:txBody>
      </p:sp>
      <p:sp>
        <p:nvSpPr>
          <p:cNvPr id="161795" name="Rectangle 3"/>
          <p:cNvSpPr>
            <a:spLocks noGrp="1" noChangeArrowheads="1"/>
          </p:cNvSpPr>
          <p:nvPr>
            <p:ph type="body" idx="1"/>
          </p:nvPr>
        </p:nvSpPr>
        <p:spPr>
          <a:xfrm>
            <a:off x="2362200" y="2017714"/>
            <a:ext cx="8077200" cy="4383087"/>
          </a:xfrm>
        </p:spPr>
        <p:txBody>
          <a:bodyPr/>
          <a:lstStyle/>
          <a:p>
            <a:pPr>
              <a:lnSpc>
                <a:spcPct val="80000"/>
              </a:lnSpc>
            </a:pPr>
            <a:r>
              <a:rPr lang="en-GB" altLang="ru-RU" sz="2000"/>
              <a:t>An attribute is a declarative tag which can be used to provide information to the runtime about the behaviour of the C# elements such as classes and assemblies.</a:t>
            </a:r>
          </a:p>
          <a:p>
            <a:pPr>
              <a:lnSpc>
                <a:spcPct val="80000"/>
              </a:lnSpc>
            </a:pPr>
            <a:r>
              <a:rPr lang="en-GB" altLang="ru-RU" sz="2000"/>
              <a:t>With attributes, C# provides a convenient technique that will handle tasks such as changing the behaviour of a method at runtime; perform compile time operations; or maybe even handle unmanaged code.</a:t>
            </a:r>
            <a:endParaRPr lang="en-US" altLang="ru-RU" sz="2000"/>
          </a:p>
          <a:p>
            <a:pPr>
              <a:lnSpc>
                <a:spcPct val="80000"/>
              </a:lnSpc>
            </a:pPr>
            <a:r>
              <a:rPr lang="en-US" altLang="ru-RU" sz="2000"/>
              <a:t>Built-in attributes include,</a:t>
            </a:r>
          </a:p>
          <a:p>
            <a:pPr lvl="1">
              <a:lnSpc>
                <a:spcPct val="80000"/>
              </a:lnSpc>
            </a:pPr>
            <a:r>
              <a:rPr lang="en-US" altLang="ru-RU" sz="2000"/>
              <a:t>Obsolete</a:t>
            </a:r>
          </a:p>
          <a:p>
            <a:pPr lvl="1">
              <a:lnSpc>
                <a:spcPct val="80000"/>
              </a:lnSpc>
            </a:pPr>
            <a:r>
              <a:rPr lang="en-US" altLang="ru-RU" sz="2000"/>
              <a:t>DllImport</a:t>
            </a:r>
          </a:p>
          <a:p>
            <a:pPr lvl="1">
              <a:lnSpc>
                <a:spcPct val="80000"/>
              </a:lnSpc>
            </a:pPr>
            <a:r>
              <a:rPr lang="en-US" altLang="ru-RU" sz="2000"/>
              <a:t>Conditional</a:t>
            </a:r>
            <a:br>
              <a:rPr lang="en-US" altLang="ru-RU" sz="2000"/>
            </a:br>
            <a:endParaRPr lang="en-US" altLang="ru-RU" sz="2000"/>
          </a:p>
          <a:p>
            <a:pPr>
              <a:lnSpc>
                <a:spcPct val="80000"/>
              </a:lnSpc>
            </a:pPr>
            <a:r>
              <a:rPr lang="en-GB" altLang="ru-RU" sz="2000"/>
              <a:t>The Win32 API is made up of a set of Dlls. These Dlls contain the methods necessary for invoking the necessary system calls.</a:t>
            </a:r>
          </a:p>
        </p:txBody>
      </p:sp>
    </p:spTree>
    <p:extLst>
      <p:ext uri="{BB962C8B-B14F-4D97-AF65-F5344CB8AC3E}">
        <p14:creationId xmlns:p14="http://schemas.microsoft.com/office/powerpoint/2010/main" val="12494893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lgn="ctr"/>
            <a:r>
              <a:rPr lang="en-US" altLang="ru-RU" dirty="0" smtClean="0"/>
              <a:t>Summary</a:t>
            </a:r>
            <a:endParaRPr lang="en-US" altLang="ru-RU" dirty="0"/>
          </a:p>
        </p:txBody>
      </p:sp>
      <p:sp>
        <p:nvSpPr>
          <p:cNvPr id="162819" name="Rectangle 3"/>
          <p:cNvSpPr>
            <a:spLocks noGrp="1" noChangeArrowheads="1"/>
          </p:cNvSpPr>
          <p:nvPr>
            <p:ph type="body" idx="1"/>
          </p:nvPr>
        </p:nvSpPr>
        <p:spPr>
          <a:xfrm>
            <a:off x="2362200" y="2017714"/>
            <a:ext cx="8077200" cy="4383087"/>
          </a:xfrm>
        </p:spPr>
        <p:txBody>
          <a:bodyPr/>
          <a:lstStyle/>
          <a:p>
            <a:r>
              <a:rPr lang="en-GB" altLang="ru-RU" sz="2000" dirty="0"/>
              <a:t>It might so happen that a situation arises when none of the attributes provided by the .NET framework satisfy our requirements. In such a case, one can create custom attributes.</a:t>
            </a:r>
          </a:p>
          <a:p>
            <a:r>
              <a:rPr lang="en-GB" altLang="ru-RU" sz="2000" dirty="0"/>
              <a:t>A .NET component is a piece of executable code. It is also referred to as assembly.</a:t>
            </a:r>
          </a:p>
          <a:p>
            <a:r>
              <a:rPr lang="en-GB" altLang="ru-RU" sz="2000" dirty="0"/>
              <a:t>The features of assemblies are:</a:t>
            </a:r>
          </a:p>
          <a:p>
            <a:pPr lvl="1"/>
            <a:r>
              <a:rPr lang="en-GB" altLang="ru-RU" sz="2000" dirty="0"/>
              <a:t>Self Describing</a:t>
            </a:r>
          </a:p>
          <a:p>
            <a:pPr lvl="1"/>
            <a:r>
              <a:rPr lang="en-GB" altLang="ru-RU" sz="2000" dirty="0"/>
              <a:t>Versioning</a:t>
            </a:r>
          </a:p>
          <a:p>
            <a:pPr lvl="1"/>
            <a:r>
              <a:rPr lang="en-GB" altLang="ru-RU" sz="2000" dirty="0"/>
              <a:t>Zero-Impact Installations</a:t>
            </a:r>
          </a:p>
          <a:p>
            <a:r>
              <a:rPr lang="en-GB" altLang="ru-RU" sz="2000" dirty="0"/>
              <a:t>Assemblies (or rather .NET components) expose their metadata through a process known as </a:t>
            </a:r>
            <a:r>
              <a:rPr lang="en-GB" altLang="ru-RU" sz="2000" b="1" dirty="0"/>
              <a:t>Reflection</a:t>
            </a:r>
            <a:r>
              <a:rPr lang="en-US" altLang="ru-RU" sz="2000" dirty="0"/>
              <a:t> </a:t>
            </a:r>
          </a:p>
        </p:txBody>
      </p:sp>
    </p:spTree>
    <p:extLst>
      <p:ext uri="{BB962C8B-B14F-4D97-AF65-F5344CB8AC3E}">
        <p14:creationId xmlns:p14="http://schemas.microsoft.com/office/powerpoint/2010/main" val="355726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2435225" y="1801018"/>
            <a:ext cx="7321550"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5000" lnSpcReduction="20000"/>
          </a:bodyPr>
          <a:lstStyle>
            <a:lvl1pPr marL="342900" indent="-342900" algn="l" rtl="0" fontAlgn="base">
              <a:spcBef>
                <a:spcPct val="20000"/>
              </a:spcBef>
              <a:spcAft>
                <a:spcPct val="0"/>
              </a:spcAft>
              <a:buFont typeface="Arial" panose="020B0604020202020204" pitchFamily="34" charset="0"/>
              <a:defRPr sz="3200" kern="1200">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defRPr sz="2800" kern="1200">
                <a:solidFill>
                  <a:schemeClr val="tx1"/>
                </a:solidFill>
                <a:latin typeface="+mn-lt"/>
                <a:ea typeface="+mn-ea"/>
                <a:cs typeface="+mn-cs"/>
                <a:sym typeface="Wingdings 3"/>
              </a:defRPr>
            </a:lvl2pPr>
            <a:lvl3pPr marL="1143000" indent="-228600" algn="l" rtl="0" fontAlgn="base">
              <a:spcBef>
                <a:spcPct val="20000"/>
              </a:spcBef>
              <a:spcAft>
                <a:spcPct val="0"/>
              </a:spcAft>
              <a:buFont typeface="Wingdings" panose="05000000000000000000" pitchFamily="2" charset="2"/>
              <a:defRPr sz="2400" kern="1200">
                <a:solidFill>
                  <a:schemeClr val="tx1"/>
                </a:solidFill>
                <a:latin typeface="+mn-lt"/>
                <a:ea typeface="+mn-ea"/>
                <a:cs typeface="+mn-cs"/>
                <a:sym typeface="Wingdings 3"/>
              </a:defRPr>
            </a:lvl3pPr>
            <a:lvl4pPr marL="1600200" indent="-228600" algn="l" rtl="0" fontAlgn="base">
              <a:spcBef>
                <a:spcPct val="20000"/>
              </a:spcBef>
              <a:spcAft>
                <a:spcPct val="0"/>
              </a:spcAft>
              <a:buFont typeface="Wingdings" panose="05000000000000000000" pitchFamily="2" charset="2"/>
              <a:defRPr sz="2000" kern="1200">
                <a:solidFill>
                  <a:schemeClr val="tx1"/>
                </a:solidFill>
                <a:latin typeface="+mn-lt"/>
                <a:ea typeface="+mn-ea"/>
                <a:cs typeface="+mn-cs"/>
                <a:sym typeface="Wingdings 3"/>
              </a:defRPr>
            </a:lvl4pPr>
            <a:lvl5pPr marL="2057400" indent="-228600" algn="l" rtl="0" fontAlgn="base">
              <a:spcBef>
                <a:spcPct val="20000"/>
              </a:spcBef>
              <a:spcAft>
                <a:spcPct val="0"/>
              </a:spcAft>
              <a:buFont typeface="Arial" panose="020B0604020202020204" pitchFamily="34" charset="0"/>
              <a:defRPr sz="2000" kern="1200">
                <a:solidFill>
                  <a:schemeClr val="tx1"/>
                </a:solidFill>
                <a:latin typeface="+mn-lt"/>
                <a:ea typeface="+mn-ea"/>
                <a:cs typeface="+mn-cs"/>
                <a:sym typeface="Wingdings 3"/>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lang="en-US" b="1" dirty="0">
                <a:solidFill>
                  <a:schemeClr val="accent3"/>
                </a:solidFill>
              </a:rPr>
              <a:t>Access to meta-data for any .NET type</a:t>
            </a:r>
          </a:p>
          <a:p>
            <a:pPr fontAlgn="auto">
              <a:spcAft>
                <a:spcPts val="0"/>
              </a:spcAft>
              <a:defRPr/>
            </a:pPr>
            <a:r>
              <a:rPr lang="en-US" b="1" dirty="0">
                <a:solidFill>
                  <a:schemeClr val="accent3"/>
                </a:solidFill>
              </a:rPr>
              <a:t>Returned by </a:t>
            </a:r>
            <a:r>
              <a:rPr lang="en-US" b="1" dirty="0" err="1">
                <a:solidFill>
                  <a:schemeClr val="accent3"/>
                </a:solidFill>
              </a:rPr>
              <a:t>System.Object.GetType</a:t>
            </a:r>
            <a:r>
              <a:rPr lang="en-US" b="1" dirty="0">
                <a:solidFill>
                  <a:schemeClr val="accent3"/>
                </a:solidFill>
              </a:rPr>
              <a:t>()</a:t>
            </a:r>
          </a:p>
          <a:p>
            <a:pPr fontAlgn="auto">
              <a:spcAft>
                <a:spcPts val="0"/>
              </a:spcAft>
              <a:defRPr/>
            </a:pPr>
            <a:r>
              <a:rPr lang="en-US" b="1" dirty="0">
                <a:solidFill>
                  <a:schemeClr val="accent3"/>
                </a:solidFill>
              </a:rPr>
              <a:t>Allows drilling down into all facets of a type</a:t>
            </a:r>
          </a:p>
          <a:p>
            <a:pPr marL="914400" lvl="1" indent="-457200" fontAlgn="auto">
              <a:spcAft>
                <a:spcPts val="0"/>
              </a:spcAft>
              <a:buFont typeface="Calibri" pitchFamily="34" charset="0"/>
              <a:buChar char="ʘ"/>
              <a:defRPr/>
            </a:pPr>
            <a:r>
              <a:rPr lang="en-US" dirty="0"/>
              <a:t>Category: Simple, </a:t>
            </a:r>
            <a:r>
              <a:rPr lang="en-US" dirty="0" err="1"/>
              <a:t>Enum</a:t>
            </a:r>
            <a:r>
              <a:rPr lang="en-US" dirty="0"/>
              <a:t>, </a:t>
            </a:r>
            <a:r>
              <a:rPr lang="en-US" dirty="0" err="1"/>
              <a:t>Struct</a:t>
            </a:r>
            <a:r>
              <a:rPr lang="en-US" dirty="0"/>
              <a:t> or Class</a:t>
            </a:r>
          </a:p>
          <a:p>
            <a:pPr marL="914400" lvl="1" indent="-457200" fontAlgn="auto">
              <a:spcAft>
                <a:spcPts val="0"/>
              </a:spcAft>
              <a:buFont typeface="Calibri" pitchFamily="34" charset="0"/>
              <a:buChar char="ʘ"/>
              <a:defRPr/>
            </a:pPr>
            <a:r>
              <a:rPr lang="en-US" dirty="0"/>
              <a:t>Methods and Constructors, Parameters and Return</a:t>
            </a:r>
          </a:p>
          <a:p>
            <a:pPr marL="914400" lvl="1" indent="-457200" fontAlgn="auto">
              <a:spcAft>
                <a:spcPts val="0"/>
              </a:spcAft>
              <a:buFont typeface="Calibri" pitchFamily="34" charset="0"/>
              <a:buChar char="ʘ"/>
              <a:defRPr/>
            </a:pPr>
            <a:r>
              <a:rPr lang="en-US" dirty="0"/>
              <a:t>Fields and Properties, Arguments and Attributes</a:t>
            </a:r>
          </a:p>
          <a:p>
            <a:pPr marL="914400" lvl="1" indent="-457200" fontAlgn="auto">
              <a:spcAft>
                <a:spcPts val="0"/>
              </a:spcAft>
              <a:buFont typeface="Calibri" pitchFamily="34" charset="0"/>
              <a:buChar char="ʘ"/>
              <a:defRPr/>
            </a:pPr>
            <a:r>
              <a:rPr lang="en-US" dirty="0"/>
              <a:t>Events, Delegates and Namespaces</a:t>
            </a:r>
          </a:p>
        </p:txBody>
      </p:sp>
      <p:sp>
        <p:nvSpPr>
          <p:cNvPr id="5" name="TextBox 4"/>
          <p:cNvSpPr txBox="1"/>
          <p:nvPr/>
        </p:nvSpPr>
        <p:spPr>
          <a:xfrm>
            <a:off x="4082143" y="587829"/>
            <a:ext cx="2483180" cy="646331"/>
          </a:xfrm>
          <a:prstGeom prst="rect">
            <a:avLst/>
          </a:prstGeom>
          <a:noFill/>
        </p:spPr>
        <p:txBody>
          <a:bodyPr wrap="none" rtlCol="0">
            <a:spAutoFit/>
          </a:bodyPr>
          <a:lstStyle/>
          <a:p>
            <a:r>
              <a:rPr lang="en-US" sz="3600" dirty="0" err="1" smtClean="0"/>
              <a:t>System.Type</a:t>
            </a:r>
            <a:endParaRPr lang="ru-RU" sz="3600" dirty="0"/>
          </a:p>
        </p:txBody>
      </p:sp>
    </p:spTree>
    <p:extLst>
      <p:ext uri="{BB962C8B-B14F-4D97-AF65-F5344CB8AC3E}">
        <p14:creationId xmlns:p14="http://schemas.microsoft.com/office/powerpoint/2010/main" val="286551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95000"/>
              </a:lnSpc>
              <a:buFont typeface="Arial" charset="0"/>
              <a:buChar char="•"/>
            </a:pPr>
            <a:r>
              <a:rPr lang="en-US" dirty="0" smtClean="0">
                <a:solidFill>
                  <a:srgbClr val="000000"/>
                </a:solidFill>
              </a:rPr>
              <a:t>The Assembly class is defined in the </a:t>
            </a:r>
            <a:r>
              <a:rPr lang="en-US" dirty="0" err="1" smtClean="0">
                <a:solidFill>
                  <a:srgbClr val="000000"/>
                </a:solidFill>
              </a:rPr>
              <a:t>System.Reflection</a:t>
            </a:r>
            <a:r>
              <a:rPr lang="en-US" dirty="0" smtClean="0">
                <a:solidFill>
                  <a:srgbClr val="000000"/>
                </a:solidFill>
              </a:rPr>
              <a:t> namespace</a:t>
            </a:r>
          </a:p>
          <a:p>
            <a:pPr>
              <a:lnSpc>
                <a:spcPct val="95000"/>
              </a:lnSpc>
              <a:buFont typeface="Arial" charset="0"/>
              <a:buChar char="•"/>
            </a:pPr>
            <a:r>
              <a:rPr lang="en-US" dirty="0" smtClean="0">
                <a:solidFill>
                  <a:srgbClr val="000000"/>
                </a:solidFill>
              </a:rPr>
              <a:t> It provides access to the metadata for a given assembly.</a:t>
            </a:r>
          </a:p>
          <a:p>
            <a:pPr>
              <a:lnSpc>
                <a:spcPct val="95000"/>
              </a:lnSpc>
              <a:buFont typeface="Arial" charset="0"/>
              <a:buChar char="•"/>
            </a:pPr>
            <a:r>
              <a:rPr lang="en-US" dirty="0" smtClean="0">
                <a:solidFill>
                  <a:srgbClr val="000000"/>
                </a:solidFill>
              </a:rPr>
              <a:t> It  contains methods to allow you to load and even execute an assembly .</a:t>
            </a:r>
          </a:p>
          <a:p>
            <a:pPr>
              <a:lnSpc>
                <a:spcPct val="95000"/>
              </a:lnSpc>
              <a:buFont typeface="Arial" charset="0"/>
              <a:buChar char="•"/>
            </a:pPr>
            <a:r>
              <a:rPr lang="en-US" dirty="0" smtClean="0">
                <a:solidFill>
                  <a:srgbClr val="000000"/>
                </a:solidFill>
              </a:rPr>
              <a:t> It also contains methods to get custom attributes and all the types present in the assembly.</a:t>
            </a:r>
          </a:p>
          <a:p>
            <a:pPr>
              <a:lnSpc>
                <a:spcPct val="95000"/>
              </a:lnSpc>
              <a:buFont typeface="Arial" charset="0"/>
              <a:buChar char="•"/>
            </a:pPr>
            <a:endParaRPr lang="en-US" dirty="0" smtClean="0">
              <a:solidFill>
                <a:srgbClr val="000000"/>
              </a:solidFill>
            </a:endParaRPr>
          </a:p>
          <a:p>
            <a:endParaRPr lang="en-US" dirty="0"/>
          </a:p>
        </p:txBody>
      </p:sp>
      <p:sp>
        <p:nvSpPr>
          <p:cNvPr id="5"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Assembly Class</a:t>
            </a:r>
            <a:endParaRPr lang="en-US" dirty="0"/>
          </a:p>
        </p:txBody>
      </p:sp>
    </p:spTree>
    <p:extLst>
      <p:ext uri="{BB962C8B-B14F-4D97-AF65-F5344CB8AC3E}">
        <p14:creationId xmlns:p14="http://schemas.microsoft.com/office/powerpoint/2010/main" val="67789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spcBef>
                <a:spcPct val="0"/>
              </a:spcBef>
            </a:pPr>
            <a:r>
              <a:rPr lang="en-US" sz="2000" dirty="0" smtClean="0">
                <a:solidFill>
                  <a:srgbClr val="000000"/>
                </a:solidFill>
                <a:latin typeface="Arial" charset="0"/>
              </a:rPr>
              <a:t>Assembly class contains a large number of static methods to create instances of the class</a:t>
            </a:r>
          </a:p>
          <a:p>
            <a:pPr lvl="1">
              <a:lnSpc>
                <a:spcPct val="95000"/>
              </a:lnSpc>
            </a:pPr>
            <a:r>
              <a:rPr lang="en-US" sz="2000" dirty="0" err="1" smtClean="0">
                <a:solidFill>
                  <a:srgbClr val="000000"/>
                </a:solidFill>
                <a:latin typeface="Arial" charset="0"/>
              </a:rPr>
              <a:t>GetAssembly</a:t>
            </a:r>
            <a:r>
              <a:rPr lang="en-US" sz="2000" dirty="0" smtClean="0">
                <a:solidFill>
                  <a:srgbClr val="000000"/>
                </a:solidFill>
                <a:latin typeface="Arial" charset="0"/>
              </a:rPr>
              <a:t>  -  Return  an Assembly  that contains  a specified types.</a:t>
            </a:r>
          </a:p>
          <a:p>
            <a:pPr lvl="1">
              <a:lnSpc>
                <a:spcPct val="95000"/>
              </a:lnSpc>
            </a:pPr>
            <a:r>
              <a:rPr lang="en-US" sz="2000" dirty="0" err="1" smtClean="0">
                <a:solidFill>
                  <a:srgbClr val="000000"/>
                </a:solidFill>
                <a:latin typeface="Arial" charset="0"/>
              </a:rPr>
              <a:t>GetEntryAssembly</a:t>
            </a:r>
            <a:r>
              <a:rPr lang="en-US" sz="2000" dirty="0" smtClean="0">
                <a:solidFill>
                  <a:srgbClr val="000000"/>
                </a:solidFill>
                <a:latin typeface="Arial" charset="0"/>
              </a:rPr>
              <a:t>  -  Return  the assembly that  contains the code that started up the current process.</a:t>
            </a:r>
          </a:p>
          <a:p>
            <a:pPr lvl="1">
              <a:lnSpc>
                <a:spcPct val="95000"/>
              </a:lnSpc>
            </a:pPr>
            <a:r>
              <a:rPr lang="en-US" sz="2000" dirty="0" err="1" smtClean="0">
                <a:solidFill>
                  <a:srgbClr val="000000"/>
                </a:solidFill>
                <a:latin typeface="Arial" charset="0"/>
              </a:rPr>
              <a:t>GetCallingAssembly</a:t>
            </a:r>
            <a:r>
              <a:rPr lang="en-US" sz="2000" dirty="0" smtClean="0">
                <a:solidFill>
                  <a:srgbClr val="000000"/>
                </a:solidFill>
                <a:latin typeface="Arial" charset="0"/>
              </a:rPr>
              <a:t> – Return the assembly that contains the code that called  the current method.</a:t>
            </a:r>
          </a:p>
          <a:p>
            <a:pPr lvl="1">
              <a:lnSpc>
                <a:spcPct val="95000"/>
              </a:lnSpc>
            </a:pPr>
            <a:r>
              <a:rPr lang="en-US" sz="2000" dirty="0" err="1" smtClean="0">
                <a:solidFill>
                  <a:srgbClr val="000000"/>
                </a:solidFill>
                <a:latin typeface="Arial" charset="0"/>
              </a:rPr>
              <a:t>GetExecutingAssembly</a:t>
            </a:r>
            <a:r>
              <a:rPr lang="en-US" sz="2000" dirty="0" smtClean="0">
                <a:solidFill>
                  <a:srgbClr val="000000"/>
                </a:solidFill>
                <a:latin typeface="Arial" charset="0"/>
              </a:rPr>
              <a:t>  -  Returns the assembly  that contains the  currently executing code.</a:t>
            </a:r>
          </a:p>
          <a:p>
            <a:pPr lvl="1">
              <a:lnSpc>
                <a:spcPct val="95000"/>
              </a:lnSpc>
            </a:pPr>
            <a:r>
              <a:rPr lang="en-US" sz="2000" dirty="0" smtClean="0">
                <a:solidFill>
                  <a:srgbClr val="000000"/>
                </a:solidFill>
                <a:latin typeface="Arial" charset="0"/>
              </a:rPr>
              <a:t>Load  -  Load an assembly.</a:t>
            </a:r>
          </a:p>
          <a:p>
            <a:pPr lvl="1">
              <a:lnSpc>
                <a:spcPct val="95000"/>
              </a:lnSpc>
            </a:pPr>
            <a:r>
              <a:rPr lang="en-US" sz="2000" dirty="0" err="1" smtClean="0">
                <a:solidFill>
                  <a:srgbClr val="000000"/>
                </a:solidFill>
                <a:latin typeface="Arial" charset="0"/>
              </a:rPr>
              <a:t>LoadFile</a:t>
            </a:r>
            <a:r>
              <a:rPr lang="en-US" sz="2000" dirty="0" smtClean="0">
                <a:solidFill>
                  <a:srgbClr val="000000"/>
                </a:solidFill>
                <a:latin typeface="Arial" charset="0"/>
              </a:rPr>
              <a:t> – Load an assembly by specifying path.</a:t>
            </a:r>
          </a:p>
          <a:p>
            <a:pPr lvl="1">
              <a:lnSpc>
                <a:spcPct val="95000"/>
              </a:lnSpc>
            </a:pPr>
            <a:r>
              <a:rPr lang="en-US" sz="2000" dirty="0" err="1" smtClean="0">
                <a:solidFill>
                  <a:srgbClr val="000000"/>
                </a:solidFill>
                <a:latin typeface="Arial" charset="0"/>
              </a:rPr>
              <a:t>ReflectionOnlyLoad</a:t>
            </a:r>
            <a:r>
              <a:rPr lang="en-US" sz="2000" dirty="0" smtClean="0">
                <a:solidFill>
                  <a:srgbClr val="000000"/>
                </a:solidFill>
                <a:latin typeface="Arial" charset="0"/>
              </a:rPr>
              <a:t> -  Load an assembly which allows interrogation but not execution.</a:t>
            </a:r>
          </a:p>
        </p:txBody>
      </p:sp>
      <p:sp>
        <p:nvSpPr>
          <p:cNvPr id="5" name="Title 1"/>
          <p:cNvSpPr>
            <a:spLocks noGrp="1"/>
          </p:cNvSpPr>
          <p:nvPr/>
        </p:nvSpPr>
        <p:spPr>
          <a:xfrm>
            <a:off x="2255520" y="449580"/>
            <a:ext cx="7680960" cy="1066800"/>
          </a:xfrm>
          <a:prstGeom prst="rect">
            <a:avLst/>
          </a:prstGeom>
        </p:spPr>
        <p:txBody>
          <a:bodyPr vert="horz" lIns="91440" tIns="45720" rIns="91440" bIns="45720" rtlCol="0" anchor="b" anchorCtr="0">
            <a:normAutofit fontScale="90000"/>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Static methods of assembly class</a:t>
            </a:r>
            <a:endParaRPr lang="en-US" dirty="0"/>
          </a:p>
        </p:txBody>
      </p:sp>
    </p:spTree>
    <p:extLst>
      <p:ext uri="{BB962C8B-B14F-4D97-AF65-F5344CB8AC3E}">
        <p14:creationId xmlns:p14="http://schemas.microsoft.com/office/powerpoint/2010/main" val="95457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nvSpPr>
        <p:spPr>
          <a:xfrm>
            <a:off x="2255520" y="1684020"/>
            <a:ext cx="7680960" cy="4724400"/>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lnSpc>
                <a:spcPct val="95000"/>
              </a:lnSpc>
            </a:pPr>
            <a:r>
              <a:rPr lang="en-US" dirty="0" smtClean="0">
                <a:latin typeface="Arial" charset="0"/>
              </a:rPr>
              <a:t>Various properties of Assembly can be used to get information about the assembly.</a:t>
            </a:r>
          </a:p>
          <a:p>
            <a:pPr marL="0" indent="0">
              <a:lnSpc>
                <a:spcPct val="95000"/>
              </a:lnSpc>
            </a:pPr>
            <a:endParaRPr lang="en-US" dirty="0" smtClean="0">
              <a:latin typeface="Arial" charset="0"/>
            </a:endParaRPr>
          </a:p>
          <a:p>
            <a:pPr marL="0" indent="0">
              <a:lnSpc>
                <a:spcPct val="95000"/>
              </a:lnSpc>
              <a:buNone/>
            </a:pPr>
            <a:r>
              <a:rPr lang="en-US" dirty="0" smtClean="0">
                <a:solidFill>
                  <a:srgbClr val="FF0000"/>
                </a:solidFill>
                <a:latin typeface="Arial" charset="0"/>
              </a:rPr>
              <a:t>Assembly a = </a:t>
            </a:r>
            <a:r>
              <a:rPr lang="en-US" dirty="0" err="1" smtClean="0">
                <a:solidFill>
                  <a:srgbClr val="FF0000"/>
                </a:solidFill>
                <a:latin typeface="Arial" charset="0"/>
              </a:rPr>
              <a:t>Assembly.GetExecutingAssembly</a:t>
            </a:r>
            <a:r>
              <a:rPr lang="en-US" dirty="0" smtClean="0">
                <a:solidFill>
                  <a:srgbClr val="FF0000"/>
                </a:solidFill>
                <a:latin typeface="Arial" charset="0"/>
              </a:rPr>
              <a:t>();</a:t>
            </a:r>
          </a:p>
          <a:p>
            <a:pPr marL="0" indent="0">
              <a:lnSpc>
                <a:spcPct val="95000"/>
              </a:lnSpc>
              <a:buNone/>
            </a:pPr>
            <a:r>
              <a:rPr lang="en-US" dirty="0" err="1" smtClean="0">
                <a:solidFill>
                  <a:srgbClr val="FF0000"/>
                </a:solidFill>
                <a:latin typeface="Arial" charset="0"/>
              </a:rPr>
              <a:t>Console.WriteLine</a:t>
            </a:r>
            <a:r>
              <a:rPr lang="en-US" dirty="0" smtClean="0">
                <a:solidFill>
                  <a:srgbClr val="FF0000"/>
                </a:solidFill>
                <a:latin typeface="Arial" charset="0"/>
              </a:rPr>
              <a:t>("name of the assembly is "+</a:t>
            </a:r>
            <a:r>
              <a:rPr lang="en-US" dirty="0" err="1" smtClean="0">
                <a:solidFill>
                  <a:srgbClr val="FF0000"/>
                </a:solidFill>
                <a:latin typeface="Arial" charset="0"/>
              </a:rPr>
              <a:t>a.FullName</a:t>
            </a:r>
            <a:r>
              <a:rPr lang="en-US" dirty="0" smtClean="0">
                <a:solidFill>
                  <a:srgbClr val="FF0000"/>
                </a:solidFill>
                <a:latin typeface="Arial" charset="0"/>
              </a:rPr>
              <a:t>);  </a:t>
            </a:r>
          </a:p>
          <a:p>
            <a:pPr marL="0" indent="0">
              <a:lnSpc>
                <a:spcPct val="95000"/>
              </a:lnSpc>
              <a:buNone/>
            </a:pPr>
            <a:r>
              <a:rPr lang="en-US" dirty="0" err="1" smtClean="0">
                <a:solidFill>
                  <a:srgbClr val="FF0000"/>
                </a:solidFill>
                <a:latin typeface="Arial" charset="0"/>
              </a:rPr>
              <a:t>Console.WriteLine</a:t>
            </a:r>
            <a:r>
              <a:rPr lang="en-US" dirty="0" smtClean="0">
                <a:solidFill>
                  <a:srgbClr val="FF0000"/>
                </a:solidFill>
                <a:latin typeface="Arial" charset="0"/>
              </a:rPr>
              <a:t>("Location of the assembly is " + </a:t>
            </a:r>
            <a:r>
              <a:rPr lang="en-US" dirty="0" err="1" smtClean="0">
                <a:solidFill>
                  <a:srgbClr val="FF0000"/>
                </a:solidFill>
                <a:latin typeface="Arial" charset="0"/>
              </a:rPr>
              <a:t>a.Location</a:t>
            </a:r>
            <a:r>
              <a:rPr lang="en-US" dirty="0" smtClean="0">
                <a:solidFill>
                  <a:srgbClr val="FF0000"/>
                </a:solidFill>
                <a:latin typeface="Arial" charset="0"/>
              </a:rPr>
              <a:t>);</a:t>
            </a:r>
          </a:p>
          <a:p>
            <a:pPr marL="0" indent="0">
              <a:lnSpc>
                <a:spcPct val="95000"/>
              </a:lnSpc>
              <a:buNone/>
            </a:pPr>
            <a:r>
              <a:rPr lang="en-US" dirty="0" smtClean="0">
                <a:solidFill>
                  <a:srgbClr val="FF0000"/>
                </a:solidFill>
                <a:latin typeface="Arial" charset="0"/>
              </a:rPr>
              <a:t> </a:t>
            </a:r>
            <a:r>
              <a:rPr lang="en-US" dirty="0" err="1" smtClean="0">
                <a:solidFill>
                  <a:srgbClr val="FF0000"/>
                </a:solidFill>
                <a:latin typeface="Arial" charset="0"/>
              </a:rPr>
              <a:t>Console.WriteLine</a:t>
            </a:r>
            <a:r>
              <a:rPr lang="en-US" dirty="0" smtClean="0">
                <a:solidFill>
                  <a:srgbClr val="FF0000"/>
                </a:solidFill>
                <a:latin typeface="Arial" charset="0"/>
              </a:rPr>
              <a:t>("is it a shared assembly? " + </a:t>
            </a:r>
            <a:r>
              <a:rPr lang="en-US" dirty="0" err="1" smtClean="0">
                <a:solidFill>
                  <a:srgbClr val="FF0000"/>
                </a:solidFill>
                <a:latin typeface="Arial" charset="0"/>
              </a:rPr>
              <a:t>a.GlobalAssemblyCache</a:t>
            </a:r>
            <a:r>
              <a:rPr lang="en-US" dirty="0" smtClean="0">
                <a:solidFill>
                  <a:srgbClr val="FF0000"/>
                </a:solidFill>
                <a:latin typeface="Arial" charset="0"/>
              </a:rPr>
              <a:t>);</a:t>
            </a:r>
          </a:p>
          <a:p>
            <a:pPr marL="0" indent="0">
              <a:lnSpc>
                <a:spcPct val="95000"/>
              </a:lnSpc>
              <a:buNone/>
            </a:pPr>
            <a:r>
              <a:rPr lang="en-US" dirty="0" err="1" smtClean="0">
                <a:solidFill>
                  <a:srgbClr val="FF0000"/>
                </a:solidFill>
                <a:latin typeface="Arial" charset="0"/>
              </a:rPr>
              <a:t>Console.WriteLine</a:t>
            </a:r>
            <a:r>
              <a:rPr lang="en-US" dirty="0" smtClean="0">
                <a:solidFill>
                  <a:srgbClr val="FF0000"/>
                </a:solidFill>
                <a:latin typeface="Arial" charset="0"/>
              </a:rPr>
              <a:t>("assembly was loaded just for reflection ? " + </a:t>
            </a:r>
            <a:r>
              <a:rPr lang="en-US" dirty="0" err="1" smtClean="0">
                <a:solidFill>
                  <a:srgbClr val="FF0000"/>
                </a:solidFill>
                <a:latin typeface="Arial" charset="0"/>
              </a:rPr>
              <a:t>a.ReflectionOnly</a:t>
            </a:r>
            <a:r>
              <a:rPr lang="en-US" dirty="0" smtClean="0">
                <a:solidFill>
                  <a:srgbClr val="FF0000"/>
                </a:solidFill>
                <a:latin typeface="Arial" charset="0"/>
              </a:rPr>
              <a:t>);</a:t>
            </a:r>
          </a:p>
        </p:txBody>
      </p:sp>
      <p:sp>
        <p:nvSpPr>
          <p:cNvPr id="11" name="Title 1"/>
          <p:cNvSpPr>
            <a:spLocks noGrp="1"/>
          </p:cNvSpPr>
          <p:nvPr/>
        </p:nvSpPr>
        <p:spPr>
          <a:xfrm>
            <a:off x="2255520" y="449580"/>
            <a:ext cx="7680960" cy="1066800"/>
          </a:xfrm>
          <a:prstGeom prst="rect">
            <a:avLst/>
          </a:prstGeom>
        </p:spPr>
        <p:txBody>
          <a:bodyPr vert="horz" lIns="91440" tIns="45720" rIns="91440" bIns="45720" rtlCol="0" anchor="b" anchorCtr="0">
            <a:normAutofit/>
          </a:bodyPr>
          <a:lst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r>
              <a:rPr lang="en-US" b="1" dirty="0" smtClean="0">
                <a:solidFill>
                  <a:srgbClr val="FF9900"/>
                </a:solidFill>
                <a:latin typeface="Comic Sans MS" pitchFamily="66" charset="0"/>
              </a:rPr>
              <a:t>Properties of assembly class</a:t>
            </a:r>
            <a:endParaRPr lang="en-US" dirty="0"/>
          </a:p>
        </p:txBody>
      </p:sp>
    </p:spTree>
    <p:extLst>
      <p:ext uri="{BB962C8B-B14F-4D97-AF65-F5344CB8AC3E}">
        <p14:creationId xmlns:p14="http://schemas.microsoft.com/office/powerpoint/2010/main" val="3916941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2573</Words>
  <Application>Microsoft Office PowerPoint</Application>
  <PresentationFormat>Widescreen</PresentationFormat>
  <Paragraphs>500</Paragraphs>
  <Slides>59</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59</vt:i4>
      </vt:variant>
    </vt:vector>
  </HeadingPairs>
  <TitlesOfParts>
    <vt:vector size="77" baseType="lpstr">
      <vt:lpstr>Albertus Medium</vt:lpstr>
      <vt:lpstr>Arial</vt:lpstr>
      <vt:lpstr>Arial Black</vt:lpstr>
      <vt:lpstr>Bookman Old Style</vt:lpstr>
      <vt:lpstr>Calibri</vt:lpstr>
      <vt:lpstr>Calibri Light</vt:lpstr>
      <vt:lpstr>Comic Sans MS</vt:lpstr>
      <vt:lpstr>Coronet</vt:lpstr>
      <vt:lpstr>Courier New</vt:lpstr>
      <vt:lpstr>Lucida Console</vt:lpstr>
      <vt:lpstr>Mangal</vt:lpstr>
      <vt:lpstr>ＭＳ Ｐゴシック</vt:lpstr>
      <vt:lpstr>Tahoma</vt:lpstr>
      <vt:lpstr>Times New Roman</vt:lpstr>
      <vt:lpstr>Tunga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Attributes – Example</vt:lpstr>
      <vt:lpstr>PowerPoint Presentation</vt:lpstr>
      <vt:lpstr>PowerPoint Presentation</vt:lpstr>
      <vt:lpstr>PowerPoint Presentation</vt:lpstr>
      <vt:lpstr>Customizing an Attribute</vt:lpstr>
      <vt:lpstr>Customizing an Attribute(2)</vt:lpstr>
      <vt:lpstr>PowerPoint Presentation</vt:lpstr>
      <vt:lpstr>Conditional attribute</vt:lpstr>
      <vt:lpstr>Conditional attribute</vt:lpstr>
      <vt:lpstr>PowerPoint Presentation</vt:lpstr>
      <vt:lpstr>PowerPoint Presentation</vt:lpstr>
      <vt:lpstr>PowerPoint Presentation</vt:lpstr>
      <vt:lpstr>A named ‘Symbol’</vt:lpstr>
      <vt:lpstr>Conditional Attribute with  Symbol Definition </vt:lpstr>
      <vt:lpstr>PowerPoint Presentation</vt:lpstr>
      <vt:lpstr>PowerPoint Presentation</vt:lpstr>
      <vt:lpstr>PowerPoint Presentation</vt:lpstr>
      <vt:lpstr>PowerPoint Presentation</vt:lpstr>
      <vt:lpstr>DllImport Attribute</vt:lpstr>
      <vt:lpstr>PowerPoint Presentation</vt:lpstr>
      <vt:lpstr>PowerPoint Presentation</vt:lpstr>
      <vt:lpstr>Using Win32 API</vt:lpstr>
      <vt:lpstr>PowerPoint Presentation</vt:lpstr>
      <vt:lpstr>PowerPoint Presentation</vt:lpstr>
      <vt:lpstr>Creating Custom Attributes</vt:lpstr>
      <vt:lpstr>PowerPoint Presentation</vt:lpstr>
      <vt:lpstr>PowerPoint Presentation</vt:lpstr>
      <vt:lpstr>Example Rewritten</vt:lpstr>
      <vt:lpstr>PowerPoint Presentation</vt:lpstr>
      <vt:lpstr>PowerPoint Presentation</vt:lpstr>
      <vt:lpstr>PowerPoint Presentation</vt:lpstr>
      <vt:lpstr>PowerPoint Presentation</vt:lpstr>
      <vt:lpstr>Reading Metadata from Assemblies</vt:lpstr>
      <vt:lpstr>PowerPoint Presentation</vt:lpstr>
      <vt:lpstr>Summary</vt:lpstr>
      <vt:lpstr>Summary</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Rassul</dc:creator>
  <cp:lastModifiedBy>Rassul</cp:lastModifiedBy>
  <cp:revision>1</cp:revision>
  <dcterms:created xsi:type="dcterms:W3CDTF">2015-11-30T05:26:13Z</dcterms:created>
  <dcterms:modified xsi:type="dcterms:W3CDTF">2015-11-30T05:26:24Z</dcterms:modified>
</cp:coreProperties>
</file>