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2" r:id="rId3"/>
    <p:sldId id="292" r:id="rId4"/>
    <p:sldId id="298" r:id="rId5"/>
    <p:sldId id="293" r:id="rId6"/>
    <p:sldId id="299" r:id="rId7"/>
    <p:sldId id="285" r:id="rId8"/>
    <p:sldId id="300" r:id="rId9"/>
    <p:sldId id="301" r:id="rId10"/>
    <p:sldId id="306" r:id="rId11"/>
    <p:sldId id="307" r:id="rId12"/>
    <p:sldId id="308" r:id="rId13"/>
    <p:sldId id="303" r:id="rId14"/>
    <p:sldId id="310" r:id="rId15"/>
    <p:sldId id="302" r:id="rId16"/>
    <p:sldId id="311" r:id="rId17"/>
    <p:sldId id="312" r:id="rId18"/>
    <p:sldId id="313" r:id="rId19"/>
    <p:sldId id="304" r:id="rId20"/>
    <p:sldId id="309" r:id="rId21"/>
    <p:sldId id="314" r:id="rId22"/>
    <p:sldId id="316" r:id="rId23"/>
    <p:sldId id="28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305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6" r:id="rId44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6" autoAdjust="0"/>
    <p:restoredTop sz="94618" autoAdjust="0"/>
  </p:normalViewPr>
  <p:slideViewPr>
    <p:cSldViewPr>
      <p:cViewPr varScale="1">
        <p:scale>
          <a:sx n="59" d="100"/>
          <a:sy n="59" d="100"/>
        </p:scale>
        <p:origin x="6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7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FEFC1DB-4F64-4313-AF64-C23454B88E4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0843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E09A789-59BC-441A-ADD7-373117D7B7A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3192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214BF5B-1ED6-4174-A5F3-BC82FB8491EF}" type="slidenum">
              <a:rPr lang="en-US" altLang="ru-RU">
                <a:latin typeface="Arial" panose="020B0604020202020204" pitchFamily="34" charset="0"/>
              </a:rPr>
              <a:pPr/>
              <a:t>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</p:spTree>
    <p:extLst>
      <p:ext uri="{BB962C8B-B14F-4D97-AF65-F5344CB8AC3E}">
        <p14:creationId xmlns:p14="http://schemas.microsoft.com/office/powerpoint/2010/main" val="364450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A297D50-D893-4170-9A96-17FE157FA807}" type="slidenum">
              <a:rPr lang="en-US" altLang="ru-RU">
                <a:latin typeface="Arial" panose="020B0604020202020204" pitchFamily="34" charset="0"/>
              </a:rPr>
              <a:pPr/>
              <a:t>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</p:spTree>
    <p:extLst>
      <p:ext uri="{BB962C8B-B14F-4D97-AF65-F5344CB8AC3E}">
        <p14:creationId xmlns:p14="http://schemas.microsoft.com/office/powerpoint/2010/main" val="65696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3020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309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306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0926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3939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382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280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771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8897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729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986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B99-C5E3-417C-BB00-CB498F8D9C9C}" type="slidenum">
              <a:rPr lang="en-US" altLang="ru-RU" smtClean="0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542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>C#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Data types and Operators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ganadha.files.wordpress.com/2010/10/value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610350" cy="49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698245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-msdn.sec.s-msft.com/dynimg/IC118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207722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2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</a:t>
            </a:r>
            <a:r>
              <a:rPr lang="en-US" dirty="0" smtClean="0"/>
              <a:t> and </a:t>
            </a:r>
            <a:r>
              <a:rPr lang="en-US" b="1" dirty="0" smtClean="0"/>
              <a:t>Out</a:t>
            </a:r>
            <a:r>
              <a:rPr lang="en-US" dirty="0" smtClean="0"/>
              <a:t> keywords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</a:t>
            </a:r>
            <a:r>
              <a:rPr lang="en-US" dirty="0" smtClean="0"/>
              <a:t> keyword allow You to </a:t>
            </a:r>
            <a:r>
              <a:rPr lang="en-US" b="1" dirty="0" smtClean="0"/>
              <a:t>pass</a:t>
            </a:r>
            <a:r>
              <a:rPr lang="en-US" dirty="0" smtClean="0"/>
              <a:t> Value type by reference to the function</a:t>
            </a:r>
          </a:p>
          <a:p>
            <a:pPr lvl="1"/>
            <a:r>
              <a:rPr lang="en-US" dirty="0" smtClean="0"/>
              <a:t>Should be initialized before passing to the function</a:t>
            </a:r>
          </a:p>
          <a:p>
            <a:r>
              <a:rPr lang="en-US" b="1" dirty="0" smtClean="0"/>
              <a:t>Out</a:t>
            </a:r>
            <a:r>
              <a:rPr lang="en-US" dirty="0" smtClean="0"/>
              <a:t> keyword allow You to </a:t>
            </a:r>
            <a:r>
              <a:rPr lang="en-US" b="1" dirty="0" smtClean="0"/>
              <a:t>mark</a:t>
            </a:r>
            <a:r>
              <a:rPr lang="en-US" dirty="0" smtClean="0"/>
              <a:t> Value type </a:t>
            </a:r>
            <a:r>
              <a:rPr lang="en-US" b="1" dirty="0" smtClean="0"/>
              <a:t>as output </a:t>
            </a:r>
            <a:r>
              <a:rPr lang="en-US" dirty="0" smtClean="0"/>
              <a:t>Value by reference from the function </a:t>
            </a:r>
          </a:p>
          <a:p>
            <a:pPr lvl="1"/>
            <a:r>
              <a:rPr lang="en-US" dirty="0" smtClean="0"/>
              <a:t>My be not </a:t>
            </a:r>
            <a:r>
              <a:rPr lang="en-US" dirty="0" err="1" smtClean="0"/>
              <a:t>itialized</a:t>
            </a:r>
            <a:r>
              <a:rPr lang="en-US" dirty="0" smtClean="0"/>
              <a:t> before passing to the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8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1257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90689"/>
            <a:ext cx="6538256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957262"/>
            <a:ext cx="6543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9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imgur.com/RFnBK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4865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4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odeproject.com/KB/dotnet/6importentStepsDotNet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83707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4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Var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1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 – compile time data type deduction</a:t>
            </a:r>
          </a:p>
          <a:p>
            <a:r>
              <a:rPr lang="en-US" b="1" dirty="0" smtClean="0"/>
              <a:t>Dynamic</a:t>
            </a:r>
            <a:r>
              <a:rPr lang="en-US" dirty="0" smtClean="0"/>
              <a:t> – runtime data type deduction (dangerous)</a:t>
            </a:r>
          </a:p>
          <a:p>
            <a:pPr lvl="1"/>
            <a:r>
              <a:rPr lang="en-US" dirty="0" smtClean="0"/>
              <a:t>Used actively in reflection mechanism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8265"/>
            <a:ext cx="4953000" cy="35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Why C# 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338263"/>
            <a:ext cx="7620000" cy="5181600"/>
          </a:xfrm>
        </p:spPr>
        <p:txBody>
          <a:bodyPr/>
          <a:lstStyle/>
          <a:p>
            <a:pPr eaLnBrk="1" hangingPunct="1"/>
            <a:r>
              <a:rPr lang="en-US" altLang="ru-RU" sz="2400" dirty="0" smtClean="0"/>
              <a:t>Native support for </a:t>
            </a:r>
          </a:p>
          <a:p>
            <a:pPr lvl="1" eaLnBrk="1" hangingPunct="1"/>
            <a:r>
              <a:rPr lang="en-US" altLang="ru-RU" sz="2000" dirty="0" smtClean="0"/>
              <a:t>Namespaces</a:t>
            </a:r>
          </a:p>
          <a:p>
            <a:pPr lvl="1" eaLnBrk="1" hangingPunct="1"/>
            <a:r>
              <a:rPr lang="en-US" altLang="ru-RU" sz="2000" dirty="0" smtClean="0"/>
              <a:t>Versioning</a:t>
            </a:r>
          </a:p>
          <a:p>
            <a:pPr lvl="1" eaLnBrk="1" hangingPunct="1"/>
            <a:r>
              <a:rPr lang="en-US" altLang="ru-RU" sz="2000" dirty="0" smtClean="0"/>
              <a:t>Attribute-driven development</a:t>
            </a:r>
          </a:p>
          <a:p>
            <a:pPr eaLnBrk="1" hangingPunct="1"/>
            <a:r>
              <a:rPr lang="en-US" altLang="ru-RU" sz="2400" dirty="0" smtClean="0"/>
              <a:t>Power of C with ease of Microsoft Visual Basic</a:t>
            </a:r>
            <a:r>
              <a:rPr lang="en-US" altLang="ru-RU" sz="2400" dirty="0" smtClean="0">
                <a:cs typeface="Arial" panose="020B0604020202020204" pitchFamily="34" charset="0"/>
              </a:rPr>
              <a:t>®</a:t>
            </a:r>
            <a:endParaRPr lang="en-US" altLang="ru-RU" sz="2400" dirty="0" smtClean="0"/>
          </a:p>
          <a:p>
            <a:pPr eaLnBrk="1" hangingPunct="1"/>
            <a:r>
              <a:rPr lang="en-US" altLang="ru-RU" sz="2400" dirty="0" smtClean="0"/>
              <a:t>Minimal learning curve for everybody</a:t>
            </a:r>
          </a:p>
          <a:p>
            <a:pPr eaLnBrk="1" hangingPunct="1"/>
            <a:r>
              <a:rPr lang="en-US" altLang="ru-RU" sz="2400" dirty="0" smtClean="0"/>
              <a:t>Much cleaner than C++</a:t>
            </a:r>
          </a:p>
          <a:p>
            <a:pPr eaLnBrk="1" hangingPunct="1"/>
            <a:r>
              <a:rPr lang="en-US" altLang="ru-RU" sz="2400" dirty="0" smtClean="0"/>
              <a:t>More structured than Visual Basic</a:t>
            </a:r>
          </a:p>
          <a:p>
            <a:pPr eaLnBrk="1" hangingPunct="1"/>
            <a:r>
              <a:rPr lang="en-US" altLang="ru-RU" sz="2400" dirty="0" smtClean="0"/>
              <a:t>More powerful than 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type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697302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1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type example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7010400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</a:t>
            </a:r>
            <a:r>
              <a:rPr lang="en-US" dirty="0" smtClean="0"/>
              <a:t> and </a:t>
            </a:r>
            <a:r>
              <a:rPr lang="en-US" b="1" dirty="0" err="1" smtClean="0"/>
              <a:t>Readonly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84" y="1690689"/>
            <a:ext cx="6610632" cy="44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3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338263"/>
            <a:ext cx="7620000" cy="5138737"/>
          </a:xfrm>
        </p:spPr>
        <p:txBody>
          <a:bodyPr/>
          <a:lstStyle/>
          <a:p>
            <a:pPr eaLnBrk="1" hangingPunct="1"/>
            <a:r>
              <a:rPr lang="en-US" altLang="ru-RU" sz="2400" dirty="0" smtClean="0"/>
              <a:t>Zero based, type bound</a:t>
            </a:r>
          </a:p>
          <a:p>
            <a:pPr eaLnBrk="1" hangingPunct="1"/>
            <a:r>
              <a:rPr lang="en-US" altLang="ru-RU" sz="2400" dirty="0" smtClean="0"/>
              <a:t>Built on .NET </a:t>
            </a:r>
            <a:r>
              <a:rPr lang="en-US" altLang="ru-RU" sz="2400" b="1" dirty="0" err="1" smtClean="0"/>
              <a:t>System.Array</a:t>
            </a:r>
            <a:r>
              <a:rPr lang="en-US" altLang="ru-RU" sz="2400" dirty="0" smtClean="0"/>
              <a:t> class</a:t>
            </a:r>
          </a:p>
          <a:p>
            <a:pPr eaLnBrk="1" hangingPunct="1"/>
            <a:r>
              <a:rPr lang="en-US" altLang="ru-RU" sz="2400" dirty="0" smtClean="0"/>
              <a:t>Declared with type and shape, but no bounds</a:t>
            </a:r>
          </a:p>
          <a:p>
            <a:pPr lvl="1" eaLnBrk="1" hangingPunct="1"/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 [ ]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SingleDim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; </a:t>
            </a:r>
          </a:p>
          <a:p>
            <a:pPr lvl="1" eaLnBrk="1" hangingPunct="1"/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 [ , ]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TwoDim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; </a:t>
            </a:r>
          </a:p>
          <a:p>
            <a:pPr lvl="1" eaLnBrk="1" hangingPunct="1"/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 [ ][ ] Jagged;</a:t>
            </a:r>
          </a:p>
          <a:p>
            <a:pPr eaLnBrk="1" hangingPunct="1"/>
            <a:r>
              <a:rPr lang="en-US" altLang="ru-RU" sz="2400" dirty="0" smtClean="0"/>
              <a:t>Created using </a:t>
            </a:r>
            <a:r>
              <a:rPr lang="en-US" altLang="ru-RU" sz="2400" b="1" dirty="0" smtClean="0"/>
              <a:t>new</a:t>
            </a:r>
            <a:r>
              <a:rPr lang="en-US" altLang="ru-RU" sz="2400" dirty="0" smtClean="0"/>
              <a:t> with bounds or initializers</a:t>
            </a:r>
          </a:p>
          <a:p>
            <a:pPr lvl="1" eaLnBrk="1" hangingPunct="1"/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SingleDim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 = new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[20];</a:t>
            </a:r>
          </a:p>
          <a:p>
            <a:pPr lvl="1" eaLnBrk="1" hangingPunct="1"/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TwoDim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 = new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[,]{{1,2,3},{4,5,6}};</a:t>
            </a:r>
          </a:p>
          <a:p>
            <a:pPr lvl="1" eaLnBrk="1" hangingPunct="1"/>
            <a:r>
              <a:rPr lang="en-US" altLang="ru-RU" sz="1900" b="1" dirty="0" smtClean="0">
                <a:latin typeface="Lucida Sans Typewriter" panose="020B0509030504030204" pitchFamily="49" charset="0"/>
              </a:rPr>
              <a:t>Jagged = new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[1][ ]; </a:t>
            </a:r>
            <a:br>
              <a:rPr lang="en-US" altLang="ru-RU" sz="1900" b="1" dirty="0" smtClean="0">
                <a:latin typeface="Lucida Sans Typewriter" panose="020B0509030504030204" pitchFamily="49" charset="0"/>
              </a:rPr>
            </a:br>
            <a:r>
              <a:rPr lang="en-US" altLang="ru-RU" sz="1900" b="1" dirty="0" smtClean="0">
                <a:latin typeface="Lucida Sans Typewriter" panose="020B0509030504030204" pitchFamily="49" charset="0"/>
              </a:rPr>
              <a:t>Jagged[0] = new </a:t>
            </a:r>
            <a:r>
              <a:rPr lang="en-US" altLang="ru-RU" sz="1900" b="1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ru-RU" sz="1900" b="1" dirty="0" smtClean="0">
                <a:latin typeface="Lucida Sans Typewriter" panose="020B0509030504030204" pitchFamily="49" charset="0"/>
              </a:rPr>
              <a:t>[ ]{1,2,3};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Statements and Comments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ru-RU" smtClean="0"/>
              <a:t>Case sensitive (myVar != MyVar)</a:t>
            </a:r>
          </a:p>
          <a:p>
            <a:pPr eaLnBrk="1" hangingPunct="1"/>
            <a:r>
              <a:rPr lang="en-US" altLang="ru-RU" smtClean="0"/>
              <a:t>Statement delimiter is semicolon 	     ;</a:t>
            </a:r>
          </a:p>
          <a:p>
            <a:pPr eaLnBrk="1" hangingPunct="1"/>
            <a:r>
              <a:rPr lang="en-US" altLang="ru-RU" smtClean="0"/>
              <a:t>Block delimiter is curly brackets 	     {   }</a:t>
            </a:r>
          </a:p>
          <a:p>
            <a:pPr eaLnBrk="1" hangingPunct="1"/>
            <a:r>
              <a:rPr lang="en-US" altLang="ru-RU" smtClean="0"/>
              <a:t>Single line comment is 			     //</a:t>
            </a:r>
          </a:p>
          <a:p>
            <a:pPr eaLnBrk="1" hangingPunct="1"/>
            <a:r>
              <a:rPr lang="en-US" altLang="ru-RU" smtClean="0"/>
              <a:t>Block comment is 				     /* */</a:t>
            </a:r>
          </a:p>
          <a:p>
            <a:pPr lvl="1" eaLnBrk="1" hangingPunct="1"/>
            <a:r>
              <a:rPr lang="en-US" altLang="ru-RU" smtClean="0"/>
              <a:t>Save block comments for debugging!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All data types derived from 	</a:t>
            </a:r>
            <a:r>
              <a:rPr lang="en-US" altLang="ru-RU" b="1" i="1" smtClean="0"/>
              <a:t>System.Object</a:t>
            </a:r>
          </a:p>
          <a:p>
            <a:pPr eaLnBrk="1" hangingPunct="1"/>
            <a:r>
              <a:rPr lang="en-US" altLang="ru-RU" smtClean="0"/>
              <a:t>Declarations:</a:t>
            </a:r>
          </a:p>
          <a:p>
            <a:pPr lvl="1" eaLnBrk="1" hangingPunct="1">
              <a:buFontTx/>
              <a:buNone/>
            </a:pPr>
            <a:r>
              <a:rPr lang="en-US" altLang="ru-RU" i="1" smtClean="0"/>
              <a:t>	datatype varname;</a:t>
            </a:r>
          </a:p>
          <a:p>
            <a:pPr lvl="1" eaLnBrk="1" hangingPunct="1">
              <a:buFontTx/>
              <a:buNone/>
            </a:pPr>
            <a:r>
              <a:rPr lang="en-US" altLang="ru-RU" i="1" smtClean="0"/>
              <a:t>	datatype varname = initvalue;</a:t>
            </a:r>
            <a:endParaRPr lang="en-US" altLang="ru-RU" smtClean="0"/>
          </a:p>
          <a:p>
            <a:pPr eaLnBrk="1" hangingPunct="1"/>
            <a:r>
              <a:rPr lang="en-US" altLang="ru-RU" smtClean="0"/>
              <a:t>C# does not automatically initialize local variables (but will warn you)!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Value Data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Directly contain their data:</a:t>
            </a:r>
          </a:p>
          <a:p>
            <a:pPr lvl="1" eaLnBrk="1" hangingPunct="1"/>
            <a:r>
              <a:rPr lang="en-US" altLang="ru-RU" smtClean="0"/>
              <a:t>int	(numbers)</a:t>
            </a:r>
          </a:p>
          <a:p>
            <a:pPr lvl="1" eaLnBrk="1" hangingPunct="1"/>
            <a:r>
              <a:rPr lang="en-US" altLang="ru-RU" smtClean="0"/>
              <a:t>long	(really big numbers)</a:t>
            </a:r>
          </a:p>
          <a:p>
            <a:pPr lvl="1" eaLnBrk="1" hangingPunct="1"/>
            <a:r>
              <a:rPr lang="en-US" altLang="ru-RU" smtClean="0"/>
              <a:t>bool	(true or false)</a:t>
            </a:r>
          </a:p>
          <a:p>
            <a:pPr lvl="1" eaLnBrk="1" hangingPunct="1"/>
            <a:r>
              <a:rPr lang="en-US" altLang="ru-RU" smtClean="0"/>
              <a:t>char	(unicode characters)</a:t>
            </a:r>
          </a:p>
          <a:p>
            <a:pPr lvl="1" eaLnBrk="1" hangingPunct="1"/>
            <a:r>
              <a:rPr lang="en-US" altLang="ru-RU" smtClean="0"/>
              <a:t>float	(7-digit floating point numbers)</a:t>
            </a:r>
          </a:p>
          <a:p>
            <a:pPr lvl="1" eaLnBrk="1" hangingPunct="1"/>
            <a:r>
              <a:rPr lang="en-US" altLang="ru-RU" smtClean="0"/>
              <a:t>string	(multiple characters together)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Data Manipulation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086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smtClean="0"/>
              <a:t>=		assignment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+		addition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-		subtraction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*		multiplication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/		division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%		modulus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++	increment by one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--		decrement by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strings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mtClean="0"/>
              <a:t>Immutable sequence of Unicode characters (char)</a:t>
            </a:r>
          </a:p>
          <a:p>
            <a:pPr eaLnBrk="1" hangingPunct="1">
              <a:lnSpc>
                <a:spcPct val="90000"/>
              </a:lnSpc>
            </a:pPr>
            <a:endParaRPr lang="en-US" altLang="ru-RU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Creation: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string s = “Bob”;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string s = new String(“Bob”);</a:t>
            </a:r>
          </a:p>
          <a:p>
            <a:pPr lvl="1" eaLnBrk="1" hangingPunct="1">
              <a:lnSpc>
                <a:spcPct val="90000"/>
              </a:lnSpc>
            </a:pPr>
            <a:endParaRPr lang="en-US" altLang="ru-RU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Backslash is an escape: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Newline: “\n”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Tab: “\t”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string/int conversions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mtClean="0"/>
              <a:t>string to numbers:</a:t>
            </a:r>
          </a:p>
          <a:p>
            <a:pPr eaLnBrk="1" hangingPunct="1">
              <a:lnSpc>
                <a:spcPct val="90000"/>
              </a:lnSpc>
            </a:pPr>
            <a:endParaRPr lang="en-US" altLang="ru-RU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int i = int.Parse(“12345”);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float f = float.Parse(“123.45”);</a:t>
            </a:r>
          </a:p>
          <a:p>
            <a:pPr eaLnBrk="1" hangingPunct="1">
              <a:lnSpc>
                <a:spcPct val="90000"/>
              </a:lnSpc>
            </a:pPr>
            <a:endParaRPr lang="en-US" altLang="ru-RU" smtClean="0"/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Numbers to strings:</a:t>
            </a:r>
          </a:p>
          <a:p>
            <a:pPr eaLnBrk="1" hangingPunct="1">
              <a:lnSpc>
                <a:spcPct val="90000"/>
              </a:lnSpc>
            </a:pPr>
            <a:endParaRPr lang="en-US" altLang="ru-RU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string msg = “Your number is ” + 123;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string msg = “It costs ” +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mtClean="0"/>
              <a:t>                         string.Format(“{0:C}”, 1.23);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1213" cy="1244600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C# – The Big Ideas</a:t>
            </a:r>
            <a:br>
              <a:rPr lang="en-US" altLang="ru-RU" dirty="0" smtClean="0"/>
            </a:br>
            <a:r>
              <a:rPr lang="en-US" altLang="ru-RU" sz="2800" dirty="0" smtClean="0">
                <a:solidFill>
                  <a:schemeClr val="tx2"/>
                </a:solidFill>
              </a:rPr>
              <a:t>A component oriented language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97875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400" dirty="0" smtClean="0"/>
              <a:t>The first “component oriented” language in                          the C/C++ family</a:t>
            </a:r>
            <a:r>
              <a:rPr lang="en-US" altLang="ru-RU" dirty="0" smtClean="0"/>
              <a:t> 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000" dirty="0" smtClean="0"/>
              <a:t>In OOP a component is: A reusable program that can be combined with other components in the same system to form an application.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000" dirty="0" smtClean="0"/>
              <a:t>Example: a single button in a graphical user interface, a small interest calculator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000" dirty="0" smtClean="0"/>
              <a:t>They can be deployed on different servers and communicate with each other</a:t>
            </a:r>
            <a:r>
              <a:rPr lang="en-US" altLang="ru-RU" sz="1200" dirty="0" smtClean="0"/>
              <a:t> 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endParaRPr lang="en-US" altLang="ru-RU" sz="1400" dirty="0" smtClean="0"/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400" dirty="0" smtClean="0"/>
              <a:t>Enables one-stop programming</a:t>
            </a:r>
          </a:p>
          <a:p>
            <a:pPr lvl="3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000" dirty="0" smtClean="0"/>
              <a:t>No header files, IDL, etc.</a:t>
            </a:r>
          </a:p>
          <a:p>
            <a:pPr lvl="3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ru-RU" sz="2000" dirty="0" smtClean="0"/>
              <a:t>Can be embedded in web pages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String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71628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using System;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namespace ConsoleTest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class Class1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static void Main(string[ ] args)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int myInt;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string myStr = "2";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bool myCondition = true;</a:t>
            </a:r>
          </a:p>
          <a:p>
            <a:endParaRPr lang="en-US" altLang="ru-RU" sz="1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Console.WriteLine("Before: myStr = " + myStr);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myInt = int.Parse(myStr);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myInt++;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myStr = String.Format("{0}", myInt);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Console.WriteLine("After: myStr = " + myStr);</a:t>
            </a:r>
          </a:p>
          <a:p>
            <a:endParaRPr lang="en-US" altLang="ru-RU" sz="14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while(myCondition) ;</a:t>
            </a:r>
          </a:p>
          <a:p>
            <a:r>
              <a:rPr lang="en-US" altLang="ru-RU" sz="140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}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}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(page 21 of quickstart handout)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Derived from System.Array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Use square brackets		[ 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Zero-based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Static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Initialization: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int [ ] nums;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int [ ] nums = new int[3];	// 3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int [ ] nums = new int[ ] {10, 20, 30};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 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z="2400" smtClean="0"/>
              <a:t>Use Length for # of items in array:</a:t>
            </a:r>
          </a:p>
          <a:p>
            <a:pPr lvl="1" eaLnBrk="1" hangingPunct="1"/>
            <a:r>
              <a:rPr lang="en-US" altLang="ru-RU" sz="2000" smtClean="0"/>
              <a:t>nums.Length</a:t>
            </a:r>
          </a:p>
          <a:p>
            <a:pPr eaLnBrk="1" hangingPunct="1"/>
            <a:r>
              <a:rPr lang="en-US" altLang="ru-RU" sz="2400" smtClean="0"/>
              <a:t>Static Array methods:</a:t>
            </a:r>
          </a:p>
          <a:p>
            <a:pPr lvl="1" eaLnBrk="1" hangingPunct="1"/>
            <a:r>
              <a:rPr lang="en-US" altLang="ru-RU" sz="2000" smtClean="0"/>
              <a:t>Sort		System.Array.Sort(myArray);</a:t>
            </a:r>
          </a:p>
          <a:p>
            <a:pPr lvl="1" eaLnBrk="1" hangingPunct="1"/>
            <a:r>
              <a:rPr lang="en-US" altLang="ru-RU" sz="2000" smtClean="0"/>
              <a:t>Reverse	System.Array.Reverse(myArray);</a:t>
            </a:r>
          </a:p>
          <a:p>
            <a:pPr lvl="1" eaLnBrk="1" hangingPunct="1"/>
            <a:r>
              <a:rPr lang="en-US" altLang="ru-RU" sz="2000" smtClean="0"/>
              <a:t>IndexOf		</a:t>
            </a:r>
          </a:p>
          <a:p>
            <a:pPr lvl="1" eaLnBrk="1" hangingPunct="1"/>
            <a:r>
              <a:rPr lang="en-US" altLang="ru-RU" sz="2000" smtClean="0"/>
              <a:t>LastIndexOf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Int myLength = myArray.Length;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System.Array.IndexOf(myArray, “K”, 0, myLength)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 Final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z="2400" smtClean="0"/>
              <a:t>Multidimensional</a:t>
            </a:r>
          </a:p>
          <a:p>
            <a:pPr lvl="1" eaLnBrk="1" hangingPunct="1">
              <a:buFontTx/>
              <a:buNone/>
            </a:pPr>
            <a:endParaRPr lang="en-US" altLang="ru-RU" sz="2000" smtClean="0"/>
          </a:p>
          <a:p>
            <a:pPr lvl="1" eaLnBrk="1" hangingPunct="1">
              <a:buFontTx/>
              <a:buNone/>
            </a:pPr>
            <a:r>
              <a:rPr lang="en-US" altLang="ru-RU" sz="2000" smtClean="0"/>
              <a:t>// 3 rows, 2 columns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int [ , ] myMultiIntArray = new int[3,2]</a:t>
            </a:r>
          </a:p>
          <a:p>
            <a:pPr lvl="1" eaLnBrk="1" hangingPunct="1">
              <a:buFontTx/>
              <a:buNone/>
            </a:pPr>
            <a:endParaRPr lang="en-US" altLang="ru-RU" sz="2000" smtClean="0"/>
          </a:p>
          <a:p>
            <a:pPr lvl="1" eaLnBrk="1" hangingPunct="1">
              <a:buFontTx/>
              <a:buNone/>
            </a:pPr>
            <a:r>
              <a:rPr lang="en-US" altLang="ru-RU" sz="2000" smtClean="0"/>
              <a:t>for(int r=0; r&lt;3; r++)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	     myMultiIntArray[r][0] = 0;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	     myMultiIntArray[r][1] = 0;</a:t>
            </a:r>
          </a:p>
          <a:p>
            <a:pPr lvl="1" eaLnBrk="1" hangingPunct="1">
              <a:buFontTx/>
              <a:buNone/>
            </a:pPr>
            <a:r>
              <a:rPr lang="en-US" altLang="ru-RU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pointers have the same syntax as in </a:t>
            </a:r>
            <a:r>
              <a:rPr lang="en-US" sz="4800" dirty="0" err="1" smtClean="0"/>
              <a:t>c++</a:t>
            </a:r>
            <a:r>
              <a:rPr lang="en-US" sz="4800" dirty="0" smtClean="0"/>
              <a:t> (using ASTERIX - *)</a:t>
            </a:r>
          </a:p>
          <a:p>
            <a:pPr lvl="1"/>
            <a:r>
              <a:rPr lang="en-US" sz="4400" dirty="0" err="1" smtClean="0"/>
              <a:t>Int</a:t>
            </a:r>
            <a:r>
              <a:rPr lang="en-US" sz="4400" dirty="0" smtClean="0"/>
              <a:t> *p;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2084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52412"/>
            <a:ext cx="80295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3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OPERANDS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0689"/>
            <a:ext cx="9034463" cy="19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3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1295401"/>
            <a:ext cx="904659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99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4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0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2632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71800"/>
            <a:ext cx="4924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C#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Object oriented</a:t>
            </a:r>
          </a:p>
          <a:p>
            <a:pPr eaLnBrk="1" hangingPunct="1"/>
            <a:r>
              <a:rPr lang="en-US" altLang="ru-RU" dirty="0" smtClean="0"/>
              <a:t>Everything belongs to a class </a:t>
            </a:r>
          </a:p>
          <a:p>
            <a:pPr lvl="1" eaLnBrk="1" hangingPunct="1"/>
            <a:r>
              <a:rPr lang="en-US" altLang="ru-RU" dirty="0" smtClean="0"/>
              <a:t>no global scope</a:t>
            </a:r>
          </a:p>
          <a:p>
            <a:pPr eaLnBrk="1" hangingPunct="1"/>
            <a:r>
              <a:rPr lang="en-US" altLang="ru-RU" dirty="0" smtClean="0"/>
              <a:t>Complete C# program: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0" y="3657600"/>
            <a:ext cx="5257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using System;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namespace ConsoleTest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class Class1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{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	static void Main(string[] args)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	{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	}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385762"/>
            <a:ext cx="9134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2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1633537"/>
            <a:ext cx="91535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09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88677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9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24150" cy="4351338"/>
          </a:xfrm>
        </p:spPr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--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~ - reverse</a:t>
            </a:r>
          </a:p>
          <a:p>
            <a:pPr lvl="1"/>
            <a:r>
              <a:rPr lang="en-US" dirty="0" smtClean="0"/>
              <a:t>&amp; - conjunction</a:t>
            </a:r>
          </a:p>
          <a:p>
            <a:pPr lvl="1"/>
            <a:r>
              <a:rPr lang="en-US" dirty="0" smtClean="0"/>
              <a:t>| - disjunction </a:t>
            </a:r>
          </a:p>
          <a:p>
            <a:pPr lvl="1"/>
            <a:r>
              <a:rPr lang="en-US" dirty="0" smtClean="0"/>
              <a:t>^ - exclusion</a:t>
            </a:r>
          </a:p>
          <a:p>
            <a:pPr lvl="1"/>
            <a:r>
              <a:rPr lang="en-US" dirty="0" smtClean="0"/>
              <a:t>&lt;&lt; - shift left</a:t>
            </a:r>
          </a:p>
          <a:p>
            <a:pPr lvl="1"/>
            <a:r>
              <a:rPr lang="en-US" dirty="0" smtClean="0"/>
              <a:t>&gt;&gt; - shift right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1825625"/>
            <a:ext cx="2724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Conditional Logic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&amp;&amp; - and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|| - or</a:t>
            </a:r>
          </a:p>
          <a:p>
            <a:pPr lvl="1" fontAlgn="auto"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5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C# Program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7825" y="1416050"/>
            <a:ext cx="8415338" cy="4862513"/>
          </a:xfrm>
        </p:spPr>
        <p:txBody>
          <a:bodyPr/>
          <a:lstStyle/>
          <a:p>
            <a:pPr marL="455613" indent="-455613" eaLnBrk="1" hangingPunct="1"/>
            <a:r>
              <a:rPr lang="en-US" altLang="ru-RU" sz="2400" smtClean="0"/>
              <a:t>Namespaces</a:t>
            </a:r>
          </a:p>
          <a:p>
            <a:pPr marL="844550" lvl="1" indent="-387350" eaLnBrk="1" hangingPunct="1"/>
            <a:r>
              <a:rPr lang="en-US" altLang="ru-RU" sz="2000" smtClean="0"/>
              <a:t>Contain types and other namespaces</a:t>
            </a:r>
          </a:p>
          <a:p>
            <a:pPr marL="455613" indent="-455613" eaLnBrk="1" hangingPunct="1"/>
            <a:r>
              <a:rPr lang="en-US" altLang="ru-RU" sz="2400" smtClean="0"/>
              <a:t>Type declarations</a:t>
            </a:r>
          </a:p>
          <a:p>
            <a:pPr marL="844550" lvl="1" indent="-387350" eaLnBrk="1" hangingPunct="1"/>
            <a:r>
              <a:rPr lang="en-US" altLang="ru-RU" sz="2000" smtClean="0"/>
              <a:t>Classes, structs, interfaces, enums, </a:t>
            </a:r>
            <a:br>
              <a:rPr lang="en-US" altLang="ru-RU" sz="2000" smtClean="0"/>
            </a:br>
            <a:r>
              <a:rPr lang="en-US" altLang="ru-RU" sz="2000" smtClean="0"/>
              <a:t>and delegates</a:t>
            </a:r>
          </a:p>
          <a:p>
            <a:pPr marL="455613" indent="-455613" eaLnBrk="1" hangingPunct="1"/>
            <a:r>
              <a:rPr lang="en-US" altLang="ru-RU" sz="2400" smtClean="0"/>
              <a:t>Members</a:t>
            </a:r>
          </a:p>
          <a:p>
            <a:pPr marL="844550" lvl="1" indent="-387350" eaLnBrk="1" hangingPunct="1"/>
            <a:r>
              <a:rPr lang="en-US" altLang="ru-RU" sz="2000" smtClean="0"/>
              <a:t>Constants, fields, methods, properties, events, operators, constructors, destructors</a:t>
            </a:r>
          </a:p>
          <a:p>
            <a:pPr marL="455613" indent="-455613" eaLnBrk="1" hangingPunct="1"/>
            <a:r>
              <a:rPr lang="en-US" altLang="ru-RU" sz="2400" smtClean="0"/>
              <a:t>Organization</a:t>
            </a:r>
          </a:p>
          <a:p>
            <a:pPr marL="844550" lvl="1" indent="-387350" eaLnBrk="1" hangingPunct="1"/>
            <a:r>
              <a:rPr lang="en-US" altLang="ru-RU" sz="2000" smtClean="0"/>
              <a:t>No header files, code written “in-line”</a:t>
            </a:r>
          </a:p>
          <a:p>
            <a:pPr marL="844550" lvl="1" indent="-387350" eaLnBrk="1" hangingPunct="1"/>
            <a:r>
              <a:rPr lang="en-US" altLang="ru-RU" sz="2000" smtClean="0"/>
              <a:t>No declaration order dependence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 SYSTEM OF CLR</a:t>
            </a:r>
            <a:endParaRPr lang="ru-RU" dirty="0"/>
          </a:p>
        </p:txBody>
      </p:sp>
      <p:pic>
        <p:nvPicPr>
          <p:cNvPr id="5" name="Picture 4" descr="Type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78152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3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Simple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219200"/>
            <a:ext cx="7100888" cy="5286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ru-RU" sz="2400" dirty="0" smtClean="0"/>
              <a:t>Integer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byte</a:t>
            </a:r>
            <a:r>
              <a:rPr lang="en-US" altLang="ru-RU" sz="1900" dirty="0" smtClean="0"/>
              <a:t>, </a:t>
            </a:r>
            <a:r>
              <a:rPr lang="en-US" altLang="ru-RU" sz="1900" b="1" dirty="0" err="1" smtClean="0"/>
              <a:t>sbyte</a:t>
            </a:r>
            <a:r>
              <a:rPr lang="en-US" altLang="ru-RU" sz="1900" dirty="0" smtClean="0"/>
              <a:t> (8bit), </a:t>
            </a:r>
            <a:r>
              <a:rPr lang="en-US" altLang="ru-RU" sz="1900" b="1" dirty="0" smtClean="0"/>
              <a:t>short</a:t>
            </a:r>
            <a:r>
              <a:rPr lang="en-US" altLang="ru-RU" sz="1900" dirty="0" smtClean="0"/>
              <a:t>, </a:t>
            </a:r>
            <a:r>
              <a:rPr lang="en-US" altLang="ru-RU" sz="1900" b="1" dirty="0" err="1" smtClean="0"/>
              <a:t>ushort</a:t>
            </a:r>
            <a:r>
              <a:rPr lang="en-US" altLang="ru-RU" sz="1900" dirty="0" smtClean="0"/>
              <a:t> (16bit)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err="1" smtClean="0"/>
              <a:t>int</a:t>
            </a:r>
            <a:r>
              <a:rPr lang="en-US" altLang="ru-RU" sz="1900" dirty="0" smtClean="0"/>
              <a:t>, </a:t>
            </a:r>
            <a:r>
              <a:rPr lang="en-US" altLang="ru-RU" sz="1900" b="1" dirty="0" err="1" smtClean="0"/>
              <a:t>uint</a:t>
            </a:r>
            <a:r>
              <a:rPr lang="en-US" altLang="ru-RU" sz="1900" dirty="0" smtClean="0"/>
              <a:t> (32bit), </a:t>
            </a:r>
            <a:r>
              <a:rPr lang="en-US" altLang="ru-RU" sz="1900" b="1" dirty="0" smtClean="0"/>
              <a:t>long</a:t>
            </a:r>
            <a:r>
              <a:rPr lang="en-US" altLang="ru-RU" sz="1900" dirty="0" smtClean="0"/>
              <a:t>, </a:t>
            </a:r>
            <a:r>
              <a:rPr lang="en-US" altLang="ru-RU" sz="1900" b="1" dirty="0" err="1" smtClean="0"/>
              <a:t>ulong</a:t>
            </a:r>
            <a:r>
              <a:rPr lang="en-US" altLang="ru-RU" sz="1900" dirty="0" smtClean="0"/>
              <a:t> (64bit)</a:t>
            </a:r>
            <a:r>
              <a:rPr lang="en-US" altLang="ru-RU" sz="1900" dirty="0" smtClean="0">
                <a:latin typeface="Lucida Console" panose="020B0609040504020204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ru-RU" sz="19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2400" dirty="0" smtClean="0"/>
              <a:t>Floating Point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float</a:t>
            </a:r>
            <a:r>
              <a:rPr lang="en-US" altLang="ru-RU" sz="1900" b="1" dirty="0" smtClean="0">
                <a:latin typeface="Lucida Console" panose="020B0609040504020204" pitchFamily="49" charset="0"/>
              </a:rPr>
              <a:t> </a:t>
            </a:r>
            <a:r>
              <a:rPr lang="en-US" altLang="ru-RU" sz="1900" dirty="0" smtClean="0"/>
              <a:t>(precision of 7 digits)</a:t>
            </a:r>
            <a:endParaRPr lang="en-US" altLang="ru-RU" sz="1900" b="1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double</a:t>
            </a:r>
            <a:r>
              <a:rPr lang="en-US" altLang="ru-RU" sz="1900" b="1" dirty="0" smtClean="0">
                <a:latin typeface="Lucida Console" panose="020B0609040504020204" pitchFamily="49" charset="0"/>
              </a:rPr>
              <a:t> </a:t>
            </a:r>
            <a:r>
              <a:rPr lang="en-US" altLang="ru-RU" sz="1900" dirty="0" smtClean="0"/>
              <a:t>(precision of 15</a:t>
            </a:r>
            <a:r>
              <a:rPr lang="en-US" altLang="ru-RU" sz="1900" dirty="0" smtClean="0">
                <a:cs typeface="Arial" panose="020B0604020202020204" pitchFamily="34" charset="0"/>
              </a:rPr>
              <a:t>–</a:t>
            </a:r>
            <a:r>
              <a:rPr lang="en-US" altLang="ru-RU" sz="1900" dirty="0" smtClean="0"/>
              <a:t>16 digits)</a:t>
            </a:r>
          </a:p>
          <a:p>
            <a:pPr lvl="1" eaLnBrk="1" hangingPunct="1">
              <a:lnSpc>
                <a:spcPct val="80000"/>
              </a:lnSpc>
            </a:pPr>
            <a:endParaRPr lang="en-US" altLang="ru-RU" sz="19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2400" dirty="0" smtClean="0"/>
              <a:t>Exact Numeric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decimal</a:t>
            </a:r>
            <a:r>
              <a:rPr lang="en-US" altLang="ru-RU" sz="1900" dirty="0" smtClean="0">
                <a:latin typeface="Lucida Console" panose="020B0609040504020204" pitchFamily="49" charset="0"/>
              </a:rPr>
              <a:t> </a:t>
            </a:r>
            <a:r>
              <a:rPr lang="en-US" altLang="ru-RU" sz="1900" dirty="0" smtClean="0"/>
              <a:t>(28 significant digits)</a:t>
            </a:r>
          </a:p>
          <a:p>
            <a:pPr lvl="1" eaLnBrk="1" hangingPunct="1">
              <a:lnSpc>
                <a:spcPct val="80000"/>
              </a:lnSpc>
            </a:pPr>
            <a:endParaRPr lang="en-US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dirty="0" smtClean="0"/>
              <a:t>Character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char</a:t>
            </a:r>
            <a:r>
              <a:rPr lang="en-US" altLang="ru-RU" sz="1900" dirty="0" smtClean="0"/>
              <a:t> (single character)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string</a:t>
            </a:r>
            <a:r>
              <a:rPr lang="en-US" altLang="ru-RU" sz="1900" dirty="0" smtClean="0"/>
              <a:t> (rich functionality, by-reference type)</a:t>
            </a:r>
          </a:p>
          <a:p>
            <a:pPr lvl="1" eaLnBrk="1" hangingPunct="1">
              <a:lnSpc>
                <a:spcPct val="80000"/>
              </a:lnSpc>
            </a:pPr>
            <a:endParaRPr lang="en-US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dirty="0" smtClean="0"/>
              <a:t>Boolean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900" b="1" dirty="0" smtClean="0"/>
              <a:t>bool</a:t>
            </a:r>
            <a:r>
              <a:rPr lang="en-US" altLang="ru-RU" sz="1900" dirty="0" smtClean="0"/>
              <a:t> (distinct type, </a:t>
            </a:r>
            <a:r>
              <a:rPr lang="en-US" altLang="ru-RU" sz="1900" b="1" dirty="0" smtClean="0"/>
              <a:t>not</a:t>
            </a:r>
            <a:r>
              <a:rPr lang="en-US" altLang="ru-RU" sz="1900" dirty="0" smtClean="0"/>
              <a:t> interchangeable with </a:t>
            </a:r>
            <a:r>
              <a:rPr lang="en-US" altLang="ru-RU" sz="1900" b="1" dirty="0" err="1" smtClean="0"/>
              <a:t>int</a:t>
            </a:r>
            <a:r>
              <a:rPr lang="en-US" altLang="ru-RU" sz="1900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exact size of datatype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42950" y="1447800"/>
            <a:ext cx="77724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DataTypeApplication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88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"Size of </a:t>
            </a:r>
            <a:r>
              <a:rPr lang="en-US" sz="2400" dirty="0" err="1">
                <a:solidFill>
                  <a:srgbClr val="0088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88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{0}"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7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</a:t>
            </a:r>
            <a:r>
              <a:rPr lang="en-US" dirty="0" smtClean="0"/>
              <a:t> type vs. </a:t>
            </a:r>
            <a:r>
              <a:rPr lang="en-US" b="1" dirty="0" smtClean="0"/>
              <a:t>Reference</a:t>
            </a:r>
            <a:r>
              <a:rPr lang="en-US" dirty="0" smtClean="0"/>
              <a:t> type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7041000" cy="3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37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713</Words>
  <Application>Microsoft Office PowerPoint</Application>
  <PresentationFormat>On-screen Show (4:3)</PresentationFormat>
  <Paragraphs>230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Lucida Console</vt:lpstr>
      <vt:lpstr>Lucida Sans Typewriter</vt:lpstr>
      <vt:lpstr>MS PGothic</vt:lpstr>
      <vt:lpstr>Times New Roman</vt:lpstr>
      <vt:lpstr>Тема Office</vt:lpstr>
      <vt:lpstr>LECTURE 2 C# LANGUAGE Data types and Operators</vt:lpstr>
      <vt:lpstr>Why C# ?</vt:lpstr>
      <vt:lpstr>C# – The Big Ideas A component oriented language</vt:lpstr>
      <vt:lpstr>C# Overview</vt:lpstr>
      <vt:lpstr>C# Program Structure</vt:lpstr>
      <vt:lpstr>COMMON TYPE SYSTEM OF CLR</vt:lpstr>
      <vt:lpstr>Simple Types</vt:lpstr>
      <vt:lpstr>Getting the exact size of datatype</vt:lpstr>
      <vt:lpstr>Value type vs. Reference type</vt:lpstr>
      <vt:lpstr>PowerPoint Presentation</vt:lpstr>
      <vt:lpstr>PowerPoint Presentation</vt:lpstr>
      <vt:lpstr>PowerPoint Presentation</vt:lpstr>
      <vt:lpstr>Ref and Out keywords</vt:lpstr>
      <vt:lpstr>PowerPoint Presentation</vt:lpstr>
      <vt:lpstr>Boxing and Unboxing</vt:lpstr>
      <vt:lpstr>PowerPoint Presentation</vt:lpstr>
      <vt:lpstr>PowerPoint Presentation</vt:lpstr>
      <vt:lpstr>PowerPoint Presentation</vt:lpstr>
      <vt:lpstr>Var and Dynamic</vt:lpstr>
      <vt:lpstr>Nullable type</vt:lpstr>
      <vt:lpstr>Nullable type example</vt:lpstr>
      <vt:lpstr>Constant and Readonly</vt:lpstr>
      <vt:lpstr>Arrays</vt:lpstr>
      <vt:lpstr>Statements and Comments</vt:lpstr>
      <vt:lpstr>Data</vt:lpstr>
      <vt:lpstr>Value Data Types</vt:lpstr>
      <vt:lpstr>Data Manipulation</vt:lpstr>
      <vt:lpstr>strings</vt:lpstr>
      <vt:lpstr>string/int conversions</vt:lpstr>
      <vt:lpstr>String Example</vt:lpstr>
      <vt:lpstr>Arrays</vt:lpstr>
      <vt:lpstr>Arrays Continued</vt:lpstr>
      <vt:lpstr>Arrays Final</vt:lpstr>
      <vt:lpstr>Pointers</vt:lpstr>
      <vt:lpstr>PowerPoint Presentation</vt:lpstr>
      <vt:lpstr>OPERATORS AND OPERANDS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and ASP.Net Programming</dc:title>
  <dc:creator>Rassul</dc:creator>
  <cp:lastModifiedBy>Rassul</cp:lastModifiedBy>
  <cp:revision>49</cp:revision>
  <dcterms:created xsi:type="dcterms:W3CDTF">2006-08-21T22:05:20Z</dcterms:created>
  <dcterms:modified xsi:type="dcterms:W3CDTF">2015-09-04T07:08:45Z</dcterms:modified>
</cp:coreProperties>
</file>