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4" r:id="rId5"/>
    <p:sldId id="275" r:id="rId6"/>
    <p:sldId id="276" r:id="rId7"/>
    <p:sldId id="265" r:id="rId8"/>
    <p:sldId id="266" r:id="rId9"/>
    <p:sldId id="258" r:id="rId10"/>
    <p:sldId id="277" r:id="rId11"/>
    <p:sldId id="259" r:id="rId12"/>
    <p:sldId id="282" r:id="rId13"/>
    <p:sldId id="260" r:id="rId14"/>
    <p:sldId id="283" r:id="rId15"/>
    <p:sldId id="261" r:id="rId16"/>
    <p:sldId id="278" r:id="rId17"/>
    <p:sldId id="279" r:id="rId18"/>
    <p:sldId id="280" r:id="rId19"/>
    <p:sldId id="262" r:id="rId20"/>
    <p:sldId id="263" r:id="rId21"/>
    <p:sldId id="281" r:id="rId22"/>
    <p:sldId id="264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9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1F00-1E3A-4796-86B7-BABEA432ACD1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BACA-C397-4FB1-89C4-A190281D0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362200"/>
            <a:ext cx="6000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73" y="723450"/>
            <a:ext cx="11331805" cy="49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Constructs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98004" cy="625745"/>
          </a:xfrm>
        </p:spPr>
        <p:txBody>
          <a:bodyPr/>
          <a:lstStyle/>
          <a:p>
            <a:r>
              <a:rPr lang="en-US" dirty="0" smtClean="0"/>
              <a:t>While (pre-test condition)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21" y="1"/>
            <a:ext cx="4109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2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" y="1405836"/>
            <a:ext cx="9886514" cy="32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constructs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574" cy="703566"/>
          </a:xfrm>
        </p:spPr>
        <p:txBody>
          <a:bodyPr/>
          <a:lstStyle/>
          <a:p>
            <a:r>
              <a:rPr lang="en-US" dirty="0" smtClean="0"/>
              <a:t>Do-while (post-test condition)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23" y="0"/>
            <a:ext cx="3218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2" y="1301522"/>
            <a:ext cx="9922346" cy="34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Constructs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90617" cy="625745"/>
          </a:xfrm>
        </p:spPr>
        <p:txBody>
          <a:bodyPr/>
          <a:lstStyle/>
          <a:p>
            <a:r>
              <a:rPr lang="en-US" dirty="0" smtClean="0"/>
              <a:t>For(</a:t>
            </a:r>
            <a:r>
              <a:rPr lang="en-US" dirty="0" err="1" smtClean="0"/>
              <a:t>initialization;condition;operation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17" y="2138497"/>
            <a:ext cx="4894436" cy="44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1387914"/>
            <a:ext cx="10197618" cy="49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1" y="774747"/>
            <a:ext cx="10764333" cy="5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1998"/>
            <a:ext cx="9939338" cy="42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nested loop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5" y="1690688"/>
            <a:ext cx="7817491" cy="48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Conditional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0" y="1295400"/>
            <a:ext cx="6096000" cy="4876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altLang="ru-RU" sz="2400"/>
          </a:p>
          <a:p>
            <a:pPr eaLnBrk="1" hangingPunct="1">
              <a:buFontTx/>
              <a:buNone/>
            </a:pPr>
            <a:r>
              <a:rPr lang="en-US" altLang="ru-RU" sz="2400"/>
              <a:t>==	equals</a:t>
            </a:r>
            <a:endParaRPr lang="en-US" altLang="ru-RU" sz="800"/>
          </a:p>
          <a:p>
            <a:pPr eaLnBrk="1" hangingPunct="1">
              <a:buFontTx/>
              <a:buNone/>
            </a:pPr>
            <a:r>
              <a:rPr lang="en-US" altLang="ru-RU" sz="2400"/>
              <a:t>!=		not equals</a:t>
            </a:r>
          </a:p>
          <a:p>
            <a:pPr eaLnBrk="1" hangingPunct="1">
              <a:buFontTx/>
              <a:buNone/>
            </a:pPr>
            <a:endParaRPr lang="en-US" altLang="ru-RU" sz="800"/>
          </a:p>
          <a:p>
            <a:pPr eaLnBrk="1" hangingPunct="1">
              <a:buFontTx/>
              <a:buNone/>
            </a:pPr>
            <a:endParaRPr lang="en-US" altLang="ru-RU" sz="800"/>
          </a:p>
          <a:p>
            <a:pPr eaLnBrk="1" hangingPunct="1">
              <a:buFontTx/>
              <a:buNone/>
            </a:pPr>
            <a:r>
              <a:rPr lang="en-US" altLang="ru-RU" sz="2400"/>
              <a:t>&lt;		less than</a:t>
            </a:r>
            <a:endParaRPr lang="en-US" altLang="ru-RU" sz="800"/>
          </a:p>
          <a:p>
            <a:pPr eaLnBrk="1" hangingPunct="1">
              <a:buFontTx/>
              <a:buNone/>
            </a:pPr>
            <a:r>
              <a:rPr lang="en-US" altLang="ru-RU" sz="2400"/>
              <a:t>&lt;=	less than or equal</a:t>
            </a:r>
          </a:p>
          <a:p>
            <a:pPr eaLnBrk="1" hangingPunct="1">
              <a:buFontTx/>
              <a:buNone/>
            </a:pPr>
            <a:r>
              <a:rPr lang="en-US" altLang="ru-RU" sz="2400"/>
              <a:t>&gt;		greater than</a:t>
            </a:r>
          </a:p>
          <a:p>
            <a:pPr eaLnBrk="1" hangingPunct="1">
              <a:buFontTx/>
              <a:buNone/>
            </a:pPr>
            <a:r>
              <a:rPr lang="en-US" altLang="ru-RU" sz="2400"/>
              <a:t>&gt;=	greater than or equal</a:t>
            </a:r>
          </a:p>
          <a:p>
            <a:pPr eaLnBrk="1" hangingPunct="1">
              <a:buFontTx/>
              <a:buNone/>
            </a:pPr>
            <a:endParaRPr lang="en-US" altLang="ru-RU" sz="800"/>
          </a:p>
          <a:p>
            <a:pPr eaLnBrk="1" hangingPunct="1">
              <a:buFontTx/>
              <a:buNone/>
            </a:pPr>
            <a:endParaRPr lang="en-US" altLang="ru-RU" sz="800"/>
          </a:p>
          <a:p>
            <a:pPr eaLnBrk="1" hangingPunct="1">
              <a:buFontTx/>
              <a:buNone/>
            </a:pPr>
            <a:r>
              <a:rPr lang="en-US" altLang="ru-RU" sz="2400"/>
              <a:t>&amp;&amp;	and</a:t>
            </a:r>
          </a:p>
          <a:p>
            <a:pPr eaLnBrk="1" hangingPunct="1">
              <a:buFontTx/>
              <a:buNone/>
            </a:pPr>
            <a:r>
              <a:rPr lang="en-US" altLang="ru-RU" sz="2400"/>
              <a:t>||		or</a:t>
            </a:r>
          </a:p>
        </p:txBody>
      </p:sp>
    </p:spTree>
    <p:extLst>
      <p:ext uri="{BB962C8B-B14F-4D97-AF65-F5344CB8AC3E}">
        <p14:creationId xmlns:p14="http://schemas.microsoft.com/office/powerpoint/2010/main" val="8656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(iterator)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(&lt;datatype&gt; &lt;identifier&gt; in &lt;enumerable&gt;)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8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9" y="1704294"/>
            <a:ext cx="11201259" cy="22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STATEMENTS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24"/>
            <a:ext cx="10515600" cy="35440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Break;</a:t>
            </a:r>
          </a:p>
          <a:p>
            <a:pPr lvl="1"/>
            <a:r>
              <a:rPr lang="en-US" dirty="0" smtClean="0"/>
              <a:t>Used to exit the loop immediately;</a:t>
            </a:r>
          </a:p>
          <a:p>
            <a:r>
              <a:rPr lang="en-US" dirty="0" smtClean="0"/>
              <a:t>Continue;</a:t>
            </a:r>
          </a:p>
          <a:p>
            <a:pPr lvl="1"/>
            <a:r>
              <a:rPr lang="en-US" dirty="0" smtClean="0"/>
              <a:t>Used to jump to second iteration avoiding execution of code after the statement;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Directly execute a labeled statement or a labeled block of statement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/>
              <a:t>goto</a:t>
            </a:r>
            <a:r>
              <a:rPr lang="en-US" dirty="0" smtClean="0"/>
              <a:t> inside for, while or do-while loops</a:t>
            </a:r>
          </a:p>
          <a:p>
            <a:r>
              <a:rPr lang="en-US" dirty="0" smtClean="0"/>
              <a:t>Return; </a:t>
            </a:r>
          </a:p>
          <a:p>
            <a:pPr lvl="1"/>
            <a:r>
              <a:rPr lang="en-US" dirty="0" smtClean="0"/>
              <a:t>Exits immediately from the function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67" y="4839003"/>
            <a:ext cx="5298333" cy="20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3200400"/>
            <a:ext cx="6781800" cy="3124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33725"/>
                  <a:invGamma/>
                  <a:alpha val="39999"/>
                </a:schemeClr>
              </a:gs>
              <a:gs pos="100000">
                <a:schemeClr val="accent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altLang="ru-RU" smtClean="0"/>
              <a:t>Classes, Members and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8486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/>
              <a:t>Everything is encapsulated in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Can have: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/>
              <a:t>member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/>
              <a:t>member methods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ru-RU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Class clsName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     modifier dataType varName;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     modifier returnType methodName (params)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     {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       statements;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  	 return returnVal;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0736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Class Constructors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Automatically called when an object is instantiated:</a:t>
            </a:r>
          </a:p>
          <a:p>
            <a:pPr eaLnBrk="1" hangingPunct="1"/>
            <a:endParaRPr lang="en-US" altLang="ru-RU" smtClean="0"/>
          </a:p>
          <a:p>
            <a:pPr lvl="1" eaLnBrk="1" hangingPunct="1">
              <a:buFontTx/>
              <a:buNone/>
            </a:pPr>
            <a:r>
              <a:rPr lang="en-US" altLang="ru-RU" smtClean="0"/>
              <a:t>public </a:t>
            </a:r>
            <a:r>
              <a:rPr lang="en-US" altLang="ru-RU" i="1" smtClean="0"/>
              <a:t>className(parameters)</a:t>
            </a:r>
            <a:endParaRPr lang="en-US" altLang="ru-RU" smtClean="0"/>
          </a:p>
          <a:p>
            <a:pPr lvl="1" eaLnBrk="1" hangingPunct="1">
              <a:buFontTx/>
              <a:buNone/>
            </a:pPr>
            <a:r>
              <a:rPr lang="en-US" altLang="ru-RU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altLang="ru-RU" smtClean="0"/>
              <a:t>		</a:t>
            </a:r>
            <a:r>
              <a:rPr lang="en-US" altLang="ru-RU" i="1" smtClean="0"/>
              <a:t>statements;</a:t>
            </a:r>
            <a:endParaRPr lang="en-US" altLang="ru-RU" smtClean="0"/>
          </a:p>
          <a:p>
            <a:pPr lvl="1" eaLnBrk="1" hangingPunct="1">
              <a:buFontTx/>
              <a:buNone/>
            </a:pPr>
            <a:r>
              <a:rPr lang="en-US" altLang="ru-RU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8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Hello World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676401"/>
            <a:ext cx="6559550" cy="437991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ru-RU" sz="1800" b="1">
                <a:latin typeface="Lucida Console" panose="020B0609040504020204" pitchFamily="49" charset="0"/>
              </a:rPr>
              <a:t>namespace Sample</a:t>
            </a:r>
          </a:p>
          <a:p>
            <a:pPr eaLnBrk="1" hangingPunct="1">
              <a:buFontTx/>
              <a:buNone/>
            </a:pPr>
            <a:r>
              <a:rPr lang="en-US" altLang="ru-RU" sz="1800" b="1">
                <a:latin typeface="Lucida Console" panose="020B0609040504020204" pitchFamily="49" charset="0"/>
              </a:rPr>
              <a:t>{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using System;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public class HelloWorld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{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public HelloWorld()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{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}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/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public static int Main(string[] args)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{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   Console.WriteLine("Hello World!");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   return 0;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    }</a:t>
            </a:r>
            <a:br>
              <a:rPr lang="en-US" altLang="ru-RU" sz="1800" b="1">
                <a:latin typeface="Lucida Console" panose="020B0609040504020204" pitchFamily="49" charset="0"/>
              </a:rPr>
            </a:br>
            <a:r>
              <a:rPr lang="en-US" altLang="ru-RU" sz="1800" b="1">
                <a:latin typeface="Lucida Console" panose="020B0609040504020204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altLang="ru-RU" sz="1800" b="1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7239000" y="2895600"/>
            <a:ext cx="2133600" cy="609600"/>
          </a:xfrm>
          <a:prstGeom prst="wedgeEllipseCallout">
            <a:avLst>
              <a:gd name="adj1" fmla="val -61014"/>
              <a:gd name="adj2" fmla="val 51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ru-RU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716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Another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57400" y="1447800"/>
            <a:ext cx="85471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        using System;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        namespace ConsoleTest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        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       public class Class1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       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public string FirstName = "Kay";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public string LastName = "Connelly";</a:t>
            </a:r>
          </a:p>
          <a:p>
            <a:endParaRPr lang="en-US" altLang="ru-RU" sz="14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public string GetWholeName()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	return FirstName + " " + LastName;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}</a:t>
            </a:r>
          </a:p>
          <a:p>
            <a:endParaRPr lang="en-US" altLang="ru-RU" sz="14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static void Main(string[] args)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{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         Class1 myClassInstance = new Class1();</a:t>
            </a:r>
          </a:p>
          <a:p>
            <a:endParaRPr lang="en-US" altLang="ru-RU" sz="14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         Console.WriteLine("Name: " + myClassInstance.GetWholeName());</a:t>
            </a:r>
          </a:p>
          <a:p>
            <a:endParaRPr lang="en-US" altLang="ru-RU" sz="14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         while(true) ;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	}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	       }</a:t>
            </a:r>
          </a:p>
          <a:p>
            <a:r>
              <a:rPr lang="en-US" altLang="ru-RU" sz="1400" b="1">
                <a:latin typeface="Arial" panose="020B0604020202020204" pitchFamily="34" charset="0"/>
                <a:ea typeface="MS PGothic" panose="020B0600070205080204" pitchFamily="34" charset="-128"/>
              </a:rPr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782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452688" y="1474788"/>
            <a:ext cx="7529512" cy="28003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ru-RU" smtClean="0"/>
              <a:t>C# builds on the .NET Framework component model</a:t>
            </a:r>
          </a:p>
          <a:p>
            <a:pPr eaLnBrk="1" hangingPunct="1"/>
            <a:r>
              <a:rPr lang="en-US" altLang="ru-RU" smtClean="0"/>
              <a:t>New language with familiar structure</a:t>
            </a:r>
          </a:p>
          <a:p>
            <a:pPr lvl="1" eaLnBrk="1" hangingPunct="1"/>
            <a:r>
              <a:rPr lang="en-US" altLang="ru-RU" smtClean="0"/>
              <a:t>Easy to adopt for developers of C, C++, Java, and Visual Basic applications</a:t>
            </a:r>
          </a:p>
          <a:p>
            <a:pPr eaLnBrk="1" hangingPunct="1"/>
            <a:r>
              <a:rPr lang="en-US" altLang="ru-RU" smtClean="0"/>
              <a:t>Fully object oriented</a:t>
            </a:r>
          </a:p>
          <a:p>
            <a:pPr eaLnBrk="1" hangingPunct="1"/>
            <a:r>
              <a:rPr lang="en-US" altLang="ru-RU" smtClean="0"/>
              <a:t>Optimized for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7274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CONSTRUCTS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 smtClean="0"/>
              <a:t>If… else… if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60" y="1312346"/>
            <a:ext cx="5759000" cy="52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44" y="1319213"/>
            <a:ext cx="6657293" cy="51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7" y="286430"/>
            <a:ext cx="10713670" cy="5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20" y="226559"/>
            <a:ext cx="9493023" cy="64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representation of condition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690688"/>
            <a:ext cx="102837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conditional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?: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two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depending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expression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Following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conditional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operator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4121" y="3285457"/>
            <a:ext cx="1028375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first_expression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second_expression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711" y="4786138"/>
            <a:ext cx="10609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 smtClean="0"/>
              <a:t>String result = x&lt;0? “Negative </a:t>
            </a:r>
            <a:r>
              <a:rPr lang="en-US" sz="4000" dirty="0" err="1" smtClean="0"/>
              <a:t>Number”:”Positive</a:t>
            </a:r>
            <a:r>
              <a:rPr lang="en-US" sz="4000" dirty="0" smtClean="0"/>
              <a:t> number”;</a:t>
            </a:r>
          </a:p>
        </p:txBody>
      </p:sp>
    </p:spTree>
    <p:extLst>
      <p:ext uri="{BB962C8B-B14F-4D97-AF65-F5344CB8AC3E}">
        <p14:creationId xmlns:p14="http://schemas.microsoft.com/office/powerpoint/2010/main" val="28872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Null-coalescing operator ??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199" y="1690688"/>
            <a:ext cx="1083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3600" b="1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??</a:t>
            </a:r>
            <a:r>
              <a:rPr lang="en-US" sz="3600" b="0" i="0" dirty="0" smtClean="0">
                <a:solidFill>
                  <a:srgbClr val="2A2A2A"/>
                </a:solidFill>
                <a:effectLst/>
                <a:latin typeface="Segoe UI" panose="020B0502040204020203" pitchFamily="34" charset="0"/>
              </a:rPr>
              <a:t> operator is called the null-coalescing operator. It returns the left-hand operand if the operand is not null; otherwise it returns the right hand operand.</a:t>
            </a:r>
            <a:endParaRPr lang="ru-RU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9" y="4426565"/>
            <a:ext cx="1112682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otherwise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-1. 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?? -1;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</a:b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CONSTRUCTS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6064" cy="1131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Switch…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expression must be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byte</a:t>
            </a:r>
            <a:r>
              <a:rPr lang="en-US" dirty="0"/>
              <a:t> or </a:t>
            </a:r>
            <a:r>
              <a:rPr lang="en-US" b="1" dirty="0"/>
              <a:t>short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264" y="1397557"/>
            <a:ext cx="5193595" cy="51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Consolas</vt:lpstr>
      <vt:lpstr>Courier New</vt:lpstr>
      <vt:lpstr>Lucida Console</vt:lpstr>
      <vt:lpstr>MS PGothic</vt:lpstr>
      <vt:lpstr>Segoe UI</vt:lpstr>
      <vt:lpstr>Office Theme</vt:lpstr>
      <vt:lpstr>PowerPoint Presentation</vt:lpstr>
      <vt:lpstr>Conditional Operators</vt:lpstr>
      <vt:lpstr>CONDITIONAL CONSTRUCTS</vt:lpstr>
      <vt:lpstr>Example</vt:lpstr>
      <vt:lpstr>PowerPoint Presentation</vt:lpstr>
      <vt:lpstr>PowerPoint Presentation</vt:lpstr>
      <vt:lpstr>Short representation of condition</vt:lpstr>
      <vt:lpstr>Null-coalescing operator ??</vt:lpstr>
      <vt:lpstr>SELECTION CONSTRUCTS</vt:lpstr>
      <vt:lpstr>PowerPoint Presentation</vt:lpstr>
      <vt:lpstr>Loop Constructs</vt:lpstr>
      <vt:lpstr>PowerPoint Presentation</vt:lpstr>
      <vt:lpstr>Loop constructs</vt:lpstr>
      <vt:lpstr>PowerPoint Presentation</vt:lpstr>
      <vt:lpstr>Loop Constructs</vt:lpstr>
      <vt:lpstr>PowerPoint Presentation</vt:lpstr>
      <vt:lpstr>PowerPoint Presentation</vt:lpstr>
      <vt:lpstr>PowerPoint Presentation</vt:lpstr>
      <vt:lpstr>Possible nested loop</vt:lpstr>
      <vt:lpstr>Loop (iterator)</vt:lpstr>
      <vt:lpstr>PowerPoint Presentation</vt:lpstr>
      <vt:lpstr>JUMP STATEMENTS</vt:lpstr>
      <vt:lpstr>Classes, Members and Methods</vt:lpstr>
      <vt:lpstr>Class Constructors</vt:lpstr>
      <vt:lpstr>Hello World</vt:lpstr>
      <vt:lpstr>Another Example</vt:lpstr>
      <vt:lpstr>Summary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Rassul</dc:creator>
  <cp:lastModifiedBy>Rassul</cp:lastModifiedBy>
  <cp:revision>18</cp:revision>
  <dcterms:created xsi:type="dcterms:W3CDTF">2015-09-03T10:12:38Z</dcterms:created>
  <dcterms:modified xsi:type="dcterms:W3CDTF">2015-09-04T07:22:28Z</dcterms:modified>
</cp:coreProperties>
</file>