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 id="265"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90" r:id="rId35"/>
    <p:sldId id="291" r:id="rId36"/>
    <p:sldId id="292" r:id="rId37"/>
    <p:sldId id="302" r:id="rId38"/>
    <p:sldId id="303" r:id="rId39"/>
    <p:sldId id="305" r:id="rId40"/>
    <p:sldId id="306" r:id="rId41"/>
    <p:sldId id="307" r:id="rId42"/>
    <p:sldId id="308" r:id="rId43"/>
    <p:sldId id="309" r:id="rId44"/>
    <p:sldId id="310" r:id="rId45"/>
    <p:sldId id="311" r:id="rId46"/>
    <p:sldId id="312" r:id="rId47"/>
    <p:sldId id="313" r:id="rId48"/>
    <p:sldId id="314" r:id="rId49"/>
    <p:sldId id="315" r:id="rId50"/>
    <p:sldId id="304" r:id="rId51"/>
    <p:sldId id="293" r:id="rId52"/>
    <p:sldId id="294" r:id="rId53"/>
    <p:sldId id="295" r:id="rId54"/>
    <p:sldId id="296" r:id="rId55"/>
    <p:sldId id="297" r:id="rId56"/>
    <p:sldId id="298" r:id="rId57"/>
    <p:sldId id="299" r:id="rId58"/>
    <p:sldId id="300" r:id="rId59"/>
    <p:sldId id="301" r:id="rId6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8" d="100"/>
          <a:sy n="88" d="100"/>
        </p:scale>
        <p:origin x="1464" y="9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EA1744-857A-4F95-9D4B-818F8086EE84}" type="datetimeFigureOut">
              <a:rPr lang="ru-RU" smtClean="0"/>
              <a:pPr/>
              <a:t>15.09.2015</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5137A-AE84-4F0B-A9D5-22B4813A453D}" type="slidenum">
              <a:rPr lang="ru-RU" smtClean="0"/>
              <a:pPr/>
              <a:t>‹#›</a:t>
            </a:fld>
            <a:endParaRPr lang="ru-RU"/>
          </a:p>
        </p:txBody>
      </p:sp>
    </p:spTree>
    <p:extLst>
      <p:ext uri="{BB962C8B-B14F-4D97-AF65-F5344CB8AC3E}">
        <p14:creationId xmlns:p14="http://schemas.microsoft.com/office/powerpoint/2010/main" val="3574843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Карьерный</a:t>
            </a:r>
            <a:r>
              <a:rPr lang="ru-RU" baseline="0" dirty="0" smtClean="0"/>
              <a:t> экскаватор и его модель. Нас не интересует экскаватор целиком, только двигатель</a:t>
            </a:r>
            <a:endParaRPr lang="ru-RU" dirty="0"/>
          </a:p>
        </p:txBody>
      </p:sp>
      <p:sp>
        <p:nvSpPr>
          <p:cNvPr id="4" name="Номер слайда 3"/>
          <p:cNvSpPr>
            <a:spLocks noGrp="1"/>
          </p:cNvSpPr>
          <p:nvPr>
            <p:ph type="sldNum" sz="quarter" idx="10"/>
          </p:nvPr>
        </p:nvSpPr>
        <p:spPr/>
        <p:txBody>
          <a:bodyPr/>
          <a:lstStyle/>
          <a:p>
            <a:fld id="{8C35137A-AE84-4F0B-A9D5-22B4813A453D}" type="slidenum">
              <a:rPr lang="ru-RU" smtClean="0"/>
              <a:pPr/>
              <a:t>4</a:t>
            </a:fld>
            <a:endParaRPr lang="ru-RU"/>
          </a:p>
        </p:txBody>
      </p:sp>
    </p:spTree>
    <p:extLst>
      <p:ext uri="{BB962C8B-B14F-4D97-AF65-F5344CB8AC3E}">
        <p14:creationId xmlns:p14="http://schemas.microsoft.com/office/powerpoint/2010/main" val="2948880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Нас интересует синхронный двигатель экскаватора. Уточнение, не ЦЕНА двигателя, не ТЕХНОЛОГИЯ ИЗГОТОВЛЕНИЯ, не</a:t>
            </a:r>
            <a:r>
              <a:rPr lang="ru-RU" baseline="0" dirty="0" smtClean="0"/>
              <a:t> МАТЕРИАЛ, а принцип работы. Поэтому строим модель именно работы, а по ней МАТЕМАТИСЕСКУЮ </a:t>
            </a:r>
            <a:r>
              <a:rPr lang="ru-RU" baseline="0" smtClean="0"/>
              <a:t>описательную модель</a:t>
            </a:r>
            <a:endParaRPr lang="ru-RU"/>
          </a:p>
        </p:txBody>
      </p:sp>
      <p:sp>
        <p:nvSpPr>
          <p:cNvPr id="4" name="Номер слайда 3"/>
          <p:cNvSpPr>
            <a:spLocks noGrp="1"/>
          </p:cNvSpPr>
          <p:nvPr>
            <p:ph type="sldNum" sz="quarter" idx="10"/>
          </p:nvPr>
        </p:nvSpPr>
        <p:spPr/>
        <p:txBody>
          <a:bodyPr/>
          <a:lstStyle/>
          <a:p>
            <a:fld id="{8C35137A-AE84-4F0B-A9D5-22B4813A453D}" type="slidenum">
              <a:rPr lang="ru-RU" smtClean="0"/>
              <a:pPr/>
              <a:t>5</a:t>
            </a:fld>
            <a:endParaRPr lang="ru-RU"/>
          </a:p>
        </p:txBody>
      </p:sp>
    </p:spTree>
    <p:extLst>
      <p:ext uri="{BB962C8B-B14F-4D97-AF65-F5344CB8AC3E}">
        <p14:creationId xmlns:p14="http://schemas.microsoft.com/office/powerpoint/2010/main" val="636299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D37F8CC-9FE4-4CD1-97AB-6CBCA2637C8D}" type="slidenum">
              <a:rPr lang="ru-RU" altLang="ru-RU"/>
              <a:pPr eaLnBrk="1" hangingPunct="1"/>
              <a:t>9</a:t>
            </a:fld>
            <a:endParaRPr lang="ru-RU" altLang="ru-RU"/>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smtClean="0"/>
          </a:p>
        </p:txBody>
      </p:sp>
    </p:spTree>
    <p:extLst>
      <p:ext uri="{BB962C8B-B14F-4D97-AF65-F5344CB8AC3E}">
        <p14:creationId xmlns:p14="http://schemas.microsoft.com/office/powerpoint/2010/main" val="3338095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64BAE2C-35E6-442D-8AFD-E7446A1942E5}" type="slidenum">
              <a:rPr lang="ru-RU" altLang="ru-RU"/>
              <a:pPr eaLnBrk="1" hangingPunct="1"/>
              <a:t>14</a:t>
            </a:fld>
            <a:endParaRPr lang="ru-RU" altLang="ru-RU"/>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smtClean="0"/>
          </a:p>
        </p:txBody>
      </p:sp>
    </p:spTree>
    <p:extLst>
      <p:ext uri="{BB962C8B-B14F-4D97-AF65-F5344CB8AC3E}">
        <p14:creationId xmlns:p14="http://schemas.microsoft.com/office/powerpoint/2010/main" val="1056147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65E0B7A-B486-4422-8AE7-CAA75E94CD6A}" type="slidenum">
              <a:rPr lang="ru-RU" altLang="ru-RU"/>
              <a:pPr eaLnBrk="1" hangingPunct="1"/>
              <a:t>16</a:t>
            </a:fld>
            <a:endParaRPr lang="ru-RU" altLang="ru-R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smtClean="0"/>
          </a:p>
        </p:txBody>
      </p:sp>
    </p:spTree>
    <p:extLst>
      <p:ext uri="{BB962C8B-B14F-4D97-AF65-F5344CB8AC3E}">
        <p14:creationId xmlns:p14="http://schemas.microsoft.com/office/powerpoint/2010/main" val="2411697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825CF4D-9464-4AB7-A7CD-3C6E601B8058}" type="slidenum">
              <a:rPr lang="ru-RU" altLang="ru-RU"/>
              <a:pPr eaLnBrk="1" hangingPunct="1"/>
              <a:t>17</a:t>
            </a:fld>
            <a:endParaRPr lang="ru-RU" altLang="ru-RU"/>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smtClean="0"/>
          </a:p>
        </p:txBody>
      </p:sp>
    </p:spTree>
    <p:extLst>
      <p:ext uri="{BB962C8B-B14F-4D97-AF65-F5344CB8AC3E}">
        <p14:creationId xmlns:p14="http://schemas.microsoft.com/office/powerpoint/2010/main" val="1397034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46A490-191C-4E39-AC97-F35F59C0A884}" type="slidenum">
              <a:rPr lang="ru-RU" altLang="ru-RU"/>
              <a:pPr eaLnBrk="1" hangingPunct="1"/>
              <a:t>18</a:t>
            </a:fld>
            <a:endParaRPr lang="ru-RU" altLang="ru-R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smtClean="0"/>
          </a:p>
        </p:txBody>
      </p:sp>
    </p:spTree>
    <p:extLst>
      <p:ext uri="{BB962C8B-B14F-4D97-AF65-F5344CB8AC3E}">
        <p14:creationId xmlns:p14="http://schemas.microsoft.com/office/powerpoint/2010/main" val="68109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Класс можно рассматривать как тип данных, определяемый пользователем. В классе задаются свойства и поведение какого-либо предмета или процесса в виде полей данных (аналогично структуре) и функций для работы с ними. Создаваемый тип данных обладает практически теми же свойствами, что и стандартные типы (напомним, что тип задает внутреннее представление данных в памяти компьютера, множество значений, которое могут принимать величины этого типа, а также операции и функции, применяемые к этим величинам).</a:t>
            </a:r>
          </a:p>
          <a:p>
            <a:r>
              <a:rPr lang="ru-RU" sz="1200" kern="1200" dirty="0" smtClean="0">
                <a:solidFill>
                  <a:schemeClr val="tx1"/>
                </a:solidFill>
                <a:latin typeface="+mn-lt"/>
                <a:ea typeface="+mn-ea"/>
                <a:cs typeface="+mn-cs"/>
              </a:rPr>
              <a:t>Существенным свойством класса является то, что детали его реализации скрыты от пользователей класса за интерфейсом. Интерфейсом класса являются заголовки его открытых методов. Таким образом, класс как модель объекта реального мира является черным ящиком, замкнутым по отношению к внешнему миру.</a:t>
            </a:r>
          </a:p>
          <a:p>
            <a:r>
              <a:rPr lang="ru-RU" sz="1200" kern="1200" dirty="0" smtClean="0">
                <a:solidFill>
                  <a:schemeClr val="tx1"/>
                </a:solidFill>
                <a:latin typeface="+mn-lt"/>
                <a:ea typeface="+mn-ea"/>
                <a:cs typeface="+mn-cs"/>
              </a:rPr>
              <a:t>Данные класса называются полями (по аналогии с полями структуры), а функции класса - методами. Поля и методы называются элементами класса. Описание класса в первом приближении выглядит так:</a:t>
            </a:r>
          </a:p>
          <a:p>
            <a:endParaRPr lang="ru-RU" dirty="0"/>
          </a:p>
        </p:txBody>
      </p:sp>
      <p:sp>
        <p:nvSpPr>
          <p:cNvPr id="4" name="Номер слайда 3"/>
          <p:cNvSpPr>
            <a:spLocks noGrp="1"/>
          </p:cNvSpPr>
          <p:nvPr>
            <p:ph type="sldNum" sz="quarter" idx="10"/>
          </p:nvPr>
        </p:nvSpPr>
        <p:spPr/>
        <p:txBody>
          <a:bodyPr/>
          <a:lstStyle/>
          <a:p>
            <a:fld id="{697F9422-32B0-4E18-8CB4-2BB5CB3F8911}" type="slidenum">
              <a:rPr lang="ru-RU" smtClean="0"/>
              <a:pPr/>
              <a:t>20</a:t>
            </a:fld>
            <a:endParaRPr lang="ru-RU"/>
          </a:p>
        </p:txBody>
      </p:sp>
    </p:spTree>
    <p:extLst>
      <p:ext uri="{BB962C8B-B14F-4D97-AF65-F5344CB8AC3E}">
        <p14:creationId xmlns:p14="http://schemas.microsoft.com/office/powerpoint/2010/main" val="121445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400800" y="6355080"/>
            <a:ext cx="2286000" cy="365760"/>
          </a:xfrm>
        </p:spPr>
        <p:txBody>
          <a:bodyPr/>
          <a:lstStyle>
            <a:lvl1pPr>
              <a:defRPr sz="1400"/>
            </a:lvl1pPr>
          </a:lstStyle>
          <a:p>
            <a:fld id="{9B8F68E5-5DCC-452A-9E7F-7674219BD600}" type="datetimeFigureOut">
              <a:rPr lang="ru-RU" smtClean="0"/>
              <a:pPr/>
              <a:t>15.09.2015</a:t>
            </a:fld>
            <a:endParaRPr lang="ru-RU"/>
          </a:p>
        </p:txBody>
      </p:sp>
      <p:sp>
        <p:nvSpPr>
          <p:cNvPr id="17" name="Нижний колонтитул 16"/>
          <p:cNvSpPr>
            <a:spLocks noGrp="1"/>
          </p:cNvSpPr>
          <p:nvPr>
            <p:ph type="ftr" sz="quarter" idx="11"/>
          </p:nvPr>
        </p:nvSpPr>
        <p:spPr>
          <a:xfrm>
            <a:off x="2898648" y="6355080"/>
            <a:ext cx="3474720" cy="365760"/>
          </a:xfrm>
        </p:spPr>
        <p:txBody>
          <a:bodyPr/>
          <a:lstStyle/>
          <a:p>
            <a:endParaRPr lang="ru-RU"/>
          </a:p>
        </p:txBody>
      </p:sp>
      <p:sp>
        <p:nvSpPr>
          <p:cNvPr id="29" name="Номер слайда 28"/>
          <p:cNvSpPr>
            <a:spLocks noGrp="1"/>
          </p:cNvSpPr>
          <p:nvPr>
            <p:ph type="sldNum" sz="quarter" idx="12"/>
          </p:nvPr>
        </p:nvSpPr>
        <p:spPr>
          <a:xfrm>
            <a:off x="1216152" y="6355080"/>
            <a:ext cx="1219200" cy="365760"/>
          </a:xfrm>
        </p:spPr>
        <p:txBody>
          <a:bodyPr/>
          <a:lstStyle/>
          <a:p>
            <a:fld id="{3B94E9A0-23BF-4017-B869-F091C8E4BEFD}" type="slidenum">
              <a:rPr lang="ru-RU" smtClean="0"/>
              <a:pPr/>
              <a:t>‹#›</a:t>
            </a:fld>
            <a:endParaRPr lang="ru-RU"/>
          </a:p>
        </p:txBody>
      </p:sp>
      <p:sp>
        <p:nvSpPr>
          <p:cNvPr id="21" name="Прямоугольник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Прямоугольник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Прямоугольник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9B8F68E5-5DCC-452A-9E7F-7674219BD600}" type="datetimeFigureOut">
              <a:rPr lang="ru-RU" smtClean="0"/>
              <a:pPr/>
              <a:t>15.09.2015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B94E9A0-23BF-4017-B869-F091C8E4BEFD}"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9B8F68E5-5DCC-452A-9E7F-7674219BD600}" type="datetimeFigureOut">
              <a:rPr lang="ru-RU" smtClean="0"/>
              <a:pPr/>
              <a:t>15.09.2015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B94E9A0-23BF-4017-B869-F091C8E4BEFD}" type="slidenum">
              <a:rPr lang="ru-RU" smtClean="0"/>
              <a:pPr/>
              <a:t>‹#›</a:t>
            </a:fld>
            <a:endParaRPr lang="ru-RU"/>
          </a:p>
        </p:txBody>
      </p:sp>
      <p:sp>
        <p:nvSpPr>
          <p:cNvPr id="7" name="Прямая соединительная линия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Равнобедренный треугольник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ая соединительная линия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9B8F68E5-5DCC-452A-9E7F-7674219BD600}" type="datetimeFigureOut">
              <a:rPr lang="ru-RU" smtClean="0"/>
              <a:pPr/>
              <a:t>15.09.2015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B94E9A0-23BF-4017-B869-F091C8E4BEFD}" type="slidenum">
              <a:rPr lang="ru-RU" smtClean="0"/>
              <a:pPr/>
              <a:t>‹#›</a:t>
            </a:fld>
            <a:endParaRPr lang="ru-RU"/>
          </a:p>
        </p:txBody>
      </p:sp>
      <p:sp>
        <p:nvSpPr>
          <p:cNvPr id="8" name="Содержимое 7"/>
          <p:cNvSpPr>
            <a:spLocks noGrp="1"/>
          </p:cNvSpPr>
          <p:nvPr>
            <p:ph sz="quarter" idx="1"/>
          </p:nvPr>
        </p:nvSpPr>
        <p:spPr>
          <a:xfrm>
            <a:off x="457200" y="1219200"/>
            <a:ext cx="8229600" cy="493776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a:xfrm>
            <a:off x="6400800" y="6355080"/>
            <a:ext cx="2286000" cy="365760"/>
          </a:xfrm>
        </p:spPr>
        <p:txBody>
          <a:bodyPr/>
          <a:lstStyle/>
          <a:p>
            <a:fld id="{9B8F68E5-5DCC-452A-9E7F-7674219BD600}" type="datetimeFigureOut">
              <a:rPr lang="ru-RU" smtClean="0"/>
              <a:pPr/>
              <a:t>15.09.2015</a:t>
            </a:fld>
            <a:endParaRPr lang="ru-RU"/>
          </a:p>
        </p:txBody>
      </p:sp>
      <p:sp>
        <p:nvSpPr>
          <p:cNvPr id="5" name="Нижний колонтитул 4"/>
          <p:cNvSpPr>
            <a:spLocks noGrp="1"/>
          </p:cNvSpPr>
          <p:nvPr>
            <p:ph type="ftr" sz="quarter" idx="11"/>
          </p:nvPr>
        </p:nvSpPr>
        <p:spPr>
          <a:xfrm>
            <a:off x="2898648" y="6355080"/>
            <a:ext cx="3474720" cy="365760"/>
          </a:xfrm>
        </p:spPr>
        <p:txBody>
          <a:bodyPr/>
          <a:lstStyle/>
          <a:p>
            <a:endParaRPr lang="ru-RU"/>
          </a:p>
        </p:txBody>
      </p:sp>
      <p:sp>
        <p:nvSpPr>
          <p:cNvPr id="6" name="Номер слайда 5"/>
          <p:cNvSpPr>
            <a:spLocks noGrp="1"/>
          </p:cNvSpPr>
          <p:nvPr>
            <p:ph type="sldNum" sz="quarter" idx="12"/>
          </p:nvPr>
        </p:nvSpPr>
        <p:spPr>
          <a:xfrm>
            <a:off x="1069848" y="6355080"/>
            <a:ext cx="1520952" cy="365760"/>
          </a:xfrm>
        </p:spPr>
        <p:txBody>
          <a:bodyPr/>
          <a:lstStyle/>
          <a:p>
            <a:fld id="{3B94E9A0-23BF-4017-B869-F091C8E4BEFD}" type="slidenum">
              <a:rPr lang="ru-RU" smtClean="0"/>
              <a:pPr/>
              <a:t>‹#›</a:t>
            </a:fld>
            <a:endParaRPr lang="ru-RU"/>
          </a:p>
        </p:txBody>
      </p:sp>
      <p:sp>
        <p:nvSpPr>
          <p:cNvPr id="7" name="Прямоугольник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9B8F68E5-5DCC-452A-9E7F-7674219BD600}" type="datetimeFigureOut">
              <a:rPr lang="ru-RU" smtClean="0"/>
              <a:pPr/>
              <a:t>15.09.2015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B94E9A0-23BF-4017-B869-F091C8E4BEFD}" type="slidenum">
              <a:rPr lang="ru-RU" smtClean="0"/>
              <a:pPr/>
              <a:t>‹#›</a:t>
            </a:fld>
            <a:endParaRPr lang="ru-RU"/>
          </a:p>
        </p:txBody>
      </p:sp>
      <p:sp>
        <p:nvSpPr>
          <p:cNvPr id="9" name="Содержимое 8"/>
          <p:cNvSpPr>
            <a:spLocks noGrp="1"/>
          </p:cNvSpPr>
          <p:nvPr>
            <p:ph sz="quarter" idx="1"/>
          </p:nvPr>
        </p:nvSpPr>
        <p:spPr>
          <a:xfrm>
            <a:off x="457200" y="1219200"/>
            <a:ext cx="4041648" cy="493776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632198" y="1216152"/>
            <a:ext cx="4041648" cy="493776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7" name="Дата 6"/>
          <p:cNvSpPr>
            <a:spLocks noGrp="1"/>
          </p:cNvSpPr>
          <p:nvPr>
            <p:ph type="dt" sz="half" idx="10"/>
          </p:nvPr>
        </p:nvSpPr>
        <p:spPr/>
        <p:txBody>
          <a:bodyPr/>
          <a:lstStyle/>
          <a:p>
            <a:fld id="{9B8F68E5-5DCC-452A-9E7F-7674219BD600}" type="datetimeFigureOut">
              <a:rPr lang="ru-RU" smtClean="0"/>
              <a:pPr/>
              <a:t>15.09.2015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B94E9A0-23BF-4017-B869-F091C8E4BEFD}" type="slidenum">
              <a:rPr lang="ru-RU" smtClean="0"/>
              <a:pPr/>
              <a:t>‹#›</a:t>
            </a:fld>
            <a:endParaRPr lang="ru-RU"/>
          </a:p>
        </p:txBody>
      </p:sp>
      <p:sp>
        <p:nvSpPr>
          <p:cNvPr id="11" name="Содержимое 10"/>
          <p:cNvSpPr>
            <a:spLocks noGrp="1"/>
          </p:cNvSpPr>
          <p:nvPr>
            <p:ph sz="quarter" idx="2"/>
          </p:nvPr>
        </p:nvSpPr>
        <p:spPr>
          <a:xfrm>
            <a:off x="457200" y="2133600"/>
            <a:ext cx="4038600" cy="40386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quarter" idx="4"/>
          </p:nvPr>
        </p:nvSpPr>
        <p:spPr>
          <a:xfrm>
            <a:off x="4648200" y="2133600"/>
            <a:ext cx="4038600" cy="40386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9B8F68E5-5DCC-452A-9E7F-7674219BD600}" type="datetimeFigureOut">
              <a:rPr lang="ru-RU" smtClean="0"/>
              <a:pPr/>
              <a:t>15.09.2015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B94E9A0-23BF-4017-B869-F091C8E4BEFD}" type="slidenum">
              <a:rPr lang="ru-RU" smtClean="0"/>
              <a:pPr/>
              <a:t>‹#›</a:t>
            </a:fld>
            <a:endParaRPr lang="ru-RU"/>
          </a:p>
        </p:txBody>
      </p:sp>
      <p:sp>
        <p:nvSpPr>
          <p:cNvPr id="6" name="Равнобедренный треугольник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B8F68E5-5DCC-452A-9E7F-7674219BD600}" type="datetimeFigureOut">
              <a:rPr lang="ru-RU" smtClean="0"/>
              <a:pPr/>
              <a:t>15.09.2015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B94E9A0-23BF-4017-B869-F091C8E4BEFD}" type="slidenum">
              <a:rPr lang="ru-RU" smtClean="0"/>
              <a:pPr/>
              <a:t>‹#›</a:t>
            </a:fld>
            <a:endParaRPr lang="ru-RU"/>
          </a:p>
        </p:txBody>
      </p:sp>
      <p:sp>
        <p:nvSpPr>
          <p:cNvPr id="5" name="Прямая соединительная линия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Равнобедренный треугольник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9B8F68E5-5DCC-452A-9E7F-7674219BD600}" type="datetimeFigureOut">
              <a:rPr lang="ru-RU" smtClean="0"/>
              <a:pPr/>
              <a:t>15.09.2015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B94E9A0-23BF-4017-B869-F091C8E4BEFD}" type="slidenum">
              <a:rPr lang="ru-RU" smtClean="0"/>
              <a:pPr/>
              <a:t>‹#›</a:t>
            </a:fld>
            <a:endParaRPr lang="ru-RU"/>
          </a:p>
        </p:txBody>
      </p:sp>
      <p:sp>
        <p:nvSpPr>
          <p:cNvPr id="8" name="Прямая соединительная линия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ая соединительная линия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Равнобедренный треугольник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Содержимое 11"/>
          <p:cNvSpPr>
            <a:spLocks noGrp="1"/>
          </p:cNvSpPr>
          <p:nvPr>
            <p:ph sz="quarter" idx="1"/>
          </p:nvPr>
        </p:nvSpPr>
        <p:spPr>
          <a:xfrm>
            <a:off x="304800" y="304800"/>
            <a:ext cx="5715000" cy="5715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9B8F68E5-5DCC-452A-9E7F-7674219BD600}" type="datetimeFigureOut">
              <a:rPr lang="ru-RU" smtClean="0"/>
              <a:pPr/>
              <a:t>15.09.2015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B94E9A0-23BF-4017-B869-F091C8E4BEFD}" type="slidenum">
              <a:rPr lang="ru-RU" smtClean="0"/>
              <a:pPr/>
              <a:t>‹#›</a:t>
            </a:fld>
            <a:endParaRPr lang="ru-RU"/>
          </a:p>
        </p:txBody>
      </p:sp>
      <p:sp>
        <p:nvSpPr>
          <p:cNvPr id="8" name="Прямая соединительная линия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Равнобедренный треугольник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152400"/>
            <a:ext cx="8229600" cy="990600"/>
          </a:xfrm>
          <a:prstGeom prst="rect">
            <a:avLst/>
          </a:prstGeom>
        </p:spPr>
        <p:txBody>
          <a:bodyPr vert="horz" anchor="b" anchorCtr="0">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B8F68E5-5DCC-452A-9E7F-7674219BD600}" type="datetimeFigureOut">
              <a:rPr lang="ru-RU" smtClean="0"/>
              <a:pPr/>
              <a:t>15.09.2015</a:t>
            </a:fld>
            <a:endParaRPr lang="ru-RU"/>
          </a:p>
        </p:txBody>
      </p:sp>
      <p:sp>
        <p:nvSpPr>
          <p:cNvPr id="3" name="Нижний колонтитул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ru-RU"/>
          </a:p>
        </p:txBody>
      </p:sp>
      <p:sp>
        <p:nvSpPr>
          <p:cNvPr id="23" name="Номер слайда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B94E9A0-23BF-4017-B869-F091C8E4BEFD}" type="slidenum">
              <a:rPr lang="ru-RU" smtClean="0"/>
              <a:pPr/>
              <a:t>‹#›</a:t>
            </a:fld>
            <a:endParaRPr lang="ru-RU"/>
          </a:p>
        </p:txBody>
      </p:sp>
      <p:sp>
        <p:nvSpPr>
          <p:cNvPr id="28" name="Прямая соединительная линия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Прямая соединительная линия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Равнобедренный треугольник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3" Type="http://schemas.openxmlformats.org/officeDocument/2006/relationships/hyperlink" Target="https://msdn.microsoft.com/en-us/library/sbf85k1c(v=vs.71).aspx" TargetMode="External"/><Relationship Id="rId18" Type="http://schemas.openxmlformats.org/officeDocument/2006/relationships/hyperlink" Target="https://msdn.microsoft.com/en-us/library/53k8ybth(v=vs.71).aspx" TargetMode="External"/><Relationship Id="rId26" Type="http://schemas.openxmlformats.org/officeDocument/2006/relationships/hyperlink" Target="https://msdn.microsoft.com/en-us/library/aa691312(v=vs.71).aspx" TargetMode="External"/><Relationship Id="rId39" Type="http://schemas.openxmlformats.org/officeDocument/2006/relationships/hyperlink" Target="https://msdn.microsoft.com/en-us/library/ayt2kcfb(v=vs.71).aspx" TargetMode="External"/><Relationship Id="rId21" Type="http://schemas.openxmlformats.org/officeDocument/2006/relationships/hyperlink" Target="https://msdn.microsoft.com/en-us/library/yxk8751b(v=vs.71).aspx" TargetMode="External"/><Relationship Id="rId34" Type="http://schemas.openxmlformats.org/officeDocument/2006/relationships/hyperlink" Target="https://msdn.microsoft.com/en-us/library/d31sybc9(v=vs.71).aspx" TargetMode="External"/><Relationship Id="rId42" Type="http://schemas.openxmlformats.org/officeDocument/2006/relationships/hyperlink" Target="https://msdn.microsoft.com/en-us/library/6zhxzbds(v=vs.71).aspx" TargetMode="External"/><Relationship Id="rId47" Type="http://schemas.openxmlformats.org/officeDocument/2006/relationships/hyperlink" Target="https://msdn.microsoft.com/en-us/library/eahchzkf(v=vs.71).aspx" TargetMode="External"/><Relationship Id="rId7" Type="http://schemas.openxmlformats.org/officeDocument/2006/relationships/hyperlink" Target="https://msdn.microsoft.com/en-us/library/wc3z3k8c(v=vs.71).aspx" TargetMode="External"/><Relationship Id="rId2" Type="http://schemas.openxmlformats.org/officeDocument/2006/relationships/hyperlink" Target="https://msdn.microsoft.com/en-us/library/k1a63xkz(v=vs.71).aspx" TargetMode="External"/><Relationship Id="rId16" Type="http://schemas.openxmlformats.org/officeDocument/2006/relationships/hyperlink" Target="https://msdn.microsoft.com/en-us/library/a1sway8w(v=vs.71).aspx" TargetMode="External"/><Relationship Id="rId29" Type="http://schemas.openxmlformats.org/officeDocument/2006/relationships/hyperlink" Target="https://msdn.microsoft.com/en-us/library/xhbhezf4(v=vs.71).aspx" TargetMode="External"/><Relationship Id="rId1" Type="http://schemas.openxmlformats.org/officeDocument/2006/relationships/slideLayout" Target="../slideLayouts/slideLayout7.xml"/><Relationship Id="rId6" Type="http://schemas.openxmlformats.org/officeDocument/2006/relationships/hyperlink" Target="https://msdn.microsoft.com/en-us/library/36x43w8w(v=vs.71).aspx" TargetMode="External"/><Relationship Id="rId11" Type="http://schemas.openxmlformats.org/officeDocument/2006/relationships/hyperlink" Target="https://msdn.microsoft.com/en-us/library/3b1ff23f(v=vs.71).aspx" TargetMode="External"/><Relationship Id="rId24" Type="http://schemas.openxmlformats.org/officeDocument/2006/relationships/hyperlink" Target="https://msdn.microsoft.com/en-us/library/2a723cdk(v=vs.71).aspx" TargetMode="External"/><Relationship Id="rId32" Type="http://schemas.openxmlformats.org/officeDocument/2006/relationships/hyperlink" Target="https://msdn.microsoft.com/en-us/library/2y9zhhx1(v=vs.71).aspx" TargetMode="External"/><Relationship Id="rId37" Type="http://schemas.openxmlformats.org/officeDocument/2006/relationships/hyperlink" Target="https://msdn.microsoft.com/en-us/library/h5f1zzaw(v=vs.71).aspx" TargetMode="External"/><Relationship Id="rId40" Type="http://schemas.openxmlformats.org/officeDocument/2006/relationships/hyperlink" Target="https://msdn.microsoft.com/en-us/library/23as4533(v=vs.71).aspx" TargetMode="External"/><Relationship Id="rId45" Type="http://schemas.openxmlformats.org/officeDocument/2006/relationships/hyperlink" Target="https://msdn.microsoft.com/en-us/library/51y09td4(v=vs.71).aspx" TargetMode="External"/><Relationship Id="rId5" Type="http://schemas.openxmlformats.org/officeDocument/2006/relationships/hyperlink" Target="https://msdn.microsoft.com/en-us/library/d2bd4x66(v=vs.71).aspx" TargetMode="External"/><Relationship Id="rId15" Type="http://schemas.openxmlformats.org/officeDocument/2006/relationships/hyperlink" Target="https://msdn.microsoft.com/en-us/library/zkacc7k1(v=vs.71).aspx" TargetMode="External"/><Relationship Id="rId23" Type="http://schemas.openxmlformats.org/officeDocument/2006/relationships/hyperlink" Target="https://msdn.microsoft.com/en-us/library/a59bsyk4(v=vs.71).aspx" TargetMode="External"/><Relationship Id="rId28" Type="http://schemas.openxmlformats.org/officeDocument/2006/relationships/hyperlink" Target="https://msdn.microsoft.com/en-us/library/0z4503sa(v=vs.71).aspx" TargetMode="External"/><Relationship Id="rId36" Type="http://schemas.openxmlformats.org/officeDocument/2006/relationships/hyperlink" Target="https://msdn.microsoft.com/en-us/library/e669ax02(v=vs.71).aspx" TargetMode="External"/><Relationship Id="rId10" Type="http://schemas.openxmlformats.org/officeDocument/2006/relationships/hyperlink" Target="https://msdn.microsoft.com/en-us/library/z19tbbca(v=vs.71).aspx" TargetMode="External"/><Relationship Id="rId19" Type="http://schemas.openxmlformats.org/officeDocument/2006/relationships/hyperlink" Target="https://msdn.microsoft.com/en-us/library/3tz250sf(v=vs.71).aspx" TargetMode="External"/><Relationship Id="rId31" Type="http://schemas.openxmlformats.org/officeDocument/2006/relationships/hyperlink" Target="https://msdn.microsoft.com/en-us/library/sa7629ew(v=vs.71).aspx" TargetMode="External"/><Relationship Id="rId44" Type="http://schemas.openxmlformats.org/officeDocument/2006/relationships/hyperlink" Target="https://msdn.microsoft.com/en-us/library/s8bz4d5h(v=vs.71).aspx" TargetMode="External"/><Relationship Id="rId4" Type="http://schemas.openxmlformats.org/officeDocument/2006/relationships/hyperlink" Target="https://msdn.microsoft.com/en-us/library/f2kd6eb2(v=vs.71).aspx" TargetMode="External"/><Relationship Id="rId9" Type="http://schemas.openxmlformats.org/officeDocument/2006/relationships/hyperlink" Target="https://msdn.microsoft.com/en-us/library/67bxt5ee(v=vs.71).aspx" TargetMode="External"/><Relationship Id="rId14" Type="http://schemas.openxmlformats.org/officeDocument/2006/relationships/hyperlink" Target="https://msdn.microsoft.com/en-us/library/kxszd0kx(v=vs.71).aspx" TargetMode="External"/><Relationship Id="rId22" Type="http://schemas.openxmlformats.org/officeDocument/2006/relationships/hyperlink" Target="https://msdn.microsoft.com/en-us/library/hx063734(v=vs.71).aspx" TargetMode="External"/><Relationship Id="rId27" Type="http://schemas.openxmlformats.org/officeDocument/2006/relationships/hyperlink" Target="https://msdn.microsoft.com/en-us/library/a3hd7ste(v=vs.71).aspx" TargetMode="External"/><Relationship Id="rId30" Type="http://schemas.openxmlformats.org/officeDocument/2006/relationships/hyperlink" Target="https://msdn.microsoft.com/en-us/library/z5z9kes2(v=vs.71).aspx" TargetMode="External"/><Relationship Id="rId35" Type="http://schemas.openxmlformats.org/officeDocument/2006/relationships/hyperlink" Target="https://msdn.microsoft.com/en-us/library/ydwa9zh0(v=vs.71).aspx" TargetMode="External"/><Relationship Id="rId43" Type="http://schemas.openxmlformats.org/officeDocument/2006/relationships/hyperlink" Target="https://msdn.microsoft.com/en-us/library/ty67wk28(v=vs.71).aspx" TargetMode="External"/><Relationship Id="rId48" Type="http://schemas.openxmlformats.org/officeDocument/2006/relationships/hyperlink" Target="https://msdn.microsoft.com/en-us/library/58918ffs(v=vs.71).aspx" TargetMode="External"/><Relationship Id="rId8" Type="http://schemas.openxmlformats.org/officeDocument/2006/relationships/hyperlink" Target="https://msdn.microsoft.com/en-us/library/eahhcxk2(v=vs.71).aspx" TargetMode="External"/><Relationship Id="rId3" Type="http://schemas.openxmlformats.org/officeDocument/2006/relationships/hyperlink" Target="https://msdn.microsoft.com/en-us/library/wch5w409(v=vs.71).aspx" TargetMode="External"/><Relationship Id="rId12" Type="http://schemas.openxmlformats.org/officeDocument/2006/relationships/hyperlink" Target="https://msdn.microsoft.com/en-us/library/0w4e0fzs(v=vs.71).aspx" TargetMode="External"/><Relationship Id="rId17" Type="http://schemas.openxmlformats.org/officeDocument/2006/relationships/hyperlink" Target="https://msdn.microsoft.com/en-us/library/xt18et0d(v=vs.71).aspx" TargetMode="External"/><Relationship Id="rId25" Type="http://schemas.openxmlformats.org/officeDocument/2006/relationships/hyperlink" Target="https://msdn.microsoft.com/en-us/library/6373h346(v=vs.71).aspx" TargetMode="External"/><Relationship Id="rId33" Type="http://schemas.openxmlformats.org/officeDocument/2006/relationships/hyperlink" Target="https://msdn.microsoft.com/en-us/library/s2bkaksf(v=vs.71).aspx" TargetMode="External"/><Relationship Id="rId38" Type="http://schemas.openxmlformats.org/officeDocument/2006/relationships/hyperlink" Target="https://msdn.microsoft.com/en-us/library/0zbsw2z6(v=vs.71).aspx" TargetMode="External"/><Relationship Id="rId46" Type="http://schemas.openxmlformats.org/officeDocument/2006/relationships/hyperlink" Target="https://msdn.microsoft.com/en-us/library/scekt9xw(v=vs.71).aspx" TargetMode="External"/><Relationship Id="rId20" Type="http://schemas.openxmlformats.org/officeDocument/2006/relationships/hyperlink" Target="https://msdn.microsoft.com/en-us/library/z5wecxwa(v=vs.71).aspx" TargetMode="External"/><Relationship Id="rId41" Type="http://schemas.openxmlformats.org/officeDocument/2006/relationships/hyperlink" Target="https://msdn.microsoft.com/en-us/library/sbkb459w(v=vs.71).aspx"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en-US" dirty="0" smtClean="0"/>
              <a:t>LECTURE 4</a:t>
            </a: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124744"/>
            <a:ext cx="3467259" cy="244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812800"/>
            <a:ext cx="2371725"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365374" y="517322"/>
            <a:ext cx="1440160" cy="369332"/>
          </a:xfrm>
          <a:prstGeom prst="rect">
            <a:avLst/>
          </a:prstGeom>
          <a:noFill/>
        </p:spPr>
        <p:txBody>
          <a:bodyPr wrap="square" rtlCol="0">
            <a:spAutoFit/>
          </a:bodyPr>
          <a:lstStyle/>
          <a:p>
            <a:r>
              <a:rPr lang="en-US" dirty="0" smtClean="0"/>
              <a:t>class Animal</a:t>
            </a:r>
            <a:endParaRPr lang="ru-RU" dirty="0"/>
          </a:p>
        </p:txBody>
      </p:sp>
      <p:sp>
        <p:nvSpPr>
          <p:cNvPr id="5" name="TextBox 4"/>
          <p:cNvSpPr txBox="1"/>
          <p:nvPr/>
        </p:nvSpPr>
        <p:spPr>
          <a:xfrm>
            <a:off x="4670175" y="447545"/>
            <a:ext cx="4176464" cy="369332"/>
          </a:xfrm>
          <a:prstGeom prst="rect">
            <a:avLst/>
          </a:prstGeom>
          <a:noFill/>
        </p:spPr>
        <p:txBody>
          <a:bodyPr wrap="square" rtlCol="0">
            <a:spAutoFit/>
          </a:bodyPr>
          <a:lstStyle/>
          <a:p>
            <a:r>
              <a:rPr lang="en-US" dirty="0" smtClean="0"/>
              <a:t>Cat TOM</a:t>
            </a:r>
            <a:r>
              <a:rPr lang="ru-RU" dirty="0" smtClean="0"/>
              <a:t> – </a:t>
            </a:r>
            <a:r>
              <a:rPr lang="en-US" dirty="0" smtClean="0"/>
              <a:t>instance of class Animal</a:t>
            </a:r>
            <a:endParaRPr lang="ru-RU" dirty="0"/>
          </a:p>
        </p:txBody>
      </p:sp>
      <p:sp>
        <p:nvSpPr>
          <p:cNvPr id="6" name="TextBox 5"/>
          <p:cNvSpPr txBox="1"/>
          <p:nvPr/>
        </p:nvSpPr>
        <p:spPr>
          <a:xfrm>
            <a:off x="4788024" y="5149334"/>
            <a:ext cx="3421771" cy="369332"/>
          </a:xfrm>
          <a:prstGeom prst="rect">
            <a:avLst/>
          </a:prstGeom>
          <a:noFill/>
        </p:spPr>
        <p:txBody>
          <a:bodyPr wrap="none" rtlCol="0">
            <a:spAutoFit/>
          </a:bodyPr>
          <a:lstStyle/>
          <a:p>
            <a:r>
              <a:rPr lang="en-US" dirty="0"/>
              <a:t>C# Object Oriented Programming</a:t>
            </a:r>
            <a:endParaRPr lang="ru-RU" dirty="0"/>
          </a:p>
        </p:txBody>
      </p:sp>
    </p:spTree>
    <p:extLst>
      <p:ext uri="{BB962C8B-B14F-4D97-AF65-F5344CB8AC3E}">
        <p14:creationId xmlns:p14="http://schemas.microsoft.com/office/powerpoint/2010/main" val="1512652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ACCESS</a:t>
            </a:r>
            <a:endParaRPr lang="ru-RU" dirty="0"/>
          </a:p>
        </p:txBody>
      </p:sp>
      <p:pic>
        <p:nvPicPr>
          <p:cNvPr id="23554" name="Picture 2" descr="http://www.intuit.ru/EDI/21_09_14_1/1411247895-1178/tutorial/590/objects/2/files/02-20.jpg"/>
          <p:cNvPicPr>
            <a:picLocks noChangeAspect="1" noChangeArrowheads="1"/>
          </p:cNvPicPr>
          <p:nvPr/>
        </p:nvPicPr>
        <p:blipFill>
          <a:blip r:embed="rId2" cstate="print"/>
          <a:srcRect/>
          <a:stretch>
            <a:fillRect/>
          </a:stretch>
        </p:blipFill>
        <p:spPr bwMode="auto">
          <a:xfrm>
            <a:off x="0" y="1194028"/>
            <a:ext cx="4788024" cy="4924454"/>
          </a:xfrm>
          <a:prstGeom prst="rect">
            <a:avLst/>
          </a:prstGeom>
          <a:noFill/>
        </p:spPr>
      </p:pic>
      <p:sp>
        <p:nvSpPr>
          <p:cNvPr id="4" name="TextBox 3"/>
          <p:cNvSpPr txBox="1"/>
          <p:nvPr/>
        </p:nvSpPr>
        <p:spPr>
          <a:xfrm>
            <a:off x="4644008" y="856357"/>
            <a:ext cx="4499992" cy="5262979"/>
          </a:xfrm>
          <a:prstGeom prst="rect">
            <a:avLst/>
          </a:prstGeom>
          <a:noFill/>
        </p:spPr>
        <p:txBody>
          <a:bodyPr wrap="square" rtlCol="0">
            <a:spAutoFit/>
          </a:bodyPr>
          <a:lstStyle/>
          <a:p>
            <a:r>
              <a:rPr lang="en-US" sz="2400" dirty="0" smtClean="0">
                <a:solidFill>
                  <a:srgbClr val="C00000"/>
                </a:solidFill>
              </a:rPr>
              <a:t>class Animal </a:t>
            </a:r>
            <a:endParaRPr lang="ru-RU" sz="2400" dirty="0" smtClean="0">
              <a:solidFill>
                <a:srgbClr val="C00000"/>
              </a:solidFill>
            </a:endParaRPr>
          </a:p>
          <a:p>
            <a:r>
              <a:rPr lang="en-US" sz="2400" dirty="0" smtClean="0">
                <a:solidFill>
                  <a:srgbClr val="C00000"/>
                </a:solidFill>
              </a:rPr>
              <a:t>{ </a:t>
            </a:r>
            <a:endParaRPr lang="ru-RU" sz="2400" dirty="0" smtClean="0">
              <a:solidFill>
                <a:srgbClr val="C00000"/>
              </a:solidFill>
            </a:endParaRPr>
          </a:p>
          <a:p>
            <a:r>
              <a:rPr lang="en-US" sz="2400" dirty="0" smtClean="0">
                <a:solidFill>
                  <a:srgbClr val="00B050"/>
                </a:solidFill>
                <a:latin typeface="Consolas" pitchFamily="49" charset="0"/>
                <a:cs typeface="Consolas" pitchFamily="49" charset="0"/>
              </a:rPr>
              <a:t>public</a:t>
            </a:r>
            <a:r>
              <a:rPr lang="en-US" sz="2400" dirty="0" smtClean="0">
                <a:latin typeface="Consolas" pitchFamily="49" charset="0"/>
                <a:cs typeface="Consolas" pitchFamily="49" charset="0"/>
              </a:rPr>
              <a:t> string </a:t>
            </a:r>
            <a:r>
              <a:rPr lang="en-US" sz="2400" dirty="0" err="1" smtClean="0">
                <a:latin typeface="Consolas" pitchFamily="49" charset="0"/>
                <a:cs typeface="Consolas" pitchFamily="49" charset="0"/>
              </a:rPr>
              <a:t>kindOfAnimal</a:t>
            </a:r>
            <a:r>
              <a:rPr lang="en-US" sz="2400" dirty="0" smtClean="0">
                <a:latin typeface="Consolas" pitchFamily="49" charset="0"/>
                <a:cs typeface="Consolas" pitchFamily="49" charset="0"/>
              </a:rPr>
              <a:t>; </a:t>
            </a:r>
            <a:endParaRPr lang="ru-RU" sz="2400" dirty="0" smtClean="0">
              <a:latin typeface="Consolas" pitchFamily="49" charset="0"/>
              <a:cs typeface="Consolas" pitchFamily="49" charset="0"/>
            </a:endParaRPr>
          </a:p>
          <a:p>
            <a:r>
              <a:rPr lang="en-US" sz="2400" dirty="0" smtClean="0">
                <a:solidFill>
                  <a:srgbClr val="00B050"/>
                </a:solidFill>
                <a:latin typeface="Consolas" pitchFamily="49" charset="0"/>
                <a:cs typeface="Consolas" pitchFamily="49" charset="0"/>
              </a:rPr>
              <a:t>public</a:t>
            </a:r>
            <a:r>
              <a:rPr lang="en-US" sz="2400" dirty="0" smtClean="0">
                <a:latin typeface="Consolas" pitchFamily="49" charset="0"/>
                <a:cs typeface="Consolas" pitchFamily="49" charset="0"/>
              </a:rPr>
              <a:t> string name; </a:t>
            </a:r>
            <a:endParaRPr lang="ru-RU" sz="2400" dirty="0" smtClean="0">
              <a:latin typeface="Consolas" pitchFamily="49" charset="0"/>
              <a:cs typeface="Consolas" pitchFamily="49" charset="0"/>
            </a:endParaRPr>
          </a:p>
          <a:p>
            <a:r>
              <a:rPr lang="en-US" sz="2400" dirty="0" smtClean="0">
                <a:solidFill>
                  <a:srgbClr val="00B050"/>
                </a:solidFill>
                <a:latin typeface="Consolas" pitchFamily="49" charset="0"/>
                <a:cs typeface="Consolas" pitchFamily="49" charset="0"/>
              </a:rPr>
              <a:t>public</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int</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numberOfLegs</a:t>
            </a:r>
            <a:r>
              <a:rPr lang="en-US" sz="2400" dirty="0" smtClean="0">
                <a:latin typeface="Consolas" pitchFamily="49" charset="0"/>
                <a:cs typeface="Consolas" pitchFamily="49" charset="0"/>
              </a:rPr>
              <a:t>; </a:t>
            </a:r>
            <a:endParaRPr lang="ru-RU" sz="2400" dirty="0" smtClean="0">
              <a:latin typeface="Consolas" pitchFamily="49" charset="0"/>
              <a:cs typeface="Consolas" pitchFamily="49" charset="0"/>
            </a:endParaRPr>
          </a:p>
          <a:p>
            <a:r>
              <a:rPr lang="en-US" sz="2400" dirty="0" smtClean="0">
                <a:solidFill>
                  <a:srgbClr val="00B050"/>
                </a:solidFill>
                <a:latin typeface="Consolas" pitchFamily="49" charset="0"/>
                <a:cs typeface="Consolas" pitchFamily="49" charset="0"/>
              </a:rPr>
              <a:t>public</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int</a:t>
            </a:r>
            <a:r>
              <a:rPr lang="en-US" sz="2400" dirty="0" smtClean="0">
                <a:latin typeface="Consolas" pitchFamily="49" charset="0"/>
                <a:cs typeface="Consolas" pitchFamily="49" charset="0"/>
              </a:rPr>
              <a:t> height; </a:t>
            </a:r>
            <a:endParaRPr lang="ru-RU" sz="2400" dirty="0" smtClean="0">
              <a:latin typeface="Consolas" pitchFamily="49" charset="0"/>
              <a:cs typeface="Consolas" pitchFamily="49" charset="0"/>
            </a:endParaRPr>
          </a:p>
          <a:p>
            <a:r>
              <a:rPr lang="en-US" sz="2400" dirty="0" smtClean="0">
                <a:solidFill>
                  <a:srgbClr val="00B050"/>
                </a:solidFill>
                <a:latin typeface="Consolas" pitchFamily="49" charset="0"/>
                <a:cs typeface="Consolas" pitchFamily="49" charset="0"/>
              </a:rPr>
              <a:t>public</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int</a:t>
            </a:r>
            <a:r>
              <a:rPr lang="en-US" sz="2400" dirty="0" smtClean="0">
                <a:latin typeface="Consolas" pitchFamily="49" charset="0"/>
                <a:cs typeface="Consolas" pitchFamily="49" charset="0"/>
              </a:rPr>
              <a:t> length; </a:t>
            </a:r>
            <a:endParaRPr lang="ru-RU" sz="2400" dirty="0" smtClean="0">
              <a:latin typeface="Consolas" pitchFamily="49" charset="0"/>
              <a:cs typeface="Consolas" pitchFamily="49" charset="0"/>
            </a:endParaRPr>
          </a:p>
          <a:p>
            <a:r>
              <a:rPr lang="en-US" sz="2400" dirty="0" smtClean="0">
                <a:solidFill>
                  <a:srgbClr val="00B050"/>
                </a:solidFill>
                <a:latin typeface="Consolas" pitchFamily="49" charset="0"/>
                <a:cs typeface="Consolas" pitchFamily="49" charset="0"/>
              </a:rPr>
              <a:t>public</a:t>
            </a:r>
            <a:r>
              <a:rPr lang="en-US" sz="2400" dirty="0" smtClean="0">
                <a:latin typeface="Consolas" pitchFamily="49" charset="0"/>
                <a:cs typeface="Consolas" pitchFamily="49" charset="0"/>
              </a:rPr>
              <a:t> string color; </a:t>
            </a:r>
            <a:endParaRPr lang="ru-RU" sz="2400" dirty="0" smtClean="0">
              <a:latin typeface="Consolas" pitchFamily="49" charset="0"/>
              <a:cs typeface="Consolas" pitchFamily="49" charset="0"/>
            </a:endParaRPr>
          </a:p>
          <a:p>
            <a:r>
              <a:rPr lang="en-US" sz="2400" dirty="0" err="1" smtClean="0">
                <a:latin typeface="Consolas" pitchFamily="49" charset="0"/>
                <a:cs typeface="Consolas" pitchFamily="49" charset="0"/>
              </a:rPr>
              <a:t>bool</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hasTail</a:t>
            </a:r>
            <a:r>
              <a:rPr lang="en-US" sz="2400" dirty="0" smtClean="0">
                <a:latin typeface="Consolas" pitchFamily="49" charset="0"/>
                <a:cs typeface="Consolas" pitchFamily="49" charset="0"/>
              </a:rPr>
              <a:t>; </a:t>
            </a:r>
            <a:endParaRPr lang="ru-RU" sz="2400" dirty="0" smtClean="0">
              <a:latin typeface="Consolas" pitchFamily="49" charset="0"/>
              <a:cs typeface="Consolas" pitchFamily="49" charset="0"/>
            </a:endParaRPr>
          </a:p>
          <a:p>
            <a:r>
              <a:rPr lang="en-US" sz="2400" dirty="0" smtClean="0">
                <a:solidFill>
                  <a:srgbClr val="0070C0"/>
                </a:solidFill>
                <a:latin typeface="Consolas" pitchFamily="49" charset="0"/>
                <a:cs typeface="Consolas" pitchFamily="49" charset="0"/>
              </a:rPr>
              <a:t>protected</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bool</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isMammal</a:t>
            </a:r>
            <a:r>
              <a:rPr lang="en-US" sz="2400" dirty="0" smtClean="0">
                <a:latin typeface="Consolas" pitchFamily="49" charset="0"/>
                <a:cs typeface="Consolas" pitchFamily="49" charset="0"/>
              </a:rPr>
              <a:t>; </a:t>
            </a:r>
            <a:endParaRPr lang="ru-RU" sz="2400" dirty="0" smtClean="0">
              <a:latin typeface="Consolas" pitchFamily="49" charset="0"/>
              <a:cs typeface="Consolas" pitchFamily="49" charset="0"/>
            </a:endParaRPr>
          </a:p>
          <a:p>
            <a:r>
              <a:rPr lang="en-US" sz="2400" dirty="0" smtClean="0">
                <a:solidFill>
                  <a:srgbClr val="FF0000"/>
                </a:solidFill>
                <a:latin typeface="Consolas" pitchFamily="49" charset="0"/>
                <a:cs typeface="Consolas" pitchFamily="49" charset="0"/>
              </a:rPr>
              <a:t>private</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bool</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spellingCorrect</a:t>
            </a:r>
            <a:r>
              <a:rPr lang="en-US" sz="2400" dirty="0" smtClean="0">
                <a:latin typeface="Consolas" pitchFamily="49" charset="0"/>
                <a:cs typeface="Consolas" pitchFamily="49" charset="0"/>
              </a:rPr>
              <a:t>; </a:t>
            </a:r>
            <a:endParaRPr lang="ru-RU" sz="2400" dirty="0" smtClean="0">
              <a:latin typeface="Consolas" pitchFamily="49" charset="0"/>
              <a:cs typeface="Consolas" pitchFamily="49" charset="0"/>
            </a:endParaRPr>
          </a:p>
          <a:p>
            <a:r>
              <a:rPr lang="en-US" sz="2400" dirty="0" smtClean="0">
                <a:solidFill>
                  <a:srgbClr val="C00000"/>
                </a:solidFill>
              </a:rPr>
              <a:t>}</a:t>
            </a:r>
            <a:endParaRPr lang="ru-RU" sz="2400" dirty="0">
              <a:solidFill>
                <a:srgbClr val="C00000"/>
              </a:solidFill>
            </a:endParaRPr>
          </a:p>
        </p:txBody>
      </p:sp>
      <p:sp>
        <p:nvSpPr>
          <p:cNvPr id="5" name="TextBox 4"/>
          <p:cNvSpPr txBox="1"/>
          <p:nvPr/>
        </p:nvSpPr>
        <p:spPr>
          <a:xfrm>
            <a:off x="2987824" y="6237312"/>
            <a:ext cx="5472608" cy="369332"/>
          </a:xfrm>
          <a:prstGeom prst="rect">
            <a:avLst/>
          </a:prstGeom>
          <a:noFill/>
        </p:spPr>
        <p:txBody>
          <a:bodyPr wrap="square" rtlCol="0">
            <a:spAutoFit/>
          </a:bodyPr>
          <a:lstStyle/>
          <a:p>
            <a:r>
              <a:rPr lang="en-US" dirty="0" smtClean="0"/>
              <a:t>What access property does </a:t>
            </a:r>
            <a:r>
              <a:rPr lang="en-US" dirty="0" err="1" smtClean="0"/>
              <a:t>hasTail</a:t>
            </a:r>
            <a:r>
              <a:rPr lang="en-US" dirty="0" smtClean="0"/>
              <a:t> have now</a:t>
            </a:r>
            <a:r>
              <a:rPr lang="ru-RU" dirty="0" smtClean="0"/>
              <a:t>?</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Methods</a:t>
            </a:r>
            <a:endParaRPr lang="ru-RU" dirty="0"/>
          </a:p>
        </p:txBody>
      </p:sp>
      <p:pic>
        <p:nvPicPr>
          <p:cNvPr id="29698" name="Picture 2" descr="http://www.intuit.ru/EDI/21_09_14_1/1411247895-1178/tutorial/590/objects/3/files/02-21.jpg"/>
          <p:cNvPicPr>
            <a:picLocks noChangeAspect="1" noChangeArrowheads="1"/>
          </p:cNvPicPr>
          <p:nvPr/>
        </p:nvPicPr>
        <p:blipFill>
          <a:blip r:embed="rId2" cstate="print"/>
          <a:srcRect/>
          <a:stretch>
            <a:fillRect/>
          </a:stretch>
        </p:blipFill>
        <p:spPr bwMode="auto">
          <a:xfrm>
            <a:off x="161493" y="2276872"/>
            <a:ext cx="3474403" cy="3224448"/>
          </a:xfrm>
          <a:prstGeom prst="rect">
            <a:avLst/>
          </a:prstGeom>
          <a:noFill/>
        </p:spPr>
      </p:pic>
      <p:pic>
        <p:nvPicPr>
          <p:cNvPr id="29700" name="Picture 4" descr="http://www.intuit.ru/EDI/21_09_14_1/1411247895-1178/tutorial/590/objects/3/files/02-22.jpg"/>
          <p:cNvPicPr>
            <a:picLocks noChangeAspect="1" noChangeArrowheads="1"/>
          </p:cNvPicPr>
          <p:nvPr/>
        </p:nvPicPr>
        <p:blipFill>
          <a:blip r:embed="rId3" cstate="print"/>
          <a:srcRect/>
          <a:stretch>
            <a:fillRect/>
          </a:stretch>
        </p:blipFill>
        <p:spPr bwMode="auto">
          <a:xfrm>
            <a:off x="4788024" y="1484784"/>
            <a:ext cx="3600400" cy="3718447"/>
          </a:xfrm>
          <a:prstGeom prst="rect">
            <a:avLst/>
          </a:prstGeom>
          <a:noFill/>
        </p:spPr>
      </p:pic>
      <p:sp>
        <p:nvSpPr>
          <p:cNvPr id="5" name="TextBox 4"/>
          <p:cNvSpPr txBox="1"/>
          <p:nvPr/>
        </p:nvSpPr>
        <p:spPr>
          <a:xfrm>
            <a:off x="3563888" y="5517232"/>
            <a:ext cx="5328592" cy="1384995"/>
          </a:xfrm>
          <a:prstGeom prst="rect">
            <a:avLst/>
          </a:prstGeom>
          <a:noFill/>
        </p:spPr>
        <p:txBody>
          <a:bodyPr wrap="square" rtlCol="0">
            <a:spAutoFit/>
          </a:bodyPr>
          <a:lstStyle/>
          <a:p>
            <a:r>
              <a:rPr lang="en-US" sz="2800" dirty="0" smtClean="0"/>
              <a:t>The function to process data and work with protected fields in defined rule</a:t>
            </a:r>
            <a:endParaRPr lang="ru-RU" sz="2800" dirty="0"/>
          </a:p>
        </p:txBody>
      </p:sp>
      <p:sp>
        <p:nvSpPr>
          <p:cNvPr id="6" name="TextBox 5"/>
          <p:cNvSpPr txBox="1"/>
          <p:nvPr/>
        </p:nvSpPr>
        <p:spPr>
          <a:xfrm>
            <a:off x="179512" y="1412776"/>
            <a:ext cx="3816424" cy="369332"/>
          </a:xfrm>
          <a:prstGeom prst="rect">
            <a:avLst/>
          </a:prstGeom>
          <a:noFill/>
        </p:spPr>
        <p:txBody>
          <a:bodyPr wrap="square" rtlCol="0">
            <a:spAutoFit/>
          </a:bodyPr>
          <a:lstStyle/>
          <a:p>
            <a:r>
              <a:rPr lang="en-US" dirty="0" smtClean="0"/>
              <a:t>Addition of two numbers</a:t>
            </a: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1700808"/>
            <a:ext cx="4608512" cy="1815882"/>
          </a:xfrm>
          <a:prstGeom prst="rect">
            <a:avLst/>
          </a:prstGeom>
          <a:noFill/>
        </p:spPr>
        <p:txBody>
          <a:bodyPr wrap="square" rtlCol="0">
            <a:spAutoFit/>
          </a:bodyPr>
          <a:lstStyle/>
          <a:p>
            <a:r>
              <a:rPr lang="en-US" sz="2800" dirty="0" smtClean="0"/>
              <a:t>void Say()</a:t>
            </a:r>
            <a:r>
              <a:rPr lang="ru-RU" sz="2800" dirty="0" smtClean="0"/>
              <a:t/>
            </a:r>
            <a:br>
              <a:rPr lang="ru-RU" sz="2800" dirty="0" smtClean="0"/>
            </a:br>
            <a:r>
              <a:rPr lang="en-US" sz="2800" dirty="0" smtClean="0"/>
              <a:t> { </a:t>
            </a:r>
            <a:r>
              <a:rPr lang="ru-RU" sz="2800" dirty="0" smtClean="0"/>
              <a:t/>
            </a:r>
            <a:br>
              <a:rPr lang="ru-RU" sz="2800" dirty="0" smtClean="0"/>
            </a:br>
            <a:r>
              <a:rPr lang="en-US" sz="2800" dirty="0" err="1" smtClean="0"/>
              <a:t>Console.WriteLine</a:t>
            </a:r>
            <a:r>
              <a:rPr lang="en-US" sz="2800" dirty="0" smtClean="0"/>
              <a:t>(“</a:t>
            </a:r>
            <a:r>
              <a:rPr lang="en-US" sz="2800" dirty="0" err="1" smtClean="0"/>
              <a:t>Myau</a:t>
            </a:r>
            <a:r>
              <a:rPr lang="en-US" sz="2800" dirty="0" smtClean="0"/>
              <a:t>"); </a:t>
            </a:r>
            <a:endParaRPr lang="ru-RU" sz="2800" dirty="0" smtClean="0"/>
          </a:p>
          <a:p>
            <a:r>
              <a:rPr lang="en-US" sz="2800" dirty="0" smtClean="0"/>
              <a:t>}</a:t>
            </a:r>
            <a:endParaRPr lang="ru-RU" sz="2800" dirty="0"/>
          </a:p>
        </p:txBody>
      </p:sp>
      <p:sp>
        <p:nvSpPr>
          <p:cNvPr id="4" name="TextBox 3"/>
          <p:cNvSpPr txBox="1"/>
          <p:nvPr/>
        </p:nvSpPr>
        <p:spPr>
          <a:xfrm>
            <a:off x="395536" y="5661248"/>
            <a:ext cx="5112568" cy="523220"/>
          </a:xfrm>
          <a:prstGeom prst="rect">
            <a:avLst/>
          </a:prstGeom>
          <a:noFill/>
        </p:spPr>
        <p:txBody>
          <a:bodyPr wrap="square" rtlCol="0">
            <a:spAutoFit/>
          </a:bodyPr>
          <a:lstStyle/>
          <a:p>
            <a:r>
              <a:rPr lang="en-US" sz="2800" dirty="0" err="1" smtClean="0"/>
              <a:t>Tom</a:t>
            </a:r>
            <a:r>
              <a:rPr lang="en-US" sz="2800" dirty="0" err="1" smtClean="0">
                <a:solidFill>
                  <a:srgbClr val="0070C0"/>
                </a:solidFill>
              </a:rPr>
              <a:t>.Say</a:t>
            </a:r>
            <a:r>
              <a:rPr lang="en-US" sz="2800" dirty="0" smtClean="0">
                <a:solidFill>
                  <a:srgbClr val="0070C0"/>
                </a:solidFill>
              </a:rPr>
              <a:t>()</a:t>
            </a:r>
            <a:endParaRPr lang="ru-RU" sz="2800" dirty="0">
              <a:solidFill>
                <a:srgbClr val="0070C0"/>
              </a:solidFill>
            </a:endParaRPr>
          </a:p>
        </p:txBody>
      </p:sp>
      <p:sp>
        <p:nvSpPr>
          <p:cNvPr id="5" name="TextBox 4"/>
          <p:cNvSpPr txBox="1"/>
          <p:nvPr/>
        </p:nvSpPr>
        <p:spPr>
          <a:xfrm>
            <a:off x="467544" y="5013176"/>
            <a:ext cx="5184576" cy="584775"/>
          </a:xfrm>
          <a:prstGeom prst="rect">
            <a:avLst/>
          </a:prstGeom>
          <a:noFill/>
        </p:spPr>
        <p:txBody>
          <a:bodyPr wrap="square" rtlCol="0">
            <a:spAutoFit/>
          </a:bodyPr>
          <a:lstStyle/>
          <a:p>
            <a:r>
              <a:rPr lang="en-US" sz="3200" dirty="0" smtClean="0"/>
              <a:t>Animal Tom=new Animal ();</a:t>
            </a:r>
            <a:endParaRPr lang="ru-RU" sz="3200" dirty="0"/>
          </a:p>
        </p:txBody>
      </p:sp>
      <p:sp>
        <p:nvSpPr>
          <p:cNvPr id="6" name="TextBox 5"/>
          <p:cNvSpPr txBox="1"/>
          <p:nvPr/>
        </p:nvSpPr>
        <p:spPr>
          <a:xfrm>
            <a:off x="251520" y="3573016"/>
            <a:ext cx="3240360" cy="830997"/>
          </a:xfrm>
          <a:prstGeom prst="rect">
            <a:avLst/>
          </a:prstGeom>
          <a:noFill/>
        </p:spPr>
        <p:txBody>
          <a:bodyPr wrap="square" rtlCol="0">
            <a:spAutoFit/>
          </a:bodyPr>
          <a:lstStyle/>
          <a:p>
            <a:r>
              <a:rPr lang="en-US" sz="4800" dirty="0" smtClean="0"/>
              <a:t>…</a:t>
            </a:r>
            <a:endParaRPr lang="ru-RU" sz="4800" dirty="0"/>
          </a:p>
        </p:txBody>
      </p:sp>
      <p:pic>
        <p:nvPicPr>
          <p:cNvPr id="30722" name="Picture 2" descr="http://im1-tub-ru.yandex.net/i?id=4b4440e8942cf20743e1ef03fc0fc5ad-84-144&amp;n=21"/>
          <p:cNvPicPr>
            <a:picLocks noChangeAspect="1" noChangeArrowheads="1"/>
          </p:cNvPicPr>
          <p:nvPr/>
        </p:nvPicPr>
        <p:blipFill>
          <a:blip r:embed="rId2" cstate="print"/>
          <a:srcRect/>
          <a:stretch>
            <a:fillRect/>
          </a:stretch>
        </p:blipFill>
        <p:spPr bwMode="auto">
          <a:xfrm>
            <a:off x="5596288" y="1988840"/>
            <a:ext cx="2789110" cy="252028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z="4400" dirty="0" err="1" smtClean="0"/>
              <a:t>.Net</a:t>
            </a:r>
            <a:r>
              <a:rPr lang="en-US" sz="4400" dirty="0" smtClean="0"/>
              <a:t> </a:t>
            </a:r>
            <a:endParaRPr lang="ru-RU" sz="4400" dirty="0"/>
          </a:p>
        </p:txBody>
      </p:sp>
      <p:pic>
        <p:nvPicPr>
          <p:cNvPr id="31746" name="Picture 2" descr="http://www.intuit.ru/EDI/21_09_14_1/1411247895-1178/tutorial/590/objects/5/files/03-01.jpg"/>
          <p:cNvPicPr>
            <a:picLocks noChangeAspect="1" noChangeArrowheads="1"/>
          </p:cNvPicPr>
          <p:nvPr/>
        </p:nvPicPr>
        <p:blipFill>
          <a:blip r:embed="rId2" cstate="print"/>
          <a:srcRect/>
          <a:stretch>
            <a:fillRect/>
          </a:stretch>
        </p:blipFill>
        <p:spPr bwMode="auto">
          <a:xfrm>
            <a:off x="755576" y="1196752"/>
            <a:ext cx="6740752" cy="4661159"/>
          </a:xfrm>
          <a:prstGeom prst="rect">
            <a:avLst/>
          </a:prstGeom>
          <a:noFill/>
        </p:spPr>
      </p:pic>
      <p:sp>
        <p:nvSpPr>
          <p:cNvPr id="4" name="TextBox 3"/>
          <p:cNvSpPr txBox="1"/>
          <p:nvPr/>
        </p:nvSpPr>
        <p:spPr>
          <a:xfrm>
            <a:off x="395536" y="5877272"/>
            <a:ext cx="8424936" cy="369332"/>
          </a:xfrm>
          <a:prstGeom prst="rect">
            <a:avLst/>
          </a:prstGeom>
          <a:noFill/>
        </p:spPr>
        <p:txBody>
          <a:bodyPr wrap="square" rtlCol="0">
            <a:spAutoFit/>
          </a:bodyPr>
          <a:lstStyle/>
          <a:p>
            <a:r>
              <a:rPr lang="en-US" dirty="0" smtClean="0"/>
              <a:t>Almost all necessary common classes and feature can be found in .NET library</a:t>
            </a:r>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467544" y="116632"/>
            <a:ext cx="8229600" cy="490066"/>
          </a:xfrm>
        </p:spPr>
        <p:txBody>
          <a:bodyPr>
            <a:normAutofit fontScale="90000"/>
          </a:bodyPr>
          <a:lstStyle/>
          <a:p>
            <a:pPr eaLnBrk="1" hangingPunct="1"/>
            <a:r>
              <a:rPr lang="en-US" altLang="ru-RU" dirty="0" smtClean="0">
                <a:solidFill>
                  <a:srgbClr val="0070C0"/>
                </a:solidFill>
              </a:rPr>
              <a:t>Class example</a:t>
            </a:r>
            <a:endParaRPr lang="ru-RU" altLang="ru-RU" dirty="0" smtClean="0">
              <a:solidFill>
                <a:srgbClr val="0070C0"/>
              </a:solidFill>
            </a:endParaRPr>
          </a:p>
        </p:txBody>
      </p:sp>
      <p:sp>
        <p:nvSpPr>
          <p:cNvPr id="13317" name="Rectangle 3"/>
          <p:cNvSpPr>
            <a:spLocks noGrp="1" noChangeArrowheads="1"/>
          </p:cNvSpPr>
          <p:nvPr>
            <p:ph type="body" idx="1"/>
          </p:nvPr>
        </p:nvSpPr>
        <p:spPr>
          <a:xfrm>
            <a:off x="179388" y="692150"/>
            <a:ext cx="4176712" cy="5976938"/>
          </a:xfrm>
          <a:noFill/>
          <a:ln>
            <a:solidFill>
              <a:schemeClr val="tx1"/>
            </a:solidFill>
            <a:miter lim="800000"/>
            <a:headEnd/>
            <a:tailEnd/>
          </a:ln>
        </p:spPr>
        <p:txBody>
          <a:bodyPr>
            <a:normAutofit lnSpcReduction="10000"/>
          </a:bodyPr>
          <a:lstStyle/>
          <a:p>
            <a:pPr eaLnBrk="1" hangingPunct="1">
              <a:lnSpc>
                <a:spcPct val="80000"/>
              </a:lnSpc>
              <a:buFont typeface="Wingdings" pitchFamily="2" charset="2"/>
              <a:buNone/>
            </a:pPr>
            <a:r>
              <a:rPr lang="en-US" altLang="ru-RU" sz="1600" dirty="0" smtClean="0"/>
              <a:t>class Monster {</a:t>
            </a:r>
          </a:p>
          <a:p>
            <a:pPr eaLnBrk="1" hangingPunct="1">
              <a:lnSpc>
                <a:spcPct val="80000"/>
              </a:lnSpc>
              <a:buFont typeface="Wingdings" pitchFamily="2" charset="2"/>
              <a:buNone/>
            </a:pPr>
            <a:r>
              <a:rPr lang="en-US" altLang="ru-RU" sz="1600" dirty="0" smtClean="0"/>
              <a:t>    public </a:t>
            </a:r>
            <a:r>
              <a:rPr lang="en-US" altLang="ru-RU" sz="1600" dirty="0" smtClean="0">
                <a:solidFill>
                  <a:schemeClr val="hlink"/>
                </a:solidFill>
              </a:rPr>
              <a:t>Monster</a:t>
            </a:r>
            <a:r>
              <a:rPr lang="en-US" altLang="ru-RU" sz="1600" dirty="0" smtClean="0"/>
              <a:t>()</a:t>
            </a:r>
            <a:r>
              <a:rPr lang="ru-RU" altLang="ru-RU" sz="1600" dirty="0" smtClean="0"/>
              <a:t>      </a:t>
            </a:r>
            <a:r>
              <a:rPr lang="en-US" altLang="ru-RU" sz="1600" dirty="0" smtClean="0"/>
              <a:t>// constructor</a:t>
            </a:r>
          </a:p>
          <a:p>
            <a:pPr eaLnBrk="1" hangingPunct="1">
              <a:lnSpc>
                <a:spcPct val="80000"/>
              </a:lnSpc>
              <a:buFont typeface="Wingdings" pitchFamily="2" charset="2"/>
              <a:buNone/>
            </a:pPr>
            <a:r>
              <a:rPr lang="en-US" altLang="ru-RU" sz="1600" dirty="0" smtClean="0"/>
              <a:t>    {</a:t>
            </a:r>
          </a:p>
          <a:p>
            <a:pPr eaLnBrk="1" hangingPunct="1">
              <a:lnSpc>
                <a:spcPct val="80000"/>
              </a:lnSpc>
              <a:buFont typeface="Wingdings" pitchFamily="2" charset="2"/>
              <a:buNone/>
            </a:pPr>
            <a:r>
              <a:rPr lang="en-US" altLang="ru-RU" sz="1600" dirty="0" smtClean="0"/>
              <a:t>            this.name  = "</a:t>
            </a:r>
            <a:r>
              <a:rPr lang="en-US" altLang="ru-RU" sz="1600" dirty="0" err="1" smtClean="0"/>
              <a:t>Noname</a:t>
            </a:r>
            <a:r>
              <a:rPr lang="en-US" altLang="ru-RU" sz="1600" dirty="0" smtClean="0"/>
              <a:t>";</a:t>
            </a:r>
          </a:p>
          <a:p>
            <a:pPr eaLnBrk="1" hangingPunct="1">
              <a:lnSpc>
                <a:spcPct val="80000"/>
              </a:lnSpc>
              <a:buFont typeface="Wingdings" pitchFamily="2" charset="2"/>
              <a:buNone/>
            </a:pPr>
            <a:r>
              <a:rPr lang="en-US" altLang="ru-RU" sz="1600" dirty="0" smtClean="0"/>
              <a:t>            </a:t>
            </a:r>
            <a:r>
              <a:rPr lang="en-US" altLang="ru-RU" sz="1600" dirty="0" err="1" smtClean="0"/>
              <a:t>this.health</a:t>
            </a:r>
            <a:r>
              <a:rPr lang="en-US" altLang="ru-RU" sz="1600" dirty="0" smtClean="0"/>
              <a:t> = 100;</a:t>
            </a:r>
          </a:p>
          <a:p>
            <a:pPr eaLnBrk="1" hangingPunct="1">
              <a:lnSpc>
                <a:spcPct val="80000"/>
              </a:lnSpc>
              <a:buFont typeface="Wingdings" pitchFamily="2" charset="2"/>
              <a:buNone/>
            </a:pPr>
            <a:r>
              <a:rPr lang="en-US" altLang="ru-RU" sz="1600" dirty="0" smtClean="0"/>
              <a:t>            </a:t>
            </a:r>
            <a:r>
              <a:rPr lang="en-US" altLang="ru-RU" sz="1600" dirty="0" err="1" smtClean="0"/>
              <a:t>this.ammo</a:t>
            </a:r>
            <a:r>
              <a:rPr lang="en-US" altLang="ru-RU" sz="1600" dirty="0" smtClean="0"/>
              <a:t> = 100;</a:t>
            </a:r>
          </a:p>
          <a:p>
            <a:pPr eaLnBrk="1" hangingPunct="1">
              <a:lnSpc>
                <a:spcPct val="80000"/>
              </a:lnSpc>
              <a:buFont typeface="Wingdings" pitchFamily="2" charset="2"/>
              <a:buNone/>
            </a:pPr>
            <a:r>
              <a:rPr lang="en-US" altLang="ru-RU" sz="1600" dirty="0" smtClean="0"/>
              <a:t>    }</a:t>
            </a:r>
          </a:p>
          <a:p>
            <a:pPr eaLnBrk="1" hangingPunct="1">
              <a:lnSpc>
                <a:spcPct val="80000"/>
              </a:lnSpc>
              <a:buFont typeface="Wingdings" pitchFamily="2" charset="2"/>
              <a:buNone/>
            </a:pPr>
            <a:r>
              <a:rPr lang="en-US" altLang="ru-RU" sz="1600" dirty="0" smtClean="0"/>
              <a:t>  public </a:t>
            </a:r>
            <a:r>
              <a:rPr lang="en-US" altLang="ru-RU" sz="1600" dirty="0" smtClean="0">
                <a:solidFill>
                  <a:schemeClr val="hlink"/>
                </a:solidFill>
              </a:rPr>
              <a:t>Monster</a:t>
            </a:r>
            <a:r>
              <a:rPr lang="en-US" altLang="ru-RU" sz="1600" dirty="0" smtClean="0"/>
              <a:t>( string name ) : this()</a:t>
            </a:r>
          </a:p>
          <a:p>
            <a:pPr eaLnBrk="1" hangingPunct="1">
              <a:lnSpc>
                <a:spcPct val="80000"/>
              </a:lnSpc>
              <a:buFont typeface="Wingdings" pitchFamily="2" charset="2"/>
              <a:buNone/>
            </a:pPr>
            <a:r>
              <a:rPr lang="en-US" altLang="ru-RU" sz="1600" dirty="0" smtClean="0"/>
              <a:t>    {</a:t>
            </a:r>
          </a:p>
          <a:p>
            <a:pPr eaLnBrk="1" hangingPunct="1">
              <a:lnSpc>
                <a:spcPct val="80000"/>
              </a:lnSpc>
              <a:buFont typeface="Wingdings" pitchFamily="2" charset="2"/>
              <a:buNone/>
            </a:pPr>
            <a:r>
              <a:rPr lang="en-US" altLang="ru-RU" sz="1600" dirty="0" smtClean="0"/>
              <a:t>            this.name = name;</a:t>
            </a:r>
          </a:p>
          <a:p>
            <a:pPr eaLnBrk="1" hangingPunct="1">
              <a:lnSpc>
                <a:spcPct val="80000"/>
              </a:lnSpc>
              <a:buFont typeface="Wingdings" pitchFamily="2" charset="2"/>
              <a:buNone/>
            </a:pPr>
            <a:r>
              <a:rPr lang="en-US" altLang="ru-RU" sz="1600" dirty="0" smtClean="0"/>
              <a:t>     }</a:t>
            </a:r>
          </a:p>
          <a:p>
            <a:pPr eaLnBrk="1" hangingPunct="1">
              <a:lnSpc>
                <a:spcPct val="80000"/>
              </a:lnSpc>
              <a:buFont typeface="Wingdings" pitchFamily="2" charset="2"/>
              <a:buNone/>
            </a:pPr>
            <a:r>
              <a:rPr lang="en-US" altLang="ru-RU" sz="1600" dirty="0" smtClean="0"/>
              <a:t>  public </a:t>
            </a:r>
            <a:r>
              <a:rPr lang="en-US" altLang="ru-RU" sz="1600" dirty="0" smtClean="0">
                <a:solidFill>
                  <a:schemeClr val="hlink"/>
                </a:solidFill>
              </a:rPr>
              <a:t>Monster</a:t>
            </a:r>
            <a:r>
              <a:rPr lang="en-US" altLang="ru-RU" sz="1600" dirty="0" smtClean="0"/>
              <a:t>( </a:t>
            </a:r>
            <a:r>
              <a:rPr lang="en-US" altLang="ru-RU" sz="1600" dirty="0" err="1" smtClean="0"/>
              <a:t>int</a:t>
            </a:r>
            <a:r>
              <a:rPr lang="en-US" altLang="ru-RU" sz="1600" dirty="0" smtClean="0"/>
              <a:t> health, </a:t>
            </a:r>
            <a:r>
              <a:rPr lang="en-US" altLang="ru-RU" sz="1600" dirty="0" err="1" smtClean="0"/>
              <a:t>int</a:t>
            </a:r>
            <a:r>
              <a:rPr lang="en-US" altLang="ru-RU" sz="1600" dirty="0" smtClean="0"/>
              <a:t> ammo, string name )</a:t>
            </a:r>
          </a:p>
          <a:p>
            <a:pPr eaLnBrk="1" hangingPunct="1">
              <a:lnSpc>
                <a:spcPct val="80000"/>
              </a:lnSpc>
              <a:buFont typeface="Wingdings" pitchFamily="2" charset="2"/>
              <a:buNone/>
            </a:pPr>
            <a:r>
              <a:rPr lang="en-US" altLang="ru-RU" sz="1600" dirty="0" smtClean="0"/>
              <a:t>     {</a:t>
            </a:r>
          </a:p>
          <a:p>
            <a:pPr eaLnBrk="1" hangingPunct="1">
              <a:lnSpc>
                <a:spcPct val="80000"/>
              </a:lnSpc>
              <a:buFont typeface="Wingdings" pitchFamily="2" charset="2"/>
              <a:buNone/>
            </a:pPr>
            <a:r>
              <a:rPr lang="en-US" altLang="ru-RU" sz="1600" dirty="0" smtClean="0"/>
              <a:t>            this.name  = name;</a:t>
            </a:r>
          </a:p>
          <a:p>
            <a:pPr eaLnBrk="1" hangingPunct="1">
              <a:lnSpc>
                <a:spcPct val="80000"/>
              </a:lnSpc>
              <a:buFont typeface="Wingdings" pitchFamily="2" charset="2"/>
              <a:buNone/>
            </a:pPr>
            <a:r>
              <a:rPr lang="en-US" altLang="ru-RU" sz="1600" dirty="0" smtClean="0"/>
              <a:t>            </a:t>
            </a:r>
            <a:r>
              <a:rPr lang="en-US" altLang="ru-RU" sz="1600" dirty="0" err="1" smtClean="0"/>
              <a:t>this.health</a:t>
            </a:r>
            <a:r>
              <a:rPr lang="en-US" altLang="ru-RU" sz="1600" dirty="0" smtClean="0"/>
              <a:t> = health;</a:t>
            </a:r>
          </a:p>
          <a:p>
            <a:pPr eaLnBrk="1" hangingPunct="1">
              <a:lnSpc>
                <a:spcPct val="80000"/>
              </a:lnSpc>
              <a:buFont typeface="Wingdings" pitchFamily="2" charset="2"/>
              <a:buNone/>
            </a:pPr>
            <a:r>
              <a:rPr lang="en-US" altLang="ru-RU" sz="1600" dirty="0" smtClean="0"/>
              <a:t>            </a:t>
            </a:r>
            <a:r>
              <a:rPr lang="en-US" altLang="ru-RU" sz="1600" dirty="0" err="1" smtClean="0"/>
              <a:t>this.ammo</a:t>
            </a:r>
            <a:r>
              <a:rPr lang="en-US" altLang="ru-RU" sz="1600" dirty="0" smtClean="0"/>
              <a:t> = ammo;</a:t>
            </a:r>
          </a:p>
          <a:p>
            <a:pPr eaLnBrk="1" hangingPunct="1">
              <a:lnSpc>
                <a:spcPct val="80000"/>
              </a:lnSpc>
              <a:buFont typeface="Wingdings" pitchFamily="2" charset="2"/>
              <a:buNone/>
            </a:pPr>
            <a:r>
              <a:rPr lang="en-US" altLang="ru-RU" sz="1600" dirty="0" smtClean="0"/>
              <a:t>     }</a:t>
            </a:r>
          </a:p>
          <a:p>
            <a:pPr eaLnBrk="1" hangingPunct="1">
              <a:lnSpc>
                <a:spcPct val="80000"/>
              </a:lnSpc>
              <a:buFont typeface="Wingdings" pitchFamily="2" charset="2"/>
              <a:buNone/>
            </a:pPr>
            <a:r>
              <a:rPr lang="en-US" altLang="ru-RU" sz="1600" dirty="0" smtClean="0"/>
              <a:t>  public </a:t>
            </a:r>
            <a:r>
              <a:rPr lang="en-US" altLang="ru-RU" sz="1600" dirty="0" err="1" smtClean="0"/>
              <a:t>int</a:t>
            </a:r>
            <a:r>
              <a:rPr lang="en-US" altLang="ru-RU" sz="1600" dirty="0" smtClean="0"/>
              <a:t> </a:t>
            </a:r>
            <a:r>
              <a:rPr lang="en-US" altLang="ru-RU" sz="1600" dirty="0" err="1" smtClean="0"/>
              <a:t>GetName</a:t>
            </a:r>
            <a:r>
              <a:rPr lang="en-US" altLang="ru-RU" sz="1600" dirty="0" smtClean="0"/>
              <a:t>()</a:t>
            </a:r>
            <a:r>
              <a:rPr lang="ru-RU" altLang="ru-RU" sz="1600" dirty="0" smtClean="0"/>
              <a:t>        </a:t>
            </a:r>
            <a:r>
              <a:rPr lang="en-US" altLang="ru-RU" sz="1600" dirty="0" smtClean="0"/>
              <a:t>  // method</a:t>
            </a:r>
          </a:p>
          <a:p>
            <a:pPr eaLnBrk="1" hangingPunct="1">
              <a:lnSpc>
                <a:spcPct val="80000"/>
              </a:lnSpc>
              <a:buFont typeface="Wingdings" pitchFamily="2" charset="2"/>
              <a:buNone/>
            </a:pPr>
            <a:r>
              <a:rPr lang="en-US" altLang="ru-RU" sz="1600" dirty="0" smtClean="0"/>
              <a:t>    {  return name;   }</a:t>
            </a:r>
          </a:p>
          <a:p>
            <a:pPr>
              <a:lnSpc>
                <a:spcPct val="80000"/>
              </a:lnSpc>
              <a:buNone/>
            </a:pPr>
            <a:r>
              <a:rPr lang="en-US" altLang="ru-RU" sz="1600" dirty="0" smtClean="0"/>
              <a:t>  public </a:t>
            </a:r>
            <a:r>
              <a:rPr lang="en-US" altLang="ru-RU" sz="1600" dirty="0" err="1" smtClean="0"/>
              <a:t>int</a:t>
            </a:r>
            <a:r>
              <a:rPr lang="en-US" altLang="ru-RU" sz="1600" dirty="0" smtClean="0"/>
              <a:t> </a:t>
            </a:r>
            <a:r>
              <a:rPr lang="en-US" altLang="ru-RU" sz="1600" dirty="0" err="1" smtClean="0"/>
              <a:t>GetAmmo</a:t>
            </a:r>
            <a:r>
              <a:rPr lang="en-US" altLang="ru-RU" sz="1600" dirty="0" smtClean="0"/>
              <a:t>() </a:t>
            </a:r>
            <a:r>
              <a:rPr lang="ru-RU" altLang="ru-RU" sz="1600" dirty="0" smtClean="0"/>
              <a:t>       </a:t>
            </a:r>
            <a:r>
              <a:rPr lang="en-US" altLang="ru-RU" sz="1600" dirty="0" smtClean="0"/>
              <a:t>// </a:t>
            </a:r>
            <a:r>
              <a:rPr lang="en-US" altLang="ru-RU" sz="1600" dirty="0"/>
              <a:t>method</a:t>
            </a:r>
            <a:endParaRPr lang="en-US" altLang="ru-RU" sz="1600" dirty="0" smtClean="0"/>
          </a:p>
          <a:p>
            <a:pPr eaLnBrk="1" hangingPunct="1">
              <a:lnSpc>
                <a:spcPct val="80000"/>
              </a:lnSpc>
              <a:buFont typeface="Wingdings" pitchFamily="2" charset="2"/>
              <a:buNone/>
            </a:pPr>
            <a:r>
              <a:rPr lang="en-US" altLang="ru-RU" sz="1600" dirty="0" smtClean="0"/>
              <a:t>     {  return ammo;}</a:t>
            </a:r>
          </a:p>
          <a:p>
            <a:pPr eaLnBrk="1" hangingPunct="1">
              <a:lnSpc>
                <a:spcPct val="80000"/>
              </a:lnSpc>
              <a:buFont typeface="Wingdings" pitchFamily="2" charset="2"/>
              <a:buNone/>
            </a:pPr>
            <a:r>
              <a:rPr lang="en-US" altLang="ru-RU" sz="1600" dirty="0" smtClean="0"/>
              <a:t>       </a:t>
            </a:r>
          </a:p>
        </p:txBody>
      </p:sp>
      <p:sp>
        <p:nvSpPr>
          <p:cNvPr id="13318" name="Rectangle 4"/>
          <p:cNvSpPr>
            <a:spLocks noChangeArrowheads="1"/>
          </p:cNvSpPr>
          <p:nvPr/>
        </p:nvSpPr>
        <p:spPr bwMode="auto">
          <a:xfrm>
            <a:off x="4499992" y="692944"/>
            <a:ext cx="4464050" cy="5975350"/>
          </a:xfrm>
          <a:prstGeom prst="rect">
            <a:avLst/>
          </a:prstGeom>
          <a:noFill/>
          <a:ln w="9525">
            <a:solidFill>
              <a:schemeClr val="tx1"/>
            </a:solidFill>
            <a:miter lim="800000"/>
            <a:headEnd/>
            <a:tailEnd/>
          </a:ln>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20000"/>
              </a:spcBef>
              <a:spcAft>
                <a:spcPct val="10000"/>
              </a:spcAft>
              <a:buClr>
                <a:schemeClr val="folHlink"/>
              </a:buClr>
              <a:buSzPct val="75000"/>
              <a:buFont typeface="Wingdings" pitchFamily="2" charset="2"/>
              <a:buNone/>
            </a:pPr>
            <a:r>
              <a:rPr lang="en-US" altLang="ru-RU" sz="1600" dirty="0">
                <a:latin typeface="Verdana" pitchFamily="34" charset="0"/>
              </a:rPr>
              <a:t>public </a:t>
            </a:r>
            <a:r>
              <a:rPr lang="en-US" altLang="ru-RU" sz="1600" dirty="0" err="1">
                <a:latin typeface="Verdana" pitchFamily="34" charset="0"/>
              </a:rPr>
              <a:t>int</a:t>
            </a:r>
            <a:r>
              <a:rPr lang="en-US" altLang="ru-RU" sz="1600" dirty="0">
                <a:latin typeface="Verdana" pitchFamily="34" charset="0"/>
              </a:rPr>
              <a:t> </a:t>
            </a:r>
            <a:r>
              <a:rPr lang="en-US" altLang="ru-RU" sz="1600" dirty="0">
                <a:solidFill>
                  <a:srgbClr val="006600"/>
                </a:solidFill>
                <a:latin typeface="Verdana" pitchFamily="34" charset="0"/>
              </a:rPr>
              <a:t>Health</a:t>
            </a:r>
            <a:r>
              <a:rPr lang="en-US" altLang="ru-RU" sz="1600" dirty="0">
                <a:latin typeface="Verdana" pitchFamily="34" charset="0"/>
              </a:rPr>
              <a:t> {                // </a:t>
            </a:r>
            <a:r>
              <a:rPr lang="en-US" altLang="ru-RU" sz="1600" dirty="0" smtClean="0">
                <a:latin typeface="Verdana" pitchFamily="34" charset="0"/>
              </a:rPr>
              <a:t>property</a:t>
            </a:r>
            <a:endParaRPr lang="en-US" altLang="ru-RU" sz="1600" dirty="0">
              <a:latin typeface="Verdana" pitchFamily="34" charset="0"/>
            </a:endParaRPr>
          </a:p>
          <a:p>
            <a:pPr eaLnBrk="1" hangingPunct="1">
              <a:lnSpc>
                <a:spcPct val="80000"/>
              </a:lnSpc>
              <a:spcBef>
                <a:spcPct val="20000"/>
              </a:spcBef>
              <a:spcAft>
                <a:spcPct val="10000"/>
              </a:spcAft>
              <a:buClr>
                <a:schemeClr val="folHlink"/>
              </a:buClr>
              <a:buSzPct val="75000"/>
              <a:buFont typeface="Wingdings" pitchFamily="2" charset="2"/>
              <a:buNone/>
            </a:pPr>
            <a:r>
              <a:rPr lang="en-US" altLang="ru-RU" sz="1600" dirty="0">
                <a:latin typeface="Verdana" pitchFamily="34" charset="0"/>
              </a:rPr>
              <a:t>   </a:t>
            </a:r>
            <a:r>
              <a:rPr lang="en-US" altLang="ru-RU" sz="1600" dirty="0">
                <a:solidFill>
                  <a:srgbClr val="006600"/>
                </a:solidFill>
                <a:latin typeface="Verdana" pitchFamily="34" charset="0"/>
              </a:rPr>
              <a:t>get</a:t>
            </a:r>
            <a:r>
              <a:rPr lang="en-US" altLang="ru-RU" sz="1600" dirty="0">
                <a:latin typeface="Verdana" pitchFamily="34" charset="0"/>
              </a:rPr>
              <a:t> { return health;  }</a:t>
            </a:r>
          </a:p>
          <a:p>
            <a:pPr eaLnBrk="1" hangingPunct="1">
              <a:lnSpc>
                <a:spcPct val="80000"/>
              </a:lnSpc>
              <a:spcBef>
                <a:spcPct val="20000"/>
              </a:spcBef>
              <a:spcAft>
                <a:spcPct val="10000"/>
              </a:spcAft>
              <a:buClr>
                <a:schemeClr val="folHlink"/>
              </a:buClr>
              <a:buSzPct val="75000"/>
              <a:buFont typeface="Wingdings" pitchFamily="2" charset="2"/>
              <a:buNone/>
            </a:pPr>
            <a:r>
              <a:rPr lang="en-US" altLang="ru-RU" sz="1600" dirty="0">
                <a:latin typeface="Verdana" pitchFamily="34" charset="0"/>
              </a:rPr>
              <a:t>   </a:t>
            </a:r>
            <a:r>
              <a:rPr lang="en-US" altLang="ru-RU" sz="1600" dirty="0">
                <a:solidFill>
                  <a:srgbClr val="006600"/>
                </a:solidFill>
                <a:latin typeface="Verdana" pitchFamily="34" charset="0"/>
              </a:rPr>
              <a:t>set</a:t>
            </a:r>
            <a:r>
              <a:rPr lang="en-US" altLang="ru-RU" sz="1600" dirty="0">
                <a:latin typeface="Verdana" pitchFamily="34" charset="0"/>
              </a:rPr>
              <a:t> { if (value &gt; 0) health = value;</a:t>
            </a:r>
          </a:p>
          <a:p>
            <a:pPr eaLnBrk="1" hangingPunct="1">
              <a:lnSpc>
                <a:spcPct val="80000"/>
              </a:lnSpc>
              <a:spcBef>
                <a:spcPct val="20000"/>
              </a:spcBef>
              <a:spcAft>
                <a:spcPct val="10000"/>
              </a:spcAft>
              <a:buClr>
                <a:schemeClr val="folHlink"/>
              </a:buClr>
              <a:buSzPct val="75000"/>
              <a:buFont typeface="Wingdings" pitchFamily="2" charset="2"/>
              <a:buNone/>
            </a:pPr>
            <a:r>
              <a:rPr lang="en-US" altLang="ru-RU" sz="1600" dirty="0">
                <a:latin typeface="Verdana" pitchFamily="34" charset="0"/>
              </a:rPr>
              <a:t>           else           health = 0;</a:t>
            </a:r>
          </a:p>
          <a:p>
            <a:pPr eaLnBrk="1" hangingPunct="1">
              <a:lnSpc>
                <a:spcPct val="80000"/>
              </a:lnSpc>
              <a:spcBef>
                <a:spcPct val="20000"/>
              </a:spcBef>
              <a:spcAft>
                <a:spcPct val="10000"/>
              </a:spcAft>
              <a:buClr>
                <a:schemeClr val="folHlink"/>
              </a:buClr>
              <a:buSzPct val="75000"/>
              <a:buFont typeface="Wingdings" pitchFamily="2" charset="2"/>
              <a:buNone/>
            </a:pPr>
            <a:r>
              <a:rPr lang="en-US" altLang="ru-RU" sz="1600" dirty="0">
                <a:latin typeface="Verdana" pitchFamily="34" charset="0"/>
              </a:rPr>
              <a:t>          }</a:t>
            </a:r>
          </a:p>
          <a:p>
            <a:pPr eaLnBrk="1" hangingPunct="1">
              <a:lnSpc>
                <a:spcPct val="80000"/>
              </a:lnSpc>
              <a:spcBef>
                <a:spcPct val="20000"/>
              </a:spcBef>
              <a:spcAft>
                <a:spcPct val="10000"/>
              </a:spcAft>
              <a:buClr>
                <a:schemeClr val="folHlink"/>
              </a:buClr>
              <a:buSzPct val="75000"/>
              <a:buFont typeface="Wingdings" pitchFamily="2" charset="2"/>
              <a:buNone/>
            </a:pPr>
            <a:r>
              <a:rPr lang="en-US" altLang="ru-RU" sz="1600" dirty="0">
                <a:latin typeface="Verdana" pitchFamily="34" charset="0"/>
              </a:rPr>
              <a:t> }</a:t>
            </a:r>
          </a:p>
          <a:p>
            <a:pPr eaLnBrk="1" hangingPunct="1">
              <a:lnSpc>
                <a:spcPct val="80000"/>
              </a:lnSpc>
              <a:spcBef>
                <a:spcPct val="20000"/>
              </a:spcBef>
              <a:spcAft>
                <a:spcPct val="10000"/>
              </a:spcAft>
              <a:buClr>
                <a:schemeClr val="folHlink"/>
              </a:buClr>
              <a:buSzPct val="75000"/>
              <a:buFont typeface="Wingdings" pitchFamily="2" charset="2"/>
              <a:buNone/>
            </a:pPr>
            <a:endParaRPr lang="ru-RU" altLang="ru-RU" sz="1600" dirty="0">
              <a:latin typeface="Verdana" pitchFamily="34" charset="0"/>
            </a:endParaRPr>
          </a:p>
          <a:p>
            <a:pPr eaLnBrk="1" hangingPunct="1">
              <a:lnSpc>
                <a:spcPct val="80000"/>
              </a:lnSpc>
              <a:spcBef>
                <a:spcPct val="20000"/>
              </a:spcBef>
              <a:spcAft>
                <a:spcPct val="10000"/>
              </a:spcAft>
              <a:buClr>
                <a:schemeClr val="folHlink"/>
              </a:buClr>
              <a:buSzPct val="75000"/>
              <a:buFont typeface="Wingdings" pitchFamily="2" charset="2"/>
              <a:buNone/>
            </a:pPr>
            <a:r>
              <a:rPr lang="en-US" altLang="ru-RU" sz="1600" dirty="0">
                <a:latin typeface="Verdana" pitchFamily="34" charset="0"/>
              </a:rPr>
              <a:t> public void Passport()</a:t>
            </a:r>
            <a:r>
              <a:rPr lang="ru-RU" altLang="ru-RU" sz="1600" dirty="0">
                <a:latin typeface="Verdana" pitchFamily="34" charset="0"/>
              </a:rPr>
              <a:t>               </a:t>
            </a:r>
            <a:r>
              <a:rPr lang="en-US" altLang="ru-RU" sz="1600" dirty="0">
                <a:latin typeface="Verdana" pitchFamily="34" charset="0"/>
              </a:rPr>
              <a:t>// </a:t>
            </a:r>
            <a:r>
              <a:rPr lang="en-US" altLang="ru-RU" sz="1600" dirty="0" smtClean="0">
                <a:latin typeface="Verdana" pitchFamily="34" charset="0"/>
              </a:rPr>
              <a:t>method</a:t>
            </a:r>
            <a:endParaRPr lang="en-US" altLang="ru-RU" sz="1600" dirty="0">
              <a:latin typeface="Verdana" pitchFamily="34" charset="0"/>
            </a:endParaRPr>
          </a:p>
          <a:p>
            <a:pPr eaLnBrk="1" hangingPunct="1">
              <a:lnSpc>
                <a:spcPct val="80000"/>
              </a:lnSpc>
              <a:spcBef>
                <a:spcPct val="20000"/>
              </a:spcBef>
              <a:spcAft>
                <a:spcPct val="10000"/>
              </a:spcAft>
              <a:buClr>
                <a:schemeClr val="folHlink"/>
              </a:buClr>
              <a:buSzPct val="75000"/>
              <a:buFont typeface="Wingdings" pitchFamily="2" charset="2"/>
              <a:buNone/>
            </a:pPr>
            <a:r>
              <a:rPr lang="en-US" altLang="ru-RU" sz="1600" dirty="0">
                <a:latin typeface="Verdana" pitchFamily="34" charset="0"/>
              </a:rPr>
              <a:t>     {   </a:t>
            </a:r>
            <a:r>
              <a:rPr lang="en-US" altLang="ru-RU" sz="1600" dirty="0" err="1">
                <a:latin typeface="Verdana" pitchFamily="34" charset="0"/>
              </a:rPr>
              <a:t>Console.WriteLine</a:t>
            </a:r>
            <a:r>
              <a:rPr lang="en-US" altLang="ru-RU" sz="1600" dirty="0">
                <a:latin typeface="Verdana" pitchFamily="34" charset="0"/>
              </a:rPr>
              <a:t>( </a:t>
            </a:r>
            <a:endParaRPr lang="ru-RU" altLang="ru-RU" sz="1600" dirty="0">
              <a:latin typeface="Verdana" pitchFamily="34" charset="0"/>
            </a:endParaRPr>
          </a:p>
          <a:p>
            <a:pPr eaLnBrk="1" hangingPunct="1">
              <a:lnSpc>
                <a:spcPct val="80000"/>
              </a:lnSpc>
              <a:spcBef>
                <a:spcPct val="20000"/>
              </a:spcBef>
              <a:spcAft>
                <a:spcPct val="10000"/>
              </a:spcAft>
              <a:buClr>
                <a:schemeClr val="folHlink"/>
              </a:buClr>
              <a:buSzPct val="75000"/>
              <a:buFont typeface="Wingdings" pitchFamily="2" charset="2"/>
              <a:buNone/>
            </a:pPr>
            <a:r>
              <a:rPr lang="ru-RU" altLang="ru-RU" sz="1600" dirty="0">
                <a:latin typeface="Verdana" pitchFamily="34" charset="0"/>
              </a:rPr>
              <a:t>  </a:t>
            </a:r>
            <a:r>
              <a:rPr lang="en-US" altLang="ru-RU" sz="1600" dirty="0">
                <a:latin typeface="Verdana" pitchFamily="34" charset="0"/>
              </a:rPr>
              <a:t>"Monster {0} \t health = {1} </a:t>
            </a:r>
            <a:r>
              <a:rPr lang="ru-RU" altLang="ru-RU" sz="1600" dirty="0">
                <a:latin typeface="Verdana" pitchFamily="34" charset="0"/>
              </a:rPr>
              <a:t>\</a:t>
            </a:r>
          </a:p>
          <a:p>
            <a:pPr eaLnBrk="1" hangingPunct="1">
              <a:lnSpc>
                <a:spcPct val="80000"/>
              </a:lnSpc>
              <a:spcBef>
                <a:spcPct val="20000"/>
              </a:spcBef>
              <a:spcAft>
                <a:spcPct val="10000"/>
              </a:spcAft>
              <a:buClr>
                <a:schemeClr val="folHlink"/>
              </a:buClr>
              <a:buSzPct val="75000"/>
              <a:buFont typeface="Wingdings" pitchFamily="2" charset="2"/>
              <a:buNone/>
            </a:pPr>
            <a:r>
              <a:rPr lang="ru-RU" altLang="ru-RU" sz="1600" dirty="0">
                <a:latin typeface="Verdana" pitchFamily="34" charset="0"/>
              </a:rPr>
              <a:t>    </a:t>
            </a:r>
            <a:r>
              <a:rPr lang="en-US" altLang="ru-RU" sz="1600" dirty="0">
                <a:latin typeface="Verdana" pitchFamily="34" charset="0"/>
              </a:rPr>
              <a:t>ammo = {2}", name, health, ammo );</a:t>
            </a:r>
          </a:p>
          <a:p>
            <a:pPr eaLnBrk="1" hangingPunct="1">
              <a:lnSpc>
                <a:spcPct val="80000"/>
              </a:lnSpc>
              <a:spcBef>
                <a:spcPct val="20000"/>
              </a:spcBef>
              <a:spcAft>
                <a:spcPct val="10000"/>
              </a:spcAft>
              <a:buClr>
                <a:schemeClr val="folHlink"/>
              </a:buClr>
              <a:buSzPct val="75000"/>
              <a:buFont typeface="Wingdings" pitchFamily="2" charset="2"/>
              <a:buNone/>
            </a:pPr>
            <a:r>
              <a:rPr lang="en-US" altLang="ru-RU" sz="1600" dirty="0">
                <a:latin typeface="Verdana" pitchFamily="34" charset="0"/>
              </a:rPr>
              <a:t>      }</a:t>
            </a:r>
          </a:p>
          <a:p>
            <a:pPr eaLnBrk="1" hangingPunct="1">
              <a:lnSpc>
                <a:spcPct val="80000"/>
              </a:lnSpc>
              <a:spcBef>
                <a:spcPct val="20000"/>
              </a:spcBef>
              <a:spcAft>
                <a:spcPct val="10000"/>
              </a:spcAft>
              <a:buClr>
                <a:schemeClr val="folHlink"/>
              </a:buClr>
              <a:buSzPct val="75000"/>
              <a:buFont typeface="Wingdings" pitchFamily="2" charset="2"/>
              <a:buNone/>
            </a:pPr>
            <a:endParaRPr lang="en-US" altLang="ru-RU" sz="1600" dirty="0">
              <a:latin typeface="Verdana" pitchFamily="34" charset="0"/>
            </a:endParaRPr>
          </a:p>
          <a:p>
            <a:pPr eaLnBrk="1" hangingPunct="1">
              <a:lnSpc>
                <a:spcPct val="80000"/>
              </a:lnSpc>
              <a:spcBef>
                <a:spcPct val="20000"/>
              </a:spcBef>
              <a:spcAft>
                <a:spcPct val="10000"/>
              </a:spcAft>
              <a:buClr>
                <a:schemeClr val="folHlink"/>
              </a:buClr>
              <a:buSzPct val="75000"/>
              <a:buFont typeface="Wingdings" pitchFamily="2" charset="2"/>
              <a:buNone/>
            </a:pPr>
            <a:r>
              <a:rPr lang="en-US" altLang="ru-RU" sz="1600" dirty="0">
                <a:latin typeface="Verdana" pitchFamily="34" charset="0"/>
              </a:rPr>
              <a:t>public </a:t>
            </a:r>
            <a:r>
              <a:rPr lang="en-US" altLang="ru-RU" sz="1600" dirty="0">
                <a:solidFill>
                  <a:schemeClr val="folHlink"/>
                </a:solidFill>
                <a:latin typeface="Verdana" pitchFamily="34" charset="0"/>
              </a:rPr>
              <a:t>override</a:t>
            </a:r>
            <a:r>
              <a:rPr lang="en-US" altLang="ru-RU" sz="1600" dirty="0">
                <a:latin typeface="Verdana" pitchFamily="34" charset="0"/>
              </a:rPr>
              <a:t> string </a:t>
            </a:r>
            <a:r>
              <a:rPr lang="en-US" altLang="ru-RU" sz="1600" dirty="0" err="1">
                <a:latin typeface="Verdana" pitchFamily="34" charset="0"/>
              </a:rPr>
              <a:t>ToString</a:t>
            </a:r>
            <a:r>
              <a:rPr lang="en-US" altLang="ru-RU" sz="1600" dirty="0">
                <a:latin typeface="Verdana" pitchFamily="34" charset="0"/>
              </a:rPr>
              <a:t>(){</a:t>
            </a:r>
          </a:p>
          <a:p>
            <a:pPr eaLnBrk="1" hangingPunct="1">
              <a:lnSpc>
                <a:spcPct val="80000"/>
              </a:lnSpc>
              <a:spcBef>
                <a:spcPct val="20000"/>
              </a:spcBef>
              <a:spcAft>
                <a:spcPct val="10000"/>
              </a:spcAft>
              <a:buClr>
                <a:schemeClr val="folHlink"/>
              </a:buClr>
              <a:buSzPct val="75000"/>
              <a:buFont typeface="Wingdings" pitchFamily="2" charset="2"/>
              <a:buNone/>
            </a:pPr>
            <a:r>
              <a:rPr lang="en-US" altLang="ru-RU" sz="1600" dirty="0">
                <a:latin typeface="Verdana" pitchFamily="34" charset="0"/>
              </a:rPr>
              <a:t>	string </a:t>
            </a:r>
            <a:r>
              <a:rPr lang="en-US" altLang="ru-RU" sz="1600" dirty="0" err="1">
                <a:latin typeface="Verdana" pitchFamily="34" charset="0"/>
              </a:rPr>
              <a:t>buf</a:t>
            </a:r>
            <a:r>
              <a:rPr lang="en-US" altLang="ru-RU" sz="1600" dirty="0">
                <a:latin typeface="Verdana" pitchFamily="34" charset="0"/>
              </a:rPr>
              <a:t> = </a:t>
            </a:r>
            <a:r>
              <a:rPr lang="en-US" altLang="ru-RU" sz="1600" dirty="0" err="1">
                <a:latin typeface="Verdana" pitchFamily="34" charset="0"/>
              </a:rPr>
              <a:t>string.Format</a:t>
            </a:r>
            <a:r>
              <a:rPr lang="en-US" altLang="ru-RU" sz="1600" dirty="0">
                <a:latin typeface="Verdana" pitchFamily="34" charset="0"/>
              </a:rPr>
              <a:t>(</a:t>
            </a:r>
          </a:p>
          <a:p>
            <a:pPr eaLnBrk="1" hangingPunct="1">
              <a:lnSpc>
                <a:spcPct val="80000"/>
              </a:lnSpc>
              <a:spcBef>
                <a:spcPct val="20000"/>
              </a:spcBef>
              <a:spcAft>
                <a:spcPct val="10000"/>
              </a:spcAft>
              <a:buClr>
                <a:schemeClr val="folHlink"/>
              </a:buClr>
              <a:buSzPct val="75000"/>
              <a:buFont typeface="Wingdings" pitchFamily="2" charset="2"/>
              <a:buNone/>
            </a:pPr>
            <a:r>
              <a:rPr lang="en-US" altLang="ru-RU" sz="1600" dirty="0">
                <a:latin typeface="Verdana" pitchFamily="34" charset="0"/>
              </a:rPr>
              <a:t>       "Monster {0} \t health = {1} \</a:t>
            </a:r>
          </a:p>
          <a:p>
            <a:pPr eaLnBrk="1" hangingPunct="1">
              <a:lnSpc>
                <a:spcPct val="80000"/>
              </a:lnSpc>
              <a:spcBef>
                <a:spcPct val="20000"/>
              </a:spcBef>
              <a:spcAft>
                <a:spcPct val="10000"/>
              </a:spcAft>
              <a:buClr>
                <a:schemeClr val="folHlink"/>
              </a:buClr>
              <a:buSzPct val="75000"/>
              <a:buFont typeface="Wingdings" pitchFamily="2" charset="2"/>
              <a:buNone/>
            </a:pPr>
            <a:r>
              <a:rPr lang="en-US" altLang="ru-RU" sz="1600" dirty="0">
                <a:latin typeface="Verdana" pitchFamily="34" charset="0"/>
              </a:rPr>
              <a:t>     ammo = {2}", name, health, ammo);</a:t>
            </a:r>
          </a:p>
          <a:p>
            <a:pPr eaLnBrk="1" hangingPunct="1">
              <a:lnSpc>
                <a:spcPct val="80000"/>
              </a:lnSpc>
              <a:spcBef>
                <a:spcPct val="20000"/>
              </a:spcBef>
              <a:spcAft>
                <a:spcPct val="10000"/>
              </a:spcAft>
              <a:buClr>
                <a:schemeClr val="folHlink"/>
              </a:buClr>
              <a:buSzPct val="75000"/>
              <a:buFont typeface="Wingdings" pitchFamily="2" charset="2"/>
              <a:buNone/>
            </a:pPr>
            <a:r>
              <a:rPr lang="en-US" altLang="ru-RU" sz="1600" dirty="0">
                <a:latin typeface="Verdana" pitchFamily="34" charset="0"/>
              </a:rPr>
              <a:t>    return </a:t>
            </a:r>
            <a:r>
              <a:rPr lang="en-US" altLang="ru-RU" sz="1600" dirty="0" err="1">
                <a:latin typeface="Verdana" pitchFamily="34" charset="0"/>
              </a:rPr>
              <a:t>buf</a:t>
            </a:r>
            <a:r>
              <a:rPr lang="en-US" altLang="ru-RU" sz="1600" dirty="0">
                <a:latin typeface="Verdana" pitchFamily="34" charset="0"/>
              </a:rPr>
              <a:t>;  }</a:t>
            </a:r>
          </a:p>
          <a:p>
            <a:pPr eaLnBrk="1" hangingPunct="1">
              <a:lnSpc>
                <a:spcPct val="80000"/>
              </a:lnSpc>
              <a:spcBef>
                <a:spcPct val="20000"/>
              </a:spcBef>
              <a:spcAft>
                <a:spcPct val="10000"/>
              </a:spcAft>
              <a:buClr>
                <a:schemeClr val="folHlink"/>
              </a:buClr>
              <a:buSzPct val="75000"/>
              <a:buFont typeface="Wingdings" pitchFamily="2" charset="2"/>
              <a:buNone/>
            </a:pPr>
            <a:endParaRPr lang="en-US" altLang="ru-RU" sz="1600" dirty="0">
              <a:latin typeface="Verdana" pitchFamily="34" charset="0"/>
            </a:endParaRPr>
          </a:p>
          <a:p>
            <a:pPr eaLnBrk="1" hangingPunct="1">
              <a:lnSpc>
                <a:spcPct val="80000"/>
              </a:lnSpc>
              <a:spcBef>
                <a:spcPct val="20000"/>
              </a:spcBef>
              <a:spcAft>
                <a:spcPct val="10000"/>
              </a:spcAft>
              <a:buClr>
                <a:schemeClr val="folHlink"/>
              </a:buClr>
              <a:buSzPct val="75000"/>
              <a:buFont typeface="Wingdings" pitchFamily="2" charset="2"/>
              <a:buNone/>
            </a:pPr>
            <a:r>
              <a:rPr lang="en-US" altLang="ru-RU" sz="1600" dirty="0">
                <a:latin typeface="Verdana" pitchFamily="34" charset="0"/>
              </a:rPr>
              <a:t>  </a:t>
            </a:r>
            <a:r>
              <a:rPr lang="en-US" altLang="ru-RU" sz="1600" dirty="0">
                <a:solidFill>
                  <a:schemeClr val="hlink"/>
                </a:solidFill>
                <a:latin typeface="Verdana" pitchFamily="34" charset="0"/>
              </a:rPr>
              <a:t>string name;                        // </a:t>
            </a:r>
            <a:r>
              <a:rPr lang="en-US" altLang="ru-RU" sz="1600" dirty="0" smtClean="0">
                <a:solidFill>
                  <a:schemeClr val="hlink"/>
                </a:solidFill>
                <a:latin typeface="Verdana" pitchFamily="34" charset="0"/>
              </a:rPr>
              <a:t>field</a:t>
            </a:r>
            <a:endParaRPr lang="en-US" altLang="ru-RU" sz="1600" dirty="0">
              <a:solidFill>
                <a:schemeClr val="hlink"/>
              </a:solidFill>
              <a:latin typeface="Verdana" pitchFamily="34" charset="0"/>
            </a:endParaRPr>
          </a:p>
          <a:p>
            <a:pPr eaLnBrk="1" hangingPunct="1">
              <a:lnSpc>
                <a:spcPct val="80000"/>
              </a:lnSpc>
              <a:spcBef>
                <a:spcPct val="20000"/>
              </a:spcBef>
              <a:spcAft>
                <a:spcPct val="10000"/>
              </a:spcAft>
              <a:buClr>
                <a:schemeClr val="folHlink"/>
              </a:buClr>
              <a:buSzPct val="75000"/>
              <a:buFont typeface="Wingdings" pitchFamily="2" charset="2"/>
              <a:buNone/>
            </a:pPr>
            <a:r>
              <a:rPr lang="en-US" altLang="ru-RU" sz="1600" dirty="0">
                <a:solidFill>
                  <a:schemeClr val="hlink"/>
                </a:solidFill>
                <a:latin typeface="Verdana" pitchFamily="34" charset="0"/>
              </a:rPr>
              <a:t>  </a:t>
            </a:r>
            <a:r>
              <a:rPr lang="en-US" altLang="ru-RU" sz="1600" dirty="0" err="1">
                <a:solidFill>
                  <a:schemeClr val="hlink"/>
                </a:solidFill>
                <a:latin typeface="Verdana" pitchFamily="34" charset="0"/>
              </a:rPr>
              <a:t>int</a:t>
            </a:r>
            <a:r>
              <a:rPr lang="en-US" altLang="ru-RU" sz="1600" dirty="0">
                <a:solidFill>
                  <a:schemeClr val="hlink"/>
                </a:solidFill>
                <a:latin typeface="Verdana" pitchFamily="34" charset="0"/>
              </a:rPr>
              <a:t> health, </a:t>
            </a:r>
            <a:r>
              <a:rPr lang="en-US" altLang="ru-RU" sz="1600" dirty="0" smtClean="0">
                <a:solidFill>
                  <a:schemeClr val="hlink"/>
                </a:solidFill>
                <a:latin typeface="Verdana" pitchFamily="34" charset="0"/>
              </a:rPr>
              <a:t>ammo;</a:t>
            </a:r>
            <a:r>
              <a:rPr lang="ru-RU" altLang="ru-RU" sz="1600" dirty="0" smtClean="0">
                <a:solidFill>
                  <a:schemeClr val="hlink"/>
                </a:solidFill>
                <a:latin typeface="Verdana" pitchFamily="34" charset="0"/>
              </a:rPr>
              <a:t>                 </a:t>
            </a:r>
            <a:r>
              <a:rPr lang="en-US" altLang="ru-RU" sz="1600" dirty="0" smtClean="0">
                <a:solidFill>
                  <a:schemeClr val="hlink"/>
                </a:solidFill>
                <a:latin typeface="Verdana" pitchFamily="34" charset="0"/>
              </a:rPr>
              <a:t>// field</a:t>
            </a:r>
          </a:p>
          <a:p>
            <a:pPr eaLnBrk="1" hangingPunct="1">
              <a:lnSpc>
                <a:spcPct val="80000"/>
              </a:lnSpc>
              <a:spcBef>
                <a:spcPct val="20000"/>
              </a:spcBef>
              <a:spcAft>
                <a:spcPct val="10000"/>
              </a:spcAft>
              <a:buClr>
                <a:schemeClr val="folHlink"/>
              </a:buClr>
              <a:buSzPct val="75000"/>
              <a:buFont typeface="Wingdings" pitchFamily="2" charset="2"/>
              <a:buNone/>
            </a:pPr>
            <a:r>
              <a:rPr lang="en-US" altLang="ru-RU" sz="1600" dirty="0" smtClean="0">
                <a:latin typeface="Verdana" pitchFamily="34" charset="0"/>
              </a:rPr>
              <a:t>}</a:t>
            </a:r>
            <a:endParaRPr lang="ru-RU" altLang="ru-RU" sz="1600" dirty="0">
              <a:latin typeface="Verdana" pitchFamily="34" charset="0"/>
            </a:endParaRPr>
          </a:p>
        </p:txBody>
      </p:sp>
    </p:spTree>
    <p:extLst>
      <p:ext uri="{BB962C8B-B14F-4D97-AF65-F5344CB8AC3E}">
        <p14:creationId xmlns:p14="http://schemas.microsoft.com/office/powerpoint/2010/main" val="3457952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633984"/>
            <a:ext cx="3888432" cy="3937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1052736"/>
            <a:ext cx="3543300"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6096" y="2538590"/>
            <a:ext cx="2698229" cy="4025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835696" y="188640"/>
            <a:ext cx="4752528" cy="523220"/>
          </a:xfrm>
          <a:prstGeom prst="rect">
            <a:avLst/>
          </a:prstGeom>
          <a:noFill/>
        </p:spPr>
        <p:txBody>
          <a:bodyPr wrap="square" rtlCol="0">
            <a:spAutoFit/>
          </a:bodyPr>
          <a:lstStyle/>
          <a:p>
            <a:pPr algn="ctr"/>
            <a:r>
              <a:rPr lang="en-US" sz="2800" b="1" dirty="0" smtClean="0">
                <a:solidFill>
                  <a:srgbClr val="0070C0"/>
                </a:solidFill>
              </a:rPr>
              <a:t>Inheritance</a:t>
            </a:r>
            <a:endParaRPr lang="ru-RU" sz="2800" b="1" dirty="0">
              <a:solidFill>
                <a:srgbClr val="0070C0"/>
              </a:solidFill>
            </a:endParaRPr>
          </a:p>
        </p:txBody>
      </p:sp>
    </p:spTree>
    <p:extLst>
      <p:ext uri="{BB962C8B-B14F-4D97-AF65-F5344CB8AC3E}">
        <p14:creationId xmlns:p14="http://schemas.microsoft.com/office/powerpoint/2010/main" val="36675539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457200" y="274638"/>
            <a:ext cx="8229600" cy="922114"/>
          </a:xfrm>
        </p:spPr>
        <p:txBody>
          <a:bodyPr>
            <a:normAutofit/>
          </a:bodyPr>
          <a:lstStyle/>
          <a:p>
            <a:pPr eaLnBrk="1" hangingPunct="1"/>
            <a:r>
              <a:rPr lang="en-US" altLang="ru-RU" sz="3600" b="1" dirty="0" smtClean="0">
                <a:solidFill>
                  <a:srgbClr val="0070C0"/>
                </a:solidFill>
              </a:rPr>
              <a:t>Polymorphism</a:t>
            </a:r>
            <a:endParaRPr lang="ru-RU" altLang="ru-RU" sz="3600" b="1" dirty="0" smtClean="0">
              <a:solidFill>
                <a:srgbClr val="0070C0"/>
              </a:solidFill>
            </a:endParaRPr>
          </a:p>
        </p:txBody>
      </p:sp>
      <p:sp>
        <p:nvSpPr>
          <p:cNvPr id="7173" name="Rectangle 3"/>
          <p:cNvSpPr>
            <a:spLocks noGrp="1" noChangeArrowheads="1"/>
          </p:cNvSpPr>
          <p:nvPr>
            <p:ph type="body" idx="1"/>
          </p:nvPr>
        </p:nvSpPr>
        <p:spPr>
          <a:xfrm>
            <a:off x="467544" y="1479053"/>
            <a:ext cx="7991475" cy="3024337"/>
          </a:xfrm>
        </p:spPr>
        <p:txBody>
          <a:bodyPr>
            <a:normAutofit/>
          </a:bodyPr>
          <a:lstStyle/>
          <a:p>
            <a:pPr eaLnBrk="1" hangingPunct="1">
              <a:lnSpc>
                <a:spcPct val="110000"/>
              </a:lnSpc>
              <a:spcAft>
                <a:spcPct val="20000"/>
              </a:spcAft>
            </a:pPr>
            <a:r>
              <a:rPr lang="en-US" altLang="ru-RU" sz="2000" dirty="0" smtClean="0"/>
              <a:t>OOP allows to write agile, extensible and readable programs</a:t>
            </a:r>
            <a:r>
              <a:rPr lang="ru-RU" altLang="ru-RU" sz="2000" dirty="0" smtClean="0"/>
              <a:t>. </a:t>
            </a:r>
          </a:p>
          <a:p>
            <a:pPr eaLnBrk="1" hangingPunct="1">
              <a:lnSpc>
                <a:spcPct val="110000"/>
              </a:lnSpc>
              <a:spcAft>
                <a:spcPct val="20000"/>
              </a:spcAft>
            </a:pPr>
            <a:r>
              <a:rPr lang="en-US" altLang="ru-RU" sz="2000" dirty="0" smtClean="0"/>
              <a:t>And huge effort in this takes polymorphism, that allows to make same interface to different object types</a:t>
            </a:r>
            <a:r>
              <a:rPr lang="ru-RU" altLang="ru-RU" sz="2000" dirty="0" smtClean="0"/>
              <a:t>.</a:t>
            </a:r>
          </a:p>
        </p:txBody>
      </p:sp>
      <p:sp>
        <p:nvSpPr>
          <p:cNvPr id="2" name="TextBox 1"/>
          <p:cNvSpPr txBox="1"/>
          <p:nvPr/>
        </p:nvSpPr>
        <p:spPr>
          <a:xfrm>
            <a:off x="2195736" y="4882247"/>
            <a:ext cx="4824536" cy="369332"/>
          </a:xfrm>
          <a:prstGeom prst="rect">
            <a:avLst/>
          </a:prstGeom>
          <a:noFill/>
        </p:spPr>
        <p:txBody>
          <a:bodyPr wrap="square" rtlCol="0">
            <a:spAutoFit/>
          </a:bodyPr>
          <a:lstStyle/>
          <a:p>
            <a:r>
              <a:rPr lang="en-US" dirty="0" smtClean="0"/>
              <a:t>Void </a:t>
            </a:r>
            <a:r>
              <a:rPr lang="en-US" b="1" i="1" dirty="0" smtClean="0"/>
              <a:t>Move (double s, double v)</a:t>
            </a:r>
            <a:r>
              <a:rPr lang="ru-RU" b="1" i="1" dirty="0" smtClean="0"/>
              <a:t> </a:t>
            </a:r>
            <a:endParaRPr lang="ru-RU" b="1" i="1"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5547088"/>
            <a:ext cx="2251888" cy="906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099" t="4922" r="4228" b="24426"/>
          <a:stretch/>
        </p:blipFill>
        <p:spPr bwMode="auto">
          <a:xfrm>
            <a:off x="2627784" y="5358714"/>
            <a:ext cx="149542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2436" t="32222" r="30417" b="29000"/>
          <a:stretch/>
        </p:blipFill>
        <p:spPr bwMode="auto">
          <a:xfrm>
            <a:off x="4355976" y="5329600"/>
            <a:ext cx="1827441" cy="1430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0192" y="5333156"/>
            <a:ext cx="1967880" cy="1423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9102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normAutofit/>
          </a:bodyPr>
          <a:lstStyle/>
          <a:p>
            <a:pPr eaLnBrk="1" hangingPunct="1"/>
            <a:r>
              <a:rPr lang="en-US" altLang="ru-RU" sz="3600" dirty="0" smtClean="0">
                <a:solidFill>
                  <a:srgbClr val="0070C0"/>
                </a:solidFill>
              </a:rPr>
              <a:t>OOP Advantages</a:t>
            </a:r>
            <a:endParaRPr lang="ru-RU" altLang="ru-RU" sz="3600" dirty="0" smtClean="0">
              <a:solidFill>
                <a:srgbClr val="0070C0"/>
              </a:solidFill>
            </a:endParaRPr>
          </a:p>
        </p:txBody>
      </p:sp>
      <p:sp>
        <p:nvSpPr>
          <p:cNvPr id="8197" name="Rectangle 3"/>
          <p:cNvSpPr>
            <a:spLocks noGrp="1" noChangeArrowheads="1"/>
          </p:cNvSpPr>
          <p:nvPr>
            <p:ph type="body" idx="1"/>
          </p:nvPr>
        </p:nvSpPr>
        <p:spPr>
          <a:xfrm>
            <a:off x="468313" y="1412775"/>
            <a:ext cx="7991475" cy="4895949"/>
          </a:xfrm>
        </p:spPr>
        <p:txBody>
          <a:bodyPr/>
          <a:lstStyle/>
          <a:p>
            <a:pPr eaLnBrk="1" hangingPunct="1"/>
            <a:r>
              <a:rPr lang="en-US" altLang="ru-RU" sz="2000" dirty="0" smtClean="0"/>
              <a:t>Usage of terminology that is close to problem area</a:t>
            </a:r>
            <a:r>
              <a:rPr lang="ru-RU" altLang="ru-RU" sz="2000" dirty="0" smtClean="0"/>
              <a:t>;</a:t>
            </a:r>
          </a:p>
          <a:p>
            <a:pPr eaLnBrk="1" hangingPunct="1"/>
            <a:r>
              <a:rPr lang="en-US" altLang="ru-RU" sz="2000" dirty="0" smtClean="0"/>
              <a:t>Ability to manage huge volume of source codes through encapsulation</a:t>
            </a:r>
            <a:r>
              <a:rPr lang="ru-RU" altLang="ru-RU" sz="2000" dirty="0" smtClean="0"/>
              <a:t>,</a:t>
            </a:r>
            <a:r>
              <a:rPr lang="en-US" altLang="ru-RU" sz="2000" dirty="0" smtClean="0"/>
              <a:t> simplify code and hide implementation</a:t>
            </a:r>
            <a:r>
              <a:rPr lang="ru-RU" altLang="ru-RU" sz="2000" dirty="0" smtClean="0"/>
              <a:t>;</a:t>
            </a:r>
          </a:p>
          <a:p>
            <a:pPr eaLnBrk="1" hangingPunct="1"/>
            <a:r>
              <a:rPr lang="en-US" altLang="ru-RU" sz="2000" dirty="0" smtClean="0"/>
              <a:t>Use code many times using Inheritance</a:t>
            </a:r>
            <a:r>
              <a:rPr lang="ru-RU" altLang="ru-RU" sz="2000" dirty="0" smtClean="0"/>
              <a:t>;</a:t>
            </a:r>
          </a:p>
          <a:p>
            <a:pPr eaLnBrk="1" hangingPunct="1"/>
            <a:r>
              <a:rPr lang="en-US" altLang="ru-RU" sz="2000" dirty="0" smtClean="0"/>
              <a:t>Easy way to modify program</a:t>
            </a:r>
            <a:r>
              <a:rPr lang="ru-RU" altLang="ru-RU" sz="2000" dirty="0" smtClean="0"/>
              <a:t>;</a:t>
            </a:r>
          </a:p>
          <a:p>
            <a:pPr eaLnBrk="1" hangingPunct="1"/>
            <a:r>
              <a:rPr lang="en-US" altLang="ru-RU" sz="2000" dirty="0" smtClean="0"/>
              <a:t>Ability to create and use objects library</a:t>
            </a:r>
            <a:r>
              <a:rPr lang="ru-RU" altLang="ru-RU" sz="2000" dirty="0" smtClean="0"/>
              <a:t>. </a:t>
            </a:r>
          </a:p>
        </p:txBody>
      </p:sp>
    </p:spTree>
    <p:extLst>
      <p:ext uri="{BB962C8B-B14F-4D97-AF65-F5344CB8AC3E}">
        <p14:creationId xmlns:p14="http://schemas.microsoft.com/office/powerpoint/2010/main" val="1282060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normAutofit/>
          </a:bodyPr>
          <a:lstStyle/>
          <a:p>
            <a:pPr eaLnBrk="1" hangingPunct="1"/>
            <a:r>
              <a:rPr lang="en-US" altLang="ru-RU" sz="3600" dirty="0" smtClean="0">
                <a:solidFill>
                  <a:srgbClr val="0070C0"/>
                </a:solidFill>
              </a:rPr>
              <a:t>OOP Disadvantages</a:t>
            </a:r>
            <a:r>
              <a:rPr lang="ru-RU" altLang="ru-RU" sz="3600" dirty="0" smtClean="0">
                <a:solidFill>
                  <a:srgbClr val="0070C0"/>
                </a:solidFill>
              </a:rPr>
              <a:t> </a:t>
            </a:r>
          </a:p>
        </p:txBody>
      </p:sp>
      <p:sp>
        <p:nvSpPr>
          <p:cNvPr id="9221" name="Rectangle 3"/>
          <p:cNvSpPr>
            <a:spLocks noGrp="1" noChangeArrowheads="1"/>
          </p:cNvSpPr>
          <p:nvPr>
            <p:ph type="body" idx="1"/>
          </p:nvPr>
        </p:nvSpPr>
        <p:spPr>
          <a:xfrm>
            <a:off x="684213" y="1916832"/>
            <a:ext cx="7559675" cy="4536356"/>
          </a:xfrm>
        </p:spPr>
        <p:txBody>
          <a:bodyPr/>
          <a:lstStyle/>
          <a:p>
            <a:pPr eaLnBrk="1" hangingPunct="1"/>
            <a:r>
              <a:rPr lang="en-US" altLang="ru-RU" sz="2000" dirty="0" smtClean="0"/>
              <a:t>Speed decrease because of virtual methods usage</a:t>
            </a:r>
            <a:endParaRPr lang="ru-RU" altLang="ru-RU" sz="2000" dirty="0" smtClean="0"/>
          </a:p>
        </p:txBody>
      </p:sp>
    </p:spTree>
    <p:extLst>
      <p:ext uri="{BB962C8B-B14F-4D97-AF65-F5344CB8AC3E}">
        <p14:creationId xmlns:p14="http://schemas.microsoft.com/office/powerpoint/2010/main" val="636738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С</a:t>
            </a:r>
            <a:r>
              <a:rPr lang="en-US" dirty="0" smtClean="0"/>
              <a:t># Examples</a:t>
            </a:r>
            <a:endParaRPr lang="ru-R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solidFill>
                  <a:srgbClr val="0070C0"/>
                </a:solidFill>
              </a:rPr>
              <a:t>INFORMATION SYSTEMS COMPLICATED ARCHITECTURE</a:t>
            </a:r>
            <a:r>
              <a:rPr lang="ru-RU" dirty="0" smtClean="0">
                <a:solidFill>
                  <a:srgbClr val="0070C0"/>
                </a:solidFill>
              </a:rPr>
              <a:t>              </a:t>
            </a:r>
            <a:r>
              <a:rPr lang="en-US" dirty="0" smtClean="0">
                <a:solidFill>
                  <a:srgbClr val="0070C0"/>
                </a:solidFill>
              </a:rPr>
              <a:t>DECOMPOSITION</a:t>
            </a:r>
            <a:endParaRPr lang="ru-RU" dirty="0">
              <a:solidFill>
                <a:srgbClr val="0070C0"/>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484784"/>
            <a:ext cx="583882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800" y="2060848"/>
            <a:ext cx="5943600"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Стрелка вправо 2"/>
          <p:cNvSpPr/>
          <p:nvPr/>
        </p:nvSpPr>
        <p:spPr>
          <a:xfrm>
            <a:off x="3747466" y="809836"/>
            <a:ext cx="79208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833131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Class description</a:t>
            </a:r>
            <a:endParaRPr lang="ru-RU" dirty="0"/>
          </a:p>
        </p:txBody>
      </p:sp>
      <p:sp>
        <p:nvSpPr>
          <p:cNvPr id="5" name="TextBox 4"/>
          <p:cNvSpPr txBox="1"/>
          <p:nvPr/>
        </p:nvSpPr>
        <p:spPr>
          <a:xfrm>
            <a:off x="357158" y="1500174"/>
            <a:ext cx="8358246" cy="5016758"/>
          </a:xfrm>
          <a:prstGeom prst="rect">
            <a:avLst/>
          </a:prstGeom>
          <a:noFill/>
        </p:spPr>
        <p:txBody>
          <a:bodyPr wrap="square" rtlCol="0">
            <a:spAutoFit/>
          </a:bodyPr>
          <a:lstStyle/>
          <a:p>
            <a:r>
              <a:rPr lang="ru-RU" sz="3200" b="1" i="1" dirty="0" err="1"/>
              <a:t>class</a:t>
            </a:r>
            <a:r>
              <a:rPr lang="ru-RU" sz="3200" b="1" i="1" dirty="0"/>
              <a:t> </a:t>
            </a:r>
            <a:r>
              <a:rPr lang="ru-RU" sz="3200" b="1" i="1" dirty="0" smtClean="0"/>
              <a:t>&lt;</a:t>
            </a:r>
            <a:r>
              <a:rPr lang="en-US" sz="3200" b="1" i="1" dirty="0" smtClean="0"/>
              <a:t>name</a:t>
            </a:r>
            <a:r>
              <a:rPr lang="ru-RU" sz="3200" b="1" i="1" dirty="0" smtClean="0"/>
              <a:t>&gt;{</a:t>
            </a:r>
            <a:endParaRPr lang="ru-RU" sz="3200" dirty="0"/>
          </a:p>
          <a:p>
            <a:r>
              <a:rPr lang="ru-RU" sz="3200" b="1" i="1" dirty="0"/>
              <a:t>	</a:t>
            </a:r>
            <a:endParaRPr lang="en-US" sz="3200" b="1" i="1" dirty="0" smtClean="0"/>
          </a:p>
          <a:p>
            <a:r>
              <a:rPr lang="en-US" sz="3200" b="1" i="1" dirty="0"/>
              <a:t> </a:t>
            </a:r>
            <a:r>
              <a:rPr lang="en-US" sz="3200" b="1" i="1" dirty="0" smtClean="0"/>
              <a:t>  </a:t>
            </a:r>
            <a:r>
              <a:rPr lang="ru-RU" sz="3200" b="1" i="1" dirty="0" smtClean="0"/>
              <a:t>[ </a:t>
            </a:r>
            <a:r>
              <a:rPr lang="ru-RU" sz="3200" b="1" i="1" dirty="0" err="1"/>
              <a:t>private</a:t>
            </a:r>
            <a:r>
              <a:rPr lang="ru-RU" sz="3200" b="1" i="1" dirty="0"/>
              <a:t> </a:t>
            </a:r>
            <a:r>
              <a:rPr lang="ru-RU" sz="3200" b="1" i="1" dirty="0" smtClean="0"/>
              <a:t>]</a:t>
            </a:r>
            <a:endParaRPr lang="en-US" sz="3200" b="1" i="1" dirty="0" smtClean="0"/>
          </a:p>
          <a:p>
            <a:endParaRPr lang="ru-RU" sz="3200" dirty="0"/>
          </a:p>
          <a:p>
            <a:r>
              <a:rPr lang="ru-RU" sz="3200" b="1" i="1" dirty="0"/>
              <a:t>	</a:t>
            </a:r>
            <a:r>
              <a:rPr lang="ru-RU" sz="2800" b="1" i="1" dirty="0" smtClean="0"/>
              <a:t>&lt;</a:t>
            </a:r>
            <a:r>
              <a:rPr lang="en-US" sz="2800" b="1" i="1" dirty="0" smtClean="0"/>
              <a:t>description of hidden fields</a:t>
            </a:r>
            <a:r>
              <a:rPr lang="ru-RU" sz="2800" b="1" i="1" dirty="0" smtClean="0"/>
              <a:t>&gt;</a:t>
            </a:r>
            <a:endParaRPr lang="ru-RU" sz="2800" dirty="0"/>
          </a:p>
          <a:p>
            <a:r>
              <a:rPr lang="ru-RU" sz="3200" b="1" i="1" dirty="0"/>
              <a:t>	</a:t>
            </a:r>
            <a:endParaRPr lang="en-US" sz="3200" b="1" i="1" dirty="0" smtClean="0"/>
          </a:p>
          <a:p>
            <a:r>
              <a:rPr lang="en-US" sz="3200" b="1" i="1" dirty="0"/>
              <a:t> </a:t>
            </a:r>
            <a:r>
              <a:rPr lang="en-US" sz="3200" b="1" i="1" dirty="0" smtClean="0"/>
              <a:t>  </a:t>
            </a:r>
            <a:r>
              <a:rPr lang="ru-RU" sz="3200" b="1" i="1" dirty="0" err="1" smtClean="0"/>
              <a:t>public</a:t>
            </a:r>
            <a:r>
              <a:rPr lang="ru-RU" sz="3200" b="1" i="1" dirty="0" smtClean="0"/>
              <a:t> </a:t>
            </a:r>
            <a:endParaRPr lang="en-US" sz="3200" b="1" i="1" dirty="0" smtClean="0"/>
          </a:p>
          <a:p>
            <a:endParaRPr lang="ru-RU" sz="3200" dirty="0"/>
          </a:p>
          <a:p>
            <a:r>
              <a:rPr lang="ru-RU" sz="3200" b="1" i="1" dirty="0"/>
              <a:t>	</a:t>
            </a:r>
            <a:r>
              <a:rPr lang="ru-RU" sz="2800" b="1" i="1" dirty="0" smtClean="0"/>
              <a:t>&lt;</a:t>
            </a:r>
            <a:r>
              <a:rPr lang="en-US" sz="2800" b="1" i="1" dirty="0" smtClean="0"/>
              <a:t>description of visible fields</a:t>
            </a:r>
            <a:r>
              <a:rPr lang="ru-RU" sz="2800" b="1" i="1" dirty="0" smtClean="0"/>
              <a:t>&gt;</a:t>
            </a:r>
            <a:endParaRPr lang="ru-RU" sz="2800" dirty="0"/>
          </a:p>
          <a:p>
            <a:r>
              <a:rPr lang="ru-RU" sz="3200" b="1" i="1" dirty="0"/>
              <a:t>};</a:t>
            </a:r>
            <a:endParaRPr lang="ru-RU" sz="3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smtClean="0"/>
              <a:t>Example </a:t>
            </a:r>
            <a:r>
              <a:rPr lang="ru-RU" sz="2800" dirty="0" smtClean="0"/>
              <a:t>1. </a:t>
            </a:r>
            <a:r>
              <a:rPr lang="en-US" b="1" dirty="0" smtClean="0"/>
              <a:t>Person class</a:t>
            </a:r>
            <a:r>
              <a:rPr lang="ru-RU" b="1" dirty="0" smtClean="0"/>
              <a:t>.</a:t>
            </a:r>
            <a:r>
              <a:rPr lang="ru-RU" dirty="0" smtClean="0"/>
              <a:t> </a:t>
            </a:r>
            <a:endParaRPr lang="ru-RU" dirty="0"/>
          </a:p>
        </p:txBody>
      </p:sp>
      <p:sp>
        <p:nvSpPr>
          <p:cNvPr id="5" name="TextBox 4"/>
          <p:cNvSpPr txBox="1"/>
          <p:nvPr/>
        </p:nvSpPr>
        <p:spPr>
          <a:xfrm>
            <a:off x="285720" y="1500174"/>
            <a:ext cx="6929486" cy="923330"/>
          </a:xfrm>
          <a:prstGeom prst="rect">
            <a:avLst/>
          </a:prstGeom>
          <a:noFill/>
        </p:spPr>
        <p:txBody>
          <a:bodyPr wrap="square" rtlCol="0">
            <a:spAutoFit/>
          </a:bodyPr>
          <a:lstStyle/>
          <a:p>
            <a:r>
              <a:rPr lang="ru-RU" dirty="0"/>
              <a:t>1.1. </a:t>
            </a:r>
            <a:r>
              <a:rPr lang="en-US" dirty="0" smtClean="0"/>
              <a:t>fields name, age, salary</a:t>
            </a:r>
            <a:r>
              <a:rPr lang="ru-RU" dirty="0" smtClean="0"/>
              <a:t>.</a:t>
            </a:r>
            <a:endParaRPr lang="ru-RU" dirty="0"/>
          </a:p>
          <a:p>
            <a:r>
              <a:rPr lang="ru-RU" dirty="0"/>
              <a:t>1.2. </a:t>
            </a:r>
            <a:r>
              <a:rPr lang="en-US" dirty="0" smtClean="0"/>
              <a:t>method – </a:t>
            </a:r>
            <a:r>
              <a:rPr lang="en-US" dirty="0" err="1" smtClean="0"/>
              <a:t>show_information</a:t>
            </a:r>
            <a:r>
              <a:rPr lang="ru-RU" dirty="0" smtClean="0"/>
              <a:t>.</a:t>
            </a:r>
            <a:endParaRPr lang="ru-RU" dirty="0"/>
          </a:p>
          <a:p>
            <a:endParaRPr lang="ru-RU" dirty="0"/>
          </a:p>
        </p:txBody>
      </p:sp>
      <p:pic>
        <p:nvPicPr>
          <p:cNvPr id="1026" name="Picture 2"/>
          <p:cNvPicPr>
            <a:picLocks noChangeAspect="1" noChangeArrowheads="1"/>
          </p:cNvPicPr>
          <p:nvPr/>
        </p:nvPicPr>
        <p:blipFill>
          <a:blip r:embed="rId2" cstate="print"/>
          <a:srcRect t="14816" r="45426" b="50667"/>
          <a:stretch>
            <a:fillRect/>
          </a:stretch>
        </p:blipFill>
        <p:spPr bwMode="auto">
          <a:xfrm>
            <a:off x="500034" y="2143116"/>
            <a:ext cx="7837944" cy="4217148"/>
          </a:xfrm>
          <a:prstGeom prst="rect">
            <a:avLst/>
          </a:prstGeom>
          <a:noFill/>
          <a:ln w="25400">
            <a:solidFill>
              <a:schemeClr val="tx1"/>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Create of class instances</a:t>
            </a:r>
            <a:r>
              <a:rPr lang="ru-RU" dirty="0" smtClean="0"/>
              <a:t/>
            </a:r>
            <a:br>
              <a:rPr lang="ru-RU" dirty="0" smtClean="0"/>
            </a:br>
            <a:endParaRPr lang="ru-RU" dirty="0"/>
          </a:p>
        </p:txBody>
      </p:sp>
      <p:pic>
        <p:nvPicPr>
          <p:cNvPr id="2050" name="Picture 2"/>
          <p:cNvPicPr>
            <a:picLocks noChangeAspect="1" noChangeArrowheads="1"/>
          </p:cNvPicPr>
          <p:nvPr/>
        </p:nvPicPr>
        <p:blipFill>
          <a:blip r:embed="rId2" cstate="print"/>
          <a:srcRect t="32996" r="55038" b="36461"/>
          <a:stretch>
            <a:fillRect/>
          </a:stretch>
        </p:blipFill>
        <p:spPr bwMode="auto">
          <a:xfrm>
            <a:off x="357157" y="1571612"/>
            <a:ext cx="8332819" cy="4429156"/>
          </a:xfrm>
          <a:prstGeom prst="rect">
            <a:avLst/>
          </a:prstGeom>
          <a:noFill/>
          <a:ln w="25400">
            <a:solidFill>
              <a:schemeClr val="tx1"/>
            </a:solid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Output</a:t>
            </a:r>
            <a:r>
              <a:rPr lang="ru-RU" dirty="0" smtClean="0"/>
              <a:t>:</a:t>
            </a:r>
            <a:endParaRPr lang="ru-RU" dirty="0"/>
          </a:p>
        </p:txBody>
      </p:sp>
      <p:pic>
        <p:nvPicPr>
          <p:cNvPr id="3074" name="Picture 2"/>
          <p:cNvPicPr>
            <a:picLocks noChangeAspect="1" noChangeArrowheads="1"/>
          </p:cNvPicPr>
          <p:nvPr/>
        </p:nvPicPr>
        <p:blipFill>
          <a:blip r:embed="rId2" cstate="print"/>
          <a:srcRect r="39804" b="67555"/>
          <a:stretch>
            <a:fillRect/>
          </a:stretch>
        </p:blipFill>
        <p:spPr bwMode="auto">
          <a:xfrm>
            <a:off x="357158" y="1571612"/>
            <a:ext cx="6286544" cy="1714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Access rule specification</a:t>
            </a:r>
            <a:endParaRPr lang="ru-RU" dirty="0"/>
          </a:p>
        </p:txBody>
      </p:sp>
      <p:sp>
        <p:nvSpPr>
          <p:cNvPr id="5" name="TextBox 4"/>
          <p:cNvSpPr txBox="1"/>
          <p:nvPr/>
        </p:nvSpPr>
        <p:spPr>
          <a:xfrm>
            <a:off x="214282" y="1428736"/>
            <a:ext cx="7072362" cy="369332"/>
          </a:xfrm>
          <a:prstGeom prst="rect">
            <a:avLst/>
          </a:prstGeom>
          <a:noFill/>
        </p:spPr>
        <p:txBody>
          <a:bodyPr wrap="square" rtlCol="0">
            <a:spAutoFit/>
          </a:bodyPr>
          <a:lstStyle/>
          <a:p>
            <a:r>
              <a:rPr lang="ru-RU" dirty="0" smtClean="0"/>
              <a:t> </a:t>
            </a:r>
            <a:r>
              <a:rPr lang="en-US" b="1" i="1" dirty="0"/>
              <a:t>Public</a:t>
            </a:r>
            <a:r>
              <a:rPr lang="en-US" dirty="0"/>
              <a:t> </a:t>
            </a:r>
            <a:r>
              <a:rPr lang="en-US" dirty="0" smtClean="0"/>
              <a:t>and </a:t>
            </a:r>
            <a:r>
              <a:rPr lang="en-US" b="1" i="1" dirty="0" smtClean="0"/>
              <a:t>Private</a:t>
            </a:r>
            <a:r>
              <a:rPr lang="en-US" dirty="0" smtClean="0"/>
              <a:t> </a:t>
            </a:r>
            <a:endParaRPr lang="ru-RU" dirty="0"/>
          </a:p>
        </p:txBody>
      </p:sp>
      <p:pic>
        <p:nvPicPr>
          <p:cNvPr id="4098" name="Picture 2"/>
          <p:cNvPicPr>
            <a:picLocks noChangeAspect="1" noChangeArrowheads="1"/>
          </p:cNvPicPr>
          <p:nvPr/>
        </p:nvPicPr>
        <p:blipFill>
          <a:blip r:embed="rId2" cstate="print"/>
          <a:srcRect t="25765" r="42683" b="21939"/>
          <a:stretch>
            <a:fillRect/>
          </a:stretch>
        </p:blipFill>
        <p:spPr bwMode="auto">
          <a:xfrm>
            <a:off x="285720" y="1826060"/>
            <a:ext cx="8491804" cy="4389022"/>
          </a:xfrm>
          <a:prstGeom prst="rect">
            <a:avLst/>
          </a:prstGeom>
          <a:noFill/>
          <a:ln w="3175">
            <a:solidFill>
              <a:schemeClr val="tx1"/>
            </a:solidFill>
            <a:miter lim="800000"/>
            <a:headEnd/>
            <a:tailEnd/>
          </a:ln>
          <a:effectLst/>
        </p:spPr>
      </p:pic>
      <p:sp>
        <p:nvSpPr>
          <p:cNvPr id="7" name="Скругленный прямоугольник 6"/>
          <p:cNvSpPr/>
          <p:nvPr/>
        </p:nvSpPr>
        <p:spPr>
          <a:xfrm>
            <a:off x="2071670" y="2500306"/>
            <a:ext cx="1785950" cy="35719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Implementation of method can be outside of the class description</a:t>
            </a:r>
            <a:endParaRPr lang="ru-RU" dirty="0"/>
          </a:p>
        </p:txBody>
      </p:sp>
      <p:pic>
        <p:nvPicPr>
          <p:cNvPr id="5122" name="Picture 2"/>
          <p:cNvPicPr>
            <a:picLocks noChangeAspect="1" noChangeArrowheads="1"/>
          </p:cNvPicPr>
          <p:nvPr/>
        </p:nvPicPr>
        <p:blipFill>
          <a:blip r:embed="rId2" cstate="print"/>
          <a:srcRect l="18161" t="14192" r="40973" b="59280"/>
          <a:stretch>
            <a:fillRect/>
          </a:stretch>
        </p:blipFill>
        <p:spPr bwMode="auto">
          <a:xfrm>
            <a:off x="612648" y="1556792"/>
            <a:ext cx="6715172" cy="3397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Constructors</a:t>
            </a:r>
            <a:endParaRPr lang="ru-RU" dirty="0"/>
          </a:p>
        </p:txBody>
      </p:sp>
      <p:sp>
        <p:nvSpPr>
          <p:cNvPr id="5" name="Содержимое 4"/>
          <p:cNvSpPr>
            <a:spLocks noGrp="1"/>
          </p:cNvSpPr>
          <p:nvPr>
            <p:ph sz="quarter" idx="1"/>
          </p:nvPr>
        </p:nvSpPr>
        <p:spPr/>
        <p:txBody>
          <a:bodyPr/>
          <a:lstStyle/>
          <a:p>
            <a:r>
              <a:rPr lang="en-US" dirty="0" smtClean="0"/>
              <a:t>For creating of object with initialized parameters</a:t>
            </a:r>
            <a:r>
              <a:rPr lang="ru-RU" dirty="0" smtClean="0"/>
              <a:t>.</a:t>
            </a:r>
          </a:p>
          <a:p>
            <a:r>
              <a:rPr lang="en-US" dirty="0" smtClean="0"/>
              <a:t>The name of constructor is same as class name</a:t>
            </a:r>
            <a:r>
              <a:rPr lang="ru-RU" dirty="0" smtClean="0"/>
              <a:t>. </a:t>
            </a:r>
          </a:p>
          <a:p>
            <a:r>
              <a:rPr lang="en-US" dirty="0" smtClean="0"/>
              <a:t>Constructor doesn’t have return value</a:t>
            </a:r>
            <a:r>
              <a:rPr lang="ru-RU" dirty="0" smtClean="0"/>
              <a:t>. </a:t>
            </a:r>
          </a:p>
          <a:p>
            <a:r>
              <a:rPr lang="en-US" dirty="0" smtClean="0"/>
              <a:t>During runtime when object is created constructor is called</a:t>
            </a:r>
            <a:r>
              <a:rPr lang="ru-RU" dirty="0" smtClean="0"/>
              <a:t>. </a:t>
            </a:r>
          </a:p>
          <a:p>
            <a:r>
              <a:rPr lang="en-US" dirty="0" smtClean="0"/>
              <a:t>You can create As many constructors as You like</a:t>
            </a:r>
            <a:endParaRPr lang="ru-RU"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normAutofit/>
          </a:bodyPr>
          <a:lstStyle/>
          <a:p>
            <a:r>
              <a:rPr lang="en-US" dirty="0" smtClean="0"/>
              <a:t>Person constructor</a:t>
            </a:r>
            <a:r>
              <a:rPr lang="ru-RU" dirty="0" smtClean="0"/>
              <a:t>:</a:t>
            </a:r>
            <a:endParaRPr lang="ru-RU" dirty="0"/>
          </a:p>
        </p:txBody>
      </p:sp>
      <p:pic>
        <p:nvPicPr>
          <p:cNvPr id="6148" name="Picture 4"/>
          <p:cNvPicPr>
            <a:picLocks noChangeAspect="1" noChangeArrowheads="1"/>
          </p:cNvPicPr>
          <p:nvPr/>
        </p:nvPicPr>
        <p:blipFill>
          <a:blip r:embed="rId2" cstate="print"/>
          <a:srcRect l="7031" t="18788" r="56640" b="47394"/>
          <a:stretch>
            <a:fillRect/>
          </a:stretch>
        </p:blipFill>
        <p:spPr bwMode="auto">
          <a:xfrm>
            <a:off x="857224" y="1376885"/>
            <a:ext cx="6715172" cy="48739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1752" y="285728"/>
            <a:ext cx="8534400" cy="758952"/>
          </a:xfrm>
        </p:spPr>
        <p:txBody>
          <a:bodyPr>
            <a:noAutofit/>
          </a:bodyPr>
          <a:lstStyle/>
          <a:p>
            <a:r>
              <a:rPr lang="en-US" sz="2800" dirty="0" smtClean="0"/>
              <a:t>Now it is possible to create objects like this</a:t>
            </a:r>
            <a:r>
              <a:rPr lang="ru-RU" sz="2800" dirty="0" smtClean="0"/>
              <a:t>.</a:t>
            </a:r>
            <a:endParaRPr lang="ru-RU" sz="2800" dirty="0"/>
          </a:p>
        </p:txBody>
      </p:sp>
      <p:pic>
        <p:nvPicPr>
          <p:cNvPr id="8194" name="Picture 2"/>
          <p:cNvPicPr>
            <a:picLocks noChangeAspect="1" noChangeArrowheads="1"/>
          </p:cNvPicPr>
          <p:nvPr/>
        </p:nvPicPr>
        <p:blipFill>
          <a:blip r:embed="rId2" cstate="print"/>
          <a:srcRect l="5859" t="52606" r="52343" b="23346"/>
          <a:stretch>
            <a:fillRect/>
          </a:stretch>
        </p:blipFill>
        <p:spPr bwMode="auto">
          <a:xfrm>
            <a:off x="285719" y="1500174"/>
            <a:ext cx="8599349" cy="38576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Result</a:t>
            </a:r>
            <a:r>
              <a:rPr lang="ru-RU" dirty="0" smtClean="0"/>
              <a:t>:</a:t>
            </a:r>
            <a:endParaRPr lang="ru-RU" dirty="0"/>
          </a:p>
        </p:txBody>
      </p:sp>
      <p:pic>
        <p:nvPicPr>
          <p:cNvPr id="7170" name="Picture 2"/>
          <p:cNvPicPr>
            <a:picLocks noChangeAspect="1" noChangeArrowheads="1"/>
          </p:cNvPicPr>
          <p:nvPr/>
        </p:nvPicPr>
        <p:blipFill>
          <a:blip r:embed="rId2" cstate="print"/>
          <a:srcRect r="34201"/>
          <a:stretch>
            <a:fillRect/>
          </a:stretch>
        </p:blipFill>
        <p:spPr bwMode="auto">
          <a:xfrm>
            <a:off x="214283" y="1428736"/>
            <a:ext cx="8296346" cy="44140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88640"/>
            <a:ext cx="8229600" cy="544624"/>
          </a:xfrm>
        </p:spPr>
        <p:txBody>
          <a:bodyPr>
            <a:normAutofit fontScale="90000"/>
          </a:bodyPr>
          <a:lstStyle/>
          <a:p>
            <a:r>
              <a:rPr lang="en-US" dirty="0" smtClean="0"/>
              <a:t>Abstracts</a:t>
            </a:r>
            <a:endParaRPr lang="ru-RU"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6569" y="836712"/>
            <a:ext cx="6624736" cy="4727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90465" y="5661248"/>
            <a:ext cx="8496944" cy="830997"/>
          </a:xfrm>
          <a:prstGeom prst="rect">
            <a:avLst/>
          </a:prstGeom>
          <a:noFill/>
        </p:spPr>
        <p:txBody>
          <a:bodyPr wrap="square" rtlCol="0">
            <a:spAutoFit/>
          </a:bodyPr>
          <a:lstStyle/>
          <a:p>
            <a:r>
              <a:rPr lang="en-US" sz="2400" dirty="0" smtClean="0"/>
              <a:t>Abstracts – are the subjects or objects that are </a:t>
            </a:r>
            <a:r>
              <a:rPr lang="en-US" sz="2400" dirty="0" err="1" smtClean="0"/>
              <a:t>meaningfull</a:t>
            </a:r>
            <a:r>
              <a:rPr lang="en-US" sz="2400" dirty="0" smtClean="0"/>
              <a:t> for observer</a:t>
            </a:r>
            <a:endParaRPr lang="ru-RU" sz="2400" dirty="0"/>
          </a:p>
        </p:txBody>
      </p:sp>
    </p:spTree>
    <p:extLst>
      <p:ext uri="{BB962C8B-B14F-4D97-AF65-F5344CB8AC3E}">
        <p14:creationId xmlns:p14="http://schemas.microsoft.com/office/powerpoint/2010/main" val="1936450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Default constructors</a:t>
            </a:r>
            <a:endParaRPr lang="ru-RU" dirty="0"/>
          </a:p>
        </p:txBody>
      </p:sp>
      <p:pic>
        <p:nvPicPr>
          <p:cNvPr id="9218" name="Picture 2"/>
          <p:cNvPicPr>
            <a:picLocks noChangeAspect="1" noChangeArrowheads="1"/>
          </p:cNvPicPr>
          <p:nvPr/>
        </p:nvPicPr>
        <p:blipFill>
          <a:blip r:embed="rId2" cstate="print"/>
          <a:srcRect l="8203" t="30812" r="64258" b="57915"/>
          <a:stretch>
            <a:fillRect/>
          </a:stretch>
        </p:blipFill>
        <p:spPr bwMode="auto">
          <a:xfrm>
            <a:off x="357158" y="1500174"/>
            <a:ext cx="4500594" cy="1436360"/>
          </a:xfrm>
          <a:prstGeom prst="rect">
            <a:avLst/>
          </a:prstGeom>
          <a:noFill/>
          <a:ln w="9525">
            <a:noFill/>
            <a:miter lim="800000"/>
            <a:headEnd/>
            <a:tailEnd/>
          </a:ln>
          <a:effectLst/>
        </p:spPr>
      </p:pic>
      <p:pic>
        <p:nvPicPr>
          <p:cNvPr id="9219" name="Picture 3"/>
          <p:cNvPicPr>
            <a:picLocks noChangeAspect="1" noChangeArrowheads="1"/>
          </p:cNvPicPr>
          <p:nvPr/>
        </p:nvPicPr>
        <p:blipFill>
          <a:blip r:embed="rId2" cstate="print"/>
          <a:srcRect l="9375" t="57115" r="48437" b="21843"/>
          <a:stretch>
            <a:fillRect/>
          </a:stretch>
        </p:blipFill>
        <p:spPr bwMode="auto">
          <a:xfrm>
            <a:off x="2786050" y="2000240"/>
            <a:ext cx="6061987" cy="2357454"/>
          </a:xfrm>
          <a:prstGeom prst="rect">
            <a:avLst/>
          </a:prstGeom>
          <a:noFill/>
          <a:ln w="25400">
            <a:solidFill>
              <a:schemeClr val="tx1"/>
            </a:solidFill>
            <a:miter lim="800000"/>
            <a:headEnd/>
            <a:tailEnd/>
          </a:ln>
          <a:effectLst/>
        </p:spPr>
      </p:pic>
      <p:pic>
        <p:nvPicPr>
          <p:cNvPr id="9220" name="Picture 4"/>
          <p:cNvPicPr>
            <a:picLocks noChangeAspect="1" noChangeArrowheads="1"/>
          </p:cNvPicPr>
          <p:nvPr/>
        </p:nvPicPr>
        <p:blipFill>
          <a:blip r:embed="rId3" cstate="print"/>
          <a:srcRect r="38340" b="46745"/>
          <a:stretch>
            <a:fillRect/>
          </a:stretch>
        </p:blipFill>
        <p:spPr bwMode="auto">
          <a:xfrm>
            <a:off x="357158" y="4429132"/>
            <a:ext cx="4420226" cy="192882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wipe(down)">
                                      <p:cBhvr>
                                        <p:cTn id="7" dur="5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wipe(down)">
                                      <p:cBhvr>
                                        <p:cTn id="12"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Constructor with empty fields</a:t>
            </a:r>
            <a:endParaRPr lang="ru-RU" dirty="0"/>
          </a:p>
        </p:txBody>
      </p:sp>
      <p:pic>
        <p:nvPicPr>
          <p:cNvPr id="10242" name="Picture 2"/>
          <p:cNvPicPr>
            <a:picLocks noChangeAspect="1" noChangeArrowheads="1"/>
          </p:cNvPicPr>
          <p:nvPr/>
        </p:nvPicPr>
        <p:blipFill>
          <a:blip r:embed="rId2" cstate="print"/>
          <a:srcRect b="25508"/>
          <a:stretch>
            <a:fillRect/>
          </a:stretch>
        </p:blipFill>
        <p:spPr bwMode="auto">
          <a:xfrm>
            <a:off x="167299" y="1643050"/>
            <a:ext cx="8733499" cy="32861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Access to the private fields</a:t>
            </a:r>
            <a:endParaRPr lang="ru-RU" dirty="0"/>
          </a:p>
        </p:txBody>
      </p:sp>
      <p:sp>
        <p:nvSpPr>
          <p:cNvPr id="5" name="Содержимое 4"/>
          <p:cNvSpPr>
            <a:spLocks noGrp="1"/>
          </p:cNvSpPr>
          <p:nvPr>
            <p:ph sz="quarter" idx="1"/>
          </p:nvPr>
        </p:nvSpPr>
        <p:spPr/>
        <p:txBody>
          <a:bodyPr/>
          <a:lstStyle/>
          <a:p>
            <a:r>
              <a:rPr lang="en-US" dirty="0" smtClean="0"/>
              <a:t>Encapsulation principles</a:t>
            </a:r>
            <a:r>
              <a:rPr lang="ru-RU" dirty="0" smtClean="0"/>
              <a:t>.</a:t>
            </a:r>
          </a:p>
          <a:p>
            <a:r>
              <a:rPr lang="ru-RU" dirty="0" smtClean="0"/>
              <a:t> </a:t>
            </a:r>
            <a:r>
              <a:rPr lang="en-US" dirty="0" smtClean="0"/>
              <a:t>Editing fields are possible through methods</a:t>
            </a:r>
            <a:r>
              <a:rPr lang="ru-RU" dirty="0" smtClean="0"/>
              <a:t>. </a:t>
            </a:r>
          </a:p>
          <a:p>
            <a:r>
              <a:rPr lang="en-US" dirty="0" smtClean="0"/>
              <a:t>Methods can be like</a:t>
            </a:r>
            <a:r>
              <a:rPr lang="ru-RU" dirty="0" smtClean="0"/>
              <a:t>:</a:t>
            </a:r>
          </a:p>
          <a:p>
            <a:endParaRPr lang="ru-RU" dirty="0" smtClean="0"/>
          </a:p>
          <a:p>
            <a:pPr lvl="1"/>
            <a:r>
              <a:rPr lang="en-US" b="1" i="1" dirty="0" smtClean="0"/>
              <a:t>change</a:t>
            </a:r>
            <a:r>
              <a:rPr lang="ru-RU" b="1" i="1" dirty="0" smtClean="0"/>
              <a:t>_</a:t>
            </a:r>
            <a:r>
              <a:rPr lang="en-US" b="1" i="1" dirty="0" smtClean="0"/>
              <a:t>salary</a:t>
            </a:r>
            <a:r>
              <a:rPr lang="ru-RU" dirty="0" smtClean="0"/>
              <a:t>;</a:t>
            </a:r>
          </a:p>
          <a:p>
            <a:pPr lvl="1"/>
            <a:r>
              <a:rPr lang="en-US" b="1" i="1" dirty="0" smtClean="0"/>
              <a:t>get</a:t>
            </a:r>
            <a:r>
              <a:rPr lang="ru-RU" b="1" i="1" dirty="0" smtClean="0"/>
              <a:t>_</a:t>
            </a:r>
            <a:r>
              <a:rPr lang="en-US" b="1" i="1" dirty="0" smtClean="0"/>
              <a:t>age</a:t>
            </a:r>
            <a:r>
              <a:rPr lang="ru-RU" dirty="0" smtClean="0"/>
              <a:t>;</a:t>
            </a:r>
          </a:p>
          <a:p>
            <a:endParaRPr lang="ru-RU" dirty="0"/>
          </a:p>
        </p:txBody>
      </p:sp>
      <p:pic>
        <p:nvPicPr>
          <p:cNvPr id="6" name="Picture 3"/>
          <p:cNvPicPr>
            <a:picLocks noChangeAspect="1" noChangeArrowheads="1"/>
          </p:cNvPicPr>
          <p:nvPr/>
        </p:nvPicPr>
        <p:blipFill>
          <a:blip r:embed="rId2" cstate="print"/>
          <a:srcRect l="7812" t="23438" r="62891" b="54589"/>
          <a:stretch>
            <a:fillRect/>
          </a:stretch>
        </p:blipFill>
        <p:spPr bwMode="auto">
          <a:xfrm>
            <a:off x="3635896" y="2780928"/>
            <a:ext cx="4920547" cy="29523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l="8984" t="48340" r="48242" b="24560"/>
          <a:stretch>
            <a:fillRect/>
          </a:stretch>
        </p:blipFill>
        <p:spPr bwMode="auto">
          <a:xfrm>
            <a:off x="467544" y="1052736"/>
            <a:ext cx="8456715" cy="4286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r="31811" b="17995"/>
          <a:stretch>
            <a:fillRect/>
          </a:stretch>
        </p:blipFill>
        <p:spPr bwMode="auto">
          <a:xfrm>
            <a:off x="214281" y="285728"/>
            <a:ext cx="8700553"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1963999" cy="523220"/>
          </a:xfrm>
          <a:prstGeom prst="rect">
            <a:avLst/>
          </a:prstGeom>
          <a:noFill/>
        </p:spPr>
        <p:txBody>
          <a:bodyPr wrap="none" rtlCol="0">
            <a:spAutoFit/>
          </a:bodyPr>
          <a:lstStyle/>
          <a:p>
            <a:r>
              <a:rPr lang="en-US" sz="2800" dirty="0" smtClean="0"/>
              <a:t>C# Specifics</a:t>
            </a:r>
            <a:endParaRPr lang="ru-RU" sz="2800" dirty="0"/>
          </a:p>
        </p:txBody>
      </p:sp>
      <p:sp>
        <p:nvSpPr>
          <p:cNvPr id="3" name="TextBox 2"/>
          <p:cNvSpPr txBox="1"/>
          <p:nvPr/>
        </p:nvSpPr>
        <p:spPr>
          <a:xfrm>
            <a:off x="539552" y="1124744"/>
            <a:ext cx="8280920" cy="5078313"/>
          </a:xfrm>
          <a:prstGeom prst="rect">
            <a:avLst/>
          </a:prstGeom>
          <a:noFill/>
        </p:spPr>
        <p:txBody>
          <a:bodyPr wrap="square" rtlCol="0">
            <a:spAutoFit/>
          </a:bodyPr>
          <a:lstStyle/>
          <a:p>
            <a:pPr marL="285750" indent="-285750">
              <a:buFont typeface="Arial" panose="020B0604020202020204" pitchFamily="34" charset="0"/>
              <a:buChar char="•"/>
            </a:pPr>
            <a:r>
              <a:rPr lang="en-US" sz="3600" dirty="0" smtClean="0"/>
              <a:t>Operators overload</a:t>
            </a:r>
          </a:p>
          <a:p>
            <a:pPr marL="285750" indent="-285750">
              <a:buFont typeface="Arial" panose="020B0604020202020204" pitchFamily="34" charset="0"/>
              <a:buChar char="•"/>
            </a:pPr>
            <a:r>
              <a:rPr lang="en-US" sz="3600" dirty="0" smtClean="0"/>
              <a:t>Properties</a:t>
            </a:r>
          </a:p>
          <a:p>
            <a:pPr marL="285750" indent="-285750">
              <a:buFont typeface="Arial" panose="020B0604020202020204" pitchFamily="34" charset="0"/>
              <a:buChar char="•"/>
            </a:pPr>
            <a:r>
              <a:rPr lang="en-US" sz="3600" dirty="0" smtClean="0"/>
              <a:t>Indexers</a:t>
            </a:r>
          </a:p>
          <a:p>
            <a:pPr marL="285750" indent="-285750">
              <a:buFont typeface="Arial" panose="020B0604020202020204" pitchFamily="34" charset="0"/>
              <a:buChar char="•"/>
            </a:pPr>
            <a:r>
              <a:rPr lang="en-US" sz="3600" b="1" dirty="0" smtClean="0"/>
              <a:t>ref</a:t>
            </a:r>
            <a:r>
              <a:rPr lang="en-US" sz="3600" dirty="0" smtClean="0"/>
              <a:t> and </a:t>
            </a:r>
            <a:r>
              <a:rPr lang="en-US" sz="3600" b="1" dirty="0" smtClean="0"/>
              <a:t>out</a:t>
            </a:r>
            <a:r>
              <a:rPr lang="en-US" sz="3600" dirty="0" smtClean="0"/>
              <a:t> parameters</a:t>
            </a:r>
          </a:p>
          <a:p>
            <a:pPr marL="285750" indent="-285750">
              <a:buFont typeface="Arial" panose="020B0604020202020204" pitchFamily="34" charset="0"/>
              <a:buChar char="•"/>
            </a:pPr>
            <a:r>
              <a:rPr lang="en-US" sz="3600" b="1" dirty="0" err="1" smtClean="0"/>
              <a:t>Params</a:t>
            </a:r>
            <a:r>
              <a:rPr lang="en-US" sz="3600" dirty="0" smtClean="0"/>
              <a:t> in methods as attribute</a:t>
            </a:r>
          </a:p>
          <a:p>
            <a:pPr marL="285750" indent="-285750">
              <a:buFont typeface="Arial" panose="020B0604020202020204" pitchFamily="34" charset="0"/>
              <a:buChar char="•"/>
            </a:pPr>
            <a:r>
              <a:rPr lang="en-US" sz="3600" dirty="0" smtClean="0"/>
              <a:t>Attributes of classes</a:t>
            </a:r>
          </a:p>
          <a:p>
            <a:pPr marL="285750" indent="-285750">
              <a:buFont typeface="Arial" panose="020B0604020202020204" pitchFamily="34" charset="0"/>
              <a:buChar char="•"/>
            </a:pPr>
            <a:r>
              <a:rPr lang="en-US" sz="3600" dirty="0" smtClean="0"/>
              <a:t>Methods Extension</a:t>
            </a:r>
          </a:p>
          <a:p>
            <a:pPr marL="285750" indent="-285750">
              <a:buFont typeface="Arial" panose="020B0604020202020204" pitchFamily="34" charset="0"/>
              <a:buChar char="•"/>
            </a:pPr>
            <a:endParaRPr lang="en-US" sz="3600" dirty="0" smtClean="0"/>
          </a:p>
          <a:p>
            <a:pPr marL="285750" indent="-285750">
              <a:buFont typeface="Arial" panose="020B0604020202020204" pitchFamily="34" charset="0"/>
              <a:buChar char="•"/>
            </a:pPr>
            <a:endParaRPr lang="ru-RU" sz="3600" dirty="0"/>
          </a:p>
        </p:txBody>
      </p:sp>
    </p:spTree>
    <p:extLst>
      <p:ext uri="{BB962C8B-B14F-4D97-AF65-F5344CB8AC3E}">
        <p14:creationId xmlns:p14="http://schemas.microsoft.com/office/powerpoint/2010/main" val="2456160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88640"/>
            <a:ext cx="3511474" cy="584775"/>
          </a:xfrm>
          <a:prstGeom prst="rect">
            <a:avLst/>
          </a:prstGeom>
          <a:noFill/>
        </p:spPr>
        <p:txBody>
          <a:bodyPr wrap="none" rtlCol="0">
            <a:spAutoFit/>
          </a:bodyPr>
          <a:lstStyle/>
          <a:p>
            <a:r>
              <a:rPr lang="en-US" sz="3200" dirty="0" smtClean="0"/>
              <a:t>Operators overload</a:t>
            </a:r>
            <a:endParaRPr lang="ru-RU" sz="3200" dirty="0"/>
          </a:p>
        </p:txBody>
      </p:sp>
      <p:sp>
        <p:nvSpPr>
          <p:cNvPr id="3" name="Rectangle 2"/>
          <p:cNvSpPr/>
          <p:nvPr/>
        </p:nvSpPr>
        <p:spPr>
          <a:xfrm>
            <a:off x="683568" y="1196752"/>
            <a:ext cx="8136904" cy="5262979"/>
          </a:xfrm>
          <a:prstGeom prst="rect">
            <a:avLst/>
          </a:prstGeom>
        </p:spPr>
        <p:txBody>
          <a:bodyPr wrap="square">
            <a:spAutoFit/>
          </a:bodyPr>
          <a:lstStyle/>
          <a:p>
            <a:r>
              <a:rPr lang="en-US" sz="2800" dirty="0">
                <a:solidFill>
                  <a:srgbClr val="111111"/>
                </a:solidFill>
                <a:latin typeface="Segoe UI" panose="020B0502040204020203" pitchFamily="34" charset="0"/>
              </a:rPr>
              <a:t>In an object oriented programming language like </a:t>
            </a:r>
            <a:r>
              <a:rPr lang="en-US" sz="2800" b="1" dirty="0">
                <a:solidFill>
                  <a:srgbClr val="111111"/>
                </a:solidFill>
                <a:latin typeface="Segoe UI" panose="020B0502040204020203" pitchFamily="34" charset="0"/>
              </a:rPr>
              <a:t>C#, </a:t>
            </a:r>
            <a:r>
              <a:rPr lang="en-US" sz="2800" dirty="0">
                <a:solidFill>
                  <a:srgbClr val="111111"/>
                </a:solidFill>
                <a:latin typeface="Segoe UI" panose="020B0502040204020203" pitchFamily="34" charset="0"/>
              </a:rPr>
              <a:t>operator overloading provides a </a:t>
            </a:r>
            <a:r>
              <a:rPr lang="en-US" sz="2800" b="1" dirty="0">
                <a:solidFill>
                  <a:srgbClr val="111111"/>
                </a:solidFill>
                <a:latin typeface="Segoe UI" panose="020B0502040204020203" pitchFamily="34" charset="0"/>
              </a:rPr>
              <a:t>much more natural way of implementing the operations on custom types</a:t>
            </a:r>
            <a:r>
              <a:rPr lang="en-US" sz="2800" dirty="0">
                <a:solidFill>
                  <a:srgbClr val="111111"/>
                </a:solidFill>
                <a:latin typeface="Segoe UI" panose="020B0502040204020203" pitchFamily="34" charset="0"/>
              </a:rPr>
              <a:t>. </a:t>
            </a:r>
            <a:endParaRPr lang="en-US" sz="2800" dirty="0" smtClean="0">
              <a:solidFill>
                <a:srgbClr val="111111"/>
              </a:solidFill>
              <a:latin typeface="Segoe UI" panose="020B0502040204020203" pitchFamily="34" charset="0"/>
            </a:endParaRPr>
          </a:p>
          <a:p>
            <a:r>
              <a:rPr lang="en-US" sz="2800" dirty="0" smtClean="0">
                <a:solidFill>
                  <a:srgbClr val="111111"/>
                </a:solidFill>
                <a:latin typeface="Segoe UI" panose="020B0502040204020203" pitchFamily="34" charset="0"/>
              </a:rPr>
              <a:t>Suppose </a:t>
            </a:r>
            <a:r>
              <a:rPr lang="en-US" sz="2800" dirty="0">
                <a:solidFill>
                  <a:srgbClr val="111111"/>
                </a:solidFill>
                <a:latin typeface="Segoe UI" panose="020B0502040204020203" pitchFamily="34" charset="0"/>
              </a:rPr>
              <a:t>that we have a class created for </a:t>
            </a:r>
            <a:r>
              <a:rPr lang="en-US" sz="2800" b="1" dirty="0">
                <a:solidFill>
                  <a:srgbClr val="111111"/>
                </a:solidFill>
                <a:latin typeface="Segoe UI" panose="020B0502040204020203" pitchFamily="34" charset="0"/>
              </a:rPr>
              <a:t>Complex</a:t>
            </a:r>
            <a:r>
              <a:rPr lang="en-US" sz="2800" dirty="0">
                <a:solidFill>
                  <a:srgbClr val="111111"/>
                </a:solidFill>
                <a:latin typeface="Segoe UI" panose="020B0502040204020203" pitchFamily="34" charset="0"/>
              </a:rPr>
              <a:t> </a:t>
            </a:r>
            <a:r>
              <a:rPr lang="en-US" sz="2800" b="1" dirty="0">
                <a:solidFill>
                  <a:srgbClr val="111111"/>
                </a:solidFill>
                <a:latin typeface="Segoe UI" panose="020B0502040204020203" pitchFamily="34" charset="0"/>
              </a:rPr>
              <a:t>number</a:t>
            </a:r>
            <a:r>
              <a:rPr lang="en-US" sz="2800" dirty="0">
                <a:solidFill>
                  <a:srgbClr val="111111"/>
                </a:solidFill>
                <a:latin typeface="Segoe UI" panose="020B0502040204020203" pitchFamily="34" charset="0"/>
              </a:rPr>
              <a:t> and we want to perform all the </a:t>
            </a:r>
            <a:r>
              <a:rPr lang="en-US" sz="2800" b="1" dirty="0">
                <a:solidFill>
                  <a:srgbClr val="111111"/>
                </a:solidFill>
                <a:latin typeface="Segoe UI" panose="020B0502040204020203" pitchFamily="34" charset="0"/>
              </a:rPr>
              <a:t>arithmetic operations</a:t>
            </a:r>
            <a:r>
              <a:rPr lang="en-US" sz="2800" dirty="0">
                <a:solidFill>
                  <a:srgbClr val="111111"/>
                </a:solidFill>
                <a:latin typeface="Segoe UI" panose="020B0502040204020203" pitchFamily="34" charset="0"/>
              </a:rPr>
              <a:t> on this type. </a:t>
            </a:r>
            <a:endParaRPr lang="en-US" sz="2800" dirty="0" smtClean="0">
              <a:solidFill>
                <a:srgbClr val="111111"/>
              </a:solidFill>
              <a:latin typeface="Segoe UI" panose="020B0502040204020203" pitchFamily="34" charset="0"/>
            </a:endParaRPr>
          </a:p>
          <a:p>
            <a:r>
              <a:rPr lang="en-US" sz="2800" dirty="0" smtClean="0">
                <a:solidFill>
                  <a:srgbClr val="111111"/>
                </a:solidFill>
                <a:latin typeface="Segoe UI" panose="020B0502040204020203" pitchFamily="34" charset="0"/>
              </a:rPr>
              <a:t>One </a:t>
            </a:r>
            <a:r>
              <a:rPr lang="en-US" sz="2800" dirty="0">
                <a:solidFill>
                  <a:srgbClr val="111111"/>
                </a:solidFill>
                <a:latin typeface="Segoe UI" panose="020B0502040204020203" pitchFamily="34" charset="0"/>
              </a:rPr>
              <a:t>way to do this is by having functions like </a:t>
            </a:r>
            <a:r>
              <a:rPr lang="en-US" sz="2800" b="1" dirty="0">
                <a:solidFill>
                  <a:srgbClr val="111111"/>
                </a:solidFill>
                <a:latin typeface="Segoe UI" panose="020B0502040204020203" pitchFamily="34" charset="0"/>
              </a:rPr>
              <a:t>Add</a:t>
            </a:r>
            <a:r>
              <a:rPr lang="en-US" sz="2800" dirty="0">
                <a:solidFill>
                  <a:srgbClr val="111111"/>
                </a:solidFill>
                <a:latin typeface="Segoe UI" panose="020B0502040204020203" pitchFamily="34" charset="0"/>
              </a:rPr>
              <a:t>, </a:t>
            </a:r>
            <a:r>
              <a:rPr lang="en-US" sz="2800" b="1" dirty="0">
                <a:solidFill>
                  <a:srgbClr val="111111"/>
                </a:solidFill>
                <a:latin typeface="Segoe UI" panose="020B0502040204020203" pitchFamily="34" charset="0"/>
              </a:rPr>
              <a:t>Subtract</a:t>
            </a:r>
            <a:r>
              <a:rPr lang="en-US" sz="2800" dirty="0">
                <a:solidFill>
                  <a:srgbClr val="111111"/>
                </a:solidFill>
                <a:latin typeface="Segoe UI" panose="020B0502040204020203" pitchFamily="34" charset="0"/>
              </a:rPr>
              <a:t> inside the class and have the functionality. </a:t>
            </a:r>
            <a:endParaRPr lang="en-US" sz="2800" dirty="0" smtClean="0">
              <a:solidFill>
                <a:srgbClr val="111111"/>
              </a:solidFill>
              <a:latin typeface="Segoe UI" panose="020B0502040204020203" pitchFamily="34" charset="0"/>
            </a:endParaRPr>
          </a:p>
          <a:p>
            <a:r>
              <a:rPr lang="en-US" sz="2800" dirty="0" smtClean="0">
                <a:solidFill>
                  <a:srgbClr val="111111"/>
                </a:solidFill>
                <a:latin typeface="Segoe UI" panose="020B0502040204020203" pitchFamily="34" charset="0"/>
              </a:rPr>
              <a:t>Another </a:t>
            </a:r>
            <a:r>
              <a:rPr lang="en-US" sz="2800" dirty="0">
                <a:solidFill>
                  <a:srgbClr val="111111"/>
                </a:solidFill>
                <a:latin typeface="Segoe UI" panose="020B0502040204020203" pitchFamily="34" charset="0"/>
              </a:rPr>
              <a:t>way is to actually have the </a:t>
            </a:r>
            <a:r>
              <a:rPr lang="en-US" sz="2800" b="1" dirty="0">
                <a:solidFill>
                  <a:srgbClr val="111111"/>
                </a:solidFill>
                <a:latin typeface="Segoe UI" panose="020B0502040204020203" pitchFamily="34" charset="0"/>
              </a:rPr>
              <a:t>overloaded version of operators to act on this type</a:t>
            </a:r>
            <a:r>
              <a:rPr lang="en-US" sz="2800" dirty="0">
                <a:solidFill>
                  <a:srgbClr val="111111"/>
                </a:solidFill>
                <a:latin typeface="Segoe UI" panose="020B0502040204020203" pitchFamily="34" charset="0"/>
              </a:rPr>
              <a:t>.</a:t>
            </a:r>
            <a:endParaRPr lang="ru-RU" sz="2800" dirty="0"/>
          </a:p>
        </p:txBody>
      </p:sp>
    </p:spTree>
    <p:extLst>
      <p:ext uri="{BB962C8B-B14F-4D97-AF65-F5344CB8AC3E}">
        <p14:creationId xmlns:p14="http://schemas.microsoft.com/office/powerpoint/2010/main" val="797509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23528" y="578296"/>
            <a:ext cx="8280920" cy="50475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operator</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function</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should</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be</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member</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function</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of</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containing</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type</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operator</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function</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must</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be</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4000" b="0" i="0" u="none" strike="noStrike" cap="none" normalizeH="0" baseline="0" dirty="0" err="1" smtClean="0">
                <a:ln>
                  <a:noFill/>
                </a:ln>
                <a:solidFill>
                  <a:srgbClr val="990000"/>
                </a:solidFill>
                <a:effectLst/>
                <a:latin typeface="Consolas" panose="020B0609020204030204" pitchFamily="49" charset="0"/>
                <a:cs typeface="Consolas" panose="020B0609020204030204" pitchFamily="49" charset="0"/>
              </a:rPr>
              <a:t>static</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arguments</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of</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function</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are</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operands</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return</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value</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of</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function</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is</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result</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of</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operation</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operator</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function</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must</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have</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keyword</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1"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operator</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followed</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by</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operator</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to</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be</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overridden</a:t>
            </a:r>
            <a:r>
              <a:rPr kumimoji="0" lang="ru-RU" altLang="ru-RU" sz="32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325610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37" y="1052736"/>
            <a:ext cx="8892480" cy="3508653"/>
          </a:xfrm>
          <a:prstGeom prst="rect">
            <a:avLst/>
          </a:prstGeom>
        </p:spPr>
        <p:txBody>
          <a:bodyPr wrap="square">
            <a:spAutoFit/>
          </a:bodyPr>
          <a:lstStyle/>
          <a:p>
            <a:pPr lvl="0" eaLnBrk="0" fontAlgn="base" hangingPunct="0">
              <a:spcBef>
                <a:spcPct val="0"/>
              </a:spcBef>
              <a:spcAft>
                <a:spcPct val="0"/>
              </a:spcAft>
            </a:pPr>
            <a:r>
              <a:rPr lang="ru-RU" altLang="ru-RU" dirty="0">
                <a:solidFill>
                  <a:srgbClr val="000000"/>
                </a:solidFill>
                <a:latin typeface="Consolas" panose="020B0609020204030204" pitchFamily="49" charset="0"/>
                <a:cs typeface="Consolas" panose="020B0609020204030204" pitchFamily="49" charset="0"/>
              </a:rPr>
              <a:t>// </a:t>
            </a:r>
            <a:r>
              <a:rPr lang="ru-RU" altLang="ru-RU" dirty="0" err="1">
                <a:solidFill>
                  <a:srgbClr val="000000"/>
                </a:solidFill>
                <a:latin typeface="Consolas" panose="020B0609020204030204" pitchFamily="49" charset="0"/>
                <a:cs typeface="Consolas" panose="020B0609020204030204" pitchFamily="49" charset="0"/>
              </a:rPr>
              <a:t>Declare</a:t>
            </a:r>
            <a:r>
              <a:rPr lang="ru-RU" altLang="ru-RU" dirty="0">
                <a:solidFill>
                  <a:srgbClr val="000000"/>
                </a:solidFill>
                <a:latin typeface="Consolas" panose="020B0609020204030204" pitchFamily="49" charset="0"/>
                <a:cs typeface="Consolas" panose="020B0609020204030204" pitchFamily="49" charset="0"/>
              </a:rPr>
              <a:t> </a:t>
            </a:r>
            <a:r>
              <a:rPr lang="ru-RU" altLang="ru-RU" dirty="0" err="1">
                <a:solidFill>
                  <a:srgbClr val="000000"/>
                </a:solidFill>
                <a:latin typeface="Consolas" panose="020B0609020204030204" pitchFamily="49" charset="0"/>
                <a:cs typeface="Consolas" panose="020B0609020204030204" pitchFamily="49" charset="0"/>
              </a:rPr>
              <a:t>which</a:t>
            </a:r>
            <a:r>
              <a:rPr lang="ru-RU" altLang="ru-RU" dirty="0">
                <a:solidFill>
                  <a:srgbClr val="000000"/>
                </a:solidFill>
                <a:latin typeface="Consolas" panose="020B0609020204030204" pitchFamily="49" charset="0"/>
                <a:cs typeface="Consolas" panose="020B0609020204030204" pitchFamily="49" charset="0"/>
              </a:rPr>
              <a:t> </a:t>
            </a:r>
            <a:r>
              <a:rPr lang="ru-RU" altLang="ru-RU" dirty="0" err="1">
                <a:solidFill>
                  <a:srgbClr val="000000"/>
                </a:solidFill>
                <a:latin typeface="Consolas" panose="020B0609020204030204" pitchFamily="49" charset="0"/>
                <a:cs typeface="Consolas" panose="020B0609020204030204" pitchFamily="49" charset="0"/>
              </a:rPr>
              <a:t>operator</a:t>
            </a:r>
            <a:r>
              <a:rPr lang="ru-RU" altLang="ru-RU" dirty="0">
                <a:solidFill>
                  <a:srgbClr val="000000"/>
                </a:solidFill>
                <a:latin typeface="Consolas" panose="020B0609020204030204" pitchFamily="49" charset="0"/>
                <a:cs typeface="Consolas" panose="020B0609020204030204" pitchFamily="49" charset="0"/>
              </a:rPr>
              <a:t> </a:t>
            </a:r>
            <a:r>
              <a:rPr lang="ru-RU" altLang="ru-RU" dirty="0" err="1">
                <a:solidFill>
                  <a:srgbClr val="000000"/>
                </a:solidFill>
                <a:latin typeface="Consolas" panose="020B0609020204030204" pitchFamily="49" charset="0"/>
                <a:cs typeface="Consolas" panose="020B0609020204030204" pitchFamily="49" charset="0"/>
              </a:rPr>
              <a:t>to</a:t>
            </a:r>
            <a:r>
              <a:rPr lang="ru-RU" altLang="ru-RU" dirty="0">
                <a:solidFill>
                  <a:srgbClr val="000000"/>
                </a:solidFill>
                <a:latin typeface="Consolas" panose="020B0609020204030204" pitchFamily="49" charset="0"/>
                <a:cs typeface="Consolas" panose="020B0609020204030204" pitchFamily="49" charset="0"/>
              </a:rPr>
              <a:t> </a:t>
            </a:r>
            <a:r>
              <a:rPr lang="ru-RU" altLang="ru-RU" dirty="0" err="1">
                <a:solidFill>
                  <a:srgbClr val="000000"/>
                </a:solidFill>
                <a:latin typeface="Consolas" panose="020B0609020204030204" pitchFamily="49" charset="0"/>
                <a:cs typeface="Consolas" panose="020B0609020204030204" pitchFamily="49" charset="0"/>
              </a:rPr>
              <a:t>overload</a:t>
            </a:r>
            <a:r>
              <a:rPr lang="ru-RU" altLang="ru-RU" dirty="0">
                <a:solidFill>
                  <a:srgbClr val="000000"/>
                </a:solidFill>
                <a:latin typeface="Consolas" panose="020B0609020204030204" pitchFamily="49" charset="0"/>
                <a:cs typeface="Consolas" panose="020B0609020204030204" pitchFamily="49" charset="0"/>
              </a:rPr>
              <a:t> (+), </a:t>
            </a:r>
            <a:r>
              <a:rPr lang="ru-RU" altLang="ru-RU" dirty="0" err="1">
                <a:solidFill>
                  <a:srgbClr val="000000"/>
                </a:solidFill>
                <a:latin typeface="Consolas" panose="020B0609020204030204" pitchFamily="49" charset="0"/>
                <a:cs typeface="Consolas" panose="020B0609020204030204" pitchFamily="49" charset="0"/>
              </a:rPr>
              <a:t>the</a:t>
            </a:r>
            <a:r>
              <a:rPr lang="ru-RU" altLang="ru-RU" dirty="0">
                <a:solidFill>
                  <a:srgbClr val="000000"/>
                </a:solidFill>
                <a:latin typeface="Consolas" panose="020B0609020204030204" pitchFamily="49" charset="0"/>
                <a:cs typeface="Consolas" panose="020B0609020204030204" pitchFamily="49" charset="0"/>
              </a:rPr>
              <a:t> </a:t>
            </a:r>
            <a:r>
              <a:rPr lang="ru-RU" altLang="ru-RU" dirty="0" err="1">
                <a:solidFill>
                  <a:srgbClr val="000000"/>
                </a:solidFill>
                <a:latin typeface="Consolas" panose="020B0609020204030204" pitchFamily="49" charset="0"/>
                <a:cs typeface="Consolas" panose="020B0609020204030204" pitchFamily="49" charset="0"/>
              </a:rPr>
              <a:t>types</a:t>
            </a:r>
            <a:r>
              <a:rPr lang="ru-RU" altLang="ru-RU" dirty="0">
                <a:solidFill>
                  <a:srgbClr val="000000"/>
                </a:solidFill>
                <a:latin typeface="Consolas" panose="020B0609020204030204" pitchFamily="49" charset="0"/>
                <a:cs typeface="Consolas" panose="020B0609020204030204" pitchFamily="49" charset="0"/>
              </a:rPr>
              <a:t> </a:t>
            </a:r>
            <a:endParaRPr lang="en-US" altLang="ru-RU"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ru-RU" altLang="ru-RU" dirty="0">
                <a:solidFill>
                  <a:srgbClr val="000000"/>
                </a:solidFill>
                <a:latin typeface="Consolas" panose="020B0609020204030204" pitchFamily="49" charset="0"/>
                <a:cs typeface="Consolas" panose="020B0609020204030204" pitchFamily="49" charset="0"/>
              </a:rPr>
              <a:t>// </a:t>
            </a:r>
            <a:r>
              <a:rPr lang="ru-RU" altLang="ru-RU" dirty="0" err="1">
                <a:solidFill>
                  <a:srgbClr val="000000"/>
                </a:solidFill>
                <a:latin typeface="Consolas" panose="020B0609020204030204" pitchFamily="49" charset="0"/>
                <a:cs typeface="Consolas" panose="020B0609020204030204" pitchFamily="49" charset="0"/>
              </a:rPr>
              <a:t>that</a:t>
            </a:r>
            <a:r>
              <a:rPr lang="ru-RU" altLang="ru-RU" dirty="0">
                <a:solidFill>
                  <a:srgbClr val="000000"/>
                </a:solidFill>
                <a:latin typeface="Consolas" panose="020B0609020204030204" pitchFamily="49" charset="0"/>
                <a:cs typeface="Consolas" panose="020B0609020204030204" pitchFamily="49" charset="0"/>
              </a:rPr>
              <a:t> </a:t>
            </a:r>
            <a:r>
              <a:rPr lang="ru-RU" altLang="ru-RU" dirty="0" err="1">
                <a:solidFill>
                  <a:srgbClr val="000000"/>
                </a:solidFill>
                <a:latin typeface="Consolas" panose="020B0609020204030204" pitchFamily="49" charset="0"/>
                <a:cs typeface="Consolas" panose="020B0609020204030204" pitchFamily="49" charset="0"/>
              </a:rPr>
              <a:t>can</a:t>
            </a:r>
            <a:r>
              <a:rPr lang="ru-RU" altLang="ru-RU" dirty="0">
                <a:solidFill>
                  <a:srgbClr val="000000"/>
                </a:solidFill>
                <a:latin typeface="Consolas" panose="020B0609020204030204" pitchFamily="49" charset="0"/>
                <a:cs typeface="Consolas" panose="020B0609020204030204" pitchFamily="49" charset="0"/>
              </a:rPr>
              <a:t> </a:t>
            </a:r>
            <a:r>
              <a:rPr lang="ru-RU" altLang="ru-RU" dirty="0" err="1">
                <a:solidFill>
                  <a:srgbClr val="000000"/>
                </a:solidFill>
                <a:latin typeface="Consolas" panose="020B0609020204030204" pitchFamily="49" charset="0"/>
                <a:cs typeface="Consolas" panose="020B0609020204030204" pitchFamily="49" charset="0"/>
              </a:rPr>
              <a:t>be</a:t>
            </a:r>
            <a:r>
              <a:rPr lang="ru-RU" altLang="ru-RU" dirty="0">
                <a:solidFill>
                  <a:srgbClr val="000000"/>
                </a:solidFill>
                <a:latin typeface="Consolas" panose="020B0609020204030204" pitchFamily="49" charset="0"/>
                <a:cs typeface="Consolas" panose="020B0609020204030204" pitchFamily="49" charset="0"/>
              </a:rPr>
              <a:t> </a:t>
            </a:r>
            <a:r>
              <a:rPr lang="ru-RU" altLang="ru-RU" dirty="0" err="1">
                <a:solidFill>
                  <a:srgbClr val="000000"/>
                </a:solidFill>
                <a:latin typeface="Consolas" panose="020B0609020204030204" pitchFamily="49" charset="0"/>
                <a:cs typeface="Consolas" panose="020B0609020204030204" pitchFamily="49" charset="0"/>
              </a:rPr>
              <a:t>added</a:t>
            </a:r>
            <a:r>
              <a:rPr lang="ru-RU" altLang="ru-RU" dirty="0">
                <a:solidFill>
                  <a:srgbClr val="000000"/>
                </a:solidFill>
                <a:latin typeface="Consolas" panose="020B0609020204030204" pitchFamily="49" charset="0"/>
                <a:cs typeface="Consolas" panose="020B0609020204030204" pitchFamily="49" charset="0"/>
              </a:rPr>
              <a:t> (</a:t>
            </a:r>
            <a:r>
              <a:rPr lang="ru-RU" altLang="ru-RU" dirty="0" err="1">
                <a:solidFill>
                  <a:srgbClr val="000000"/>
                </a:solidFill>
                <a:latin typeface="Consolas" panose="020B0609020204030204" pitchFamily="49" charset="0"/>
                <a:cs typeface="Consolas" panose="020B0609020204030204" pitchFamily="49" charset="0"/>
              </a:rPr>
              <a:t>two</a:t>
            </a:r>
            <a:r>
              <a:rPr lang="ru-RU" altLang="ru-RU" dirty="0">
                <a:solidFill>
                  <a:srgbClr val="000000"/>
                </a:solidFill>
                <a:latin typeface="Consolas" panose="020B0609020204030204" pitchFamily="49" charset="0"/>
                <a:cs typeface="Consolas" panose="020B0609020204030204" pitchFamily="49" charset="0"/>
              </a:rPr>
              <a:t> </a:t>
            </a:r>
            <a:r>
              <a:rPr lang="ru-RU" altLang="ru-RU" dirty="0" err="1">
                <a:solidFill>
                  <a:srgbClr val="000000"/>
                </a:solidFill>
                <a:latin typeface="Consolas" panose="020B0609020204030204" pitchFamily="49" charset="0"/>
                <a:cs typeface="Consolas" panose="020B0609020204030204" pitchFamily="49" charset="0"/>
              </a:rPr>
              <a:t>Complex</a:t>
            </a:r>
            <a:r>
              <a:rPr lang="ru-RU" altLang="ru-RU" dirty="0">
                <a:solidFill>
                  <a:srgbClr val="000000"/>
                </a:solidFill>
                <a:latin typeface="Consolas" panose="020B0609020204030204" pitchFamily="49" charset="0"/>
                <a:cs typeface="Consolas" panose="020B0609020204030204" pitchFamily="49" charset="0"/>
              </a:rPr>
              <a:t> </a:t>
            </a:r>
            <a:r>
              <a:rPr lang="ru-RU" altLang="ru-RU" dirty="0" err="1">
                <a:solidFill>
                  <a:srgbClr val="000000"/>
                </a:solidFill>
                <a:latin typeface="Consolas" panose="020B0609020204030204" pitchFamily="49" charset="0"/>
                <a:cs typeface="Consolas" panose="020B0609020204030204" pitchFamily="49" charset="0"/>
              </a:rPr>
              <a:t>objects</a:t>
            </a:r>
            <a:r>
              <a:rPr lang="ru-RU" altLang="ru-RU" dirty="0">
                <a:solidFill>
                  <a:srgbClr val="000000"/>
                </a:solidFill>
                <a:latin typeface="Consolas" panose="020B0609020204030204" pitchFamily="49" charset="0"/>
                <a:cs typeface="Consolas" panose="020B0609020204030204" pitchFamily="49" charset="0"/>
              </a:rPr>
              <a:t>), </a:t>
            </a:r>
            <a:r>
              <a:rPr lang="ru-RU" altLang="ru-RU" dirty="0" err="1">
                <a:solidFill>
                  <a:srgbClr val="000000"/>
                </a:solidFill>
                <a:latin typeface="Consolas" panose="020B0609020204030204" pitchFamily="49" charset="0"/>
                <a:cs typeface="Consolas" panose="020B0609020204030204" pitchFamily="49" charset="0"/>
              </a:rPr>
              <a:t>and</a:t>
            </a:r>
            <a:r>
              <a:rPr lang="ru-RU" altLang="ru-RU" dirty="0">
                <a:solidFill>
                  <a:srgbClr val="000000"/>
                </a:solidFill>
                <a:latin typeface="Consolas" panose="020B0609020204030204" pitchFamily="49" charset="0"/>
                <a:cs typeface="Consolas" panose="020B0609020204030204" pitchFamily="49" charset="0"/>
              </a:rPr>
              <a:t> </a:t>
            </a:r>
            <a:r>
              <a:rPr lang="ru-RU" altLang="ru-RU" dirty="0" err="1">
                <a:solidFill>
                  <a:srgbClr val="000000"/>
                </a:solidFill>
                <a:latin typeface="Consolas" panose="020B0609020204030204" pitchFamily="49" charset="0"/>
                <a:cs typeface="Consolas" panose="020B0609020204030204" pitchFamily="49" charset="0"/>
              </a:rPr>
              <a:t>the</a:t>
            </a:r>
            <a:r>
              <a:rPr lang="ru-RU" altLang="ru-RU" dirty="0">
                <a:solidFill>
                  <a:srgbClr val="000000"/>
                </a:solidFill>
                <a:latin typeface="Consolas" panose="020B0609020204030204" pitchFamily="49" charset="0"/>
                <a:cs typeface="Consolas" panose="020B0609020204030204" pitchFamily="49" charset="0"/>
              </a:rPr>
              <a:t> </a:t>
            </a:r>
            <a:endParaRPr lang="en-US" altLang="ru-RU"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ru-RU" altLang="ru-RU" dirty="0">
                <a:solidFill>
                  <a:srgbClr val="000000"/>
                </a:solidFill>
                <a:latin typeface="Consolas" panose="020B0609020204030204" pitchFamily="49" charset="0"/>
                <a:cs typeface="Consolas" panose="020B0609020204030204" pitchFamily="49" charset="0"/>
              </a:rPr>
              <a:t>// </a:t>
            </a:r>
            <a:r>
              <a:rPr lang="ru-RU" altLang="ru-RU" dirty="0" err="1">
                <a:solidFill>
                  <a:srgbClr val="000000"/>
                </a:solidFill>
                <a:latin typeface="Consolas" panose="020B0609020204030204" pitchFamily="49" charset="0"/>
                <a:cs typeface="Consolas" panose="020B0609020204030204" pitchFamily="49" charset="0"/>
              </a:rPr>
              <a:t>return</a:t>
            </a:r>
            <a:r>
              <a:rPr lang="ru-RU" altLang="ru-RU" dirty="0">
                <a:solidFill>
                  <a:srgbClr val="000000"/>
                </a:solidFill>
                <a:latin typeface="Consolas" panose="020B0609020204030204" pitchFamily="49" charset="0"/>
                <a:cs typeface="Consolas" panose="020B0609020204030204" pitchFamily="49" charset="0"/>
              </a:rPr>
              <a:t> </a:t>
            </a:r>
            <a:r>
              <a:rPr lang="ru-RU" altLang="ru-RU" dirty="0" err="1">
                <a:solidFill>
                  <a:srgbClr val="000000"/>
                </a:solidFill>
                <a:latin typeface="Consolas" panose="020B0609020204030204" pitchFamily="49" charset="0"/>
                <a:cs typeface="Consolas" panose="020B0609020204030204" pitchFamily="49" charset="0"/>
              </a:rPr>
              <a:t>type</a:t>
            </a:r>
            <a:r>
              <a:rPr lang="ru-RU" altLang="ru-RU" dirty="0">
                <a:solidFill>
                  <a:srgbClr val="000000"/>
                </a:solidFill>
                <a:latin typeface="Consolas" panose="020B0609020204030204" pitchFamily="49" charset="0"/>
                <a:cs typeface="Consolas" panose="020B0609020204030204" pitchFamily="49" charset="0"/>
              </a:rPr>
              <a:t> (</a:t>
            </a:r>
            <a:r>
              <a:rPr lang="ru-RU" altLang="ru-RU" dirty="0" err="1">
                <a:solidFill>
                  <a:srgbClr val="000000"/>
                </a:solidFill>
                <a:latin typeface="Consolas" panose="020B0609020204030204" pitchFamily="49" charset="0"/>
                <a:cs typeface="Consolas" panose="020B0609020204030204" pitchFamily="49" charset="0"/>
              </a:rPr>
              <a:t>Complex</a:t>
            </a:r>
            <a:r>
              <a:rPr lang="ru-RU" altLang="ru-RU" dirty="0">
                <a:solidFill>
                  <a:srgbClr val="000000"/>
                </a:solidFill>
                <a:latin typeface="Consolas" panose="020B0609020204030204" pitchFamily="49" charset="0"/>
                <a:cs typeface="Consolas" panose="020B0609020204030204" pitchFamily="49" charset="0"/>
              </a:rPr>
              <a:t>): </a:t>
            </a:r>
            <a:endParaRPr lang="en-US" altLang="ru-RU"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ru-RU" altLang="ru-RU" sz="2800" dirty="0" err="1">
                <a:solidFill>
                  <a:srgbClr val="000000"/>
                </a:solidFill>
                <a:latin typeface="Consolas" panose="020B0609020204030204" pitchFamily="49" charset="0"/>
                <a:cs typeface="Consolas" panose="020B0609020204030204" pitchFamily="49" charset="0"/>
              </a:rPr>
              <a:t>public</a:t>
            </a:r>
            <a:r>
              <a:rPr lang="ru-RU" altLang="ru-RU" sz="2800" dirty="0">
                <a:solidFill>
                  <a:srgbClr val="000000"/>
                </a:solidFill>
                <a:latin typeface="Consolas" panose="020B0609020204030204" pitchFamily="49" charset="0"/>
                <a:cs typeface="Consolas" panose="020B0609020204030204" pitchFamily="49" charset="0"/>
              </a:rPr>
              <a:t> </a:t>
            </a:r>
            <a:r>
              <a:rPr lang="ru-RU" altLang="ru-RU" sz="2800" dirty="0" err="1">
                <a:solidFill>
                  <a:srgbClr val="000000"/>
                </a:solidFill>
                <a:latin typeface="Consolas" panose="020B0609020204030204" pitchFamily="49" charset="0"/>
                <a:cs typeface="Consolas" panose="020B0609020204030204" pitchFamily="49" charset="0"/>
              </a:rPr>
              <a:t>static</a:t>
            </a:r>
            <a:r>
              <a:rPr lang="ru-RU" altLang="ru-RU" sz="2800" dirty="0">
                <a:solidFill>
                  <a:srgbClr val="000000"/>
                </a:solidFill>
                <a:latin typeface="Consolas" panose="020B0609020204030204" pitchFamily="49" charset="0"/>
                <a:cs typeface="Consolas" panose="020B0609020204030204" pitchFamily="49" charset="0"/>
              </a:rPr>
              <a:t> </a:t>
            </a:r>
            <a:r>
              <a:rPr lang="ru-RU" altLang="ru-RU" sz="2800" dirty="0" err="1">
                <a:solidFill>
                  <a:srgbClr val="000000"/>
                </a:solidFill>
                <a:latin typeface="Consolas" panose="020B0609020204030204" pitchFamily="49" charset="0"/>
                <a:cs typeface="Consolas" panose="020B0609020204030204" pitchFamily="49" charset="0"/>
              </a:rPr>
              <a:t>Complex</a:t>
            </a:r>
            <a:r>
              <a:rPr lang="ru-RU" altLang="ru-RU" sz="2800" dirty="0">
                <a:solidFill>
                  <a:srgbClr val="000000"/>
                </a:solidFill>
                <a:latin typeface="Consolas" panose="020B0609020204030204" pitchFamily="49" charset="0"/>
                <a:cs typeface="Consolas" panose="020B0609020204030204" pitchFamily="49" charset="0"/>
              </a:rPr>
              <a:t> </a:t>
            </a:r>
            <a:r>
              <a:rPr lang="ru-RU" altLang="ru-RU" sz="2800" dirty="0" err="1">
                <a:solidFill>
                  <a:srgbClr val="000000"/>
                </a:solidFill>
                <a:latin typeface="Consolas" panose="020B0609020204030204" pitchFamily="49" charset="0"/>
                <a:cs typeface="Consolas" panose="020B0609020204030204" pitchFamily="49" charset="0"/>
              </a:rPr>
              <a:t>operator</a:t>
            </a:r>
            <a:r>
              <a:rPr lang="ru-RU" altLang="ru-RU" sz="2800" dirty="0">
                <a:solidFill>
                  <a:srgbClr val="000000"/>
                </a:solidFill>
                <a:latin typeface="Consolas" panose="020B0609020204030204" pitchFamily="49" charset="0"/>
                <a:cs typeface="Consolas" panose="020B0609020204030204" pitchFamily="49" charset="0"/>
              </a:rPr>
              <a:t> +(</a:t>
            </a:r>
            <a:r>
              <a:rPr lang="ru-RU" altLang="ru-RU" sz="2800" dirty="0" err="1">
                <a:solidFill>
                  <a:srgbClr val="000000"/>
                </a:solidFill>
                <a:latin typeface="Consolas" panose="020B0609020204030204" pitchFamily="49" charset="0"/>
                <a:cs typeface="Consolas" panose="020B0609020204030204" pitchFamily="49" charset="0"/>
              </a:rPr>
              <a:t>Complex</a:t>
            </a:r>
            <a:r>
              <a:rPr lang="ru-RU" altLang="ru-RU" sz="2800" dirty="0">
                <a:solidFill>
                  <a:srgbClr val="000000"/>
                </a:solidFill>
                <a:latin typeface="Consolas" panose="020B0609020204030204" pitchFamily="49" charset="0"/>
                <a:cs typeface="Consolas" panose="020B0609020204030204" pitchFamily="49" charset="0"/>
              </a:rPr>
              <a:t> c1, </a:t>
            </a:r>
            <a:r>
              <a:rPr lang="ru-RU" altLang="ru-RU" sz="2800" dirty="0" err="1">
                <a:solidFill>
                  <a:srgbClr val="000000"/>
                </a:solidFill>
                <a:latin typeface="Consolas" panose="020B0609020204030204" pitchFamily="49" charset="0"/>
                <a:cs typeface="Consolas" panose="020B0609020204030204" pitchFamily="49" charset="0"/>
              </a:rPr>
              <a:t>Complex</a:t>
            </a:r>
            <a:r>
              <a:rPr lang="ru-RU" altLang="ru-RU" sz="2800" dirty="0">
                <a:solidFill>
                  <a:srgbClr val="000000"/>
                </a:solidFill>
                <a:latin typeface="Consolas" panose="020B0609020204030204" pitchFamily="49" charset="0"/>
                <a:cs typeface="Consolas" panose="020B0609020204030204" pitchFamily="49" charset="0"/>
              </a:rPr>
              <a:t> c2) </a:t>
            </a:r>
            <a:endParaRPr lang="en-US" altLang="ru-RU"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ru-RU" altLang="ru-RU" sz="2800" dirty="0">
                <a:solidFill>
                  <a:srgbClr val="000000"/>
                </a:solidFill>
                <a:latin typeface="Consolas" panose="020B0609020204030204" pitchFamily="49" charset="0"/>
                <a:cs typeface="Consolas" panose="020B0609020204030204" pitchFamily="49" charset="0"/>
              </a:rPr>
              <a:t>{</a:t>
            </a:r>
            <a:endParaRPr lang="en-US" altLang="ru-RU"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ru-RU" altLang="ru-RU" sz="2800" dirty="0">
                <a:solidFill>
                  <a:srgbClr val="000000"/>
                </a:solidFill>
                <a:latin typeface="Consolas" panose="020B0609020204030204" pitchFamily="49" charset="0"/>
                <a:cs typeface="Consolas" panose="020B0609020204030204" pitchFamily="49" charset="0"/>
              </a:rPr>
              <a:t> </a:t>
            </a:r>
            <a:r>
              <a:rPr lang="ru-RU" altLang="ru-RU" sz="2800" dirty="0" err="1">
                <a:solidFill>
                  <a:srgbClr val="000000"/>
                </a:solidFill>
                <a:latin typeface="Consolas" panose="020B0609020204030204" pitchFamily="49" charset="0"/>
                <a:cs typeface="Consolas" panose="020B0609020204030204" pitchFamily="49" charset="0"/>
              </a:rPr>
              <a:t>return</a:t>
            </a:r>
            <a:r>
              <a:rPr lang="ru-RU" altLang="ru-RU" sz="2800" dirty="0">
                <a:solidFill>
                  <a:srgbClr val="000000"/>
                </a:solidFill>
                <a:latin typeface="Consolas" panose="020B0609020204030204" pitchFamily="49" charset="0"/>
                <a:cs typeface="Consolas" panose="020B0609020204030204" pitchFamily="49" charset="0"/>
              </a:rPr>
              <a:t> </a:t>
            </a:r>
            <a:r>
              <a:rPr lang="ru-RU" altLang="ru-RU" sz="2800" dirty="0" err="1">
                <a:solidFill>
                  <a:srgbClr val="000000"/>
                </a:solidFill>
                <a:latin typeface="Consolas" panose="020B0609020204030204" pitchFamily="49" charset="0"/>
                <a:cs typeface="Consolas" panose="020B0609020204030204" pitchFamily="49" charset="0"/>
              </a:rPr>
              <a:t>new</a:t>
            </a:r>
            <a:r>
              <a:rPr lang="ru-RU" altLang="ru-RU" sz="2800" dirty="0">
                <a:solidFill>
                  <a:srgbClr val="000000"/>
                </a:solidFill>
                <a:latin typeface="Consolas" panose="020B0609020204030204" pitchFamily="49" charset="0"/>
                <a:cs typeface="Consolas" panose="020B0609020204030204" pitchFamily="49" charset="0"/>
              </a:rPr>
              <a:t> </a:t>
            </a:r>
            <a:r>
              <a:rPr lang="ru-RU" altLang="ru-RU" sz="2800" dirty="0" err="1">
                <a:solidFill>
                  <a:srgbClr val="000000"/>
                </a:solidFill>
                <a:latin typeface="Consolas" panose="020B0609020204030204" pitchFamily="49" charset="0"/>
                <a:cs typeface="Consolas" panose="020B0609020204030204" pitchFamily="49" charset="0"/>
              </a:rPr>
              <a:t>Complex</a:t>
            </a:r>
            <a:r>
              <a:rPr lang="ru-RU" altLang="ru-RU" sz="2800" dirty="0">
                <a:solidFill>
                  <a:srgbClr val="000000"/>
                </a:solidFill>
                <a:latin typeface="Consolas" panose="020B0609020204030204" pitchFamily="49" charset="0"/>
                <a:cs typeface="Consolas" panose="020B0609020204030204" pitchFamily="49" charset="0"/>
              </a:rPr>
              <a:t>(c1.real + c2.real, c1.imaginary + c2.imaginary); </a:t>
            </a:r>
            <a:endParaRPr lang="en-US" altLang="ru-RU"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ru-RU" altLang="ru-RU" sz="2800" dirty="0">
                <a:solidFill>
                  <a:srgbClr val="000000"/>
                </a:solidFill>
                <a:latin typeface="Consolas" panose="020B0609020204030204" pitchFamily="49" charset="0"/>
                <a:cs typeface="Consolas" panose="020B0609020204030204" pitchFamily="49" charset="0"/>
              </a:rPr>
              <a:t>}</a:t>
            </a:r>
            <a:r>
              <a:rPr lang="ru-RU" altLang="ru-RU" sz="2000" dirty="0"/>
              <a:t> </a:t>
            </a:r>
            <a:endParaRPr lang="ru-RU" altLang="ru-RU" sz="6000" dirty="0">
              <a:latin typeface="Arial" panose="020B0604020202020204" pitchFamily="34" charset="0"/>
            </a:endParaRPr>
          </a:p>
        </p:txBody>
      </p:sp>
    </p:spTree>
    <p:extLst>
      <p:ext uri="{BB962C8B-B14F-4D97-AF65-F5344CB8AC3E}">
        <p14:creationId xmlns:p14="http://schemas.microsoft.com/office/powerpoint/2010/main" val="2509607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51520" y="836712"/>
            <a:ext cx="8964488"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600" b="1"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Overloading</a:t>
            </a:r>
            <a:r>
              <a:rPr kumimoji="0" lang="ru-RU" altLang="ru-RU" sz="3600" b="1"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1"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3600" b="1"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1"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Binary</a:t>
            </a:r>
            <a:r>
              <a:rPr kumimoji="0" lang="ru-RU" altLang="ru-RU" sz="3600" b="1"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1"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operators</a:t>
            </a:r>
            <a:endParaRPr kumimoji="0" lang="en-US" altLang="ru-RU" sz="3600" b="1"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6600" b="1"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4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Binary</a:t>
            </a:r>
            <a:r>
              <a:rPr kumimoji="0" lang="ru-RU" altLang="ru-RU" sz="4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4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operators</a:t>
            </a:r>
            <a:r>
              <a:rPr kumimoji="0" lang="ru-RU" altLang="ru-RU" sz="4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4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function</a:t>
            </a:r>
            <a:r>
              <a:rPr kumimoji="0" lang="ru-RU" altLang="ru-RU" sz="4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4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will</a:t>
            </a:r>
            <a:r>
              <a:rPr kumimoji="0" lang="ru-RU" altLang="ru-RU" sz="4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4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take</a:t>
            </a:r>
            <a:r>
              <a:rPr kumimoji="0" lang="ru-RU" altLang="ru-RU" sz="4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2 </a:t>
            </a:r>
            <a:r>
              <a:rPr kumimoji="0" lang="ru-RU" altLang="ru-RU" sz="4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arguments</a:t>
            </a:r>
            <a:r>
              <a:rPr kumimoji="0" lang="ru-RU" altLang="ru-RU" sz="4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4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and</a:t>
            </a:r>
            <a:r>
              <a:rPr kumimoji="0" lang="ru-RU" altLang="ru-RU" sz="4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4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return</a:t>
            </a:r>
            <a:r>
              <a:rPr kumimoji="0" lang="ru-RU" altLang="ru-RU" sz="4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 </a:t>
            </a:r>
            <a:r>
              <a:rPr kumimoji="0" lang="ru-RU" altLang="ru-RU" sz="4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new</a:t>
            </a:r>
            <a:r>
              <a:rPr kumimoji="0" lang="ru-RU" altLang="ru-RU" sz="4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4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object</a:t>
            </a:r>
            <a:r>
              <a:rPr kumimoji="0" lang="ru-RU" altLang="ru-RU" sz="4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4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of</a:t>
            </a:r>
            <a:r>
              <a:rPr kumimoji="0" lang="ru-RU" altLang="ru-RU" sz="4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4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4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4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Containing</a:t>
            </a:r>
            <a:r>
              <a:rPr kumimoji="0" lang="ru-RU" altLang="ru-RU" sz="4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4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type</a:t>
            </a:r>
            <a:r>
              <a:rPr kumimoji="0" lang="ru-RU" altLang="ru-RU" sz="4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endParaRPr kumimoji="0" lang="ru-RU" altLang="ru-RU" sz="8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127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88640"/>
            <a:ext cx="8229600" cy="576064"/>
          </a:xfrm>
        </p:spPr>
        <p:txBody>
          <a:bodyPr>
            <a:normAutofit fontScale="90000"/>
          </a:bodyPr>
          <a:lstStyle/>
          <a:p>
            <a:r>
              <a:rPr lang="en-US" dirty="0" smtClean="0"/>
              <a:t>Modelling</a:t>
            </a:r>
            <a:endParaRPr lang="ru-RU" dirty="0"/>
          </a:p>
        </p:txBody>
      </p:sp>
      <p:pic>
        <p:nvPicPr>
          <p:cNvPr id="3074" name="Picture 2" descr="Карьерный Экскаватор ЭКГ 8И, цена , купить в Череповце - PromPortal.s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815" y="836712"/>
            <a:ext cx="5715000" cy="342900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0599" y="3933056"/>
            <a:ext cx="5511013"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8793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1124744"/>
            <a:ext cx="8676456" cy="4154984"/>
          </a:xfrm>
          <a:prstGeom prst="rect">
            <a:avLst/>
          </a:prstGeom>
        </p:spPr>
        <p:txBody>
          <a:bodyPr wrap="square">
            <a:spAutoFit/>
          </a:bodyPr>
          <a:lstStyle/>
          <a:p>
            <a:r>
              <a:rPr lang="ru-RU" sz="2400" dirty="0" err="1" smtClean="0"/>
              <a:t>public</a:t>
            </a:r>
            <a:r>
              <a:rPr lang="ru-RU" sz="2400" dirty="0" smtClean="0"/>
              <a:t> </a:t>
            </a:r>
            <a:r>
              <a:rPr lang="ru-RU" sz="2400" dirty="0" err="1"/>
              <a:t>static</a:t>
            </a:r>
            <a:r>
              <a:rPr lang="ru-RU" sz="2400" dirty="0"/>
              <a:t> </a:t>
            </a:r>
            <a:r>
              <a:rPr lang="ru-RU" sz="2400" dirty="0" err="1"/>
              <a:t>Rational</a:t>
            </a:r>
            <a:r>
              <a:rPr lang="ru-RU" sz="2400" dirty="0"/>
              <a:t> </a:t>
            </a:r>
            <a:r>
              <a:rPr lang="ru-RU" sz="2400" dirty="0" err="1"/>
              <a:t>operator</a:t>
            </a:r>
            <a:r>
              <a:rPr lang="ru-RU" sz="2400" dirty="0"/>
              <a:t> +(</a:t>
            </a:r>
            <a:r>
              <a:rPr lang="ru-RU" sz="2400" dirty="0" err="1"/>
              <a:t>Rational</a:t>
            </a:r>
            <a:r>
              <a:rPr lang="ru-RU" sz="2400" dirty="0"/>
              <a:t> rational1, </a:t>
            </a:r>
            <a:r>
              <a:rPr lang="ru-RU" sz="2400" dirty="0" err="1"/>
              <a:t>Rational</a:t>
            </a:r>
            <a:r>
              <a:rPr lang="ru-RU" sz="2400" dirty="0"/>
              <a:t> rational2)</a:t>
            </a:r>
          </a:p>
          <a:p>
            <a:r>
              <a:rPr lang="ru-RU" sz="2400" dirty="0"/>
              <a:t>{</a:t>
            </a:r>
          </a:p>
          <a:p>
            <a:r>
              <a:rPr lang="ru-RU" sz="2400" dirty="0"/>
              <a:t>    </a:t>
            </a:r>
            <a:r>
              <a:rPr lang="ru-RU" sz="2400" dirty="0" err="1"/>
              <a:t>int</a:t>
            </a:r>
            <a:r>
              <a:rPr lang="ru-RU" sz="2400" dirty="0"/>
              <a:t> </a:t>
            </a:r>
            <a:r>
              <a:rPr lang="ru-RU" sz="2400" dirty="0" err="1"/>
              <a:t>resultingDenominator</a:t>
            </a:r>
            <a:r>
              <a:rPr lang="ru-RU" sz="2400" dirty="0"/>
              <a:t> = rational1.denominator * rational2.denominator;</a:t>
            </a:r>
          </a:p>
          <a:p>
            <a:r>
              <a:rPr lang="ru-RU" sz="2400" dirty="0"/>
              <a:t>    </a:t>
            </a:r>
            <a:r>
              <a:rPr lang="ru-RU" sz="2400" dirty="0" err="1"/>
              <a:t>int</a:t>
            </a:r>
            <a:r>
              <a:rPr lang="ru-RU" sz="2400" dirty="0"/>
              <a:t> </a:t>
            </a:r>
            <a:r>
              <a:rPr lang="ru-RU" sz="2400" dirty="0" err="1"/>
              <a:t>resultingNumerator</a:t>
            </a:r>
            <a:r>
              <a:rPr lang="ru-RU" sz="2400" dirty="0"/>
              <a:t> = rational1.numerator * rational2.denominator + </a:t>
            </a:r>
          </a:p>
          <a:p>
            <a:r>
              <a:rPr lang="ru-RU" sz="2400" dirty="0"/>
              <a:t>        rational1.denominator * rational2.numerator;</a:t>
            </a:r>
          </a:p>
          <a:p>
            <a:endParaRPr lang="ru-RU" sz="2400" dirty="0"/>
          </a:p>
          <a:p>
            <a:r>
              <a:rPr lang="ru-RU" sz="2400" dirty="0"/>
              <a:t>    </a:t>
            </a:r>
            <a:r>
              <a:rPr lang="ru-RU" sz="2400" dirty="0" err="1"/>
              <a:t>return</a:t>
            </a:r>
            <a:r>
              <a:rPr lang="ru-RU" sz="2400" dirty="0"/>
              <a:t> </a:t>
            </a:r>
            <a:r>
              <a:rPr lang="ru-RU" sz="2400" dirty="0" err="1"/>
              <a:t>new</a:t>
            </a:r>
            <a:r>
              <a:rPr lang="ru-RU" sz="2400" dirty="0"/>
              <a:t> </a:t>
            </a:r>
            <a:r>
              <a:rPr lang="ru-RU" sz="2400" dirty="0" err="1"/>
              <a:t>Rational</a:t>
            </a:r>
            <a:r>
              <a:rPr lang="ru-RU" sz="2400" dirty="0"/>
              <a:t>(</a:t>
            </a:r>
            <a:r>
              <a:rPr lang="ru-RU" sz="2400" dirty="0" err="1"/>
              <a:t>resultingNumerator</a:t>
            </a:r>
            <a:r>
              <a:rPr lang="ru-RU" sz="2400" dirty="0"/>
              <a:t>, </a:t>
            </a:r>
            <a:r>
              <a:rPr lang="ru-RU" sz="2400" dirty="0" err="1"/>
              <a:t>resultingDenominator</a:t>
            </a:r>
            <a:r>
              <a:rPr lang="ru-RU" sz="2400" dirty="0"/>
              <a:t>);</a:t>
            </a:r>
          </a:p>
          <a:p>
            <a:r>
              <a:rPr lang="ru-RU" sz="2400" dirty="0"/>
              <a:t>}</a:t>
            </a:r>
          </a:p>
        </p:txBody>
      </p:sp>
    </p:spTree>
    <p:extLst>
      <p:ext uri="{BB962C8B-B14F-4D97-AF65-F5344CB8AC3E}">
        <p14:creationId xmlns:p14="http://schemas.microsoft.com/office/powerpoint/2010/main" val="225567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608" y="1340768"/>
            <a:ext cx="7200800" cy="3539430"/>
          </a:xfrm>
          <a:prstGeom prst="rect">
            <a:avLst/>
          </a:prstGeom>
        </p:spPr>
        <p:txBody>
          <a:bodyPr wrap="square">
            <a:spAutoFit/>
          </a:bodyPr>
          <a:lstStyle/>
          <a:p>
            <a:r>
              <a:rPr lang="ru-RU" sz="3200" dirty="0" err="1"/>
              <a:t>Rational</a:t>
            </a:r>
            <a:r>
              <a:rPr lang="ru-RU" sz="3200" dirty="0"/>
              <a:t> r1 = </a:t>
            </a:r>
            <a:r>
              <a:rPr lang="ru-RU" sz="3200" dirty="0" err="1"/>
              <a:t>new</a:t>
            </a:r>
            <a:r>
              <a:rPr lang="ru-RU" sz="3200" dirty="0"/>
              <a:t> </a:t>
            </a:r>
            <a:r>
              <a:rPr lang="ru-RU" sz="3200" dirty="0" err="1"/>
              <a:t>Rational</a:t>
            </a:r>
            <a:r>
              <a:rPr lang="ru-RU" sz="3200" dirty="0"/>
              <a:t>(3, 2);</a:t>
            </a:r>
          </a:p>
          <a:p>
            <a:r>
              <a:rPr lang="ru-RU" sz="3200" dirty="0" err="1"/>
              <a:t>Rational</a:t>
            </a:r>
            <a:r>
              <a:rPr lang="ru-RU" sz="3200" dirty="0"/>
              <a:t> r2 = </a:t>
            </a:r>
            <a:r>
              <a:rPr lang="ru-RU" sz="3200" dirty="0" err="1"/>
              <a:t>new</a:t>
            </a:r>
            <a:r>
              <a:rPr lang="ru-RU" sz="3200" dirty="0"/>
              <a:t> </a:t>
            </a:r>
            <a:r>
              <a:rPr lang="ru-RU" sz="3200" dirty="0" err="1"/>
              <a:t>Rational</a:t>
            </a:r>
            <a:r>
              <a:rPr lang="ru-RU" sz="3200" dirty="0"/>
              <a:t>(2, 3);</a:t>
            </a:r>
          </a:p>
          <a:p>
            <a:endParaRPr lang="ru-RU" sz="3200" dirty="0"/>
          </a:p>
          <a:p>
            <a:r>
              <a:rPr lang="ru-RU" sz="3200" dirty="0" err="1"/>
              <a:t>Rational</a:t>
            </a:r>
            <a:r>
              <a:rPr lang="ru-RU" sz="3200" dirty="0"/>
              <a:t> </a:t>
            </a:r>
            <a:r>
              <a:rPr lang="ru-RU" sz="3200" dirty="0" err="1"/>
              <a:t>result</a:t>
            </a:r>
            <a:r>
              <a:rPr lang="ru-RU" sz="3200" dirty="0"/>
              <a:t> = </a:t>
            </a:r>
            <a:r>
              <a:rPr lang="ru-RU" sz="3200" dirty="0" err="1"/>
              <a:t>null</a:t>
            </a:r>
            <a:r>
              <a:rPr lang="ru-RU" sz="3200" dirty="0"/>
              <a:t>;</a:t>
            </a:r>
          </a:p>
          <a:p>
            <a:endParaRPr lang="ru-RU" sz="3200" dirty="0"/>
          </a:p>
          <a:p>
            <a:r>
              <a:rPr lang="ru-RU" sz="3200" dirty="0"/>
              <a:t>// </a:t>
            </a:r>
            <a:r>
              <a:rPr lang="ru-RU" sz="3200" dirty="0" err="1"/>
              <a:t>Testing</a:t>
            </a:r>
            <a:r>
              <a:rPr lang="ru-RU" sz="3200" dirty="0"/>
              <a:t> + </a:t>
            </a:r>
            <a:r>
              <a:rPr lang="ru-RU" sz="3200" dirty="0" err="1"/>
              <a:t>operator</a:t>
            </a:r>
            <a:r>
              <a:rPr lang="ru-RU" sz="3200" dirty="0"/>
              <a:t> </a:t>
            </a:r>
            <a:r>
              <a:rPr lang="ru-RU" sz="3200" dirty="0" err="1"/>
              <a:t>on</a:t>
            </a:r>
            <a:r>
              <a:rPr lang="ru-RU" sz="3200" dirty="0"/>
              <a:t> </a:t>
            </a:r>
            <a:r>
              <a:rPr lang="ru-RU" sz="3200" dirty="0" err="1"/>
              <a:t>types</a:t>
            </a:r>
            <a:endParaRPr lang="ru-RU" sz="3200" dirty="0"/>
          </a:p>
          <a:p>
            <a:r>
              <a:rPr lang="ru-RU" sz="3200" dirty="0" err="1"/>
              <a:t>result</a:t>
            </a:r>
            <a:r>
              <a:rPr lang="ru-RU" sz="3200" dirty="0"/>
              <a:t> = r1 + r2;</a:t>
            </a:r>
          </a:p>
        </p:txBody>
      </p:sp>
    </p:spTree>
    <p:extLst>
      <p:ext uri="{BB962C8B-B14F-4D97-AF65-F5344CB8AC3E}">
        <p14:creationId xmlns:p14="http://schemas.microsoft.com/office/powerpoint/2010/main" val="4130447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504" y="332656"/>
            <a:ext cx="8640960" cy="4524315"/>
          </a:xfrm>
          <a:prstGeom prst="rect">
            <a:avLst/>
          </a:prstGeom>
        </p:spPr>
        <p:txBody>
          <a:bodyPr wrap="square">
            <a:spAutoFit/>
          </a:bodyPr>
          <a:lstStyle/>
          <a:p>
            <a:r>
              <a:rPr lang="en-US" sz="3600" b="1" dirty="0">
                <a:solidFill>
                  <a:srgbClr val="111111"/>
                </a:solidFill>
                <a:latin typeface="Segoe UI" panose="020B0502040204020203" pitchFamily="34" charset="0"/>
              </a:rPr>
              <a:t>Overloading the Unary operators</a:t>
            </a:r>
          </a:p>
          <a:p>
            <a:r>
              <a:rPr lang="en-US" sz="3600" dirty="0">
                <a:solidFill>
                  <a:srgbClr val="111111"/>
                </a:solidFill>
                <a:latin typeface="Segoe UI" panose="020B0502040204020203" pitchFamily="34" charset="0"/>
              </a:rPr>
              <a:t>To overload the unary operators, we need a function taking only one argument of the containing type. The important thing in case of overloading unary operators is that we should not create a new object but instead change the value of the object being passed to us and return it. </a:t>
            </a:r>
            <a:endParaRPr lang="en-US" sz="3600" b="0" i="0" dirty="0">
              <a:solidFill>
                <a:srgbClr val="111111"/>
              </a:solidFill>
              <a:effectLst/>
              <a:latin typeface="Segoe UI" panose="020B0502040204020203" pitchFamily="34" charset="0"/>
            </a:endParaRPr>
          </a:p>
        </p:txBody>
      </p:sp>
    </p:spTree>
    <p:extLst>
      <p:ext uri="{BB962C8B-B14F-4D97-AF65-F5344CB8AC3E}">
        <p14:creationId xmlns:p14="http://schemas.microsoft.com/office/powerpoint/2010/main" val="914767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620688"/>
            <a:ext cx="8784976" cy="2246769"/>
          </a:xfrm>
          <a:prstGeom prst="rect">
            <a:avLst/>
          </a:prstGeom>
        </p:spPr>
        <p:txBody>
          <a:bodyPr wrap="square">
            <a:spAutoFit/>
          </a:bodyPr>
          <a:lstStyle/>
          <a:p>
            <a:r>
              <a:rPr lang="ru-RU" sz="2800" dirty="0" err="1" smtClean="0"/>
              <a:t>public</a:t>
            </a:r>
            <a:r>
              <a:rPr lang="ru-RU" sz="2800" dirty="0" smtClean="0"/>
              <a:t> </a:t>
            </a:r>
            <a:r>
              <a:rPr lang="ru-RU" sz="2800" dirty="0" err="1"/>
              <a:t>static</a:t>
            </a:r>
            <a:r>
              <a:rPr lang="ru-RU" sz="2800" dirty="0"/>
              <a:t> </a:t>
            </a:r>
            <a:r>
              <a:rPr lang="ru-RU" sz="2800" dirty="0" err="1"/>
              <a:t>Rational</a:t>
            </a:r>
            <a:r>
              <a:rPr lang="ru-RU" sz="2800" dirty="0"/>
              <a:t> </a:t>
            </a:r>
            <a:r>
              <a:rPr lang="ru-RU" sz="2800" dirty="0" err="1"/>
              <a:t>operator</a:t>
            </a:r>
            <a:r>
              <a:rPr lang="ru-RU" sz="2800" dirty="0"/>
              <a:t> ++(</a:t>
            </a:r>
            <a:r>
              <a:rPr lang="ru-RU" sz="2800" dirty="0" err="1"/>
              <a:t>Rational</a:t>
            </a:r>
            <a:r>
              <a:rPr lang="ru-RU" sz="2800" dirty="0"/>
              <a:t> rational1)</a:t>
            </a:r>
          </a:p>
          <a:p>
            <a:r>
              <a:rPr lang="ru-RU" sz="2800" dirty="0"/>
              <a:t>{</a:t>
            </a:r>
          </a:p>
          <a:p>
            <a:r>
              <a:rPr lang="ru-RU" sz="2800" dirty="0"/>
              <a:t>    rational1 += 1;</a:t>
            </a:r>
          </a:p>
          <a:p>
            <a:r>
              <a:rPr lang="ru-RU" sz="2800" dirty="0"/>
              <a:t>    </a:t>
            </a:r>
            <a:r>
              <a:rPr lang="ru-RU" sz="2800" dirty="0" err="1"/>
              <a:t>return</a:t>
            </a:r>
            <a:r>
              <a:rPr lang="ru-RU" sz="2800" dirty="0"/>
              <a:t> rational1;</a:t>
            </a:r>
          </a:p>
          <a:p>
            <a:r>
              <a:rPr lang="ru-RU" sz="2800" dirty="0"/>
              <a:t>}</a:t>
            </a:r>
          </a:p>
        </p:txBody>
      </p:sp>
    </p:spTree>
    <p:extLst>
      <p:ext uri="{BB962C8B-B14F-4D97-AF65-F5344CB8AC3E}">
        <p14:creationId xmlns:p14="http://schemas.microsoft.com/office/powerpoint/2010/main" val="1164779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23528" y="116632"/>
            <a:ext cx="8958064" cy="62170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200" b="1"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Overloading</a:t>
            </a:r>
            <a:r>
              <a:rPr kumimoji="0" lang="ru-RU" altLang="ru-RU" sz="3200" b="1"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1"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3200" b="1"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1"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Relational</a:t>
            </a:r>
            <a:r>
              <a:rPr kumimoji="0" lang="ru-RU" altLang="ru-RU" sz="3200" b="1"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1"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operators</a:t>
            </a:r>
            <a:endParaRPr kumimoji="0" lang="ru-RU" altLang="ru-RU" sz="3200" b="1"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Relational</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operators</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like</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44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&lt;</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and</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44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&gt;</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can</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also</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4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be</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overloaded</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as</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functions</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taking</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two</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arguments</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important</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thing</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to</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note</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is</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that</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we</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need</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to</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overload</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relational</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operators</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in</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pairs</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i.e</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if</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I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am</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overloading</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44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&lt;</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operator</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than</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I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will</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have</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to</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overload</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44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&gt;</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operator</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too</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Same</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is</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true</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for</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44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(&lt;=, &gt;=)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and</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44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 !=) </a:t>
            </a:r>
            <a:r>
              <a:rPr kumimoji="0" lang="ru-RU" altLang="ru-RU" sz="36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operators</a:t>
            </a:r>
            <a:r>
              <a:rPr kumimoji="0" lang="ru-RU" altLang="ru-RU" sz="3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a:t>
            </a:r>
            <a:endParaRPr kumimoji="0" lang="ru-RU" altLang="ru-RU" sz="6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75627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97346"/>
            <a:ext cx="8640960" cy="4524315"/>
          </a:xfrm>
          <a:prstGeom prst="rect">
            <a:avLst/>
          </a:prstGeom>
        </p:spPr>
        <p:txBody>
          <a:bodyPr wrap="square">
            <a:spAutoFit/>
          </a:bodyPr>
          <a:lstStyle/>
          <a:p>
            <a:r>
              <a:rPr lang="ru-RU" dirty="0" err="1" smtClean="0"/>
              <a:t>public</a:t>
            </a:r>
            <a:r>
              <a:rPr lang="ru-RU" dirty="0" smtClean="0"/>
              <a:t> </a:t>
            </a:r>
            <a:r>
              <a:rPr lang="ru-RU" dirty="0" err="1"/>
              <a:t>static</a:t>
            </a:r>
            <a:r>
              <a:rPr lang="ru-RU" dirty="0"/>
              <a:t> </a:t>
            </a:r>
            <a:r>
              <a:rPr lang="ru-RU" dirty="0" err="1"/>
              <a:t>bool</a:t>
            </a:r>
            <a:r>
              <a:rPr lang="ru-RU" dirty="0"/>
              <a:t> </a:t>
            </a:r>
            <a:r>
              <a:rPr lang="ru-RU" dirty="0" err="1"/>
              <a:t>operator</a:t>
            </a:r>
            <a:r>
              <a:rPr lang="ru-RU" dirty="0"/>
              <a:t> &lt; (</a:t>
            </a:r>
            <a:r>
              <a:rPr lang="ru-RU" dirty="0" err="1"/>
              <a:t>Rational</a:t>
            </a:r>
            <a:r>
              <a:rPr lang="ru-RU" dirty="0"/>
              <a:t> rational1, </a:t>
            </a:r>
            <a:r>
              <a:rPr lang="ru-RU" dirty="0" err="1"/>
              <a:t>Rational</a:t>
            </a:r>
            <a:r>
              <a:rPr lang="ru-RU" dirty="0"/>
              <a:t> rational2)</a:t>
            </a:r>
          </a:p>
          <a:p>
            <a:r>
              <a:rPr lang="ru-RU" dirty="0"/>
              <a:t>{</a:t>
            </a:r>
          </a:p>
          <a:p>
            <a:r>
              <a:rPr lang="ru-RU" dirty="0"/>
              <a:t>    </a:t>
            </a:r>
            <a:r>
              <a:rPr lang="ru-RU" dirty="0" err="1"/>
              <a:t>return</a:t>
            </a:r>
            <a:r>
              <a:rPr lang="ru-RU" dirty="0"/>
              <a:t> rational1.Value &lt; rational2.Value;</a:t>
            </a:r>
          </a:p>
          <a:p>
            <a:r>
              <a:rPr lang="ru-RU" dirty="0"/>
              <a:t>}</a:t>
            </a:r>
          </a:p>
          <a:p>
            <a:endParaRPr lang="ru-RU" dirty="0"/>
          </a:p>
          <a:p>
            <a:r>
              <a:rPr lang="ru-RU" dirty="0" err="1"/>
              <a:t>public</a:t>
            </a:r>
            <a:r>
              <a:rPr lang="ru-RU" dirty="0"/>
              <a:t> </a:t>
            </a:r>
            <a:r>
              <a:rPr lang="ru-RU" dirty="0" err="1"/>
              <a:t>static</a:t>
            </a:r>
            <a:r>
              <a:rPr lang="ru-RU" dirty="0"/>
              <a:t> </a:t>
            </a:r>
            <a:r>
              <a:rPr lang="ru-RU" dirty="0" err="1"/>
              <a:t>bool</a:t>
            </a:r>
            <a:r>
              <a:rPr lang="ru-RU" dirty="0"/>
              <a:t> </a:t>
            </a:r>
            <a:r>
              <a:rPr lang="ru-RU" dirty="0" err="1"/>
              <a:t>operator</a:t>
            </a:r>
            <a:r>
              <a:rPr lang="ru-RU" dirty="0"/>
              <a:t> &gt;(</a:t>
            </a:r>
            <a:r>
              <a:rPr lang="ru-RU" dirty="0" err="1"/>
              <a:t>Rational</a:t>
            </a:r>
            <a:r>
              <a:rPr lang="ru-RU" dirty="0"/>
              <a:t> rational1, </a:t>
            </a:r>
            <a:r>
              <a:rPr lang="ru-RU" dirty="0" err="1"/>
              <a:t>Rational</a:t>
            </a:r>
            <a:r>
              <a:rPr lang="ru-RU" dirty="0"/>
              <a:t> rational2)</a:t>
            </a:r>
          </a:p>
          <a:p>
            <a:r>
              <a:rPr lang="ru-RU" dirty="0"/>
              <a:t>{</a:t>
            </a:r>
          </a:p>
          <a:p>
            <a:r>
              <a:rPr lang="ru-RU" dirty="0"/>
              <a:t>    </a:t>
            </a:r>
            <a:r>
              <a:rPr lang="ru-RU" dirty="0" err="1"/>
              <a:t>return</a:t>
            </a:r>
            <a:r>
              <a:rPr lang="ru-RU" dirty="0"/>
              <a:t> rational1.Value &gt; rational2.Value;</a:t>
            </a:r>
          </a:p>
          <a:p>
            <a:r>
              <a:rPr lang="ru-RU" dirty="0"/>
              <a:t>}</a:t>
            </a:r>
          </a:p>
          <a:p>
            <a:endParaRPr lang="ru-RU" dirty="0"/>
          </a:p>
          <a:p>
            <a:r>
              <a:rPr lang="ru-RU" dirty="0"/>
              <a:t>//</a:t>
            </a:r>
            <a:r>
              <a:rPr lang="ru-RU" dirty="0" err="1"/>
              <a:t>Usage</a:t>
            </a:r>
            <a:endParaRPr lang="ru-RU" dirty="0"/>
          </a:p>
          <a:p>
            <a:r>
              <a:rPr lang="ru-RU" dirty="0" err="1"/>
              <a:t>static</a:t>
            </a:r>
            <a:r>
              <a:rPr lang="ru-RU" dirty="0"/>
              <a:t> </a:t>
            </a:r>
            <a:r>
              <a:rPr lang="ru-RU" dirty="0" err="1"/>
              <a:t>void</a:t>
            </a:r>
            <a:r>
              <a:rPr lang="ru-RU" dirty="0"/>
              <a:t> </a:t>
            </a:r>
            <a:r>
              <a:rPr lang="ru-RU" dirty="0" err="1"/>
              <a:t>Main</a:t>
            </a:r>
            <a:r>
              <a:rPr lang="ru-RU" dirty="0"/>
              <a:t>(</a:t>
            </a:r>
            <a:r>
              <a:rPr lang="ru-RU" dirty="0" err="1"/>
              <a:t>string</a:t>
            </a:r>
            <a:r>
              <a:rPr lang="ru-RU" dirty="0"/>
              <a:t>[] </a:t>
            </a:r>
            <a:r>
              <a:rPr lang="ru-RU" dirty="0" err="1"/>
              <a:t>args</a:t>
            </a:r>
            <a:r>
              <a:rPr lang="ru-RU" dirty="0"/>
              <a:t>)</a:t>
            </a:r>
          </a:p>
          <a:p>
            <a:r>
              <a:rPr lang="ru-RU" dirty="0"/>
              <a:t>{</a:t>
            </a:r>
          </a:p>
          <a:p>
            <a:r>
              <a:rPr lang="ru-RU" dirty="0"/>
              <a:t>    // </a:t>
            </a:r>
            <a:r>
              <a:rPr lang="ru-RU" dirty="0" err="1"/>
              <a:t>test</a:t>
            </a:r>
            <a:r>
              <a:rPr lang="ru-RU" dirty="0"/>
              <a:t> </a:t>
            </a:r>
            <a:r>
              <a:rPr lang="ru-RU" dirty="0" err="1"/>
              <a:t>relational</a:t>
            </a:r>
            <a:r>
              <a:rPr lang="ru-RU" dirty="0"/>
              <a:t> </a:t>
            </a:r>
            <a:r>
              <a:rPr lang="ru-RU" dirty="0" err="1"/>
              <a:t>operator</a:t>
            </a:r>
            <a:endParaRPr lang="ru-RU" dirty="0"/>
          </a:p>
          <a:p>
            <a:r>
              <a:rPr lang="ru-RU" dirty="0"/>
              <a:t>    </a:t>
            </a:r>
            <a:r>
              <a:rPr lang="ru-RU" dirty="0" err="1"/>
              <a:t>Console.WriteLine</a:t>
            </a:r>
            <a:r>
              <a:rPr lang="ru-RU" dirty="0"/>
              <a:t>(r1 &gt; r2);</a:t>
            </a:r>
          </a:p>
          <a:p>
            <a:r>
              <a:rPr lang="ru-RU" dirty="0"/>
              <a:t>}</a:t>
            </a:r>
          </a:p>
        </p:txBody>
      </p:sp>
    </p:spTree>
    <p:extLst>
      <p:ext uri="{BB962C8B-B14F-4D97-AF65-F5344CB8AC3E}">
        <p14:creationId xmlns:p14="http://schemas.microsoft.com/office/powerpoint/2010/main" val="22133429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23528" y="620688"/>
            <a:ext cx="8568952" cy="47397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Other</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important</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thing</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to</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note</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is</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while</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implementing</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equality</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i.e</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operator</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If</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we</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are</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overloading</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operator</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then</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we</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need</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to</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implement</a:t>
            </a:r>
            <a:r>
              <a:rPr kumimoji="0" lang="ru-RU" altLang="ru-RU" sz="36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operator</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too</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as</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discussed</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above</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Also</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we</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need</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to</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override</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990000"/>
                </a:solidFill>
                <a:effectLst/>
                <a:latin typeface="Consolas" panose="020B0609020204030204" pitchFamily="49" charset="0"/>
                <a:cs typeface="Consolas" panose="020B0609020204030204" pitchFamily="49" charset="0"/>
              </a:rPr>
              <a:t>Equals</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and</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990000"/>
                </a:solidFill>
                <a:effectLst/>
                <a:latin typeface="Consolas" panose="020B0609020204030204" pitchFamily="49" charset="0"/>
                <a:cs typeface="Consolas" panose="020B0609020204030204" pitchFamily="49" charset="0"/>
              </a:rPr>
              <a:t>GetHashCode</a:t>
            </a:r>
            <a:r>
              <a:rPr kumimoji="0" lang="ru-RU" altLang="ru-RU" sz="36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functions</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so</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that</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if</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our</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object</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returns</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true</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for</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then</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it</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should</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return</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990000"/>
                </a:solidFill>
                <a:effectLst/>
                <a:latin typeface="Consolas" panose="020B0609020204030204" pitchFamily="49" charset="0"/>
                <a:cs typeface="Consolas" panose="020B0609020204030204" pitchFamily="49" charset="0"/>
              </a:rPr>
              <a:t>true</a:t>
            </a:r>
            <a:r>
              <a:rPr kumimoji="0" lang="ru-RU" altLang="ru-RU" sz="36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for</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Equals</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function</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too</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and</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should</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return</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same</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value</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from</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0" i="0" u="none" strike="noStrike" cap="none" normalizeH="0" baseline="0" dirty="0" err="1" smtClean="0">
                <a:ln>
                  <a:noFill/>
                </a:ln>
                <a:solidFill>
                  <a:srgbClr val="990000"/>
                </a:solidFill>
                <a:effectLst/>
                <a:latin typeface="Consolas" panose="020B0609020204030204" pitchFamily="49" charset="0"/>
                <a:cs typeface="Consolas" panose="020B0609020204030204" pitchFamily="49" charset="0"/>
              </a:rPr>
              <a:t>GetHashCode</a:t>
            </a:r>
            <a:r>
              <a:rPr kumimoji="0" lang="ru-RU" altLang="ru-RU" sz="36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a:t>
            </a:r>
            <a:r>
              <a:rPr kumimoji="0" lang="ru-RU" altLang="ru-RU" sz="28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a:t>
            </a:r>
            <a:r>
              <a:rPr kumimoji="0" lang="ru-RU" altLang="ru-RU" b="0" i="0" u="none" strike="noStrike" cap="none" normalizeH="0" baseline="0" dirty="0" smtClean="0">
                <a:ln>
                  <a:noFill/>
                </a:ln>
                <a:solidFill>
                  <a:schemeClr val="tx1"/>
                </a:solidFill>
                <a:effectLst/>
              </a:rPr>
              <a:t> </a:t>
            </a:r>
            <a:endParaRPr kumimoji="0" lang="ru-RU" altLang="ru-RU"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01848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332656"/>
            <a:ext cx="8568952" cy="5909310"/>
          </a:xfrm>
          <a:prstGeom prst="rect">
            <a:avLst/>
          </a:prstGeom>
        </p:spPr>
        <p:txBody>
          <a:bodyPr wrap="square">
            <a:spAutoFit/>
          </a:bodyPr>
          <a:lstStyle/>
          <a:p>
            <a:r>
              <a:rPr lang="ru-RU" dirty="0" err="1" smtClean="0"/>
              <a:t>public</a:t>
            </a:r>
            <a:r>
              <a:rPr lang="ru-RU" dirty="0" smtClean="0"/>
              <a:t> </a:t>
            </a:r>
            <a:r>
              <a:rPr lang="ru-RU" dirty="0" err="1"/>
              <a:t>static</a:t>
            </a:r>
            <a:r>
              <a:rPr lang="ru-RU" dirty="0"/>
              <a:t> </a:t>
            </a:r>
            <a:r>
              <a:rPr lang="ru-RU" dirty="0" err="1"/>
              <a:t>bool</a:t>
            </a:r>
            <a:r>
              <a:rPr lang="ru-RU" dirty="0"/>
              <a:t> </a:t>
            </a:r>
            <a:r>
              <a:rPr lang="ru-RU" dirty="0" err="1"/>
              <a:t>operator</a:t>
            </a:r>
            <a:r>
              <a:rPr lang="ru-RU" dirty="0"/>
              <a:t> ==(</a:t>
            </a:r>
            <a:r>
              <a:rPr lang="ru-RU" dirty="0" err="1"/>
              <a:t>Rational</a:t>
            </a:r>
            <a:r>
              <a:rPr lang="ru-RU" dirty="0"/>
              <a:t> rational1, </a:t>
            </a:r>
            <a:r>
              <a:rPr lang="ru-RU" dirty="0" err="1"/>
              <a:t>Rational</a:t>
            </a:r>
            <a:r>
              <a:rPr lang="ru-RU" dirty="0"/>
              <a:t> rational2)</a:t>
            </a:r>
          </a:p>
          <a:p>
            <a:r>
              <a:rPr lang="ru-RU" dirty="0"/>
              <a:t>{</a:t>
            </a:r>
          </a:p>
          <a:p>
            <a:r>
              <a:rPr lang="ru-RU" dirty="0"/>
              <a:t>    </a:t>
            </a:r>
            <a:r>
              <a:rPr lang="ru-RU" dirty="0" err="1"/>
              <a:t>return</a:t>
            </a:r>
            <a:r>
              <a:rPr lang="ru-RU" dirty="0"/>
              <a:t> rational1.Value == rational2.Value;</a:t>
            </a:r>
          </a:p>
          <a:p>
            <a:r>
              <a:rPr lang="ru-RU" dirty="0"/>
              <a:t>}</a:t>
            </a:r>
          </a:p>
          <a:p>
            <a:r>
              <a:rPr lang="ru-RU" dirty="0" err="1" smtClean="0"/>
              <a:t>public</a:t>
            </a:r>
            <a:r>
              <a:rPr lang="ru-RU" dirty="0" smtClean="0"/>
              <a:t> </a:t>
            </a:r>
            <a:r>
              <a:rPr lang="ru-RU" dirty="0" err="1"/>
              <a:t>static</a:t>
            </a:r>
            <a:r>
              <a:rPr lang="ru-RU" dirty="0"/>
              <a:t> </a:t>
            </a:r>
            <a:r>
              <a:rPr lang="ru-RU" dirty="0" err="1"/>
              <a:t>bool</a:t>
            </a:r>
            <a:r>
              <a:rPr lang="ru-RU" dirty="0"/>
              <a:t> </a:t>
            </a:r>
            <a:r>
              <a:rPr lang="ru-RU" dirty="0" err="1"/>
              <a:t>operator</a:t>
            </a:r>
            <a:r>
              <a:rPr lang="ru-RU" dirty="0"/>
              <a:t> !=(</a:t>
            </a:r>
            <a:r>
              <a:rPr lang="ru-RU" dirty="0" err="1"/>
              <a:t>Rational</a:t>
            </a:r>
            <a:r>
              <a:rPr lang="ru-RU" dirty="0"/>
              <a:t> rational1, </a:t>
            </a:r>
            <a:r>
              <a:rPr lang="ru-RU" dirty="0" err="1"/>
              <a:t>Rational</a:t>
            </a:r>
            <a:r>
              <a:rPr lang="ru-RU" dirty="0"/>
              <a:t> rational2)</a:t>
            </a:r>
          </a:p>
          <a:p>
            <a:r>
              <a:rPr lang="ru-RU" dirty="0"/>
              <a:t>{</a:t>
            </a:r>
          </a:p>
          <a:p>
            <a:r>
              <a:rPr lang="ru-RU" dirty="0"/>
              <a:t>    </a:t>
            </a:r>
            <a:r>
              <a:rPr lang="ru-RU" dirty="0" err="1"/>
              <a:t>return</a:t>
            </a:r>
            <a:r>
              <a:rPr lang="ru-RU" dirty="0"/>
              <a:t> rational1.Value != rational2.Value;</a:t>
            </a:r>
          </a:p>
          <a:p>
            <a:r>
              <a:rPr lang="ru-RU" dirty="0"/>
              <a:t>}</a:t>
            </a:r>
          </a:p>
          <a:p>
            <a:r>
              <a:rPr lang="ru-RU" dirty="0" err="1" smtClean="0"/>
              <a:t>public</a:t>
            </a:r>
            <a:r>
              <a:rPr lang="ru-RU" dirty="0" smtClean="0"/>
              <a:t> </a:t>
            </a:r>
            <a:r>
              <a:rPr lang="ru-RU" dirty="0" err="1"/>
              <a:t>override</a:t>
            </a:r>
            <a:r>
              <a:rPr lang="ru-RU" dirty="0"/>
              <a:t> </a:t>
            </a:r>
            <a:r>
              <a:rPr lang="ru-RU" dirty="0" err="1"/>
              <a:t>bool</a:t>
            </a:r>
            <a:r>
              <a:rPr lang="ru-RU" dirty="0"/>
              <a:t> </a:t>
            </a:r>
            <a:r>
              <a:rPr lang="ru-RU" dirty="0" err="1"/>
              <a:t>Equals</a:t>
            </a:r>
            <a:r>
              <a:rPr lang="ru-RU" dirty="0"/>
              <a:t>(</a:t>
            </a:r>
            <a:r>
              <a:rPr lang="ru-RU" dirty="0" err="1"/>
              <a:t>object</a:t>
            </a:r>
            <a:r>
              <a:rPr lang="ru-RU" dirty="0"/>
              <a:t> </a:t>
            </a:r>
            <a:r>
              <a:rPr lang="ru-RU" dirty="0" err="1"/>
              <a:t>obj</a:t>
            </a:r>
            <a:r>
              <a:rPr lang="ru-RU" dirty="0"/>
              <a:t>)</a:t>
            </a:r>
          </a:p>
          <a:p>
            <a:r>
              <a:rPr lang="ru-RU" dirty="0"/>
              <a:t>{</a:t>
            </a:r>
          </a:p>
          <a:p>
            <a:r>
              <a:rPr lang="ru-RU" dirty="0"/>
              <a:t>    </a:t>
            </a:r>
            <a:r>
              <a:rPr lang="ru-RU" dirty="0" err="1"/>
              <a:t>Rational</a:t>
            </a:r>
            <a:r>
              <a:rPr lang="ru-RU" dirty="0"/>
              <a:t> r = </a:t>
            </a:r>
            <a:r>
              <a:rPr lang="ru-RU" dirty="0" err="1"/>
              <a:t>obj</a:t>
            </a:r>
            <a:r>
              <a:rPr lang="ru-RU" dirty="0"/>
              <a:t> </a:t>
            </a:r>
            <a:r>
              <a:rPr lang="ru-RU" dirty="0" err="1"/>
              <a:t>as</a:t>
            </a:r>
            <a:r>
              <a:rPr lang="ru-RU" dirty="0"/>
              <a:t> </a:t>
            </a:r>
            <a:r>
              <a:rPr lang="ru-RU" dirty="0" err="1"/>
              <a:t>Rational</a:t>
            </a:r>
            <a:r>
              <a:rPr lang="ru-RU" dirty="0"/>
              <a:t>;</a:t>
            </a:r>
          </a:p>
          <a:p>
            <a:r>
              <a:rPr lang="ru-RU" dirty="0"/>
              <a:t>    </a:t>
            </a:r>
            <a:r>
              <a:rPr lang="ru-RU" dirty="0" err="1"/>
              <a:t>if</a:t>
            </a:r>
            <a:r>
              <a:rPr lang="ru-RU" dirty="0"/>
              <a:t> (r != </a:t>
            </a:r>
            <a:r>
              <a:rPr lang="ru-RU" dirty="0" err="1"/>
              <a:t>null</a:t>
            </a:r>
            <a:r>
              <a:rPr lang="ru-RU" dirty="0"/>
              <a:t>)</a:t>
            </a:r>
          </a:p>
          <a:p>
            <a:r>
              <a:rPr lang="ru-RU" dirty="0"/>
              <a:t>    {</a:t>
            </a:r>
          </a:p>
          <a:p>
            <a:r>
              <a:rPr lang="ru-RU" dirty="0"/>
              <a:t>        </a:t>
            </a:r>
            <a:r>
              <a:rPr lang="ru-RU" dirty="0" err="1"/>
              <a:t>return</a:t>
            </a:r>
            <a:r>
              <a:rPr lang="ru-RU" dirty="0"/>
              <a:t> r == </a:t>
            </a:r>
            <a:r>
              <a:rPr lang="ru-RU" dirty="0" err="1"/>
              <a:t>this</a:t>
            </a:r>
            <a:r>
              <a:rPr lang="ru-RU" dirty="0"/>
              <a:t>;</a:t>
            </a:r>
          </a:p>
          <a:p>
            <a:r>
              <a:rPr lang="ru-RU" dirty="0"/>
              <a:t>    }</a:t>
            </a:r>
          </a:p>
          <a:p>
            <a:r>
              <a:rPr lang="ru-RU" dirty="0"/>
              <a:t>    </a:t>
            </a:r>
            <a:r>
              <a:rPr lang="ru-RU" dirty="0" err="1"/>
              <a:t>return</a:t>
            </a:r>
            <a:r>
              <a:rPr lang="ru-RU" dirty="0"/>
              <a:t> </a:t>
            </a:r>
            <a:r>
              <a:rPr lang="ru-RU" dirty="0" err="1"/>
              <a:t>false</a:t>
            </a:r>
            <a:r>
              <a:rPr lang="ru-RU" dirty="0"/>
              <a:t>;</a:t>
            </a:r>
          </a:p>
          <a:p>
            <a:r>
              <a:rPr lang="ru-RU" dirty="0"/>
              <a:t>}</a:t>
            </a:r>
          </a:p>
          <a:p>
            <a:r>
              <a:rPr lang="ru-RU" dirty="0" err="1" smtClean="0"/>
              <a:t>public</a:t>
            </a:r>
            <a:r>
              <a:rPr lang="ru-RU" dirty="0" smtClean="0"/>
              <a:t> </a:t>
            </a:r>
            <a:r>
              <a:rPr lang="ru-RU" dirty="0" err="1"/>
              <a:t>override</a:t>
            </a:r>
            <a:r>
              <a:rPr lang="ru-RU" dirty="0"/>
              <a:t> </a:t>
            </a:r>
            <a:r>
              <a:rPr lang="ru-RU" dirty="0" err="1"/>
              <a:t>int</a:t>
            </a:r>
            <a:r>
              <a:rPr lang="ru-RU" dirty="0"/>
              <a:t> </a:t>
            </a:r>
            <a:r>
              <a:rPr lang="ru-RU" dirty="0" err="1"/>
              <a:t>GetHashCode</a:t>
            </a:r>
            <a:r>
              <a:rPr lang="ru-RU" dirty="0"/>
              <a:t>()</a:t>
            </a:r>
          </a:p>
          <a:p>
            <a:r>
              <a:rPr lang="ru-RU" dirty="0"/>
              <a:t>{</a:t>
            </a:r>
          </a:p>
          <a:p>
            <a:r>
              <a:rPr lang="ru-RU" dirty="0"/>
              <a:t>    </a:t>
            </a:r>
            <a:r>
              <a:rPr lang="ru-RU" dirty="0" err="1"/>
              <a:t>return</a:t>
            </a:r>
            <a:r>
              <a:rPr lang="ru-RU" dirty="0"/>
              <a:t> </a:t>
            </a:r>
            <a:r>
              <a:rPr lang="ru-RU" dirty="0" err="1"/>
              <a:t>Value.GetHashCode</a:t>
            </a:r>
            <a:r>
              <a:rPr lang="ru-RU" dirty="0"/>
              <a:t>();</a:t>
            </a:r>
          </a:p>
          <a:p>
            <a:r>
              <a:rPr lang="ru-RU" dirty="0" smtClean="0"/>
              <a:t>}</a:t>
            </a:r>
            <a:endParaRPr lang="ru-RU" dirty="0"/>
          </a:p>
        </p:txBody>
      </p:sp>
    </p:spTree>
    <p:extLst>
      <p:ext uri="{BB962C8B-B14F-4D97-AF65-F5344CB8AC3E}">
        <p14:creationId xmlns:p14="http://schemas.microsoft.com/office/powerpoint/2010/main" val="33140761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23528" y="404664"/>
            <a:ext cx="7884368"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600" b="1"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Overloading</a:t>
            </a:r>
            <a:r>
              <a:rPr kumimoji="0" lang="ru-RU" altLang="ru-RU" sz="3600" b="1"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1"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3600" b="1"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1"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Conversion</a:t>
            </a:r>
            <a:r>
              <a:rPr kumimoji="0" lang="ru-RU" altLang="ru-RU" sz="3600" b="1"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600" b="1"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operators</a:t>
            </a:r>
            <a:endParaRPr kumimoji="0" lang="ru-RU" altLang="ru-RU" sz="3600" b="1"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We</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might</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also</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need</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to</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implement</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conversion</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operators</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sometimes</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so</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that</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our</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type</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can</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safely</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be</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converted</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to</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and</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from</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other</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types</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We</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can</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define</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conversion</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operators</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as</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990000"/>
                </a:solidFill>
                <a:effectLst/>
                <a:latin typeface="Consolas" panose="020B0609020204030204" pitchFamily="49" charset="0"/>
                <a:cs typeface="Consolas" panose="020B0609020204030204" pitchFamily="49" charset="0"/>
              </a:rPr>
              <a:t>implicit</a:t>
            </a:r>
            <a:r>
              <a:rPr kumimoji="0" lang="ru-RU" altLang="ru-RU" sz="32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or</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990000"/>
                </a:solidFill>
                <a:effectLst/>
                <a:latin typeface="Consolas" panose="020B0609020204030204" pitchFamily="49" charset="0"/>
                <a:cs typeface="Consolas" panose="020B0609020204030204" pitchFamily="49" charset="0"/>
              </a:rPr>
              <a:t>explicit</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In</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case</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of</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990000"/>
                </a:solidFill>
                <a:effectLst/>
                <a:latin typeface="Consolas" panose="020B0609020204030204" pitchFamily="49" charset="0"/>
                <a:cs typeface="Consolas" panose="020B0609020204030204" pitchFamily="49" charset="0"/>
              </a:rPr>
              <a:t>implicit</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conversion</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user</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will</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not</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have</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to</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explicitly</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type</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cast</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our</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type</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to</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target</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type</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and</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our</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conversion</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operation</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will</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work</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In</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case</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of</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smtClean="0">
                <a:ln>
                  <a:noFill/>
                </a:ln>
                <a:solidFill>
                  <a:srgbClr val="990000"/>
                </a:solidFill>
                <a:effectLst/>
                <a:latin typeface="Consolas" panose="020B0609020204030204" pitchFamily="49" charset="0"/>
                <a:cs typeface="Consolas" panose="020B0609020204030204" pitchFamily="49" charset="0"/>
              </a:rPr>
              <a:t>explicit</a:t>
            </a:r>
            <a:r>
              <a:rPr kumimoji="0" lang="ru-RU" altLang="ru-RU" sz="32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conversion</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user</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will</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have</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to</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explicitly</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cast</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our</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type</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to</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target</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type</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to</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invoke</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our</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conversion</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operation</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If</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the</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casting</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is</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not</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performed</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it</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will</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give</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compile</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time</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ru-RU" altLang="ru-RU" sz="2400" b="0" i="0" u="none" strike="noStrike" cap="none" normalizeH="0" baseline="0" dirty="0" err="1" smtClean="0">
                <a:ln>
                  <a:noFill/>
                </a:ln>
                <a:solidFill>
                  <a:srgbClr val="111111"/>
                </a:solidFill>
                <a:effectLst/>
                <a:latin typeface="Segoe UI" panose="020B0502040204020203" pitchFamily="34" charset="0"/>
                <a:cs typeface="Segoe UI" panose="020B0502040204020203" pitchFamily="34" charset="0"/>
              </a:rPr>
              <a:t>error</a:t>
            </a:r>
            <a:r>
              <a:rPr kumimoji="0" lang="ru-RU" altLang="ru-RU" sz="24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endParaRPr kumimoji="0" lang="ru-RU" altLang="ru-RU"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53012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16632"/>
            <a:ext cx="8640960" cy="5909310"/>
          </a:xfrm>
          <a:prstGeom prst="rect">
            <a:avLst/>
          </a:prstGeom>
        </p:spPr>
        <p:txBody>
          <a:bodyPr wrap="square">
            <a:spAutoFit/>
          </a:bodyPr>
          <a:lstStyle/>
          <a:p>
            <a:r>
              <a:rPr lang="ru-RU" dirty="0" err="1"/>
              <a:t>public</a:t>
            </a:r>
            <a:r>
              <a:rPr lang="ru-RU" dirty="0"/>
              <a:t> </a:t>
            </a:r>
            <a:r>
              <a:rPr lang="ru-RU" dirty="0" err="1"/>
              <a:t>static</a:t>
            </a:r>
            <a:r>
              <a:rPr lang="ru-RU" dirty="0"/>
              <a:t> </a:t>
            </a:r>
            <a:r>
              <a:rPr lang="ru-RU" dirty="0" err="1"/>
              <a:t>implicit</a:t>
            </a:r>
            <a:r>
              <a:rPr lang="ru-RU" dirty="0"/>
              <a:t> </a:t>
            </a:r>
            <a:r>
              <a:rPr lang="ru-RU" dirty="0" err="1"/>
              <a:t>operator</a:t>
            </a:r>
            <a:r>
              <a:rPr lang="ru-RU" dirty="0"/>
              <a:t> </a:t>
            </a:r>
            <a:r>
              <a:rPr lang="ru-RU" dirty="0" err="1"/>
              <a:t>Rational</a:t>
            </a:r>
            <a:r>
              <a:rPr lang="ru-RU" dirty="0"/>
              <a:t>(</a:t>
            </a:r>
            <a:r>
              <a:rPr lang="ru-RU" dirty="0" err="1"/>
              <a:t>int</a:t>
            </a:r>
            <a:r>
              <a:rPr lang="ru-RU" dirty="0"/>
              <a:t> i)</a:t>
            </a:r>
          </a:p>
          <a:p>
            <a:r>
              <a:rPr lang="ru-RU" dirty="0"/>
              <a:t>{</a:t>
            </a:r>
          </a:p>
          <a:p>
            <a:r>
              <a:rPr lang="ru-RU" dirty="0"/>
              <a:t>    // </a:t>
            </a:r>
            <a:r>
              <a:rPr lang="ru-RU" dirty="0" err="1"/>
              <a:t>since</a:t>
            </a:r>
            <a:r>
              <a:rPr lang="ru-RU" dirty="0"/>
              <a:t> </a:t>
            </a:r>
            <a:r>
              <a:rPr lang="ru-RU" dirty="0" err="1"/>
              <a:t>the</a:t>
            </a:r>
            <a:r>
              <a:rPr lang="ru-RU" dirty="0"/>
              <a:t> </a:t>
            </a:r>
            <a:r>
              <a:rPr lang="ru-RU" dirty="0" err="1"/>
              <a:t>rational</a:t>
            </a:r>
            <a:r>
              <a:rPr lang="ru-RU" dirty="0"/>
              <a:t> </a:t>
            </a:r>
            <a:r>
              <a:rPr lang="ru-RU" dirty="0" err="1"/>
              <a:t>equivalant</a:t>
            </a:r>
            <a:r>
              <a:rPr lang="ru-RU" dirty="0"/>
              <a:t> </a:t>
            </a:r>
            <a:r>
              <a:rPr lang="ru-RU" dirty="0" err="1"/>
              <a:t>of</a:t>
            </a:r>
            <a:r>
              <a:rPr lang="ru-RU" dirty="0"/>
              <a:t> </a:t>
            </a:r>
            <a:r>
              <a:rPr lang="ru-RU" dirty="0" err="1"/>
              <a:t>an</a:t>
            </a:r>
            <a:r>
              <a:rPr lang="ru-RU" dirty="0"/>
              <a:t> </a:t>
            </a:r>
            <a:r>
              <a:rPr lang="ru-RU" dirty="0" err="1"/>
              <a:t>int</a:t>
            </a:r>
            <a:r>
              <a:rPr lang="ru-RU" dirty="0"/>
              <a:t> </a:t>
            </a:r>
            <a:r>
              <a:rPr lang="ru-RU" dirty="0" err="1"/>
              <a:t>has</a:t>
            </a:r>
            <a:r>
              <a:rPr lang="ru-RU" dirty="0"/>
              <a:t> 1 </a:t>
            </a:r>
            <a:r>
              <a:rPr lang="ru-RU" dirty="0" err="1"/>
              <a:t>as</a:t>
            </a:r>
            <a:r>
              <a:rPr lang="ru-RU" dirty="0"/>
              <a:t> </a:t>
            </a:r>
            <a:r>
              <a:rPr lang="ru-RU" dirty="0" err="1"/>
              <a:t>denominator</a:t>
            </a:r>
            <a:endParaRPr lang="ru-RU" dirty="0"/>
          </a:p>
          <a:p>
            <a:r>
              <a:rPr lang="ru-RU" dirty="0"/>
              <a:t>    </a:t>
            </a:r>
            <a:r>
              <a:rPr lang="ru-RU" dirty="0" err="1"/>
              <a:t>Rational</a:t>
            </a:r>
            <a:r>
              <a:rPr lang="ru-RU" dirty="0"/>
              <a:t> </a:t>
            </a:r>
            <a:r>
              <a:rPr lang="ru-RU" dirty="0" err="1"/>
              <a:t>rational</a:t>
            </a:r>
            <a:r>
              <a:rPr lang="ru-RU" dirty="0"/>
              <a:t> = </a:t>
            </a:r>
            <a:r>
              <a:rPr lang="ru-RU" dirty="0" err="1"/>
              <a:t>new</a:t>
            </a:r>
            <a:r>
              <a:rPr lang="ru-RU" dirty="0"/>
              <a:t> </a:t>
            </a:r>
            <a:r>
              <a:rPr lang="ru-RU" dirty="0" err="1"/>
              <a:t>Rational</a:t>
            </a:r>
            <a:r>
              <a:rPr lang="ru-RU" dirty="0"/>
              <a:t>(i, 1);</a:t>
            </a:r>
          </a:p>
          <a:p>
            <a:r>
              <a:rPr lang="ru-RU" dirty="0" smtClean="0"/>
              <a:t>    </a:t>
            </a:r>
            <a:r>
              <a:rPr lang="ru-RU" dirty="0" err="1"/>
              <a:t>return</a:t>
            </a:r>
            <a:r>
              <a:rPr lang="ru-RU" dirty="0"/>
              <a:t> </a:t>
            </a:r>
            <a:r>
              <a:rPr lang="ru-RU" dirty="0" err="1"/>
              <a:t>rational</a:t>
            </a:r>
            <a:r>
              <a:rPr lang="ru-RU" dirty="0"/>
              <a:t>;</a:t>
            </a:r>
          </a:p>
          <a:p>
            <a:r>
              <a:rPr lang="ru-RU" dirty="0"/>
              <a:t>}</a:t>
            </a:r>
          </a:p>
          <a:p>
            <a:endParaRPr lang="ru-RU" dirty="0"/>
          </a:p>
          <a:p>
            <a:r>
              <a:rPr lang="ru-RU" dirty="0" err="1"/>
              <a:t>public</a:t>
            </a:r>
            <a:r>
              <a:rPr lang="ru-RU" dirty="0"/>
              <a:t> </a:t>
            </a:r>
            <a:r>
              <a:rPr lang="ru-RU" dirty="0" err="1"/>
              <a:t>static</a:t>
            </a:r>
            <a:r>
              <a:rPr lang="ru-RU" dirty="0"/>
              <a:t> </a:t>
            </a:r>
            <a:r>
              <a:rPr lang="ru-RU" dirty="0" err="1"/>
              <a:t>explicit</a:t>
            </a:r>
            <a:r>
              <a:rPr lang="ru-RU" dirty="0"/>
              <a:t> </a:t>
            </a:r>
            <a:r>
              <a:rPr lang="ru-RU" dirty="0" err="1"/>
              <a:t>operator</a:t>
            </a:r>
            <a:r>
              <a:rPr lang="ru-RU" dirty="0"/>
              <a:t> </a:t>
            </a:r>
            <a:r>
              <a:rPr lang="ru-RU" dirty="0" err="1"/>
              <a:t>double</a:t>
            </a:r>
            <a:r>
              <a:rPr lang="ru-RU" dirty="0"/>
              <a:t>(</a:t>
            </a:r>
            <a:r>
              <a:rPr lang="ru-RU" dirty="0" err="1"/>
              <a:t>Rational</a:t>
            </a:r>
            <a:r>
              <a:rPr lang="ru-RU" dirty="0"/>
              <a:t> r)</a:t>
            </a:r>
          </a:p>
          <a:p>
            <a:r>
              <a:rPr lang="ru-RU" dirty="0"/>
              <a:t>{</a:t>
            </a:r>
          </a:p>
          <a:p>
            <a:r>
              <a:rPr lang="ru-RU" dirty="0"/>
              <a:t>    </a:t>
            </a:r>
            <a:r>
              <a:rPr lang="ru-RU" dirty="0" err="1"/>
              <a:t>double</a:t>
            </a:r>
            <a:r>
              <a:rPr lang="ru-RU" dirty="0"/>
              <a:t> </a:t>
            </a:r>
            <a:r>
              <a:rPr lang="ru-RU" dirty="0" err="1"/>
              <a:t>result</a:t>
            </a:r>
            <a:r>
              <a:rPr lang="ru-RU" dirty="0"/>
              <a:t> = ((</a:t>
            </a:r>
            <a:r>
              <a:rPr lang="ru-RU" dirty="0" err="1"/>
              <a:t>double</a:t>
            </a:r>
            <a:r>
              <a:rPr lang="ru-RU" dirty="0"/>
              <a:t>)</a:t>
            </a:r>
            <a:r>
              <a:rPr lang="ru-RU" dirty="0" err="1"/>
              <a:t>r.numerator</a:t>
            </a:r>
            <a:r>
              <a:rPr lang="ru-RU" dirty="0"/>
              <a:t>) / </a:t>
            </a:r>
            <a:r>
              <a:rPr lang="ru-RU" dirty="0" err="1"/>
              <a:t>r.denominator</a:t>
            </a:r>
            <a:r>
              <a:rPr lang="ru-RU" dirty="0"/>
              <a:t>;</a:t>
            </a:r>
          </a:p>
          <a:p>
            <a:r>
              <a:rPr lang="ru-RU" dirty="0"/>
              <a:t>    </a:t>
            </a:r>
            <a:r>
              <a:rPr lang="ru-RU" dirty="0" err="1"/>
              <a:t>return</a:t>
            </a:r>
            <a:r>
              <a:rPr lang="ru-RU" dirty="0"/>
              <a:t> </a:t>
            </a:r>
            <a:r>
              <a:rPr lang="ru-RU" dirty="0" err="1"/>
              <a:t>result</a:t>
            </a:r>
            <a:r>
              <a:rPr lang="ru-RU" dirty="0"/>
              <a:t>;</a:t>
            </a:r>
          </a:p>
          <a:p>
            <a:r>
              <a:rPr lang="ru-RU" dirty="0"/>
              <a:t>}</a:t>
            </a:r>
          </a:p>
          <a:p>
            <a:endParaRPr lang="ru-RU" dirty="0"/>
          </a:p>
          <a:p>
            <a:r>
              <a:rPr lang="ru-RU" dirty="0" err="1" smtClean="0"/>
              <a:t>static</a:t>
            </a:r>
            <a:r>
              <a:rPr lang="ru-RU" dirty="0" smtClean="0"/>
              <a:t> </a:t>
            </a:r>
            <a:r>
              <a:rPr lang="ru-RU" dirty="0" err="1"/>
              <a:t>void</a:t>
            </a:r>
            <a:r>
              <a:rPr lang="ru-RU" dirty="0"/>
              <a:t> </a:t>
            </a:r>
            <a:r>
              <a:rPr lang="ru-RU" dirty="0" err="1"/>
              <a:t>Main</a:t>
            </a:r>
            <a:r>
              <a:rPr lang="ru-RU" dirty="0"/>
              <a:t>(</a:t>
            </a:r>
            <a:r>
              <a:rPr lang="ru-RU" dirty="0" err="1"/>
              <a:t>string</a:t>
            </a:r>
            <a:r>
              <a:rPr lang="ru-RU" dirty="0"/>
              <a:t>[] </a:t>
            </a:r>
            <a:r>
              <a:rPr lang="ru-RU" dirty="0" err="1"/>
              <a:t>args</a:t>
            </a:r>
            <a:r>
              <a:rPr lang="ru-RU" dirty="0"/>
              <a:t>)</a:t>
            </a:r>
          </a:p>
          <a:p>
            <a:r>
              <a:rPr lang="ru-RU" dirty="0"/>
              <a:t>{</a:t>
            </a:r>
          </a:p>
          <a:p>
            <a:r>
              <a:rPr lang="ru-RU" dirty="0"/>
              <a:t>    // </a:t>
            </a:r>
            <a:r>
              <a:rPr lang="ru-RU" dirty="0" err="1"/>
              <a:t>implicit</a:t>
            </a:r>
            <a:r>
              <a:rPr lang="ru-RU" dirty="0"/>
              <a:t> </a:t>
            </a:r>
            <a:r>
              <a:rPr lang="ru-RU" dirty="0" err="1"/>
              <a:t>convertion</a:t>
            </a:r>
            <a:r>
              <a:rPr lang="ru-RU" dirty="0"/>
              <a:t> </a:t>
            </a:r>
            <a:r>
              <a:rPr lang="ru-RU" dirty="0" err="1"/>
              <a:t>from</a:t>
            </a:r>
            <a:r>
              <a:rPr lang="ru-RU" dirty="0"/>
              <a:t> </a:t>
            </a:r>
            <a:r>
              <a:rPr lang="ru-RU" dirty="0" err="1"/>
              <a:t>int</a:t>
            </a:r>
            <a:r>
              <a:rPr lang="ru-RU" dirty="0"/>
              <a:t> </a:t>
            </a:r>
            <a:r>
              <a:rPr lang="ru-RU" dirty="0" err="1"/>
              <a:t>to</a:t>
            </a:r>
            <a:r>
              <a:rPr lang="ru-RU" dirty="0"/>
              <a:t> </a:t>
            </a:r>
            <a:r>
              <a:rPr lang="ru-RU" dirty="0" err="1"/>
              <a:t>rational</a:t>
            </a:r>
            <a:endParaRPr lang="ru-RU" dirty="0"/>
          </a:p>
          <a:p>
            <a:r>
              <a:rPr lang="ru-RU" dirty="0"/>
              <a:t>    </a:t>
            </a:r>
            <a:r>
              <a:rPr lang="ru-RU" dirty="0" err="1"/>
              <a:t>Rational</a:t>
            </a:r>
            <a:r>
              <a:rPr lang="ru-RU" dirty="0"/>
              <a:t> </a:t>
            </a:r>
            <a:r>
              <a:rPr lang="ru-RU" dirty="0" err="1"/>
              <a:t>ri</a:t>
            </a:r>
            <a:r>
              <a:rPr lang="ru-RU" dirty="0"/>
              <a:t> = 3;</a:t>
            </a:r>
          </a:p>
          <a:p>
            <a:endParaRPr lang="ru-RU" dirty="0"/>
          </a:p>
          <a:p>
            <a:r>
              <a:rPr lang="ru-RU" dirty="0"/>
              <a:t>    //</a:t>
            </a:r>
            <a:r>
              <a:rPr lang="ru-RU" dirty="0" err="1"/>
              <a:t>explicit</a:t>
            </a:r>
            <a:r>
              <a:rPr lang="ru-RU" dirty="0"/>
              <a:t> </a:t>
            </a:r>
            <a:r>
              <a:rPr lang="ru-RU" dirty="0" err="1"/>
              <a:t>conversion</a:t>
            </a:r>
            <a:r>
              <a:rPr lang="ru-RU" dirty="0"/>
              <a:t> </a:t>
            </a:r>
            <a:r>
              <a:rPr lang="ru-RU" dirty="0" err="1"/>
              <a:t>from</a:t>
            </a:r>
            <a:r>
              <a:rPr lang="ru-RU" dirty="0"/>
              <a:t> </a:t>
            </a:r>
            <a:r>
              <a:rPr lang="ru-RU" dirty="0" err="1"/>
              <a:t>rational</a:t>
            </a:r>
            <a:r>
              <a:rPr lang="ru-RU" dirty="0"/>
              <a:t> </a:t>
            </a:r>
            <a:r>
              <a:rPr lang="ru-RU" dirty="0" err="1"/>
              <a:t>to</a:t>
            </a:r>
            <a:r>
              <a:rPr lang="ru-RU" dirty="0"/>
              <a:t> </a:t>
            </a:r>
            <a:r>
              <a:rPr lang="ru-RU" dirty="0" err="1"/>
              <a:t>double</a:t>
            </a:r>
            <a:endParaRPr lang="ru-RU" dirty="0"/>
          </a:p>
          <a:p>
            <a:r>
              <a:rPr lang="ru-RU" dirty="0"/>
              <a:t>    </a:t>
            </a:r>
            <a:r>
              <a:rPr lang="ru-RU" dirty="0" err="1"/>
              <a:t>double</a:t>
            </a:r>
            <a:r>
              <a:rPr lang="ru-RU" dirty="0"/>
              <a:t> </a:t>
            </a:r>
            <a:r>
              <a:rPr lang="ru-RU" dirty="0" err="1"/>
              <a:t>value</a:t>
            </a:r>
            <a:r>
              <a:rPr lang="ru-RU" dirty="0"/>
              <a:t> = (</a:t>
            </a:r>
            <a:r>
              <a:rPr lang="ru-RU" dirty="0" err="1"/>
              <a:t>double</a:t>
            </a:r>
            <a:r>
              <a:rPr lang="ru-RU" dirty="0"/>
              <a:t>)</a:t>
            </a:r>
            <a:r>
              <a:rPr lang="ru-RU" dirty="0" err="1"/>
              <a:t>ri</a:t>
            </a:r>
            <a:r>
              <a:rPr lang="ru-RU" dirty="0"/>
              <a:t>;</a:t>
            </a:r>
          </a:p>
          <a:p>
            <a:r>
              <a:rPr lang="ru-RU" dirty="0"/>
              <a:t>}</a:t>
            </a:r>
          </a:p>
        </p:txBody>
      </p:sp>
    </p:spTree>
    <p:extLst>
      <p:ext uri="{BB962C8B-B14F-4D97-AF65-F5344CB8AC3E}">
        <p14:creationId xmlns:p14="http://schemas.microsoft.com/office/powerpoint/2010/main" val="352557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1052736"/>
            <a:ext cx="5220072" cy="4698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Заголовок 1"/>
          <p:cNvSpPr>
            <a:spLocks noGrp="1"/>
          </p:cNvSpPr>
          <p:nvPr>
            <p:ph type="title"/>
          </p:nvPr>
        </p:nvSpPr>
        <p:spPr>
          <a:xfrm>
            <a:off x="467544" y="260648"/>
            <a:ext cx="8229600" cy="666328"/>
          </a:xfrm>
        </p:spPr>
        <p:txBody>
          <a:bodyPr/>
          <a:lstStyle/>
          <a:p>
            <a:r>
              <a:rPr lang="en-US" dirty="0" err="1" smtClean="0"/>
              <a:t>Syncronuous</a:t>
            </a:r>
            <a:r>
              <a:rPr lang="en-US" dirty="0" smtClean="0"/>
              <a:t> engine</a:t>
            </a:r>
            <a:endParaRPr lang="ru-RU" dirty="0"/>
          </a:p>
        </p:txBody>
      </p:sp>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552" y="3789040"/>
            <a:ext cx="381000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6252" y="1052735"/>
            <a:ext cx="2757636" cy="2404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932040" y="5877272"/>
            <a:ext cx="3888432" cy="369332"/>
          </a:xfrm>
          <a:prstGeom prst="rect">
            <a:avLst/>
          </a:prstGeom>
          <a:noFill/>
        </p:spPr>
        <p:txBody>
          <a:bodyPr wrap="square" rtlCol="0">
            <a:spAutoFit/>
          </a:bodyPr>
          <a:lstStyle/>
          <a:p>
            <a:r>
              <a:rPr lang="en-US" dirty="0" smtClean="0"/>
              <a:t>Math model</a:t>
            </a:r>
            <a:endParaRPr lang="ru-RU" dirty="0"/>
          </a:p>
        </p:txBody>
      </p:sp>
    </p:spTree>
    <p:extLst>
      <p:ext uri="{BB962C8B-B14F-4D97-AF65-F5344CB8AC3E}">
        <p14:creationId xmlns:p14="http://schemas.microsoft.com/office/powerpoint/2010/main" val="20502417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0"/>
          <p:cNvGraphicFramePr>
            <a:graphicFrameLocks noGrp="1"/>
          </p:cNvGraphicFramePr>
          <p:nvPr>
            <p:extLst>
              <p:ext uri="{D42A27DB-BD31-4B8C-83A1-F6EECF244321}">
                <p14:modId xmlns:p14="http://schemas.microsoft.com/office/powerpoint/2010/main" val="682890369"/>
              </p:ext>
            </p:extLst>
          </p:nvPr>
        </p:nvGraphicFramePr>
        <p:xfrm>
          <a:off x="467544" y="116632"/>
          <a:ext cx="8229600" cy="6115284"/>
        </p:xfrm>
        <a:graphic>
          <a:graphicData uri="http://schemas.openxmlformats.org/drawingml/2006/table">
            <a:tbl>
              <a:tblPr/>
              <a:tblGrid>
                <a:gridCol w="3044952"/>
                <a:gridCol w="5184648"/>
              </a:tblGrid>
              <a:tr h="319240">
                <a:tc>
                  <a:txBody>
                    <a:bodyPr/>
                    <a:lstStyle/>
                    <a:p>
                      <a:pPr algn="l"/>
                      <a:r>
                        <a:rPr lang="en-US" sz="1800" dirty="0">
                          <a:solidFill>
                            <a:srgbClr val="636363"/>
                          </a:solidFill>
                          <a:effectLst/>
                        </a:rPr>
                        <a:t>Operators</a:t>
                      </a:r>
                    </a:p>
                  </a:txBody>
                  <a:tcPr marL="52334" marR="52334" marT="65418" marB="6541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sz="1800">
                          <a:solidFill>
                            <a:srgbClr val="636363"/>
                          </a:solidFill>
                          <a:effectLst/>
                        </a:rPr>
                        <a:t>Overloadability</a:t>
                      </a:r>
                    </a:p>
                  </a:txBody>
                  <a:tcPr marL="52334" marR="52334" marT="65418" marB="6541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r>
              <a:tr h="319240">
                <a:tc>
                  <a:txBody>
                    <a:bodyPr/>
                    <a:lstStyle/>
                    <a:p>
                      <a:pPr fontAlgn="t"/>
                      <a:r>
                        <a:rPr lang="en-US" sz="1800" u="none" strike="noStrike">
                          <a:solidFill>
                            <a:srgbClr val="03697A"/>
                          </a:solidFill>
                          <a:effectLst/>
                          <a:hlinkClick r:id="rId2"/>
                        </a:rPr>
                        <a:t>+</a:t>
                      </a:r>
                      <a:r>
                        <a:rPr lang="en-US" sz="1800">
                          <a:solidFill>
                            <a:srgbClr val="2A2A2A"/>
                          </a:solidFill>
                          <a:effectLst/>
                        </a:rPr>
                        <a:t>, </a:t>
                      </a:r>
                      <a:r>
                        <a:rPr lang="en-US" sz="1800" u="none" strike="noStrike">
                          <a:solidFill>
                            <a:srgbClr val="03697A"/>
                          </a:solidFill>
                          <a:effectLst/>
                          <a:hlinkClick r:id="rId3"/>
                        </a:rPr>
                        <a:t>-</a:t>
                      </a:r>
                      <a:r>
                        <a:rPr lang="en-US" sz="1800">
                          <a:solidFill>
                            <a:srgbClr val="2A2A2A"/>
                          </a:solidFill>
                          <a:effectLst/>
                        </a:rPr>
                        <a:t>, </a:t>
                      </a:r>
                      <a:r>
                        <a:rPr lang="en-US" sz="1800" u="none" strike="noStrike">
                          <a:solidFill>
                            <a:srgbClr val="03697A"/>
                          </a:solidFill>
                          <a:effectLst/>
                          <a:hlinkClick r:id="rId4"/>
                        </a:rPr>
                        <a:t>!</a:t>
                      </a:r>
                      <a:r>
                        <a:rPr lang="en-US" sz="1800">
                          <a:solidFill>
                            <a:srgbClr val="2A2A2A"/>
                          </a:solidFill>
                          <a:effectLst/>
                        </a:rPr>
                        <a:t>, </a:t>
                      </a:r>
                      <a:r>
                        <a:rPr lang="en-US" sz="1800" u="none" strike="noStrike">
                          <a:solidFill>
                            <a:srgbClr val="03697A"/>
                          </a:solidFill>
                          <a:effectLst/>
                          <a:hlinkClick r:id="rId5"/>
                        </a:rPr>
                        <a:t>~</a:t>
                      </a:r>
                      <a:r>
                        <a:rPr lang="en-US" sz="1800">
                          <a:solidFill>
                            <a:srgbClr val="2A2A2A"/>
                          </a:solidFill>
                          <a:effectLst/>
                        </a:rPr>
                        <a:t>, </a:t>
                      </a:r>
                      <a:r>
                        <a:rPr lang="en-US" sz="1800" u="none" strike="noStrike">
                          <a:solidFill>
                            <a:srgbClr val="03697A"/>
                          </a:solidFill>
                          <a:effectLst/>
                          <a:hlinkClick r:id="rId6"/>
                        </a:rPr>
                        <a:t>++</a:t>
                      </a:r>
                      <a:r>
                        <a:rPr lang="en-US" sz="1800">
                          <a:solidFill>
                            <a:srgbClr val="2A2A2A"/>
                          </a:solidFill>
                          <a:effectLst/>
                        </a:rPr>
                        <a:t>, </a:t>
                      </a:r>
                      <a:r>
                        <a:rPr lang="en-US" sz="1800" u="none" strike="noStrike">
                          <a:solidFill>
                            <a:srgbClr val="03697A"/>
                          </a:solidFill>
                          <a:effectLst/>
                          <a:hlinkClick r:id="rId7"/>
                        </a:rPr>
                        <a:t>--</a:t>
                      </a:r>
                      <a:r>
                        <a:rPr lang="en-US" sz="1800">
                          <a:solidFill>
                            <a:srgbClr val="2A2A2A"/>
                          </a:solidFill>
                          <a:effectLst/>
                        </a:rPr>
                        <a:t>, </a:t>
                      </a:r>
                      <a:r>
                        <a:rPr lang="en-US" sz="1800" u="none" strike="noStrike">
                          <a:solidFill>
                            <a:srgbClr val="03697A"/>
                          </a:solidFill>
                          <a:effectLst/>
                          <a:hlinkClick r:id="rId8"/>
                        </a:rPr>
                        <a:t>true</a:t>
                      </a:r>
                      <a:r>
                        <a:rPr lang="en-US" sz="1800">
                          <a:solidFill>
                            <a:srgbClr val="2A2A2A"/>
                          </a:solidFill>
                          <a:effectLst/>
                        </a:rPr>
                        <a:t>, </a:t>
                      </a:r>
                      <a:r>
                        <a:rPr lang="en-US" sz="1800" u="none" strike="noStrike">
                          <a:solidFill>
                            <a:srgbClr val="03697A"/>
                          </a:solidFill>
                          <a:effectLst/>
                          <a:hlinkClick r:id="rId9"/>
                        </a:rPr>
                        <a:t>false</a:t>
                      </a:r>
                      <a:endParaRPr lang="en-US" sz="1800">
                        <a:solidFill>
                          <a:srgbClr val="2A2A2A"/>
                        </a:solidFill>
                        <a:effectLst/>
                      </a:endParaRPr>
                    </a:p>
                  </a:txBody>
                  <a:tcPr marL="52334" marR="52334" marT="65418" marB="6541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800">
                          <a:solidFill>
                            <a:srgbClr val="2A2A2A"/>
                          </a:solidFill>
                          <a:effectLst/>
                        </a:rPr>
                        <a:t>These unary operators can be overloaded.</a:t>
                      </a:r>
                    </a:p>
                  </a:txBody>
                  <a:tcPr marL="52334" marR="52334" marT="65418" marB="6541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319240">
                <a:tc>
                  <a:txBody>
                    <a:bodyPr/>
                    <a:lstStyle/>
                    <a:p>
                      <a:pPr fontAlgn="t"/>
                      <a:r>
                        <a:rPr lang="ru-RU" sz="1800" u="none" strike="noStrike" dirty="0">
                          <a:solidFill>
                            <a:srgbClr val="03697A"/>
                          </a:solidFill>
                          <a:effectLst/>
                          <a:hlinkClick r:id="rId2"/>
                        </a:rPr>
                        <a:t>+</a:t>
                      </a:r>
                      <a:r>
                        <a:rPr lang="ru-RU" sz="1800" dirty="0">
                          <a:solidFill>
                            <a:srgbClr val="2A2A2A"/>
                          </a:solidFill>
                          <a:effectLst/>
                        </a:rPr>
                        <a:t>, </a:t>
                      </a:r>
                      <a:r>
                        <a:rPr lang="ru-RU" sz="1800" u="none" strike="noStrike" dirty="0">
                          <a:solidFill>
                            <a:srgbClr val="03697A"/>
                          </a:solidFill>
                          <a:effectLst/>
                          <a:hlinkClick r:id="rId3"/>
                        </a:rPr>
                        <a:t>-</a:t>
                      </a:r>
                      <a:r>
                        <a:rPr lang="ru-RU" sz="1800" dirty="0">
                          <a:solidFill>
                            <a:srgbClr val="2A2A2A"/>
                          </a:solidFill>
                          <a:effectLst/>
                        </a:rPr>
                        <a:t>, </a:t>
                      </a:r>
                      <a:r>
                        <a:rPr lang="ru-RU" sz="1800" u="none" strike="noStrike" dirty="0">
                          <a:solidFill>
                            <a:srgbClr val="03697A"/>
                          </a:solidFill>
                          <a:effectLst/>
                          <a:hlinkClick r:id="rId10"/>
                        </a:rPr>
                        <a:t>*</a:t>
                      </a:r>
                      <a:r>
                        <a:rPr lang="ru-RU" sz="1800" dirty="0">
                          <a:solidFill>
                            <a:srgbClr val="2A2A2A"/>
                          </a:solidFill>
                          <a:effectLst/>
                        </a:rPr>
                        <a:t>, </a:t>
                      </a:r>
                      <a:r>
                        <a:rPr lang="ru-RU" sz="1800" u="none" strike="noStrike" dirty="0">
                          <a:solidFill>
                            <a:srgbClr val="03697A"/>
                          </a:solidFill>
                          <a:effectLst/>
                          <a:hlinkClick r:id="rId11"/>
                        </a:rPr>
                        <a:t>/</a:t>
                      </a:r>
                      <a:r>
                        <a:rPr lang="ru-RU" sz="1800" dirty="0">
                          <a:solidFill>
                            <a:srgbClr val="2A2A2A"/>
                          </a:solidFill>
                          <a:effectLst/>
                        </a:rPr>
                        <a:t>, </a:t>
                      </a:r>
                      <a:r>
                        <a:rPr lang="ru-RU" sz="1800" u="none" strike="noStrike" dirty="0">
                          <a:solidFill>
                            <a:srgbClr val="03697A"/>
                          </a:solidFill>
                          <a:effectLst/>
                          <a:hlinkClick r:id="rId12"/>
                        </a:rPr>
                        <a:t>%</a:t>
                      </a:r>
                      <a:r>
                        <a:rPr lang="ru-RU" sz="1800" dirty="0">
                          <a:solidFill>
                            <a:srgbClr val="2A2A2A"/>
                          </a:solidFill>
                          <a:effectLst/>
                        </a:rPr>
                        <a:t>, </a:t>
                      </a:r>
                      <a:r>
                        <a:rPr lang="ru-RU" sz="1800" u="none" strike="noStrike" dirty="0">
                          <a:solidFill>
                            <a:srgbClr val="03697A"/>
                          </a:solidFill>
                          <a:effectLst/>
                          <a:hlinkClick r:id="rId13"/>
                        </a:rPr>
                        <a:t>&amp;</a:t>
                      </a:r>
                      <a:r>
                        <a:rPr lang="ru-RU" sz="1800" dirty="0">
                          <a:solidFill>
                            <a:srgbClr val="2A2A2A"/>
                          </a:solidFill>
                          <a:effectLst/>
                        </a:rPr>
                        <a:t>, </a:t>
                      </a:r>
                      <a:r>
                        <a:rPr lang="ru-RU" sz="1800" u="none" strike="noStrike" dirty="0">
                          <a:solidFill>
                            <a:srgbClr val="03697A"/>
                          </a:solidFill>
                          <a:effectLst/>
                          <a:hlinkClick r:id="rId14"/>
                        </a:rPr>
                        <a:t>|</a:t>
                      </a:r>
                      <a:r>
                        <a:rPr lang="ru-RU" sz="1800" dirty="0">
                          <a:solidFill>
                            <a:srgbClr val="2A2A2A"/>
                          </a:solidFill>
                          <a:effectLst/>
                        </a:rPr>
                        <a:t>, </a:t>
                      </a:r>
                      <a:r>
                        <a:rPr lang="ru-RU" sz="1800" u="none" strike="noStrike" dirty="0">
                          <a:solidFill>
                            <a:srgbClr val="03697A"/>
                          </a:solidFill>
                          <a:effectLst/>
                          <a:hlinkClick r:id="rId15"/>
                        </a:rPr>
                        <a:t>^</a:t>
                      </a:r>
                      <a:r>
                        <a:rPr lang="ru-RU" sz="1800" dirty="0">
                          <a:solidFill>
                            <a:srgbClr val="2A2A2A"/>
                          </a:solidFill>
                          <a:effectLst/>
                        </a:rPr>
                        <a:t>, </a:t>
                      </a:r>
                      <a:r>
                        <a:rPr lang="ru-RU" sz="1800" u="none" strike="noStrike" dirty="0">
                          <a:solidFill>
                            <a:srgbClr val="03697A"/>
                          </a:solidFill>
                          <a:effectLst/>
                          <a:hlinkClick r:id="rId16"/>
                        </a:rPr>
                        <a:t>&lt;&lt;</a:t>
                      </a:r>
                      <a:r>
                        <a:rPr lang="ru-RU" sz="1800" dirty="0">
                          <a:solidFill>
                            <a:srgbClr val="2A2A2A"/>
                          </a:solidFill>
                          <a:effectLst/>
                        </a:rPr>
                        <a:t>, </a:t>
                      </a:r>
                      <a:r>
                        <a:rPr lang="ru-RU" sz="1800" u="none" strike="noStrike" dirty="0">
                          <a:solidFill>
                            <a:srgbClr val="03697A"/>
                          </a:solidFill>
                          <a:effectLst/>
                          <a:hlinkClick r:id="rId17"/>
                        </a:rPr>
                        <a:t>&gt;&gt;</a:t>
                      </a:r>
                      <a:endParaRPr lang="ru-RU" sz="1800" dirty="0">
                        <a:solidFill>
                          <a:srgbClr val="2A2A2A"/>
                        </a:solidFill>
                        <a:effectLst/>
                      </a:endParaRPr>
                    </a:p>
                  </a:txBody>
                  <a:tcPr marL="52334" marR="52334" marT="65418" marB="6541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800">
                          <a:solidFill>
                            <a:srgbClr val="2A2A2A"/>
                          </a:solidFill>
                          <a:effectLst/>
                        </a:rPr>
                        <a:t>These binary operators can be overloaded.</a:t>
                      </a:r>
                    </a:p>
                  </a:txBody>
                  <a:tcPr marL="52334" marR="52334" marT="65418" marB="6541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319240">
                <a:tc>
                  <a:txBody>
                    <a:bodyPr/>
                    <a:lstStyle/>
                    <a:p>
                      <a:pPr fontAlgn="t"/>
                      <a:r>
                        <a:rPr lang="ru-RU" sz="1800" u="none" strike="noStrike">
                          <a:solidFill>
                            <a:srgbClr val="03697A"/>
                          </a:solidFill>
                          <a:effectLst/>
                          <a:hlinkClick r:id="rId18"/>
                        </a:rPr>
                        <a:t>==</a:t>
                      </a:r>
                      <a:r>
                        <a:rPr lang="ru-RU" sz="1800">
                          <a:solidFill>
                            <a:srgbClr val="2A2A2A"/>
                          </a:solidFill>
                          <a:effectLst/>
                        </a:rPr>
                        <a:t>, </a:t>
                      </a:r>
                      <a:r>
                        <a:rPr lang="ru-RU" sz="1800" u="none" strike="noStrike">
                          <a:solidFill>
                            <a:srgbClr val="03697A"/>
                          </a:solidFill>
                          <a:effectLst/>
                          <a:hlinkClick r:id="rId19"/>
                        </a:rPr>
                        <a:t>!=</a:t>
                      </a:r>
                      <a:r>
                        <a:rPr lang="ru-RU" sz="1800">
                          <a:solidFill>
                            <a:srgbClr val="2A2A2A"/>
                          </a:solidFill>
                          <a:effectLst/>
                        </a:rPr>
                        <a:t>, </a:t>
                      </a:r>
                      <a:r>
                        <a:rPr lang="ru-RU" sz="1800" u="none" strike="noStrike">
                          <a:solidFill>
                            <a:srgbClr val="03697A"/>
                          </a:solidFill>
                          <a:effectLst/>
                          <a:hlinkClick r:id="rId20"/>
                        </a:rPr>
                        <a:t>&lt;</a:t>
                      </a:r>
                      <a:r>
                        <a:rPr lang="ru-RU" sz="1800">
                          <a:solidFill>
                            <a:srgbClr val="2A2A2A"/>
                          </a:solidFill>
                          <a:effectLst/>
                        </a:rPr>
                        <a:t>, </a:t>
                      </a:r>
                      <a:r>
                        <a:rPr lang="ru-RU" sz="1800" u="none" strike="noStrike">
                          <a:solidFill>
                            <a:srgbClr val="03697A"/>
                          </a:solidFill>
                          <a:effectLst/>
                          <a:hlinkClick r:id="rId21"/>
                        </a:rPr>
                        <a:t>&gt;</a:t>
                      </a:r>
                      <a:r>
                        <a:rPr lang="ru-RU" sz="1800">
                          <a:solidFill>
                            <a:srgbClr val="2A2A2A"/>
                          </a:solidFill>
                          <a:effectLst/>
                        </a:rPr>
                        <a:t>, </a:t>
                      </a:r>
                      <a:r>
                        <a:rPr lang="ru-RU" sz="1800" u="none" strike="noStrike">
                          <a:solidFill>
                            <a:srgbClr val="03697A"/>
                          </a:solidFill>
                          <a:effectLst/>
                          <a:hlinkClick r:id="rId22"/>
                        </a:rPr>
                        <a:t>&lt;=</a:t>
                      </a:r>
                      <a:r>
                        <a:rPr lang="ru-RU" sz="1800">
                          <a:solidFill>
                            <a:srgbClr val="2A2A2A"/>
                          </a:solidFill>
                          <a:effectLst/>
                        </a:rPr>
                        <a:t>, </a:t>
                      </a:r>
                      <a:r>
                        <a:rPr lang="ru-RU" sz="1800" u="none" strike="noStrike">
                          <a:solidFill>
                            <a:srgbClr val="03697A"/>
                          </a:solidFill>
                          <a:effectLst/>
                          <a:hlinkClick r:id="rId23"/>
                        </a:rPr>
                        <a:t>&gt;=</a:t>
                      </a:r>
                      <a:endParaRPr lang="ru-RU" sz="1800">
                        <a:solidFill>
                          <a:srgbClr val="2A2A2A"/>
                        </a:solidFill>
                        <a:effectLst/>
                      </a:endParaRPr>
                    </a:p>
                  </a:txBody>
                  <a:tcPr marL="52334" marR="52334" marT="65418" marB="6541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800">
                          <a:solidFill>
                            <a:srgbClr val="2A2A2A"/>
                          </a:solidFill>
                          <a:effectLst/>
                        </a:rPr>
                        <a:t>The comparison operators can be overloaded (but see note below).</a:t>
                      </a:r>
                    </a:p>
                  </a:txBody>
                  <a:tcPr marL="52334" marR="52334" marT="65418" marB="6541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696049">
                <a:tc>
                  <a:txBody>
                    <a:bodyPr/>
                    <a:lstStyle/>
                    <a:p>
                      <a:pPr fontAlgn="t"/>
                      <a:r>
                        <a:rPr lang="ru-RU" sz="1800" u="none" strike="noStrike">
                          <a:solidFill>
                            <a:srgbClr val="03697A"/>
                          </a:solidFill>
                          <a:effectLst/>
                          <a:hlinkClick r:id="rId24"/>
                        </a:rPr>
                        <a:t>&amp;&amp;</a:t>
                      </a:r>
                      <a:r>
                        <a:rPr lang="ru-RU" sz="1800">
                          <a:solidFill>
                            <a:srgbClr val="2A2A2A"/>
                          </a:solidFill>
                          <a:effectLst/>
                        </a:rPr>
                        <a:t>, </a:t>
                      </a:r>
                      <a:r>
                        <a:rPr lang="ru-RU" sz="1800" u="none" strike="noStrike">
                          <a:solidFill>
                            <a:srgbClr val="03697A"/>
                          </a:solidFill>
                          <a:effectLst/>
                          <a:hlinkClick r:id="rId25"/>
                        </a:rPr>
                        <a:t>||</a:t>
                      </a:r>
                      <a:endParaRPr lang="ru-RU" sz="1800">
                        <a:solidFill>
                          <a:srgbClr val="2A2A2A"/>
                        </a:solidFill>
                        <a:effectLst/>
                      </a:endParaRPr>
                    </a:p>
                  </a:txBody>
                  <a:tcPr marL="52334" marR="52334" marT="65418" marB="6541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800" dirty="0">
                          <a:solidFill>
                            <a:srgbClr val="2A2A2A"/>
                          </a:solidFill>
                          <a:effectLst/>
                        </a:rPr>
                        <a:t>The conditional logical operators cannot be overloaded, but they are evaluated using </a:t>
                      </a:r>
                      <a:r>
                        <a:rPr lang="en-US" sz="1800" b="1" dirty="0">
                          <a:solidFill>
                            <a:srgbClr val="2A2A2A"/>
                          </a:solidFill>
                          <a:effectLst/>
                        </a:rPr>
                        <a:t>&amp;</a:t>
                      </a:r>
                      <a:r>
                        <a:rPr lang="en-US" sz="1800" dirty="0">
                          <a:solidFill>
                            <a:srgbClr val="2A2A2A"/>
                          </a:solidFill>
                          <a:effectLst/>
                        </a:rPr>
                        <a:t> and </a:t>
                      </a:r>
                      <a:r>
                        <a:rPr lang="en-US" sz="1800" b="1" dirty="0">
                          <a:solidFill>
                            <a:srgbClr val="2A2A2A"/>
                          </a:solidFill>
                          <a:effectLst/>
                        </a:rPr>
                        <a:t>|</a:t>
                      </a:r>
                      <a:r>
                        <a:rPr lang="en-US" sz="1800" dirty="0">
                          <a:solidFill>
                            <a:srgbClr val="2A2A2A"/>
                          </a:solidFill>
                          <a:effectLst/>
                        </a:rPr>
                        <a:t>, which can be overloaded; see </a:t>
                      </a:r>
                      <a:r>
                        <a:rPr lang="en-US" sz="1800" u="none" strike="noStrike" dirty="0">
                          <a:solidFill>
                            <a:srgbClr val="03697A"/>
                          </a:solidFill>
                          <a:effectLst/>
                          <a:hlinkClick r:id="rId26"/>
                        </a:rPr>
                        <a:t>7.11.2 User-defined conditional logical operators</a:t>
                      </a:r>
                      <a:r>
                        <a:rPr lang="en-US" sz="1800" dirty="0">
                          <a:solidFill>
                            <a:srgbClr val="2A2A2A"/>
                          </a:solidFill>
                          <a:effectLst/>
                        </a:rPr>
                        <a:t>.</a:t>
                      </a:r>
                    </a:p>
                  </a:txBody>
                  <a:tcPr marL="52334" marR="52334" marT="65418" marB="6541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319240">
                <a:tc>
                  <a:txBody>
                    <a:bodyPr/>
                    <a:lstStyle/>
                    <a:p>
                      <a:pPr fontAlgn="t"/>
                      <a:r>
                        <a:rPr lang="ru-RU" sz="1800" u="none" strike="noStrike" dirty="0">
                          <a:solidFill>
                            <a:srgbClr val="03697A"/>
                          </a:solidFill>
                          <a:effectLst/>
                          <a:hlinkClick r:id="rId27"/>
                        </a:rPr>
                        <a:t>[]</a:t>
                      </a:r>
                      <a:endParaRPr lang="ru-RU" sz="1800" dirty="0">
                        <a:solidFill>
                          <a:srgbClr val="2A2A2A"/>
                        </a:solidFill>
                        <a:effectLst/>
                      </a:endParaRPr>
                    </a:p>
                  </a:txBody>
                  <a:tcPr marL="52334" marR="52334" marT="65418" marB="6541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800">
                          <a:solidFill>
                            <a:srgbClr val="2A2A2A"/>
                          </a:solidFill>
                          <a:effectLst/>
                        </a:rPr>
                        <a:t>The array indexing operator cannot be overloaded, but you can define indexers.</a:t>
                      </a:r>
                    </a:p>
                  </a:txBody>
                  <a:tcPr marL="52334" marR="52334" marT="65418" marB="6541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07645">
                <a:tc>
                  <a:txBody>
                    <a:bodyPr/>
                    <a:lstStyle/>
                    <a:p>
                      <a:pPr fontAlgn="t"/>
                      <a:r>
                        <a:rPr lang="ru-RU" sz="1800" u="none" strike="noStrike">
                          <a:solidFill>
                            <a:srgbClr val="03697A"/>
                          </a:solidFill>
                          <a:effectLst/>
                          <a:hlinkClick r:id="rId28"/>
                        </a:rPr>
                        <a:t>()</a:t>
                      </a:r>
                      <a:endParaRPr lang="ru-RU" sz="1800">
                        <a:solidFill>
                          <a:srgbClr val="2A2A2A"/>
                        </a:solidFill>
                        <a:effectLst/>
                      </a:endParaRPr>
                    </a:p>
                  </a:txBody>
                  <a:tcPr marL="52334" marR="52334" marT="65418" marB="6541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800">
                          <a:solidFill>
                            <a:srgbClr val="2A2A2A"/>
                          </a:solidFill>
                          <a:effectLst/>
                        </a:rPr>
                        <a:t>The cast operator cannot be overloaded, but you can define new conversion operators (see </a:t>
                      </a:r>
                      <a:r>
                        <a:rPr lang="en-US" sz="1800" u="none" strike="noStrike">
                          <a:solidFill>
                            <a:srgbClr val="03697A"/>
                          </a:solidFill>
                          <a:effectLst/>
                          <a:hlinkClick r:id="rId29"/>
                        </a:rPr>
                        <a:t>explicit</a:t>
                      </a:r>
                      <a:r>
                        <a:rPr lang="en-US" sz="1800">
                          <a:solidFill>
                            <a:srgbClr val="2A2A2A"/>
                          </a:solidFill>
                          <a:effectLst/>
                        </a:rPr>
                        <a:t> and </a:t>
                      </a:r>
                      <a:r>
                        <a:rPr lang="en-US" sz="1800" u="none" strike="noStrike">
                          <a:solidFill>
                            <a:srgbClr val="03697A"/>
                          </a:solidFill>
                          <a:effectLst/>
                          <a:hlinkClick r:id="rId30"/>
                        </a:rPr>
                        <a:t>implicit</a:t>
                      </a:r>
                      <a:r>
                        <a:rPr lang="en-US" sz="1800">
                          <a:solidFill>
                            <a:srgbClr val="2A2A2A"/>
                          </a:solidFill>
                          <a:effectLst/>
                        </a:rPr>
                        <a:t>).</a:t>
                      </a:r>
                    </a:p>
                  </a:txBody>
                  <a:tcPr marL="52334" marR="52334" marT="65418" marB="6541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07645">
                <a:tc>
                  <a:txBody>
                    <a:bodyPr/>
                    <a:lstStyle/>
                    <a:p>
                      <a:pPr fontAlgn="t"/>
                      <a:r>
                        <a:rPr lang="ru-RU" sz="1800" u="none" strike="noStrike">
                          <a:solidFill>
                            <a:srgbClr val="03697A"/>
                          </a:solidFill>
                          <a:effectLst/>
                          <a:hlinkClick r:id="rId31"/>
                        </a:rPr>
                        <a:t>+=</a:t>
                      </a:r>
                      <a:r>
                        <a:rPr lang="ru-RU" sz="1800">
                          <a:solidFill>
                            <a:srgbClr val="2A2A2A"/>
                          </a:solidFill>
                          <a:effectLst/>
                        </a:rPr>
                        <a:t>, </a:t>
                      </a:r>
                      <a:r>
                        <a:rPr lang="ru-RU" sz="1800" u="none" strike="noStrike">
                          <a:solidFill>
                            <a:srgbClr val="03697A"/>
                          </a:solidFill>
                          <a:effectLst/>
                          <a:hlinkClick r:id="rId32"/>
                        </a:rPr>
                        <a:t>-=</a:t>
                      </a:r>
                      <a:r>
                        <a:rPr lang="ru-RU" sz="1800">
                          <a:solidFill>
                            <a:srgbClr val="2A2A2A"/>
                          </a:solidFill>
                          <a:effectLst/>
                        </a:rPr>
                        <a:t>, </a:t>
                      </a:r>
                      <a:r>
                        <a:rPr lang="ru-RU" sz="1800" u="none" strike="noStrike">
                          <a:solidFill>
                            <a:srgbClr val="03697A"/>
                          </a:solidFill>
                          <a:effectLst/>
                          <a:hlinkClick r:id="rId33"/>
                        </a:rPr>
                        <a:t>*=</a:t>
                      </a:r>
                      <a:r>
                        <a:rPr lang="ru-RU" sz="1800">
                          <a:solidFill>
                            <a:srgbClr val="2A2A2A"/>
                          </a:solidFill>
                          <a:effectLst/>
                        </a:rPr>
                        <a:t>, </a:t>
                      </a:r>
                      <a:r>
                        <a:rPr lang="ru-RU" sz="1800" u="none" strike="noStrike">
                          <a:solidFill>
                            <a:srgbClr val="03697A"/>
                          </a:solidFill>
                          <a:effectLst/>
                          <a:hlinkClick r:id="rId34"/>
                        </a:rPr>
                        <a:t>/=</a:t>
                      </a:r>
                      <a:r>
                        <a:rPr lang="ru-RU" sz="1800">
                          <a:solidFill>
                            <a:srgbClr val="2A2A2A"/>
                          </a:solidFill>
                          <a:effectLst/>
                        </a:rPr>
                        <a:t>, </a:t>
                      </a:r>
                      <a:r>
                        <a:rPr lang="ru-RU" sz="1800" u="none" strike="noStrike">
                          <a:solidFill>
                            <a:srgbClr val="03697A"/>
                          </a:solidFill>
                          <a:effectLst/>
                          <a:hlinkClick r:id="rId35"/>
                        </a:rPr>
                        <a:t>%=</a:t>
                      </a:r>
                      <a:r>
                        <a:rPr lang="ru-RU" sz="1800">
                          <a:solidFill>
                            <a:srgbClr val="2A2A2A"/>
                          </a:solidFill>
                          <a:effectLst/>
                        </a:rPr>
                        <a:t>, </a:t>
                      </a:r>
                      <a:r>
                        <a:rPr lang="ru-RU" sz="1800" u="none" strike="noStrike">
                          <a:solidFill>
                            <a:srgbClr val="03697A"/>
                          </a:solidFill>
                          <a:effectLst/>
                          <a:hlinkClick r:id="rId36"/>
                        </a:rPr>
                        <a:t>&amp;=</a:t>
                      </a:r>
                      <a:r>
                        <a:rPr lang="ru-RU" sz="1800">
                          <a:solidFill>
                            <a:srgbClr val="2A2A2A"/>
                          </a:solidFill>
                          <a:effectLst/>
                        </a:rPr>
                        <a:t>, </a:t>
                      </a:r>
                      <a:r>
                        <a:rPr lang="ru-RU" sz="1800" u="none" strike="noStrike">
                          <a:solidFill>
                            <a:srgbClr val="03697A"/>
                          </a:solidFill>
                          <a:effectLst/>
                          <a:hlinkClick r:id="rId37"/>
                        </a:rPr>
                        <a:t>|=</a:t>
                      </a:r>
                      <a:r>
                        <a:rPr lang="ru-RU" sz="1800">
                          <a:solidFill>
                            <a:srgbClr val="2A2A2A"/>
                          </a:solidFill>
                          <a:effectLst/>
                        </a:rPr>
                        <a:t>, </a:t>
                      </a:r>
                      <a:r>
                        <a:rPr lang="ru-RU" sz="1800" u="none" strike="noStrike">
                          <a:solidFill>
                            <a:srgbClr val="03697A"/>
                          </a:solidFill>
                          <a:effectLst/>
                          <a:hlinkClick r:id="rId38"/>
                        </a:rPr>
                        <a:t>^=</a:t>
                      </a:r>
                      <a:r>
                        <a:rPr lang="ru-RU" sz="1800">
                          <a:solidFill>
                            <a:srgbClr val="2A2A2A"/>
                          </a:solidFill>
                          <a:effectLst/>
                        </a:rPr>
                        <a:t>, </a:t>
                      </a:r>
                      <a:r>
                        <a:rPr lang="ru-RU" sz="1800" u="none" strike="noStrike">
                          <a:solidFill>
                            <a:srgbClr val="03697A"/>
                          </a:solidFill>
                          <a:effectLst/>
                          <a:hlinkClick r:id="rId39"/>
                        </a:rPr>
                        <a:t>&lt;&lt;=</a:t>
                      </a:r>
                      <a:r>
                        <a:rPr lang="ru-RU" sz="1800">
                          <a:solidFill>
                            <a:srgbClr val="2A2A2A"/>
                          </a:solidFill>
                          <a:effectLst/>
                        </a:rPr>
                        <a:t>, </a:t>
                      </a:r>
                      <a:r>
                        <a:rPr lang="ru-RU" sz="1800" u="none" strike="noStrike">
                          <a:solidFill>
                            <a:srgbClr val="03697A"/>
                          </a:solidFill>
                          <a:effectLst/>
                          <a:hlinkClick r:id="rId40"/>
                        </a:rPr>
                        <a:t>&gt;&gt;=</a:t>
                      </a:r>
                      <a:endParaRPr lang="ru-RU" sz="1800">
                        <a:solidFill>
                          <a:srgbClr val="2A2A2A"/>
                        </a:solidFill>
                        <a:effectLst/>
                      </a:endParaRPr>
                    </a:p>
                  </a:txBody>
                  <a:tcPr marL="52334" marR="52334" marT="65418" marB="6541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800">
                          <a:solidFill>
                            <a:srgbClr val="2A2A2A"/>
                          </a:solidFill>
                          <a:effectLst/>
                        </a:rPr>
                        <a:t>Assignment operators cannot be overloaded, but </a:t>
                      </a:r>
                      <a:r>
                        <a:rPr lang="en-US" sz="1800" b="1">
                          <a:solidFill>
                            <a:srgbClr val="2A2A2A"/>
                          </a:solidFill>
                          <a:effectLst/>
                        </a:rPr>
                        <a:t>+=</a:t>
                      </a:r>
                      <a:r>
                        <a:rPr lang="en-US" sz="1800">
                          <a:solidFill>
                            <a:srgbClr val="2A2A2A"/>
                          </a:solidFill>
                          <a:effectLst/>
                        </a:rPr>
                        <a:t>, for example, is evaluated using </a:t>
                      </a:r>
                      <a:r>
                        <a:rPr lang="en-US" sz="1800" b="1">
                          <a:solidFill>
                            <a:srgbClr val="2A2A2A"/>
                          </a:solidFill>
                          <a:effectLst/>
                        </a:rPr>
                        <a:t>+</a:t>
                      </a:r>
                      <a:r>
                        <a:rPr lang="en-US" sz="1800">
                          <a:solidFill>
                            <a:srgbClr val="2A2A2A"/>
                          </a:solidFill>
                          <a:effectLst/>
                        </a:rPr>
                        <a:t>, which can be overloaded.</a:t>
                      </a:r>
                    </a:p>
                  </a:txBody>
                  <a:tcPr marL="52334" marR="52334" marT="65418" marB="6541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319240">
                <a:tc>
                  <a:txBody>
                    <a:bodyPr/>
                    <a:lstStyle/>
                    <a:p>
                      <a:pPr fontAlgn="t"/>
                      <a:r>
                        <a:rPr lang="en-US" sz="1800" u="none" strike="noStrike" dirty="0">
                          <a:solidFill>
                            <a:srgbClr val="03697A"/>
                          </a:solidFill>
                          <a:effectLst/>
                          <a:hlinkClick r:id="rId41"/>
                        </a:rPr>
                        <a:t>=</a:t>
                      </a:r>
                      <a:r>
                        <a:rPr lang="en-US" sz="1800" dirty="0">
                          <a:solidFill>
                            <a:srgbClr val="2A2A2A"/>
                          </a:solidFill>
                          <a:effectLst/>
                        </a:rPr>
                        <a:t>, </a:t>
                      </a:r>
                      <a:r>
                        <a:rPr lang="en-US" sz="1800" u="none" strike="noStrike" dirty="0">
                          <a:solidFill>
                            <a:srgbClr val="03697A"/>
                          </a:solidFill>
                          <a:effectLst/>
                          <a:hlinkClick r:id="rId42"/>
                        </a:rPr>
                        <a:t>.</a:t>
                      </a:r>
                      <a:r>
                        <a:rPr lang="en-US" sz="1800" dirty="0">
                          <a:solidFill>
                            <a:srgbClr val="2A2A2A"/>
                          </a:solidFill>
                          <a:effectLst/>
                        </a:rPr>
                        <a:t>, </a:t>
                      </a:r>
                      <a:r>
                        <a:rPr lang="en-US" sz="1800" u="none" strike="noStrike" dirty="0">
                          <a:solidFill>
                            <a:srgbClr val="03697A"/>
                          </a:solidFill>
                          <a:effectLst/>
                          <a:hlinkClick r:id="rId43"/>
                        </a:rPr>
                        <a:t>?:</a:t>
                      </a:r>
                      <a:r>
                        <a:rPr lang="en-US" sz="1800" dirty="0">
                          <a:solidFill>
                            <a:srgbClr val="2A2A2A"/>
                          </a:solidFill>
                          <a:effectLst/>
                        </a:rPr>
                        <a:t>, </a:t>
                      </a:r>
                      <a:r>
                        <a:rPr lang="en-US" sz="1800" u="none" strike="noStrike" dirty="0">
                          <a:solidFill>
                            <a:srgbClr val="03697A"/>
                          </a:solidFill>
                          <a:effectLst/>
                          <a:hlinkClick r:id="rId44"/>
                        </a:rPr>
                        <a:t>-&gt;</a:t>
                      </a:r>
                      <a:r>
                        <a:rPr lang="en-US" sz="1800" dirty="0">
                          <a:solidFill>
                            <a:srgbClr val="2A2A2A"/>
                          </a:solidFill>
                          <a:effectLst/>
                        </a:rPr>
                        <a:t>, </a:t>
                      </a:r>
                      <a:r>
                        <a:rPr lang="en-US" sz="1800" u="none" strike="noStrike" dirty="0">
                          <a:solidFill>
                            <a:srgbClr val="03697A"/>
                          </a:solidFill>
                          <a:effectLst/>
                          <a:hlinkClick r:id="rId45"/>
                        </a:rPr>
                        <a:t>new</a:t>
                      </a:r>
                      <a:r>
                        <a:rPr lang="en-US" sz="1800" dirty="0">
                          <a:solidFill>
                            <a:srgbClr val="2A2A2A"/>
                          </a:solidFill>
                          <a:effectLst/>
                        </a:rPr>
                        <a:t>, </a:t>
                      </a:r>
                      <a:r>
                        <a:rPr lang="en-US" sz="1800" u="none" strike="noStrike" dirty="0">
                          <a:solidFill>
                            <a:srgbClr val="03697A"/>
                          </a:solidFill>
                          <a:effectLst/>
                          <a:hlinkClick r:id="rId46"/>
                        </a:rPr>
                        <a:t>is</a:t>
                      </a:r>
                      <a:r>
                        <a:rPr lang="en-US" sz="1800" dirty="0">
                          <a:solidFill>
                            <a:srgbClr val="2A2A2A"/>
                          </a:solidFill>
                          <a:effectLst/>
                        </a:rPr>
                        <a:t>, </a:t>
                      </a:r>
                      <a:r>
                        <a:rPr lang="en-US" sz="1800" u="none" strike="noStrike" dirty="0" err="1">
                          <a:solidFill>
                            <a:srgbClr val="03697A"/>
                          </a:solidFill>
                          <a:effectLst/>
                          <a:hlinkClick r:id="rId47"/>
                        </a:rPr>
                        <a:t>sizeof</a:t>
                      </a:r>
                      <a:r>
                        <a:rPr lang="en-US" sz="1800" dirty="0">
                          <a:solidFill>
                            <a:srgbClr val="2A2A2A"/>
                          </a:solidFill>
                          <a:effectLst/>
                        </a:rPr>
                        <a:t>, </a:t>
                      </a:r>
                      <a:r>
                        <a:rPr lang="en-US" sz="1800" u="none" strike="noStrike" dirty="0" err="1">
                          <a:solidFill>
                            <a:srgbClr val="03697A"/>
                          </a:solidFill>
                          <a:effectLst/>
                          <a:hlinkClick r:id="rId48"/>
                        </a:rPr>
                        <a:t>typeof</a:t>
                      </a:r>
                      <a:endParaRPr lang="en-US" sz="1800" dirty="0">
                        <a:solidFill>
                          <a:srgbClr val="2A2A2A"/>
                        </a:solidFill>
                        <a:effectLst/>
                      </a:endParaRPr>
                    </a:p>
                  </a:txBody>
                  <a:tcPr marL="52334" marR="52334" marT="65418" marB="6541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800" dirty="0">
                          <a:solidFill>
                            <a:srgbClr val="2A2A2A"/>
                          </a:solidFill>
                          <a:effectLst/>
                        </a:rPr>
                        <a:t>These operators cannot be overloaded.</a:t>
                      </a:r>
                    </a:p>
                  </a:txBody>
                  <a:tcPr marL="52334" marR="52334" marT="65418" marB="65418">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733170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88640"/>
            <a:ext cx="1926746" cy="584775"/>
          </a:xfrm>
          <a:prstGeom prst="rect">
            <a:avLst/>
          </a:prstGeom>
          <a:noFill/>
        </p:spPr>
        <p:txBody>
          <a:bodyPr wrap="none" rtlCol="0">
            <a:spAutoFit/>
          </a:bodyPr>
          <a:lstStyle/>
          <a:p>
            <a:r>
              <a:rPr lang="en-US" sz="3200" dirty="0" smtClean="0"/>
              <a:t>Properties</a:t>
            </a:r>
            <a:endParaRPr lang="ru-RU" sz="3200" dirty="0"/>
          </a:p>
        </p:txBody>
      </p:sp>
      <p:pic>
        <p:nvPicPr>
          <p:cNvPr id="4" name="Рисунок 3"/>
          <p:cNvPicPr>
            <a:picLocks noChangeAspect="1"/>
          </p:cNvPicPr>
          <p:nvPr/>
        </p:nvPicPr>
        <p:blipFill>
          <a:blip r:embed="rId2"/>
          <a:stretch>
            <a:fillRect/>
          </a:stretch>
        </p:blipFill>
        <p:spPr>
          <a:xfrm>
            <a:off x="689008" y="1196752"/>
            <a:ext cx="5160321" cy="2664296"/>
          </a:xfrm>
          <a:prstGeom prst="rect">
            <a:avLst/>
          </a:prstGeom>
        </p:spPr>
      </p:pic>
      <p:pic>
        <p:nvPicPr>
          <p:cNvPr id="5" name="Рисунок 4"/>
          <p:cNvPicPr>
            <a:picLocks noChangeAspect="1"/>
          </p:cNvPicPr>
          <p:nvPr/>
        </p:nvPicPr>
        <p:blipFill>
          <a:blip r:embed="rId3"/>
          <a:stretch>
            <a:fillRect/>
          </a:stretch>
        </p:blipFill>
        <p:spPr>
          <a:xfrm>
            <a:off x="847300" y="4077072"/>
            <a:ext cx="7487075" cy="1592188"/>
          </a:xfrm>
          <a:prstGeom prst="rect">
            <a:avLst/>
          </a:prstGeom>
        </p:spPr>
      </p:pic>
    </p:spTree>
    <p:extLst>
      <p:ext uri="{BB962C8B-B14F-4D97-AF65-F5344CB8AC3E}">
        <p14:creationId xmlns:p14="http://schemas.microsoft.com/office/powerpoint/2010/main" val="28805181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88640"/>
            <a:ext cx="1610313" cy="584775"/>
          </a:xfrm>
          <a:prstGeom prst="rect">
            <a:avLst/>
          </a:prstGeom>
          <a:noFill/>
        </p:spPr>
        <p:txBody>
          <a:bodyPr wrap="none" rtlCol="0">
            <a:spAutoFit/>
          </a:bodyPr>
          <a:lstStyle/>
          <a:p>
            <a:r>
              <a:rPr lang="en-US" sz="3200" dirty="0" smtClean="0"/>
              <a:t>Indexers</a:t>
            </a:r>
          </a:p>
        </p:txBody>
      </p:sp>
      <p:pic>
        <p:nvPicPr>
          <p:cNvPr id="3" name="Рисунок 2"/>
          <p:cNvPicPr>
            <a:picLocks noChangeAspect="1"/>
          </p:cNvPicPr>
          <p:nvPr/>
        </p:nvPicPr>
        <p:blipFill>
          <a:blip r:embed="rId2"/>
          <a:stretch>
            <a:fillRect/>
          </a:stretch>
        </p:blipFill>
        <p:spPr>
          <a:xfrm>
            <a:off x="467544" y="1052736"/>
            <a:ext cx="7488832" cy="5362232"/>
          </a:xfrm>
          <a:prstGeom prst="rect">
            <a:avLst/>
          </a:prstGeom>
        </p:spPr>
      </p:pic>
    </p:spTree>
    <p:extLst>
      <p:ext uri="{BB962C8B-B14F-4D97-AF65-F5344CB8AC3E}">
        <p14:creationId xmlns:p14="http://schemas.microsoft.com/office/powerpoint/2010/main" val="38649497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88640"/>
            <a:ext cx="4227439" cy="584775"/>
          </a:xfrm>
          <a:prstGeom prst="rect">
            <a:avLst/>
          </a:prstGeom>
          <a:noFill/>
        </p:spPr>
        <p:txBody>
          <a:bodyPr wrap="none" rtlCol="0">
            <a:spAutoFit/>
          </a:bodyPr>
          <a:lstStyle/>
          <a:p>
            <a:r>
              <a:rPr lang="en-US" sz="3200" dirty="0" smtClean="0"/>
              <a:t>Ref and Out parameters</a:t>
            </a:r>
          </a:p>
        </p:txBody>
      </p:sp>
      <p:pic>
        <p:nvPicPr>
          <p:cNvPr id="3" name="Рисунок 2"/>
          <p:cNvPicPr>
            <a:picLocks noChangeAspect="1"/>
          </p:cNvPicPr>
          <p:nvPr/>
        </p:nvPicPr>
        <p:blipFill>
          <a:blip r:embed="rId2"/>
          <a:stretch>
            <a:fillRect/>
          </a:stretch>
        </p:blipFill>
        <p:spPr>
          <a:xfrm>
            <a:off x="683568" y="779219"/>
            <a:ext cx="4772025" cy="5229225"/>
          </a:xfrm>
          <a:prstGeom prst="rect">
            <a:avLst/>
          </a:prstGeom>
        </p:spPr>
      </p:pic>
    </p:spTree>
    <p:extLst>
      <p:ext uri="{BB962C8B-B14F-4D97-AF65-F5344CB8AC3E}">
        <p14:creationId xmlns:p14="http://schemas.microsoft.com/office/powerpoint/2010/main" val="42094213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88640"/>
            <a:ext cx="6903621" cy="584775"/>
          </a:xfrm>
          <a:prstGeom prst="rect">
            <a:avLst/>
          </a:prstGeom>
          <a:noFill/>
        </p:spPr>
        <p:txBody>
          <a:bodyPr wrap="none" rtlCol="0">
            <a:spAutoFit/>
          </a:bodyPr>
          <a:lstStyle/>
          <a:p>
            <a:r>
              <a:rPr lang="en-US" sz="3200" dirty="0" err="1" smtClean="0"/>
              <a:t>Params</a:t>
            </a:r>
            <a:r>
              <a:rPr lang="en-US" sz="3200" dirty="0" smtClean="0"/>
              <a:t> keyword in methods as attribute</a:t>
            </a:r>
          </a:p>
        </p:txBody>
      </p:sp>
      <p:pic>
        <p:nvPicPr>
          <p:cNvPr id="3" name="Рисунок 2"/>
          <p:cNvPicPr>
            <a:picLocks noChangeAspect="1"/>
          </p:cNvPicPr>
          <p:nvPr/>
        </p:nvPicPr>
        <p:blipFill>
          <a:blip r:embed="rId2"/>
          <a:stretch>
            <a:fillRect/>
          </a:stretch>
        </p:blipFill>
        <p:spPr>
          <a:xfrm>
            <a:off x="679915" y="786389"/>
            <a:ext cx="5119442" cy="3434700"/>
          </a:xfrm>
          <a:prstGeom prst="rect">
            <a:avLst/>
          </a:prstGeom>
        </p:spPr>
      </p:pic>
      <p:pic>
        <p:nvPicPr>
          <p:cNvPr id="4" name="Рисунок 3"/>
          <p:cNvPicPr>
            <a:picLocks noChangeAspect="1"/>
          </p:cNvPicPr>
          <p:nvPr/>
        </p:nvPicPr>
        <p:blipFill>
          <a:blip r:embed="rId3"/>
          <a:stretch>
            <a:fillRect/>
          </a:stretch>
        </p:blipFill>
        <p:spPr>
          <a:xfrm>
            <a:off x="673403" y="4226686"/>
            <a:ext cx="4600575" cy="704850"/>
          </a:xfrm>
          <a:prstGeom prst="rect">
            <a:avLst/>
          </a:prstGeom>
        </p:spPr>
      </p:pic>
      <p:pic>
        <p:nvPicPr>
          <p:cNvPr id="5" name="Рисунок 4"/>
          <p:cNvPicPr>
            <a:picLocks noChangeAspect="1"/>
          </p:cNvPicPr>
          <p:nvPr/>
        </p:nvPicPr>
        <p:blipFill>
          <a:blip r:embed="rId4"/>
          <a:stretch>
            <a:fillRect/>
          </a:stretch>
        </p:blipFill>
        <p:spPr>
          <a:xfrm>
            <a:off x="679914" y="4916513"/>
            <a:ext cx="4724400" cy="571500"/>
          </a:xfrm>
          <a:prstGeom prst="rect">
            <a:avLst/>
          </a:prstGeom>
        </p:spPr>
      </p:pic>
      <p:pic>
        <p:nvPicPr>
          <p:cNvPr id="6" name="Рисунок 5"/>
          <p:cNvPicPr>
            <a:picLocks noChangeAspect="1"/>
          </p:cNvPicPr>
          <p:nvPr/>
        </p:nvPicPr>
        <p:blipFill>
          <a:blip r:embed="rId5"/>
          <a:stretch>
            <a:fillRect/>
          </a:stretch>
        </p:blipFill>
        <p:spPr>
          <a:xfrm>
            <a:off x="657469" y="5447078"/>
            <a:ext cx="5010150" cy="723900"/>
          </a:xfrm>
          <a:prstGeom prst="rect">
            <a:avLst/>
          </a:prstGeom>
        </p:spPr>
      </p:pic>
    </p:spTree>
    <p:extLst>
      <p:ext uri="{BB962C8B-B14F-4D97-AF65-F5344CB8AC3E}">
        <p14:creationId xmlns:p14="http://schemas.microsoft.com/office/powerpoint/2010/main" val="13010313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88640"/>
            <a:ext cx="3558988" cy="584775"/>
          </a:xfrm>
          <a:prstGeom prst="rect">
            <a:avLst/>
          </a:prstGeom>
          <a:noFill/>
        </p:spPr>
        <p:txBody>
          <a:bodyPr wrap="none" rtlCol="0">
            <a:spAutoFit/>
          </a:bodyPr>
          <a:lstStyle/>
          <a:p>
            <a:r>
              <a:rPr lang="en-US" sz="3200" dirty="0" smtClean="0"/>
              <a:t>Attributes of classes</a:t>
            </a:r>
          </a:p>
        </p:txBody>
      </p:sp>
      <p:sp>
        <p:nvSpPr>
          <p:cNvPr id="4" name="Прямоугольник 3"/>
          <p:cNvSpPr/>
          <p:nvPr/>
        </p:nvSpPr>
        <p:spPr>
          <a:xfrm>
            <a:off x="683568" y="980728"/>
            <a:ext cx="4572000" cy="923330"/>
          </a:xfrm>
          <a:prstGeom prst="rect">
            <a:avLst/>
          </a:prstGeom>
        </p:spPr>
        <p:txBody>
          <a:bodyPr>
            <a:spAutoFit/>
          </a:bodyPr>
          <a:lstStyle/>
          <a:p>
            <a:r>
              <a:rPr lang="en-US" dirty="0">
                <a:solidFill>
                  <a:srgbClr val="111111"/>
                </a:solidFill>
                <a:latin typeface="Segoe UI" panose="020B0502040204020203" pitchFamily="34" charset="0"/>
              </a:rPr>
              <a:t>Essentially attributes are a means of decorating your code with various properties at compile time.  </a:t>
            </a:r>
            <a:endParaRPr lang="ru-RU" dirty="0"/>
          </a:p>
        </p:txBody>
      </p:sp>
      <p:pic>
        <p:nvPicPr>
          <p:cNvPr id="5" name="Рисунок 4"/>
          <p:cNvPicPr>
            <a:picLocks noChangeAspect="1"/>
          </p:cNvPicPr>
          <p:nvPr/>
        </p:nvPicPr>
        <p:blipFill>
          <a:blip r:embed="rId2"/>
          <a:stretch>
            <a:fillRect/>
          </a:stretch>
        </p:blipFill>
        <p:spPr>
          <a:xfrm>
            <a:off x="683567" y="2135362"/>
            <a:ext cx="4572001" cy="678656"/>
          </a:xfrm>
          <a:prstGeom prst="rect">
            <a:avLst/>
          </a:prstGeom>
        </p:spPr>
      </p:pic>
      <p:pic>
        <p:nvPicPr>
          <p:cNvPr id="6" name="Рисунок 5"/>
          <p:cNvPicPr>
            <a:picLocks noChangeAspect="1"/>
          </p:cNvPicPr>
          <p:nvPr/>
        </p:nvPicPr>
        <p:blipFill>
          <a:blip r:embed="rId3"/>
          <a:stretch>
            <a:fillRect/>
          </a:stretch>
        </p:blipFill>
        <p:spPr>
          <a:xfrm>
            <a:off x="683567" y="2844053"/>
            <a:ext cx="5329988" cy="2955491"/>
          </a:xfrm>
          <a:prstGeom prst="rect">
            <a:avLst/>
          </a:prstGeom>
        </p:spPr>
      </p:pic>
    </p:spTree>
    <p:extLst>
      <p:ext uri="{BB962C8B-B14F-4D97-AF65-F5344CB8AC3E}">
        <p14:creationId xmlns:p14="http://schemas.microsoft.com/office/powerpoint/2010/main" val="27117629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755576" y="764704"/>
            <a:ext cx="4536504" cy="4556058"/>
          </a:xfrm>
          <a:prstGeom prst="rect">
            <a:avLst/>
          </a:prstGeom>
        </p:spPr>
      </p:pic>
    </p:spTree>
    <p:extLst>
      <p:ext uri="{BB962C8B-B14F-4D97-AF65-F5344CB8AC3E}">
        <p14:creationId xmlns:p14="http://schemas.microsoft.com/office/powerpoint/2010/main" val="15580367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79511" y="332656"/>
            <a:ext cx="7219667" cy="5760640"/>
          </a:xfrm>
          <a:prstGeom prst="rect">
            <a:avLst/>
          </a:prstGeom>
        </p:spPr>
      </p:pic>
    </p:spTree>
    <p:extLst>
      <p:ext uri="{BB962C8B-B14F-4D97-AF65-F5344CB8AC3E}">
        <p14:creationId xmlns:p14="http://schemas.microsoft.com/office/powerpoint/2010/main" val="5091255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11560" y="1052736"/>
            <a:ext cx="8064896" cy="3970318"/>
          </a:xfrm>
          <a:prstGeom prst="rect">
            <a:avLst/>
          </a:prstGeom>
        </p:spPr>
        <p:txBody>
          <a:bodyPr wrap="square">
            <a:spAutoFit/>
          </a:bodyPr>
          <a:lstStyle/>
          <a:p>
            <a:r>
              <a:rPr lang="en-US" sz="3600" dirty="0">
                <a:solidFill>
                  <a:srgbClr val="111111"/>
                </a:solidFill>
                <a:latin typeface="Segoe UI" panose="020B0502040204020203" pitchFamily="34" charset="0"/>
              </a:rPr>
              <a:t>Attributes can be attached to virtually everything, classes, methods, fields, properties, parameters in methods, return values of methods; having at least a basic knowledge of what attributes are and how to use them is extremely helpful in the long run. </a:t>
            </a:r>
            <a:endParaRPr lang="ru-RU" sz="3600" dirty="0"/>
          </a:p>
        </p:txBody>
      </p:sp>
    </p:spTree>
    <p:extLst>
      <p:ext uri="{BB962C8B-B14F-4D97-AF65-F5344CB8AC3E}">
        <p14:creationId xmlns:p14="http://schemas.microsoft.com/office/powerpoint/2010/main" val="22119041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404664"/>
            <a:ext cx="4424609" cy="584775"/>
          </a:xfrm>
          <a:prstGeom prst="rect">
            <a:avLst/>
          </a:prstGeom>
          <a:noFill/>
        </p:spPr>
        <p:txBody>
          <a:bodyPr wrap="none" rtlCol="0">
            <a:spAutoFit/>
          </a:bodyPr>
          <a:lstStyle/>
          <a:p>
            <a:r>
              <a:rPr lang="en-US" sz="3200" dirty="0" smtClean="0"/>
              <a:t>METHODS EXTENSION</a:t>
            </a:r>
          </a:p>
        </p:txBody>
      </p:sp>
      <p:pic>
        <p:nvPicPr>
          <p:cNvPr id="4" name="Рисунок 3"/>
          <p:cNvPicPr>
            <a:picLocks noChangeAspect="1"/>
          </p:cNvPicPr>
          <p:nvPr/>
        </p:nvPicPr>
        <p:blipFill>
          <a:blip r:embed="rId2"/>
          <a:stretch>
            <a:fillRect/>
          </a:stretch>
        </p:blipFill>
        <p:spPr>
          <a:xfrm>
            <a:off x="683568" y="1124744"/>
            <a:ext cx="8208912" cy="2736304"/>
          </a:xfrm>
          <a:prstGeom prst="rect">
            <a:avLst/>
          </a:prstGeom>
        </p:spPr>
      </p:pic>
      <p:pic>
        <p:nvPicPr>
          <p:cNvPr id="5" name="Рисунок 4"/>
          <p:cNvPicPr>
            <a:picLocks noChangeAspect="1"/>
          </p:cNvPicPr>
          <p:nvPr/>
        </p:nvPicPr>
        <p:blipFill>
          <a:blip r:embed="rId3"/>
          <a:stretch>
            <a:fillRect/>
          </a:stretch>
        </p:blipFill>
        <p:spPr>
          <a:xfrm>
            <a:off x="611560" y="3835862"/>
            <a:ext cx="7155589" cy="1033298"/>
          </a:xfrm>
          <a:prstGeom prst="rect">
            <a:avLst/>
          </a:prstGeom>
        </p:spPr>
      </p:pic>
      <p:pic>
        <p:nvPicPr>
          <p:cNvPr id="6" name="Рисунок 5"/>
          <p:cNvPicPr>
            <a:picLocks noChangeAspect="1"/>
          </p:cNvPicPr>
          <p:nvPr/>
        </p:nvPicPr>
        <p:blipFill>
          <a:blip r:embed="rId4"/>
          <a:stretch>
            <a:fillRect/>
          </a:stretch>
        </p:blipFill>
        <p:spPr>
          <a:xfrm>
            <a:off x="827584" y="4861364"/>
            <a:ext cx="8719070" cy="1368152"/>
          </a:xfrm>
          <a:prstGeom prst="rect">
            <a:avLst/>
          </a:prstGeom>
        </p:spPr>
      </p:pic>
    </p:spTree>
    <p:extLst>
      <p:ext uri="{BB962C8B-B14F-4D97-AF65-F5344CB8AC3E}">
        <p14:creationId xmlns:p14="http://schemas.microsoft.com/office/powerpoint/2010/main" val="253254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60648"/>
            <a:ext cx="8229600" cy="594320"/>
          </a:xfrm>
        </p:spPr>
        <p:txBody>
          <a:bodyPr/>
          <a:lstStyle/>
          <a:p>
            <a:r>
              <a:rPr lang="en-US" dirty="0" smtClean="0"/>
              <a:t>How to create abstract class</a:t>
            </a:r>
            <a:r>
              <a:rPr lang="ru-RU" dirty="0" smtClean="0"/>
              <a:t>?</a:t>
            </a:r>
            <a:endParaRPr lang="ru-RU" dirty="0"/>
          </a:p>
        </p:txBody>
      </p:sp>
      <p:sp>
        <p:nvSpPr>
          <p:cNvPr id="3" name="TextBox 2"/>
          <p:cNvSpPr txBox="1"/>
          <p:nvPr/>
        </p:nvSpPr>
        <p:spPr>
          <a:xfrm>
            <a:off x="827584" y="3429000"/>
            <a:ext cx="7632848" cy="369332"/>
          </a:xfrm>
          <a:prstGeom prst="rect">
            <a:avLst/>
          </a:prstGeom>
          <a:noFill/>
        </p:spPr>
        <p:txBody>
          <a:bodyPr wrap="square" rtlCol="0">
            <a:spAutoFit/>
          </a:bodyPr>
          <a:lstStyle/>
          <a:p>
            <a:r>
              <a:rPr lang="en-US" dirty="0" smtClean="0"/>
              <a:t>Let’s call all surrounding objects - Classes</a:t>
            </a:r>
            <a:endParaRPr lang="ru-RU" dirty="0"/>
          </a:p>
        </p:txBody>
      </p:sp>
      <p:pic>
        <p:nvPicPr>
          <p:cNvPr id="1026" name="Picture 2" descr="http://www.intuit.ru/EDI/21_09_14_1/1411247895-1178/tutorial/590/objects/2/files/02-08.jpg"/>
          <p:cNvPicPr>
            <a:picLocks noChangeAspect="1" noChangeArrowheads="1"/>
          </p:cNvPicPr>
          <p:nvPr/>
        </p:nvPicPr>
        <p:blipFill>
          <a:blip r:embed="rId2" cstate="print"/>
          <a:srcRect/>
          <a:stretch>
            <a:fillRect/>
          </a:stretch>
        </p:blipFill>
        <p:spPr bwMode="auto">
          <a:xfrm>
            <a:off x="2051720" y="1124744"/>
            <a:ext cx="4038600" cy="2305050"/>
          </a:xfrm>
          <a:prstGeom prst="rect">
            <a:avLst/>
          </a:prstGeom>
          <a:noFill/>
        </p:spPr>
      </p:pic>
      <p:pic>
        <p:nvPicPr>
          <p:cNvPr id="1028" name="Picture 4" descr="http://www.intuit.ru/EDI/21_09_14_1/1411247895-1178/tutorial/590/objects/2/files/02-09.jpg"/>
          <p:cNvPicPr>
            <a:picLocks noChangeAspect="1" noChangeArrowheads="1"/>
          </p:cNvPicPr>
          <p:nvPr/>
        </p:nvPicPr>
        <p:blipFill>
          <a:blip r:embed="rId3" cstate="print"/>
          <a:srcRect/>
          <a:stretch>
            <a:fillRect/>
          </a:stretch>
        </p:blipFill>
        <p:spPr bwMode="auto">
          <a:xfrm>
            <a:off x="2339752" y="4005064"/>
            <a:ext cx="4286250" cy="260985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http://www.intuit.ru/EDI/21_09_14_1/1411247895-1178/tutorial/590/objects/2/files/02-09.jpg"/>
          <p:cNvPicPr>
            <a:picLocks noChangeAspect="1" noChangeArrowheads="1"/>
          </p:cNvPicPr>
          <p:nvPr/>
        </p:nvPicPr>
        <p:blipFill>
          <a:blip r:embed="rId2" cstate="print"/>
          <a:srcRect r="44561"/>
          <a:stretch>
            <a:fillRect/>
          </a:stretch>
        </p:blipFill>
        <p:spPr bwMode="auto">
          <a:xfrm>
            <a:off x="539552" y="404664"/>
            <a:ext cx="2376264" cy="2609851"/>
          </a:xfrm>
          <a:prstGeom prst="rect">
            <a:avLst/>
          </a:prstGeom>
          <a:noFill/>
        </p:spPr>
      </p:pic>
      <p:sp>
        <p:nvSpPr>
          <p:cNvPr id="4" name="TextBox 3"/>
          <p:cNvSpPr txBox="1"/>
          <p:nvPr/>
        </p:nvSpPr>
        <p:spPr>
          <a:xfrm>
            <a:off x="5364088" y="404664"/>
            <a:ext cx="3528392" cy="2308324"/>
          </a:xfrm>
          <a:prstGeom prst="rect">
            <a:avLst/>
          </a:prstGeom>
          <a:noFill/>
        </p:spPr>
        <p:txBody>
          <a:bodyPr wrap="square" rtlCol="0">
            <a:spAutoFit/>
          </a:bodyPr>
          <a:lstStyle/>
          <a:p>
            <a:r>
              <a:rPr lang="en-US" sz="3600" dirty="0" smtClean="0"/>
              <a:t>class Animal </a:t>
            </a:r>
            <a:endParaRPr lang="ru-RU" sz="3600" dirty="0" smtClean="0"/>
          </a:p>
          <a:p>
            <a:r>
              <a:rPr lang="en-US" sz="3600" dirty="0" smtClean="0"/>
              <a:t>{</a:t>
            </a:r>
            <a:endParaRPr lang="ru-RU" sz="3600" dirty="0" smtClean="0"/>
          </a:p>
          <a:p>
            <a:endParaRPr lang="ru-RU" sz="3600" dirty="0" smtClean="0"/>
          </a:p>
          <a:p>
            <a:r>
              <a:rPr lang="en-US" sz="3600" dirty="0" smtClean="0"/>
              <a:t> }</a:t>
            </a:r>
            <a:endParaRPr lang="ru-RU" sz="3600" dirty="0"/>
          </a:p>
        </p:txBody>
      </p:sp>
      <p:sp>
        <p:nvSpPr>
          <p:cNvPr id="5" name="TextBox 4"/>
          <p:cNvSpPr txBox="1"/>
          <p:nvPr/>
        </p:nvSpPr>
        <p:spPr>
          <a:xfrm>
            <a:off x="467544" y="260648"/>
            <a:ext cx="2952328" cy="646331"/>
          </a:xfrm>
          <a:prstGeom prst="rect">
            <a:avLst/>
          </a:prstGeom>
          <a:noFill/>
        </p:spPr>
        <p:txBody>
          <a:bodyPr wrap="square" rtlCol="0">
            <a:spAutoFit/>
          </a:bodyPr>
          <a:lstStyle/>
          <a:p>
            <a:r>
              <a:rPr lang="en-US" sz="3600" dirty="0" smtClean="0"/>
              <a:t>Class</a:t>
            </a:r>
            <a:r>
              <a:rPr lang="ru-RU" sz="3600" dirty="0" smtClean="0"/>
              <a:t> </a:t>
            </a:r>
            <a:r>
              <a:rPr lang="en-US" sz="3600" dirty="0" smtClean="0"/>
              <a:t>Animal</a:t>
            </a:r>
            <a:endParaRPr lang="ru-RU" sz="3600" dirty="0"/>
          </a:p>
        </p:txBody>
      </p:sp>
      <p:sp>
        <p:nvSpPr>
          <p:cNvPr id="6" name="TextBox 5"/>
          <p:cNvSpPr txBox="1"/>
          <p:nvPr/>
        </p:nvSpPr>
        <p:spPr>
          <a:xfrm>
            <a:off x="611560" y="2996952"/>
            <a:ext cx="3312368" cy="369332"/>
          </a:xfrm>
          <a:prstGeom prst="rect">
            <a:avLst/>
          </a:prstGeom>
          <a:noFill/>
        </p:spPr>
        <p:txBody>
          <a:bodyPr wrap="square" rtlCol="0">
            <a:spAutoFit/>
          </a:bodyPr>
          <a:lstStyle/>
          <a:p>
            <a:r>
              <a:rPr lang="en-US" dirty="0" smtClean="0"/>
              <a:t>Animal Tom;</a:t>
            </a:r>
            <a:endParaRPr lang="ru-RU" dirty="0"/>
          </a:p>
        </p:txBody>
      </p:sp>
      <p:pic>
        <p:nvPicPr>
          <p:cNvPr id="1026" name="Picture 2" descr="http://www.intuit.ru/EDI/21_09_14_1/1411247895-1178/tutorial/590/objects/2/files/02-12.jpg"/>
          <p:cNvPicPr>
            <a:picLocks noChangeAspect="1" noChangeArrowheads="1"/>
          </p:cNvPicPr>
          <p:nvPr/>
        </p:nvPicPr>
        <p:blipFill>
          <a:blip r:embed="rId3" cstate="print"/>
          <a:srcRect/>
          <a:stretch>
            <a:fillRect/>
          </a:stretch>
        </p:blipFill>
        <p:spPr bwMode="auto">
          <a:xfrm>
            <a:off x="4502564" y="2852936"/>
            <a:ext cx="4605940" cy="3240360"/>
          </a:xfrm>
          <a:prstGeom prst="rect">
            <a:avLst/>
          </a:prstGeom>
          <a:noFill/>
        </p:spPr>
      </p:pic>
      <p:sp>
        <p:nvSpPr>
          <p:cNvPr id="7" name="TextBox 6"/>
          <p:cNvSpPr txBox="1"/>
          <p:nvPr/>
        </p:nvSpPr>
        <p:spPr>
          <a:xfrm>
            <a:off x="179512" y="3573016"/>
            <a:ext cx="3960440" cy="2308324"/>
          </a:xfrm>
          <a:prstGeom prst="rect">
            <a:avLst/>
          </a:prstGeom>
          <a:noFill/>
        </p:spPr>
        <p:txBody>
          <a:bodyPr wrap="square" rtlCol="0">
            <a:spAutoFit/>
          </a:bodyPr>
          <a:lstStyle/>
          <a:p>
            <a:r>
              <a:rPr lang="en-US" dirty="0" smtClean="0"/>
              <a:t>Kind of animal = "Cat"</a:t>
            </a:r>
            <a:r>
              <a:rPr lang="ru-RU" dirty="0" smtClean="0"/>
              <a:t>.</a:t>
            </a:r>
          </a:p>
          <a:p>
            <a:r>
              <a:rPr lang="en-US" dirty="0" smtClean="0"/>
              <a:t>Height = 50 cm (Big cat</a:t>
            </a:r>
            <a:r>
              <a:rPr lang="ru-RU" dirty="0" smtClean="0"/>
              <a:t>!).</a:t>
            </a:r>
          </a:p>
          <a:p>
            <a:r>
              <a:rPr lang="en-US" dirty="0" smtClean="0"/>
              <a:t>Length = 110 cm (more likely </a:t>
            </a:r>
            <a:r>
              <a:rPr lang="en-US" dirty="0" err="1" smtClean="0"/>
              <a:t>panter</a:t>
            </a:r>
            <a:r>
              <a:rPr lang="ru-RU" dirty="0" smtClean="0"/>
              <a:t>!).</a:t>
            </a:r>
          </a:p>
          <a:p>
            <a:r>
              <a:rPr lang="en-US" dirty="0" smtClean="0"/>
              <a:t>Number of legs = 4.</a:t>
            </a:r>
          </a:p>
          <a:p>
            <a:r>
              <a:rPr lang="en-US" dirty="0" smtClean="0"/>
              <a:t>Color = "Black" </a:t>
            </a:r>
            <a:r>
              <a:rPr lang="ru-RU" dirty="0" smtClean="0"/>
              <a:t>.</a:t>
            </a:r>
          </a:p>
          <a:p>
            <a:r>
              <a:rPr lang="en-US" dirty="0" smtClean="0"/>
              <a:t>Has </a:t>
            </a:r>
            <a:r>
              <a:rPr lang="en-US" i="1" dirty="0" smtClean="0"/>
              <a:t>tail</a:t>
            </a:r>
            <a:r>
              <a:rPr lang="en-US" dirty="0" smtClean="0"/>
              <a:t> = true</a:t>
            </a:r>
            <a:r>
              <a:rPr lang="ru-RU" dirty="0" smtClean="0"/>
              <a:t>.</a:t>
            </a:r>
          </a:p>
          <a:p>
            <a:r>
              <a:rPr lang="en-US" dirty="0" smtClean="0"/>
              <a:t>Is mammal = true</a:t>
            </a:r>
            <a:r>
              <a:rPr lang="ru-RU" dirty="0" smtClean="0"/>
              <a:t>.</a:t>
            </a:r>
          </a:p>
          <a:p>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Classes and objects (instances</a:t>
            </a:r>
            <a:r>
              <a:rPr lang="ru-RU" dirty="0" smtClean="0"/>
              <a:t>) </a:t>
            </a:r>
            <a:r>
              <a:rPr lang="en-US" dirty="0" smtClean="0"/>
              <a:t>of class</a:t>
            </a:r>
            <a:endParaRPr lang="ru-RU" dirty="0"/>
          </a:p>
        </p:txBody>
      </p:sp>
      <p:sp>
        <p:nvSpPr>
          <p:cNvPr id="3" name="TextBox 2"/>
          <p:cNvSpPr txBox="1"/>
          <p:nvPr/>
        </p:nvSpPr>
        <p:spPr>
          <a:xfrm>
            <a:off x="611560" y="1412776"/>
            <a:ext cx="3456384" cy="4832092"/>
          </a:xfrm>
          <a:prstGeom prst="rect">
            <a:avLst/>
          </a:prstGeom>
          <a:noFill/>
        </p:spPr>
        <p:txBody>
          <a:bodyPr wrap="square" rtlCol="0">
            <a:spAutoFit/>
          </a:bodyPr>
          <a:lstStyle/>
          <a:p>
            <a:r>
              <a:rPr lang="en-US" sz="2800" b="1" dirty="0" smtClean="0">
                <a:solidFill>
                  <a:srgbClr val="C00000"/>
                </a:solidFill>
              </a:rPr>
              <a:t>class Animal</a:t>
            </a:r>
            <a:endParaRPr lang="ru-RU" sz="2800" b="1" dirty="0" smtClean="0">
              <a:solidFill>
                <a:srgbClr val="C00000"/>
              </a:solidFill>
            </a:endParaRPr>
          </a:p>
          <a:p>
            <a:r>
              <a:rPr lang="en-US" sz="2800" dirty="0" smtClean="0"/>
              <a:t> </a:t>
            </a:r>
            <a:r>
              <a:rPr lang="en-US" sz="2800" dirty="0" smtClean="0">
                <a:solidFill>
                  <a:srgbClr val="C00000"/>
                </a:solidFill>
              </a:rPr>
              <a:t>{</a:t>
            </a:r>
            <a:r>
              <a:rPr lang="en-US" sz="2800" dirty="0" smtClean="0"/>
              <a:t> string </a:t>
            </a:r>
            <a:r>
              <a:rPr lang="en-US" sz="2800" dirty="0" err="1" smtClean="0"/>
              <a:t>kindOfAnimal</a:t>
            </a:r>
            <a:r>
              <a:rPr lang="en-US" sz="2800" dirty="0" smtClean="0"/>
              <a:t>; </a:t>
            </a:r>
            <a:endParaRPr lang="ru-RU" sz="2800" dirty="0" smtClean="0"/>
          </a:p>
          <a:p>
            <a:r>
              <a:rPr lang="en-US" sz="2800" dirty="0" smtClean="0"/>
              <a:t>string name;</a:t>
            </a:r>
            <a:endParaRPr lang="ru-RU" sz="2800" dirty="0" smtClean="0"/>
          </a:p>
          <a:p>
            <a:r>
              <a:rPr lang="en-US" sz="2800" dirty="0" smtClean="0"/>
              <a:t> </a:t>
            </a:r>
            <a:r>
              <a:rPr lang="en-US" sz="2800" dirty="0" err="1" smtClean="0"/>
              <a:t>int</a:t>
            </a:r>
            <a:r>
              <a:rPr lang="en-US" sz="2800" dirty="0" smtClean="0"/>
              <a:t> </a:t>
            </a:r>
            <a:r>
              <a:rPr lang="en-US" sz="2800" dirty="0" err="1" smtClean="0"/>
              <a:t>numberOfLegs</a:t>
            </a:r>
            <a:r>
              <a:rPr lang="en-US" sz="2800" dirty="0" smtClean="0"/>
              <a:t>; </a:t>
            </a:r>
            <a:endParaRPr lang="ru-RU" sz="2800" dirty="0" smtClean="0"/>
          </a:p>
          <a:p>
            <a:r>
              <a:rPr lang="en-US" sz="2800" dirty="0" err="1" smtClean="0"/>
              <a:t>int</a:t>
            </a:r>
            <a:r>
              <a:rPr lang="en-US" sz="2800" dirty="0" smtClean="0"/>
              <a:t> height; </a:t>
            </a:r>
            <a:endParaRPr lang="ru-RU" sz="2800" dirty="0" smtClean="0"/>
          </a:p>
          <a:p>
            <a:r>
              <a:rPr lang="en-US" sz="2800" dirty="0" err="1" smtClean="0"/>
              <a:t>int</a:t>
            </a:r>
            <a:r>
              <a:rPr lang="en-US" sz="2800" dirty="0" smtClean="0"/>
              <a:t> length; </a:t>
            </a:r>
            <a:endParaRPr lang="ru-RU" sz="2800" dirty="0" smtClean="0"/>
          </a:p>
          <a:p>
            <a:r>
              <a:rPr lang="en-US" sz="2800" dirty="0" smtClean="0"/>
              <a:t>string color; </a:t>
            </a:r>
            <a:endParaRPr lang="ru-RU" sz="2800" dirty="0" smtClean="0"/>
          </a:p>
          <a:p>
            <a:r>
              <a:rPr lang="en-US" sz="2800" dirty="0" err="1" smtClean="0"/>
              <a:t>bool</a:t>
            </a:r>
            <a:r>
              <a:rPr lang="en-US" sz="2800" dirty="0" smtClean="0"/>
              <a:t> </a:t>
            </a:r>
            <a:r>
              <a:rPr lang="en-US" sz="2800" dirty="0" err="1" smtClean="0"/>
              <a:t>hasTail</a:t>
            </a:r>
            <a:r>
              <a:rPr lang="en-US" sz="2800" dirty="0" smtClean="0"/>
              <a:t>; </a:t>
            </a:r>
            <a:endParaRPr lang="ru-RU" sz="2800" dirty="0" smtClean="0"/>
          </a:p>
          <a:p>
            <a:r>
              <a:rPr lang="en-US" sz="2800" dirty="0" err="1" smtClean="0"/>
              <a:t>bool</a:t>
            </a:r>
            <a:r>
              <a:rPr lang="en-US" sz="2800" dirty="0" smtClean="0"/>
              <a:t> </a:t>
            </a:r>
            <a:r>
              <a:rPr lang="en-US" sz="2800" dirty="0" err="1" smtClean="0"/>
              <a:t>isMammal</a:t>
            </a:r>
            <a:r>
              <a:rPr lang="en-US" sz="2800" dirty="0" smtClean="0"/>
              <a:t>; </a:t>
            </a:r>
            <a:endParaRPr lang="ru-RU" sz="2800" dirty="0" smtClean="0"/>
          </a:p>
          <a:p>
            <a:r>
              <a:rPr lang="en-US" sz="2800" dirty="0" err="1" smtClean="0"/>
              <a:t>bool</a:t>
            </a:r>
            <a:r>
              <a:rPr lang="en-US" sz="2800" dirty="0" smtClean="0"/>
              <a:t> </a:t>
            </a:r>
            <a:r>
              <a:rPr lang="en-US" sz="2800" dirty="0" err="1" smtClean="0"/>
              <a:t>spellingCorrect</a:t>
            </a:r>
            <a:r>
              <a:rPr lang="en-US" sz="2800" dirty="0" smtClean="0"/>
              <a:t>; </a:t>
            </a:r>
            <a:endParaRPr lang="ru-RU" sz="2800" dirty="0" smtClean="0"/>
          </a:p>
          <a:p>
            <a:r>
              <a:rPr lang="en-US" sz="2800" dirty="0" smtClean="0">
                <a:solidFill>
                  <a:srgbClr val="C00000"/>
                </a:solidFill>
              </a:rPr>
              <a:t>}</a:t>
            </a:r>
            <a:endParaRPr lang="ru-RU" sz="2800" dirty="0">
              <a:solidFill>
                <a:srgbClr val="C00000"/>
              </a:solidFill>
            </a:endParaRPr>
          </a:p>
        </p:txBody>
      </p:sp>
      <p:sp>
        <p:nvSpPr>
          <p:cNvPr id="4" name="TextBox 3"/>
          <p:cNvSpPr txBox="1"/>
          <p:nvPr/>
        </p:nvSpPr>
        <p:spPr>
          <a:xfrm>
            <a:off x="4427984" y="1412776"/>
            <a:ext cx="4536504" cy="4401205"/>
          </a:xfrm>
          <a:prstGeom prst="rect">
            <a:avLst/>
          </a:prstGeom>
          <a:noFill/>
        </p:spPr>
        <p:txBody>
          <a:bodyPr wrap="square" rtlCol="0">
            <a:spAutoFit/>
          </a:bodyPr>
          <a:lstStyle/>
          <a:p>
            <a:r>
              <a:rPr lang="en-US" sz="2800" dirty="0" smtClean="0">
                <a:solidFill>
                  <a:srgbClr val="C00000"/>
                </a:solidFill>
              </a:rPr>
              <a:t>Animal</a:t>
            </a:r>
            <a:r>
              <a:rPr lang="en-US" sz="2800" dirty="0" smtClean="0"/>
              <a:t> </a:t>
            </a:r>
            <a:r>
              <a:rPr lang="en-US" sz="2800" b="1" dirty="0" smtClean="0"/>
              <a:t>Tom;</a:t>
            </a:r>
            <a:endParaRPr lang="ru-RU" sz="2800" b="1" dirty="0" smtClean="0"/>
          </a:p>
          <a:p>
            <a:r>
              <a:rPr lang="en-US" sz="2800" dirty="0" smtClean="0"/>
              <a:t> Tom = new Animal(); </a:t>
            </a:r>
          </a:p>
          <a:p>
            <a:r>
              <a:rPr lang="en-US" sz="2800" dirty="0" err="1" smtClean="0"/>
              <a:t>Tom.kindOfAnimal</a:t>
            </a:r>
            <a:r>
              <a:rPr lang="en-US" sz="2800" dirty="0" smtClean="0"/>
              <a:t> = "Cat"; </a:t>
            </a:r>
            <a:endParaRPr lang="ru-RU" sz="2800" dirty="0" smtClean="0"/>
          </a:p>
          <a:p>
            <a:r>
              <a:rPr lang="en-US" sz="2800" dirty="0"/>
              <a:t>Tom.name </a:t>
            </a:r>
            <a:r>
              <a:rPr lang="en-US" sz="2800" dirty="0" smtClean="0"/>
              <a:t>= “Tom</a:t>
            </a:r>
            <a:r>
              <a:rPr lang="ru-RU" sz="2800" dirty="0" smtClean="0"/>
              <a:t>"; </a:t>
            </a:r>
            <a:r>
              <a:rPr lang="en-US" sz="2800" dirty="0" smtClean="0"/>
              <a:t>          </a:t>
            </a:r>
            <a:r>
              <a:rPr lang="en-US" sz="2800" dirty="0" err="1" smtClean="0"/>
              <a:t>Tom.numberOfLegs</a:t>
            </a:r>
            <a:r>
              <a:rPr lang="en-US" sz="2800" dirty="0" smtClean="0"/>
              <a:t> = 4;</a:t>
            </a:r>
            <a:endParaRPr lang="ru-RU" sz="2800" dirty="0" smtClean="0"/>
          </a:p>
          <a:p>
            <a:r>
              <a:rPr lang="en-US" sz="2800" dirty="0" smtClean="0"/>
              <a:t> </a:t>
            </a:r>
            <a:r>
              <a:rPr lang="en-US" sz="2800" dirty="0" err="1"/>
              <a:t>Tom.height</a:t>
            </a:r>
            <a:r>
              <a:rPr lang="en-US" sz="2800" dirty="0"/>
              <a:t> </a:t>
            </a:r>
            <a:r>
              <a:rPr lang="en-US" sz="2800" dirty="0" smtClean="0"/>
              <a:t>= 50; </a:t>
            </a:r>
            <a:endParaRPr lang="ru-RU" sz="2800" dirty="0" smtClean="0"/>
          </a:p>
          <a:p>
            <a:r>
              <a:rPr lang="en-US" sz="2800" dirty="0" err="1"/>
              <a:t>Tom.length</a:t>
            </a:r>
            <a:r>
              <a:rPr lang="en-US" sz="2800" dirty="0"/>
              <a:t> </a:t>
            </a:r>
            <a:r>
              <a:rPr lang="en-US" sz="2800" dirty="0" smtClean="0"/>
              <a:t>= 110; </a:t>
            </a:r>
            <a:endParaRPr lang="ru-RU" sz="2800" dirty="0" smtClean="0"/>
          </a:p>
          <a:p>
            <a:r>
              <a:rPr lang="en-US" sz="2800" dirty="0" err="1"/>
              <a:t>Tom.color</a:t>
            </a:r>
            <a:r>
              <a:rPr lang="en-US" sz="2800" dirty="0"/>
              <a:t> </a:t>
            </a:r>
            <a:r>
              <a:rPr lang="en-US" sz="2800" dirty="0" smtClean="0"/>
              <a:t>= "Black"; </a:t>
            </a:r>
            <a:endParaRPr lang="ru-RU" sz="2800" dirty="0" smtClean="0"/>
          </a:p>
          <a:p>
            <a:r>
              <a:rPr lang="en-US" sz="2800" dirty="0" err="1"/>
              <a:t>Tom.hasTail</a:t>
            </a:r>
            <a:r>
              <a:rPr lang="en-US" sz="2800" dirty="0"/>
              <a:t> </a:t>
            </a:r>
            <a:r>
              <a:rPr lang="en-US" sz="2800" dirty="0" smtClean="0"/>
              <a:t>= true; </a:t>
            </a:r>
            <a:endParaRPr lang="ru-RU" sz="2800" dirty="0" smtClean="0"/>
          </a:p>
          <a:p>
            <a:r>
              <a:rPr lang="en-US" sz="2800" dirty="0" err="1"/>
              <a:t>Tom.isMammal</a:t>
            </a:r>
            <a:r>
              <a:rPr lang="en-US" sz="2800" dirty="0"/>
              <a:t> </a:t>
            </a:r>
            <a:r>
              <a:rPr lang="en-US" sz="2800" dirty="0" smtClean="0"/>
              <a:t>= true;</a:t>
            </a:r>
            <a:endParaRPr lang="ru-RU"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457200" y="274638"/>
            <a:ext cx="8229600" cy="562074"/>
          </a:xfrm>
        </p:spPr>
        <p:txBody>
          <a:bodyPr>
            <a:normAutofit fontScale="90000"/>
          </a:bodyPr>
          <a:lstStyle/>
          <a:p>
            <a:pPr eaLnBrk="1" hangingPunct="1"/>
            <a:r>
              <a:rPr lang="en-US" altLang="ru-RU" dirty="0" smtClean="0"/>
              <a:t>Class description</a:t>
            </a:r>
            <a:endParaRPr lang="ru-RU" altLang="ru-RU" dirty="0" smtClean="0"/>
          </a:p>
        </p:txBody>
      </p:sp>
      <p:sp>
        <p:nvSpPr>
          <p:cNvPr id="12293" name="Rectangle 3"/>
          <p:cNvSpPr>
            <a:spLocks noGrp="1" noChangeArrowheads="1"/>
          </p:cNvSpPr>
          <p:nvPr>
            <p:ph type="body" idx="1"/>
          </p:nvPr>
        </p:nvSpPr>
        <p:spPr>
          <a:xfrm>
            <a:off x="250825" y="1052735"/>
            <a:ext cx="8772525" cy="4104457"/>
          </a:xfrm>
          <a:noFill/>
        </p:spPr>
        <p:txBody>
          <a:bodyPr>
            <a:normAutofit/>
          </a:bodyPr>
          <a:lstStyle/>
          <a:p>
            <a:pPr>
              <a:lnSpc>
                <a:spcPct val="110000"/>
              </a:lnSpc>
              <a:spcAft>
                <a:spcPct val="20000"/>
              </a:spcAft>
              <a:buNone/>
            </a:pPr>
            <a:r>
              <a:rPr lang="ru-RU" altLang="ru-RU" sz="2400" dirty="0" smtClean="0">
                <a:latin typeface="a_FuturaRound" pitchFamily="34" charset="-52"/>
              </a:rPr>
              <a:t>[ </a:t>
            </a:r>
            <a:r>
              <a:rPr lang="en-US" altLang="ru-RU" sz="2400" dirty="0" smtClean="0">
                <a:latin typeface="a_FuturaRound" pitchFamily="34" charset="-52"/>
              </a:rPr>
              <a:t>Attributes</a:t>
            </a:r>
            <a:r>
              <a:rPr lang="ru-RU" altLang="ru-RU" sz="2400" dirty="0" smtClean="0">
                <a:latin typeface="a_FuturaRound" pitchFamily="34" charset="-52"/>
              </a:rPr>
              <a:t>] [</a:t>
            </a:r>
            <a:r>
              <a:rPr lang="en-US" altLang="ru-RU" sz="2400" dirty="0"/>
              <a:t>Specifications </a:t>
            </a:r>
            <a:r>
              <a:rPr lang="ru-RU" altLang="ru-RU" sz="2400" dirty="0" smtClean="0">
                <a:latin typeface="a_FuturaRound" pitchFamily="34" charset="-52"/>
              </a:rPr>
              <a:t>] </a:t>
            </a:r>
            <a:r>
              <a:rPr lang="ru-RU" altLang="ru-RU" sz="2400" dirty="0" err="1" smtClean="0">
                <a:solidFill>
                  <a:schemeClr val="hlink"/>
                </a:solidFill>
                <a:latin typeface="a_FuturaRound" pitchFamily="34" charset="-52"/>
              </a:rPr>
              <a:t>class</a:t>
            </a:r>
            <a:r>
              <a:rPr lang="ru-RU" altLang="ru-RU" sz="2400" dirty="0" smtClean="0">
                <a:solidFill>
                  <a:schemeClr val="hlink"/>
                </a:solidFill>
                <a:latin typeface="a_FuturaRound" pitchFamily="34" charset="-52"/>
              </a:rPr>
              <a:t> </a:t>
            </a:r>
            <a:r>
              <a:rPr lang="en-US" altLang="ru-RU" sz="2400" dirty="0" err="1" smtClean="0">
                <a:solidFill>
                  <a:schemeClr val="hlink"/>
                </a:solidFill>
                <a:latin typeface="a_FuturaRound" pitchFamily="34" charset="-52"/>
              </a:rPr>
              <a:t>class_name</a:t>
            </a:r>
            <a:r>
              <a:rPr lang="ru-RU" altLang="ru-RU" sz="2400" dirty="0" smtClean="0">
                <a:latin typeface="a_FuturaRound" pitchFamily="34" charset="-52"/>
              </a:rPr>
              <a:t>[ : </a:t>
            </a:r>
            <a:r>
              <a:rPr lang="en-US" altLang="ru-RU" sz="2400" dirty="0" err="1" smtClean="0">
                <a:latin typeface="a_FuturaRound" pitchFamily="34" charset="-52"/>
              </a:rPr>
              <a:t>base_class</a:t>
            </a:r>
            <a:r>
              <a:rPr lang="ru-RU" altLang="ru-RU" sz="2400" dirty="0" smtClean="0">
                <a:latin typeface="a_FuturaRound" pitchFamily="34" charset="-52"/>
              </a:rPr>
              <a:t>]   </a:t>
            </a:r>
            <a:r>
              <a:rPr lang="en-US" altLang="ru-RU" sz="2400" dirty="0" err="1" smtClean="0">
                <a:solidFill>
                  <a:schemeClr val="hlink"/>
                </a:solidFill>
                <a:latin typeface="a_FuturaRound" pitchFamily="34" charset="-52"/>
              </a:rPr>
              <a:t>class_body</a:t>
            </a:r>
            <a:endParaRPr lang="ru-RU" altLang="ru-RU" sz="2400" dirty="0" smtClean="0">
              <a:solidFill>
                <a:schemeClr val="hlink"/>
              </a:solidFill>
              <a:latin typeface="a_FuturaRound" pitchFamily="34" charset="-52"/>
            </a:endParaRPr>
          </a:p>
          <a:p>
            <a:pPr eaLnBrk="1" hangingPunct="1">
              <a:lnSpc>
                <a:spcPct val="110000"/>
              </a:lnSpc>
              <a:spcAft>
                <a:spcPct val="20000"/>
              </a:spcAft>
            </a:pPr>
            <a:endParaRPr lang="ru-RU" altLang="ru-RU" sz="2400" dirty="0" smtClean="0">
              <a:latin typeface="a_FuturaRound" pitchFamily="34" charset="-52"/>
            </a:endParaRPr>
          </a:p>
          <a:p>
            <a:pPr eaLnBrk="1" hangingPunct="1">
              <a:lnSpc>
                <a:spcPct val="110000"/>
              </a:lnSpc>
              <a:spcAft>
                <a:spcPct val="20000"/>
              </a:spcAft>
            </a:pPr>
            <a:r>
              <a:rPr lang="en-US" altLang="ru-RU" sz="2000" dirty="0" smtClean="0"/>
              <a:t>The name of class – any literal starting by character (not number)</a:t>
            </a:r>
            <a:r>
              <a:rPr lang="ru-RU" altLang="ru-RU" sz="2000" dirty="0" smtClean="0"/>
              <a:t>. </a:t>
            </a:r>
          </a:p>
          <a:p>
            <a:pPr eaLnBrk="1" hangingPunct="1">
              <a:lnSpc>
                <a:spcPct val="110000"/>
              </a:lnSpc>
              <a:spcAft>
                <a:spcPct val="20000"/>
              </a:spcAft>
            </a:pPr>
            <a:r>
              <a:rPr lang="en-US" altLang="ru-RU" sz="2000" dirty="0" smtClean="0"/>
              <a:t>Class body </a:t>
            </a:r>
            <a:r>
              <a:rPr lang="ru-RU" altLang="ru-RU" sz="2000" dirty="0" smtClean="0"/>
              <a:t>— </a:t>
            </a:r>
            <a:r>
              <a:rPr lang="en-US" altLang="ru-RU" sz="2000" dirty="0" smtClean="0"/>
              <a:t>the fields and methods of class</a:t>
            </a:r>
            <a:r>
              <a:rPr lang="ru-RU" altLang="ru-RU" sz="2000" dirty="0" smtClean="0"/>
              <a:t>.</a:t>
            </a:r>
          </a:p>
          <a:p>
            <a:pPr eaLnBrk="1" hangingPunct="1">
              <a:lnSpc>
                <a:spcPct val="110000"/>
              </a:lnSpc>
              <a:spcAft>
                <a:spcPct val="20000"/>
              </a:spcAft>
            </a:pPr>
            <a:r>
              <a:rPr lang="en-US" altLang="ru-RU" sz="2000" dirty="0" smtClean="0"/>
              <a:t>Attributes – are additional information about class</a:t>
            </a:r>
            <a:r>
              <a:rPr lang="ru-RU" altLang="ru-RU" sz="2000" dirty="0" smtClean="0"/>
              <a:t>. </a:t>
            </a:r>
          </a:p>
          <a:p>
            <a:pPr eaLnBrk="1" hangingPunct="1">
              <a:lnSpc>
                <a:spcPct val="110000"/>
              </a:lnSpc>
              <a:spcAft>
                <a:spcPct val="20000"/>
              </a:spcAft>
            </a:pPr>
            <a:r>
              <a:rPr lang="en-US" altLang="ru-RU" sz="2000" dirty="0" smtClean="0"/>
              <a:t>Specifications define properties of class and accessibility to other elements of program</a:t>
            </a:r>
            <a:r>
              <a:rPr lang="ru-RU" altLang="ru-RU" sz="2000" dirty="0" smtClean="0"/>
              <a:t>. </a:t>
            </a:r>
          </a:p>
          <a:p>
            <a:pPr eaLnBrk="1" hangingPunct="1">
              <a:lnSpc>
                <a:spcPct val="110000"/>
              </a:lnSpc>
              <a:spcAft>
                <a:spcPct val="20000"/>
              </a:spcAft>
            </a:pPr>
            <a:endParaRPr lang="ru-RU" altLang="ru-RU" sz="2000" dirty="0" smtClean="0"/>
          </a:p>
        </p:txBody>
      </p:sp>
      <p:sp>
        <p:nvSpPr>
          <p:cNvPr id="2" name="Скругленный прямоугольник 1"/>
          <p:cNvSpPr/>
          <p:nvPr/>
        </p:nvSpPr>
        <p:spPr>
          <a:xfrm>
            <a:off x="2267744" y="5682217"/>
            <a:ext cx="4536504" cy="720080"/>
          </a:xfrm>
          <a:prstGeom prst="roundRect">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2627784" y="5157192"/>
            <a:ext cx="5328592" cy="757130"/>
          </a:xfrm>
          <a:prstGeom prst="rect">
            <a:avLst/>
          </a:prstGeom>
          <a:noFill/>
        </p:spPr>
        <p:txBody>
          <a:bodyPr wrap="square" rtlCol="0">
            <a:spAutoFit/>
          </a:bodyPr>
          <a:lstStyle/>
          <a:p>
            <a:pPr>
              <a:lnSpc>
                <a:spcPct val="110000"/>
              </a:lnSpc>
              <a:spcAft>
                <a:spcPct val="20000"/>
              </a:spcAft>
            </a:pPr>
            <a:r>
              <a:rPr lang="en-US" altLang="ru-RU" b="1" dirty="0" smtClean="0"/>
              <a:t>Simple example</a:t>
            </a:r>
            <a:r>
              <a:rPr lang="ru-RU" altLang="ru-RU" dirty="0" smtClean="0"/>
              <a:t>: </a:t>
            </a:r>
            <a:endParaRPr lang="ru-RU" altLang="ru-RU" dirty="0"/>
          </a:p>
          <a:p>
            <a:pPr>
              <a:lnSpc>
                <a:spcPct val="110000"/>
              </a:lnSpc>
              <a:spcAft>
                <a:spcPct val="20000"/>
              </a:spcAft>
            </a:pPr>
            <a:r>
              <a:rPr lang="ru-RU" altLang="ru-RU" dirty="0"/>
              <a:t>	</a:t>
            </a:r>
            <a:endParaRPr lang="ru-RU" dirty="0"/>
          </a:p>
        </p:txBody>
      </p:sp>
      <p:sp>
        <p:nvSpPr>
          <p:cNvPr id="5" name="TextBox 4"/>
          <p:cNvSpPr txBox="1"/>
          <p:nvPr/>
        </p:nvSpPr>
        <p:spPr>
          <a:xfrm>
            <a:off x="2483768" y="5807005"/>
            <a:ext cx="4536504" cy="646331"/>
          </a:xfrm>
          <a:prstGeom prst="rect">
            <a:avLst/>
          </a:prstGeom>
          <a:noFill/>
        </p:spPr>
        <p:txBody>
          <a:bodyPr wrap="square" rtlCol="0">
            <a:spAutoFit/>
          </a:bodyPr>
          <a:lstStyle/>
          <a:p>
            <a:r>
              <a:rPr lang="en-US" altLang="ru-RU" dirty="0"/>
              <a:t>class Demo</a:t>
            </a:r>
            <a:r>
              <a:rPr lang="ru-RU" altLang="ru-RU" dirty="0"/>
              <a:t> {}         </a:t>
            </a:r>
            <a:r>
              <a:rPr lang="en-US" altLang="ru-RU" dirty="0"/>
              <a:t>// </a:t>
            </a:r>
            <a:r>
              <a:rPr lang="en-US" altLang="ru-RU" dirty="0" smtClean="0"/>
              <a:t>Empty class</a:t>
            </a:r>
            <a:endParaRPr lang="ru-RU" altLang="ru-RU" dirty="0"/>
          </a:p>
          <a:p>
            <a:endParaRPr lang="ru-RU" dirty="0"/>
          </a:p>
        </p:txBody>
      </p:sp>
    </p:spTree>
    <p:extLst>
      <p:ext uri="{BB962C8B-B14F-4D97-AF65-F5344CB8AC3E}">
        <p14:creationId xmlns:p14="http://schemas.microsoft.com/office/powerpoint/2010/main" val="3077871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Начальная">
  <a:themeElements>
    <a:clrScheme name="Начальная">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Начальная">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Начальная">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286</TotalTime>
  <Words>1814</Words>
  <Application>Microsoft Office PowerPoint</Application>
  <PresentationFormat>On-screen Show (4:3)</PresentationFormat>
  <Paragraphs>328</Paragraphs>
  <Slides>59</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59</vt:i4>
      </vt:variant>
    </vt:vector>
  </HeadingPairs>
  <TitlesOfParts>
    <vt:vector size="71" baseType="lpstr">
      <vt:lpstr>a_FuturaRound</vt:lpstr>
      <vt:lpstr>Arial</vt:lpstr>
      <vt:lpstr>Bookman Old Style</vt:lpstr>
      <vt:lpstr>Calibri</vt:lpstr>
      <vt:lpstr>Cambria</vt:lpstr>
      <vt:lpstr>Consolas</vt:lpstr>
      <vt:lpstr>Gill Sans MT</vt:lpstr>
      <vt:lpstr>Segoe UI</vt:lpstr>
      <vt:lpstr>Verdana</vt:lpstr>
      <vt:lpstr>Wingdings</vt:lpstr>
      <vt:lpstr>Wingdings 3</vt:lpstr>
      <vt:lpstr>Начальная</vt:lpstr>
      <vt:lpstr>LECTURE 4</vt:lpstr>
      <vt:lpstr>INFORMATION SYSTEMS COMPLICATED ARCHITECTURE              DECOMPOSITION</vt:lpstr>
      <vt:lpstr>Abstracts</vt:lpstr>
      <vt:lpstr>Modelling</vt:lpstr>
      <vt:lpstr>Syncronuous engine</vt:lpstr>
      <vt:lpstr>How to create abstract class?</vt:lpstr>
      <vt:lpstr>PowerPoint Presentation</vt:lpstr>
      <vt:lpstr>Classes and objects (instances) of class</vt:lpstr>
      <vt:lpstr>Class description</vt:lpstr>
      <vt:lpstr>ACCESS</vt:lpstr>
      <vt:lpstr>Methods</vt:lpstr>
      <vt:lpstr>PowerPoint Presentation</vt:lpstr>
      <vt:lpstr>.Net </vt:lpstr>
      <vt:lpstr>Class example</vt:lpstr>
      <vt:lpstr>PowerPoint Presentation</vt:lpstr>
      <vt:lpstr>Polymorphism</vt:lpstr>
      <vt:lpstr>OOP Advantages</vt:lpstr>
      <vt:lpstr>OOP Disadvantages </vt:lpstr>
      <vt:lpstr>С# Examples</vt:lpstr>
      <vt:lpstr>Class description</vt:lpstr>
      <vt:lpstr>Example 1. Person class. </vt:lpstr>
      <vt:lpstr>Create of class instances </vt:lpstr>
      <vt:lpstr>Output:</vt:lpstr>
      <vt:lpstr>Access rule specification</vt:lpstr>
      <vt:lpstr>Implementation of method can be outside of the class description</vt:lpstr>
      <vt:lpstr>Constructors</vt:lpstr>
      <vt:lpstr>Person constructor:</vt:lpstr>
      <vt:lpstr>Now it is possible to create objects like this.</vt:lpstr>
      <vt:lpstr>Result:</vt:lpstr>
      <vt:lpstr>Default constructors</vt:lpstr>
      <vt:lpstr>Constructor with empty fields</vt:lpstr>
      <vt:lpstr>Access to the private fields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Объектный подход к проектированию программ</dc:title>
  <dc:creator>user</dc:creator>
  <cp:lastModifiedBy>Rassul</cp:lastModifiedBy>
  <cp:revision>99</cp:revision>
  <dcterms:created xsi:type="dcterms:W3CDTF">2014-10-24T01:21:41Z</dcterms:created>
  <dcterms:modified xsi:type="dcterms:W3CDTF">2015-09-15T07:51:05Z</dcterms:modified>
</cp:coreProperties>
</file>