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76" r:id="rId14"/>
    <p:sldId id="264" r:id="rId15"/>
    <p:sldId id="265" r:id="rId16"/>
    <p:sldId id="266" r:id="rId17"/>
    <p:sldId id="277" r:id="rId18"/>
    <p:sldId id="267" r:id="rId19"/>
    <p:sldId id="268" r:id="rId20"/>
    <p:sldId id="279" r:id="rId21"/>
    <p:sldId id="280" r:id="rId22"/>
    <p:sldId id="278" r:id="rId23"/>
    <p:sldId id="274" r:id="rId24"/>
    <p:sldId id="275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BBC0-60C3-4F5F-B96F-4F4430DA6509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C5F9-D83A-43C6-9F34-68186199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66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BBC0-60C3-4F5F-B96F-4F4430DA6509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C5F9-D83A-43C6-9F34-68186199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83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BBC0-60C3-4F5F-B96F-4F4430DA6509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C5F9-D83A-43C6-9F34-68186199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80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BBC0-60C3-4F5F-B96F-4F4430DA6509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C5F9-D83A-43C6-9F34-68186199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58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BBC0-60C3-4F5F-B96F-4F4430DA6509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C5F9-D83A-43C6-9F34-68186199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24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BBC0-60C3-4F5F-B96F-4F4430DA6509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C5F9-D83A-43C6-9F34-68186199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52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BBC0-60C3-4F5F-B96F-4F4430DA6509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C5F9-D83A-43C6-9F34-68186199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01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BBC0-60C3-4F5F-B96F-4F4430DA6509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C5F9-D83A-43C6-9F34-68186199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59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BBC0-60C3-4F5F-B96F-4F4430DA6509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C5F9-D83A-43C6-9F34-68186199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60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BBC0-60C3-4F5F-B96F-4F4430DA6509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C5F9-D83A-43C6-9F34-68186199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11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BBC0-60C3-4F5F-B96F-4F4430DA6509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C5F9-D83A-43C6-9F34-68186199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7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1BBC0-60C3-4F5F-B96F-4F4430DA6509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BC5F9-D83A-43C6-9F34-6818619987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49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5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Inheritance and </a:t>
            </a:r>
            <a:r>
              <a:rPr lang="en-US" dirty="0" smtClean="0"/>
              <a:t>Polymorphism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00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11" y="142875"/>
            <a:ext cx="14176251" cy="639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13504" cy="709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0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88" y="124227"/>
            <a:ext cx="7298009" cy="65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3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56" y="127805"/>
            <a:ext cx="10417424" cy="608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difference between Abstract class and Interface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06072" y="1167787"/>
            <a:ext cx="569662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200" dirty="0"/>
          </a:p>
          <a:p>
            <a:r>
              <a:rPr lang="en-US" sz="3200" dirty="0"/>
              <a:t>Interface: </a:t>
            </a:r>
            <a:r>
              <a:rPr lang="en-US" sz="3200" b="1" dirty="0"/>
              <a:t>contract only</a:t>
            </a:r>
            <a:r>
              <a:rPr lang="en-US" sz="3200" dirty="0"/>
              <a:t>, </a:t>
            </a:r>
            <a:r>
              <a:rPr lang="en-US" sz="3200" b="1" dirty="0"/>
              <a:t>no implementation, no instantiation </a:t>
            </a:r>
            <a:endParaRPr lang="en-US" sz="3200" dirty="0"/>
          </a:p>
          <a:p>
            <a:r>
              <a:rPr lang="en-US" sz="3200" dirty="0"/>
              <a:t>Abstract class: </a:t>
            </a:r>
            <a:r>
              <a:rPr lang="en-US" sz="3200" b="1" dirty="0"/>
              <a:t>contract, some implementation, no instantiation </a:t>
            </a:r>
            <a:endParaRPr lang="en-US" sz="3200" dirty="0"/>
          </a:p>
          <a:p>
            <a:r>
              <a:rPr lang="en-US" sz="3200" dirty="0"/>
              <a:t>Interface specifying what the object can do </a:t>
            </a:r>
          </a:p>
          <a:p>
            <a:r>
              <a:rPr lang="en-US" sz="3200" dirty="0"/>
              <a:t>Abstract specify what an object is 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307" y="1308828"/>
            <a:ext cx="6163879" cy="429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en-US" dirty="0"/>
              <a:t>cannot be instantiated </a:t>
            </a:r>
          </a:p>
          <a:p>
            <a:r>
              <a:rPr lang="en-US" dirty="0"/>
              <a:t>are implemented by the inheriting subclass </a:t>
            </a:r>
          </a:p>
          <a:p>
            <a:r>
              <a:rPr lang="en-US" dirty="0"/>
              <a:t>can inherit multiple interfaces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574" y="3830140"/>
            <a:ext cx="51339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7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79" y="475963"/>
            <a:ext cx="11086128" cy="611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1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2" y="738131"/>
            <a:ext cx="12132168" cy="501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  <a:p>
            <a:r>
              <a:rPr lang="en-US" dirty="0"/>
              <a:t>Multiple version of component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=&gt; </a:t>
            </a:r>
            <a:r>
              <a:rPr lang="en-US" b="1" dirty="0"/>
              <a:t>Abstract class </a:t>
            </a:r>
            <a:endParaRPr lang="en-US" dirty="0"/>
          </a:p>
          <a:p>
            <a:r>
              <a:rPr lang="en-US" dirty="0" smtClean="0"/>
              <a:t>Functionality </a:t>
            </a:r>
            <a:r>
              <a:rPr lang="en-US" dirty="0"/>
              <a:t>will be useful across a wide range of disparate objects </a:t>
            </a:r>
          </a:p>
          <a:p>
            <a:pPr marL="0" indent="0">
              <a:buNone/>
            </a:pPr>
            <a:r>
              <a:rPr lang="en-US" dirty="0" smtClean="0"/>
              <a:t>=&gt; </a:t>
            </a:r>
            <a:r>
              <a:rPr lang="en-US" b="1" dirty="0"/>
              <a:t>Interfaces </a:t>
            </a:r>
            <a:endParaRPr lang="en-US" dirty="0"/>
          </a:p>
          <a:p>
            <a:r>
              <a:rPr lang="en-US" dirty="0" smtClean="0"/>
              <a:t>Small</a:t>
            </a:r>
            <a:r>
              <a:rPr lang="en-US" dirty="0"/>
              <a:t>, concise function bits of functionality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=&gt; </a:t>
            </a:r>
            <a:r>
              <a:rPr lang="en-US" b="1" dirty="0"/>
              <a:t>Interfaces </a:t>
            </a:r>
            <a:endParaRPr lang="en-US" dirty="0"/>
          </a:p>
          <a:p>
            <a:r>
              <a:rPr lang="en-US" dirty="0" smtClean="0"/>
              <a:t>Common</a:t>
            </a:r>
            <a:r>
              <a:rPr lang="en-US" dirty="0"/>
              <a:t>, implemented functionality among all implementations of your component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=&gt; </a:t>
            </a:r>
            <a:r>
              <a:rPr lang="en-US" b="1" dirty="0"/>
              <a:t>Abstract class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22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and Implicit methods in </a:t>
            </a:r>
            <a:r>
              <a:rPr lang="en-US" dirty="0" err="1" smtClean="0"/>
              <a:t>Intefrace</a:t>
            </a:r>
            <a:r>
              <a:rPr lang="en-US" dirty="0" smtClean="0"/>
              <a:t> implementation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82569" y="1690688"/>
            <a:ext cx="7026861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IEnglishDimensions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IMetricDimensions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en-US" altLang="ru-RU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7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just leverage the existing functionality </a:t>
            </a:r>
          </a:p>
          <a:p>
            <a:pPr lvl="1"/>
            <a:r>
              <a:rPr lang="en-US" dirty="0" smtClean="0"/>
              <a:t>No problem with ambiguity</a:t>
            </a:r>
          </a:p>
          <a:p>
            <a:pPr lvl="1"/>
            <a:r>
              <a:rPr lang="en-US" dirty="0" smtClean="0"/>
              <a:t>No problem with existing behavior</a:t>
            </a:r>
          </a:p>
          <a:p>
            <a:r>
              <a:rPr lang="en-US" dirty="0" smtClean="0"/>
              <a:t>But what if You want to alter some functionality?</a:t>
            </a:r>
          </a:p>
          <a:p>
            <a:pPr lvl="1"/>
            <a:r>
              <a:rPr lang="en-US" dirty="0" smtClean="0"/>
              <a:t>Hide the field</a:t>
            </a:r>
          </a:p>
          <a:p>
            <a:pPr lvl="1"/>
            <a:r>
              <a:rPr lang="en-US" dirty="0" smtClean="0"/>
              <a:t>Hide the method</a:t>
            </a:r>
          </a:p>
          <a:p>
            <a:pPr lvl="1"/>
            <a:r>
              <a:rPr lang="en-US" dirty="0" smtClean="0"/>
              <a:t>Make method virtual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1008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4171" y="0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Box</a:t>
            </a:r>
            <a:r>
              <a:rPr lang="ru-RU" dirty="0"/>
              <a:t> : </a:t>
            </a:r>
            <a:r>
              <a:rPr lang="ru-RU" dirty="0" err="1"/>
              <a:t>IEnglishDimensions</a:t>
            </a:r>
            <a:r>
              <a:rPr lang="ru-RU" dirty="0"/>
              <a:t>, </a:t>
            </a:r>
            <a:r>
              <a:rPr lang="ru-RU" dirty="0" err="1"/>
              <a:t>IMetricDimensions</a:t>
            </a:r>
            <a:r>
              <a:rPr lang="ru-RU" dirty="0"/>
              <a:t> </a:t>
            </a:r>
          </a:p>
          <a:p>
            <a:r>
              <a:rPr lang="ru-RU" dirty="0"/>
              <a:t>{</a:t>
            </a:r>
          </a:p>
          <a:p>
            <a:r>
              <a:rPr lang="ru-RU" sz="2400" dirty="0"/>
              <a:t>   </a:t>
            </a:r>
            <a:r>
              <a:rPr lang="ru-RU" sz="2400" dirty="0" err="1"/>
              <a:t>float</a:t>
            </a:r>
            <a:r>
              <a:rPr lang="ru-RU" sz="2400" dirty="0"/>
              <a:t> </a:t>
            </a:r>
            <a:r>
              <a:rPr lang="ru-RU" sz="2400" dirty="0" err="1"/>
              <a:t>lengthInches</a:t>
            </a:r>
            <a:r>
              <a:rPr lang="ru-RU" sz="2400" dirty="0"/>
              <a:t>;</a:t>
            </a:r>
          </a:p>
          <a:p>
            <a:r>
              <a:rPr lang="ru-RU" sz="2400" dirty="0"/>
              <a:t>   </a:t>
            </a:r>
            <a:r>
              <a:rPr lang="ru-RU" sz="2400" dirty="0" err="1"/>
              <a:t>float</a:t>
            </a:r>
            <a:r>
              <a:rPr lang="ru-RU" sz="2400" dirty="0"/>
              <a:t> </a:t>
            </a:r>
            <a:r>
              <a:rPr lang="ru-RU" sz="2400" dirty="0" err="1"/>
              <a:t>widthInches</a:t>
            </a:r>
            <a:r>
              <a:rPr lang="ru-RU" sz="2400" dirty="0"/>
              <a:t>;</a:t>
            </a:r>
          </a:p>
          <a:p>
            <a:r>
              <a:rPr lang="ru-RU" sz="2400" dirty="0"/>
              <a:t>   </a:t>
            </a:r>
            <a:r>
              <a:rPr lang="ru-RU" sz="2400" dirty="0" err="1"/>
              <a:t>public</a:t>
            </a:r>
            <a:r>
              <a:rPr lang="ru-RU" sz="2400" dirty="0"/>
              <a:t> </a:t>
            </a:r>
            <a:r>
              <a:rPr lang="ru-RU" sz="2400" dirty="0" err="1"/>
              <a:t>Box</a:t>
            </a:r>
            <a:r>
              <a:rPr lang="ru-RU" sz="2400" dirty="0"/>
              <a:t>(</a:t>
            </a:r>
            <a:r>
              <a:rPr lang="ru-RU" sz="2400" dirty="0" err="1"/>
              <a:t>float</a:t>
            </a:r>
            <a:r>
              <a:rPr lang="ru-RU" sz="2400" dirty="0"/>
              <a:t> </a:t>
            </a:r>
            <a:r>
              <a:rPr lang="ru-RU" sz="2400" dirty="0" err="1"/>
              <a:t>length</a:t>
            </a:r>
            <a:r>
              <a:rPr lang="ru-RU" sz="2400" dirty="0"/>
              <a:t>, </a:t>
            </a:r>
            <a:r>
              <a:rPr lang="ru-RU" sz="2400" dirty="0" err="1"/>
              <a:t>float</a:t>
            </a:r>
            <a:r>
              <a:rPr lang="ru-RU" sz="2400" dirty="0"/>
              <a:t> </a:t>
            </a:r>
            <a:r>
              <a:rPr lang="ru-RU" sz="2400" dirty="0" err="1"/>
              <a:t>width</a:t>
            </a:r>
            <a:r>
              <a:rPr lang="ru-RU" sz="2400" dirty="0"/>
              <a:t>) </a:t>
            </a:r>
          </a:p>
          <a:p>
            <a:r>
              <a:rPr lang="ru-RU" sz="2400" dirty="0"/>
              <a:t>   {</a:t>
            </a:r>
          </a:p>
          <a:p>
            <a:r>
              <a:rPr lang="ru-RU" sz="2400" dirty="0"/>
              <a:t>      </a:t>
            </a:r>
            <a:r>
              <a:rPr lang="ru-RU" sz="2400" dirty="0" err="1"/>
              <a:t>lengthInches</a:t>
            </a:r>
            <a:r>
              <a:rPr lang="ru-RU" sz="2400" dirty="0"/>
              <a:t> = </a:t>
            </a:r>
            <a:r>
              <a:rPr lang="ru-RU" sz="2400" dirty="0" err="1"/>
              <a:t>length</a:t>
            </a:r>
            <a:r>
              <a:rPr lang="ru-RU" sz="2400" dirty="0"/>
              <a:t>;</a:t>
            </a:r>
          </a:p>
          <a:p>
            <a:r>
              <a:rPr lang="ru-RU" sz="2400" dirty="0"/>
              <a:t>      </a:t>
            </a:r>
            <a:r>
              <a:rPr lang="ru-RU" sz="2400" dirty="0" err="1"/>
              <a:t>widthInches</a:t>
            </a:r>
            <a:r>
              <a:rPr lang="ru-RU" sz="2400" dirty="0"/>
              <a:t> = </a:t>
            </a:r>
            <a:r>
              <a:rPr lang="ru-RU" sz="2400" dirty="0" err="1"/>
              <a:t>width</a:t>
            </a:r>
            <a:r>
              <a:rPr lang="ru-RU" sz="2400" dirty="0"/>
              <a:t>;</a:t>
            </a:r>
          </a:p>
          <a:p>
            <a:r>
              <a:rPr lang="ru-RU" sz="2400" dirty="0"/>
              <a:t>   }</a:t>
            </a:r>
          </a:p>
          <a:p>
            <a:r>
              <a:rPr lang="en-US" sz="2400" dirty="0" smtClean="0"/>
              <a:t>  </a:t>
            </a:r>
            <a:r>
              <a:rPr lang="ru-RU" sz="2400" dirty="0" err="1" smtClean="0"/>
              <a:t>float</a:t>
            </a:r>
            <a:r>
              <a:rPr lang="ru-RU" sz="2400" dirty="0" smtClean="0"/>
              <a:t> </a:t>
            </a:r>
            <a:r>
              <a:rPr lang="ru-RU" sz="2400" dirty="0" err="1"/>
              <a:t>IEnglishDimensions.Length</a:t>
            </a:r>
            <a:r>
              <a:rPr lang="ru-RU" sz="2400" dirty="0"/>
              <a:t>() </a:t>
            </a:r>
          </a:p>
          <a:p>
            <a:r>
              <a:rPr lang="ru-RU" sz="2400" dirty="0"/>
              <a:t>   {</a:t>
            </a:r>
          </a:p>
          <a:p>
            <a:r>
              <a:rPr lang="ru-RU" sz="2400" dirty="0"/>
              <a:t>      </a:t>
            </a:r>
            <a:r>
              <a:rPr lang="ru-RU" sz="2400" dirty="0" err="1"/>
              <a:t>return</a:t>
            </a:r>
            <a:r>
              <a:rPr lang="ru-RU" sz="2400" dirty="0"/>
              <a:t> </a:t>
            </a:r>
            <a:r>
              <a:rPr lang="ru-RU" sz="2400" dirty="0" err="1"/>
              <a:t>lengthInches</a:t>
            </a:r>
            <a:r>
              <a:rPr lang="ru-RU" sz="2400" dirty="0"/>
              <a:t>;</a:t>
            </a:r>
          </a:p>
          <a:p>
            <a:r>
              <a:rPr lang="ru-RU" sz="2400" dirty="0"/>
              <a:t>   }</a:t>
            </a:r>
          </a:p>
          <a:p>
            <a:r>
              <a:rPr lang="ru-RU" sz="2400" dirty="0"/>
              <a:t>   </a:t>
            </a:r>
            <a:r>
              <a:rPr lang="ru-RU" sz="2400" dirty="0" err="1"/>
              <a:t>float</a:t>
            </a:r>
            <a:r>
              <a:rPr lang="ru-RU" sz="2400" dirty="0"/>
              <a:t> </a:t>
            </a:r>
            <a:r>
              <a:rPr lang="ru-RU" sz="2400" dirty="0" err="1"/>
              <a:t>IEnglishDimensions.Width</a:t>
            </a:r>
            <a:r>
              <a:rPr lang="ru-RU" sz="2400" dirty="0"/>
              <a:t>() </a:t>
            </a:r>
          </a:p>
          <a:p>
            <a:r>
              <a:rPr lang="ru-RU" sz="2400" dirty="0"/>
              <a:t>   {</a:t>
            </a:r>
          </a:p>
          <a:p>
            <a:r>
              <a:rPr lang="ru-RU" sz="2400" dirty="0"/>
              <a:t>      </a:t>
            </a:r>
            <a:r>
              <a:rPr lang="ru-RU" sz="2400" dirty="0" err="1"/>
              <a:t>return</a:t>
            </a:r>
            <a:r>
              <a:rPr lang="ru-RU" sz="2400" dirty="0"/>
              <a:t> </a:t>
            </a:r>
            <a:r>
              <a:rPr lang="ru-RU" sz="2400" dirty="0" err="1"/>
              <a:t>widthInches</a:t>
            </a:r>
            <a:r>
              <a:rPr lang="ru-RU" sz="2400" dirty="0"/>
              <a:t>;      </a:t>
            </a:r>
          </a:p>
          <a:p>
            <a:r>
              <a:rPr lang="ru-RU" sz="2400" dirty="0"/>
              <a:t>   </a:t>
            </a:r>
            <a:r>
              <a:rPr lang="ru-RU" sz="2400" dirty="0" smtClean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45537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828" y="154851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// </a:t>
            </a:r>
            <a:r>
              <a:rPr lang="ru-RU" dirty="0" err="1"/>
              <a:t>Explicitly</a:t>
            </a:r>
            <a:r>
              <a:rPr lang="ru-RU" dirty="0"/>
              <a:t> </a:t>
            </a:r>
            <a:r>
              <a:rPr lang="ru-RU" dirty="0" err="1"/>
              <a:t>implement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members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IMetricDimensions</a:t>
            </a:r>
            <a:r>
              <a:rPr lang="ru-RU" dirty="0"/>
              <a:t>:</a:t>
            </a:r>
          </a:p>
          <a:p>
            <a:r>
              <a:rPr lang="ru-RU" dirty="0"/>
              <a:t>   </a:t>
            </a:r>
            <a:r>
              <a:rPr lang="ru-RU" dirty="0" err="1"/>
              <a:t>float</a:t>
            </a:r>
            <a:r>
              <a:rPr lang="ru-RU" dirty="0"/>
              <a:t> </a:t>
            </a:r>
            <a:r>
              <a:rPr lang="ru-RU" dirty="0" err="1"/>
              <a:t>IMetricDimensions.Length</a:t>
            </a:r>
            <a:r>
              <a:rPr lang="ru-RU" dirty="0"/>
              <a:t>() </a:t>
            </a:r>
          </a:p>
          <a:p>
            <a:r>
              <a:rPr lang="ru-RU" dirty="0"/>
              <a:t>   {</a:t>
            </a:r>
          </a:p>
          <a:p>
            <a:r>
              <a:rPr lang="ru-RU" dirty="0"/>
              <a:t>      </a:t>
            </a:r>
            <a:r>
              <a:rPr lang="ru-RU" dirty="0" err="1"/>
              <a:t>return</a:t>
            </a:r>
            <a:r>
              <a:rPr lang="ru-RU" dirty="0"/>
              <a:t> </a:t>
            </a:r>
            <a:r>
              <a:rPr lang="ru-RU" dirty="0" err="1"/>
              <a:t>lengthInches</a:t>
            </a:r>
            <a:r>
              <a:rPr lang="ru-RU" dirty="0"/>
              <a:t> * 2.54f;</a:t>
            </a:r>
          </a:p>
          <a:p>
            <a:r>
              <a:rPr lang="ru-RU" dirty="0"/>
              <a:t>   }</a:t>
            </a:r>
          </a:p>
          <a:p>
            <a:r>
              <a:rPr lang="ru-RU" dirty="0"/>
              <a:t>   </a:t>
            </a:r>
            <a:r>
              <a:rPr lang="ru-RU" dirty="0" err="1"/>
              <a:t>float</a:t>
            </a:r>
            <a:r>
              <a:rPr lang="ru-RU" dirty="0"/>
              <a:t> </a:t>
            </a:r>
            <a:r>
              <a:rPr lang="ru-RU" dirty="0" err="1"/>
              <a:t>IMetricDimensions.Width</a:t>
            </a:r>
            <a:r>
              <a:rPr lang="ru-RU" dirty="0"/>
              <a:t>() </a:t>
            </a:r>
          </a:p>
          <a:p>
            <a:r>
              <a:rPr lang="ru-RU" dirty="0"/>
              <a:t>   {</a:t>
            </a:r>
          </a:p>
          <a:p>
            <a:r>
              <a:rPr lang="ru-RU" dirty="0"/>
              <a:t>      </a:t>
            </a:r>
            <a:r>
              <a:rPr lang="ru-RU" dirty="0" err="1"/>
              <a:t>return</a:t>
            </a:r>
            <a:r>
              <a:rPr lang="ru-RU" dirty="0"/>
              <a:t> </a:t>
            </a:r>
            <a:r>
              <a:rPr lang="ru-RU" dirty="0" err="1"/>
              <a:t>widthInches</a:t>
            </a:r>
            <a:r>
              <a:rPr lang="ru-RU" dirty="0"/>
              <a:t> * 2.54f;</a:t>
            </a:r>
          </a:p>
          <a:p>
            <a:r>
              <a:rPr lang="ru-RU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18094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26770" y="630611"/>
            <a:ext cx="878477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// </a:t>
            </a:r>
            <a:r>
              <a:rPr lang="ru-RU" dirty="0" err="1"/>
              <a:t>Declare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"</a:t>
            </a:r>
            <a:r>
              <a:rPr lang="ru-RU" dirty="0" err="1"/>
              <a:t>Box</a:t>
            </a:r>
            <a:r>
              <a:rPr lang="ru-RU" dirty="0"/>
              <a:t>" </a:t>
            </a: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implements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two</a:t>
            </a:r>
            <a:r>
              <a:rPr lang="ru-RU" dirty="0"/>
              <a:t> </a:t>
            </a:r>
            <a:r>
              <a:rPr lang="ru-RU" dirty="0" err="1"/>
              <a:t>interfaces</a:t>
            </a:r>
            <a:r>
              <a:rPr lang="ru-RU" dirty="0"/>
              <a:t>:</a:t>
            </a:r>
          </a:p>
          <a:p>
            <a:r>
              <a:rPr lang="ru-RU" dirty="0"/>
              <a:t>// </a:t>
            </a:r>
            <a:r>
              <a:rPr lang="ru-RU" dirty="0" err="1"/>
              <a:t>IEnglishDimensions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IMetricDimensions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ru-RU" dirty="0"/>
              <a:t>   </a:t>
            </a: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() </a:t>
            </a:r>
          </a:p>
          <a:p>
            <a:r>
              <a:rPr lang="ru-RU" dirty="0"/>
              <a:t>   {</a:t>
            </a:r>
          </a:p>
          <a:p>
            <a:r>
              <a:rPr lang="ru-RU" dirty="0"/>
              <a:t>      // </a:t>
            </a:r>
            <a:r>
              <a:rPr lang="ru-RU" dirty="0" err="1"/>
              <a:t>Declare</a:t>
            </a:r>
            <a:r>
              <a:rPr lang="ru-RU" dirty="0"/>
              <a:t> a </a:t>
            </a: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instance</a:t>
            </a:r>
            <a:r>
              <a:rPr lang="ru-RU" dirty="0"/>
              <a:t> "</a:t>
            </a:r>
            <a:r>
              <a:rPr lang="ru-RU" dirty="0" err="1"/>
              <a:t>myBox</a:t>
            </a:r>
            <a:r>
              <a:rPr lang="ru-RU" dirty="0"/>
              <a:t>":</a:t>
            </a:r>
          </a:p>
          <a:p>
            <a:r>
              <a:rPr lang="ru-RU" b="1" dirty="0"/>
              <a:t>      </a:t>
            </a:r>
            <a:r>
              <a:rPr lang="ru-RU" b="1" dirty="0" err="1"/>
              <a:t>Box</a:t>
            </a:r>
            <a:r>
              <a:rPr lang="ru-RU" b="1" dirty="0"/>
              <a:t> </a:t>
            </a:r>
            <a:r>
              <a:rPr lang="ru-RU" b="1" dirty="0" err="1"/>
              <a:t>myBox</a:t>
            </a:r>
            <a:r>
              <a:rPr lang="ru-RU" b="1" dirty="0"/>
              <a:t> = </a:t>
            </a:r>
            <a:r>
              <a:rPr lang="ru-RU" b="1" dirty="0" err="1"/>
              <a:t>new</a:t>
            </a:r>
            <a:r>
              <a:rPr lang="ru-RU" b="1" dirty="0"/>
              <a:t> </a:t>
            </a:r>
            <a:r>
              <a:rPr lang="ru-RU" b="1" dirty="0" err="1"/>
              <a:t>Box</a:t>
            </a:r>
            <a:r>
              <a:rPr lang="ru-RU" b="1" dirty="0"/>
              <a:t>(30.0f, 20.0f);</a:t>
            </a:r>
          </a:p>
          <a:p>
            <a:r>
              <a:rPr lang="ru-RU" dirty="0"/>
              <a:t>      // </a:t>
            </a:r>
            <a:r>
              <a:rPr lang="ru-RU" dirty="0" err="1"/>
              <a:t>Declare</a:t>
            </a:r>
            <a:r>
              <a:rPr lang="ru-RU" dirty="0"/>
              <a:t> </a:t>
            </a:r>
            <a:r>
              <a:rPr lang="ru-RU" dirty="0" err="1"/>
              <a:t>an</a:t>
            </a:r>
            <a:r>
              <a:rPr lang="ru-RU" dirty="0"/>
              <a:t> </a:t>
            </a:r>
            <a:r>
              <a:rPr lang="ru-RU" dirty="0" err="1"/>
              <a:t>instance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English</a:t>
            </a:r>
            <a:r>
              <a:rPr lang="ru-RU" dirty="0"/>
              <a:t> </a:t>
            </a:r>
            <a:r>
              <a:rPr lang="ru-RU" dirty="0" err="1"/>
              <a:t>units</a:t>
            </a:r>
            <a:r>
              <a:rPr lang="ru-RU" dirty="0"/>
              <a:t> </a:t>
            </a:r>
            <a:r>
              <a:rPr lang="ru-RU" dirty="0" err="1"/>
              <a:t>interface</a:t>
            </a:r>
            <a:r>
              <a:rPr lang="ru-RU" dirty="0"/>
              <a:t>:</a:t>
            </a:r>
          </a:p>
          <a:p>
            <a:r>
              <a:rPr lang="ru-RU" b="1" dirty="0"/>
              <a:t>      </a:t>
            </a:r>
            <a:r>
              <a:rPr lang="ru-RU" b="1" dirty="0" err="1"/>
              <a:t>IEnglishDimensions</a:t>
            </a:r>
            <a:r>
              <a:rPr lang="ru-RU" b="1" dirty="0"/>
              <a:t> </a:t>
            </a:r>
            <a:r>
              <a:rPr lang="ru-RU" b="1" dirty="0" err="1"/>
              <a:t>eDimensions</a:t>
            </a:r>
            <a:r>
              <a:rPr lang="ru-RU" b="1" dirty="0"/>
              <a:t> = (</a:t>
            </a:r>
            <a:r>
              <a:rPr lang="ru-RU" b="1" dirty="0" err="1"/>
              <a:t>IEnglishDimensions</a:t>
            </a:r>
            <a:r>
              <a:rPr lang="ru-RU" b="1" dirty="0"/>
              <a:t>) </a:t>
            </a:r>
            <a:r>
              <a:rPr lang="ru-RU" b="1" dirty="0" err="1"/>
              <a:t>myBox</a:t>
            </a:r>
            <a:r>
              <a:rPr lang="ru-RU" b="1" dirty="0"/>
              <a:t>;</a:t>
            </a:r>
          </a:p>
          <a:p>
            <a:r>
              <a:rPr lang="ru-RU" dirty="0"/>
              <a:t>      // </a:t>
            </a:r>
            <a:r>
              <a:rPr lang="ru-RU" dirty="0" err="1"/>
              <a:t>Declare</a:t>
            </a:r>
            <a:r>
              <a:rPr lang="ru-RU" dirty="0"/>
              <a:t> </a:t>
            </a:r>
            <a:r>
              <a:rPr lang="ru-RU" dirty="0" err="1"/>
              <a:t>an</a:t>
            </a:r>
            <a:r>
              <a:rPr lang="ru-RU" dirty="0"/>
              <a:t> </a:t>
            </a:r>
            <a:r>
              <a:rPr lang="ru-RU" dirty="0" err="1"/>
              <a:t>instance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metric</a:t>
            </a:r>
            <a:r>
              <a:rPr lang="ru-RU" dirty="0"/>
              <a:t> </a:t>
            </a:r>
            <a:r>
              <a:rPr lang="ru-RU" dirty="0" err="1"/>
              <a:t>units</a:t>
            </a:r>
            <a:r>
              <a:rPr lang="ru-RU" dirty="0"/>
              <a:t> </a:t>
            </a:r>
            <a:r>
              <a:rPr lang="ru-RU" dirty="0" err="1"/>
              <a:t>interface</a:t>
            </a:r>
            <a:r>
              <a:rPr lang="ru-RU" dirty="0"/>
              <a:t>:</a:t>
            </a:r>
          </a:p>
          <a:p>
            <a:r>
              <a:rPr lang="ru-RU" b="1" dirty="0"/>
              <a:t>      </a:t>
            </a:r>
            <a:r>
              <a:rPr lang="ru-RU" b="1" dirty="0" err="1"/>
              <a:t>IMetricDimensions</a:t>
            </a:r>
            <a:r>
              <a:rPr lang="ru-RU" b="1" dirty="0"/>
              <a:t> </a:t>
            </a:r>
            <a:r>
              <a:rPr lang="ru-RU" b="1" dirty="0" err="1"/>
              <a:t>mDimensions</a:t>
            </a:r>
            <a:r>
              <a:rPr lang="ru-RU" b="1" dirty="0"/>
              <a:t> = (</a:t>
            </a:r>
            <a:r>
              <a:rPr lang="ru-RU" b="1" dirty="0" err="1"/>
              <a:t>IMetricDimensions</a:t>
            </a:r>
            <a:r>
              <a:rPr lang="ru-RU" b="1" dirty="0"/>
              <a:t>) </a:t>
            </a:r>
            <a:r>
              <a:rPr lang="ru-RU" b="1" dirty="0" err="1"/>
              <a:t>myBox</a:t>
            </a:r>
            <a:r>
              <a:rPr lang="ru-RU" b="1" dirty="0"/>
              <a:t>;</a:t>
            </a:r>
          </a:p>
          <a:p>
            <a:r>
              <a:rPr lang="ru-RU" dirty="0"/>
              <a:t>      // </a:t>
            </a:r>
            <a:r>
              <a:rPr lang="ru-RU" dirty="0" err="1"/>
              <a:t>Print</a:t>
            </a:r>
            <a:r>
              <a:rPr lang="ru-RU" dirty="0"/>
              <a:t> </a:t>
            </a:r>
            <a:r>
              <a:rPr lang="ru-RU" dirty="0" err="1"/>
              <a:t>dimensions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English</a:t>
            </a:r>
            <a:r>
              <a:rPr lang="ru-RU" dirty="0"/>
              <a:t> </a:t>
            </a:r>
            <a:r>
              <a:rPr lang="ru-RU" dirty="0" err="1"/>
              <a:t>units</a:t>
            </a:r>
            <a:r>
              <a:rPr lang="ru-RU" dirty="0"/>
              <a:t>:</a:t>
            </a:r>
          </a:p>
          <a:p>
            <a:r>
              <a:rPr lang="ru-RU" b="1" dirty="0"/>
              <a:t>      </a:t>
            </a:r>
            <a:r>
              <a:rPr lang="ru-RU" b="1" dirty="0" err="1"/>
              <a:t>System.Console.WriteLine</a:t>
            </a:r>
            <a:r>
              <a:rPr lang="ru-RU" b="1" dirty="0"/>
              <a:t>("</a:t>
            </a:r>
            <a:r>
              <a:rPr lang="ru-RU" b="1" dirty="0" err="1"/>
              <a:t>Length</a:t>
            </a:r>
            <a:r>
              <a:rPr lang="ru-RU" b="1" dirty="0"/>
              <a:t>(</a:t>
            </a:r>
            <a:r>
              <a:rPr lang="ru-RU" b="1" dirty="0" err="1"/>
              <a:t>in</a:t>
            </a:r>
            <a:r>
              <a:rPr lang="ru-RU" b="1" dirty="0"/>
              <a:t>): {0}", </a:t>
            </a:r>
            <a:r>
              <a:rPr lang="ru-RU" b="1" dirty="0" err="1"/>
              <a:t>eDimensions.Length</a:t>
            </a:r>
            <a:r>
              <a:rPr lang="ru-RU" b="1" dirty="0"/>
              <a:t>());</a:t>
            </a:r>
          </a:p>
          <a:p>
            <a:r>
              <a:rPr lang="ru-RU" b="1" dirty="0"/>
              <a:t>      </a:t>
            </a:r>
            <a:r>
              <a:rPr lang="ru-RU" b="1" dirty="0" err="1"/>
              <a:t>System.Console.WriteLine</a:t>
            </a:r>
            <a:r>
              <a:rPr lang="ru-RU" b="1" dirty="0"/>
              <a:t>("</a:t>
            </a:r>
            <a:r>
              <a:rPr lang="ru-RU" b="1" dirty="0" err="1"/>
              <a:t>Width</a:t>
            </a:r>
            <a:r>
              <a:rPr lang="ru-RU" b="1" dirty="0"/>
              <a:t> (</a:t>
            </a:r>
            <a:r>
              <a:rPr lang="ru-RU" b="1" dirty="0" err="1"/>
              <a:t>in</a:t>
            </a:r>
            <a:r>
              <a:rPr lang="ru-RU" b="1" dirty="0"/>
              <a:t>): {0}", </a:t>
            </a:r>
            <a:r>
              <a:rPr lang="ru-RU" b="1" dirty="0" err="1"/>
              <a:t>eDimensions.Width</a:t>
            </a:r>
            <a:r>
              <a:rPr lang="ru-RU" b="1" dirty="0"/>
              <a:t>());</a:t>
            </a:r>
          </a:p>
          <a:p>
            <a:r>
              <a:rPr lang="ru-RU" dirty="0"/>
              <a:t>      // </a:t>
            </a:r>
            <a:r>
              <a:rPr lang="ru-RU" dirty="0" err="1"/>
              <a:t>Print</a:t>
            </a:r>
            <a:r>
              <a:rPr lang="ru-RU" dirty="0"/>
              <a:t> </a:t>
            </a:r>
            <a:r>
              <a:rPr lang="ru-RU" dirty="0" err="1"/>
              <a:t>dimensions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metric</a:t>
            </a:r>
            <a:r>
              <a:rPr lang="ru-RU" dirty="0"/>
              <a:t> </a:t>
            </a:r>
            <a:r>
              <a:rPr lang="ru-RU" dirty="0" err="1"/>
              <a:t>units</a:t>
            </a:r>
            <a:r>
              <a:rPr lang="ru-RU" dirty="0"/>
              <a:t>:</a:t>
            </a:r>
          </a:p>
          <a:p>
            <a:r>
              <a:rPr lang="ru-RU" b="1" dirty="0"/>
              <a:t>      </a:t>
            </a:r>
            <a:r>
              <a:rPr lang="ru-RU" b="1" dirty="0" err="1"/>
              <a:t>System.Console.WriteLine</a:t>
            </a:r>
            <a:r>
              <a:rPr lang="ru-RU" b="1" dirty="0"/>
              <a:t>("</a:t>
            </a:r>
            <a:r>
              <a:rPr lang="ru-RU" b="1" dirty="0" err="1"/>
              <a:t>Length</a:t>
            </a:r>
            <a:r>
              <a:rPr lang="ru-RU" b="1" dirty="0"/>
              <a:t>(</a:t>
            </a:r>
            <a:r>
              <a:rPr lang="ru-RU" b="1" dirty="0" err="1"/>
              <a:t>cm</a:t>
            </a:r>
            <a:r>
              <a:rPr lang="ru-RU" b="1" dirty="0"/>
              <a:t>): {0}", </a:t>
            </a:r>
            <a:r>
              <a:rPr lang="ru-RU" b="1" dirty="0" err="1"/>
              <a:t>mDimensions.Length</a:t>
            </a:r>
            <a:r>
              <a:rPr lang="ru-RU" b="1" dirty="0"/>
              <a:t>());</a:t>
            </a:r>
          </a:p>
          <a:p>
            <a:r>
              <a:rPr lang="ru-RU" b="1" dirty="0"/>
              <a:t>      </a:t>
            </a:r>
            <a:r>
              <a:rPr lang="ru-RU" b="1" dirty="0" err="1"/>
              <a:t>System.Console.WriteLine</a:t>
            </a:r>
            <a:r>
              <a:rPr lang="ru-RU" b="1" dirty="0"/>
              <a:t>("</a:t>
            </a:r>
            <a:r>
              <a:rPr lang="ru-RU" b="1" dirty="0" err="1"/>
              <a:t>Width</a:t>
            </a:r>
            <a:r>
              <a:rPr lang="ru-RU" b="1" dirty="0"/>
              <a:t> (</a:t>
            </a:r>
            <a:r>
              <a:rPr lang="ru-RU" b="1" dirty="0" err="1"/>
              <a:t>cm</a:t>
            </a:r>
            <a:r>
              <a:rPr lang="ru-RU" b="1" dirty="0"/>
              <a:t>): {0}", </a:t>
            </a:r>
            <a:r>
              <a:rPr lang="ru-RU" b="1" dirty="0" err="1"/>
              <a:t>mDimensions.Width</a:t>
            </a:r>
            <a:r>
              <a:rPr lang="ru-RU" b="1" dirty="0"/>
              <a:t>());</a:t>
            </a:r>
          </a:p>
          <a:p>
            <a:r>
              <a:rPr lang="ru-RU" dirty="0"/>
              <a:t>   }</a:t>
            </a:r>
          </a:p>
          <a:p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348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Sealed class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55" y="1508967"/>
            <a:ext cx="6003275" cy="4991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05029" y="1027906"/>
            <a:ext cx="45123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Situation of usefulness of sealed class</a:t>
            </a:r>
          </a:p>
          <a:p>
            <a:endParaRPr lang="en-US" sz="3200" dirty="0"/>
          </a:p>
          <a:p>
            <a:r>
              <a:rPr lang="en-US" sz="3200" dirty="0" smtClean="0"/>
              <a:t>One of the examples of existing sealed </a:t>
            </a:r>
          </a:p>
          <a:p>
            <a:r>
              <a:rPr lang="en-US" sz="3200" dirty="0" smtClean="0"/>
              <a:t>Class in Microsoft foundation class </a:t>
            </a:r>
          </a:p>
          <a:p>
            <a:r>
              <a:rPr lang="en-US" sz="3200" dirty="0" smtClean="0"/>
              <a:t>Library is </a:t>
            </a:r>
          </a:p>
          <a:p>
            <a:r>
              <a:rPr lang="en-US" sz="3200" b="1" dirty="0" smtClean="0"/>
              <a:t>String</a:t>
            </a:r>
            <a:r>
              <a:rPr lang="en-US" sz="3200" dirty="0" smtClean="0"/>
              <a:t> class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6094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class, </a:t>
            </a:r>
            <a:r>
              <a:rPr lang="en-US" dirty="0" err="1" smtClean="0"/>
              <a:t>enum</a:t>
            </a:r>
            <a:r>
              <a:rPr lang="en-US" dirty="0" smtClean="0"/>
              <a:t>, </a:t>
            </a:r>
            <a:r>
              <a:rPr lang="en-US" dirty="0" err="1" smtClean="0"/>
              <a:t>struct</a:t>
            </a:r>
            <a:r>
              <a:rPr lang="en-US" dirty="0" smtClean="0"/>
              <a:t>…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2877"/>
            <a:ext cx="7421237" cy="49883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54179" y="1410160"/>
            <a:ext cx="3701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 most cases – are tightly coupled</a:t>
            </a:r>
          </a:p>
          <a:p>
            <a:r>
              <a:rPr lang="en-US" sz="3600" dirty="0" smtClean="0"/>
              <a:t>Entities or helper classes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459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leverage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</a:t>
            </a:r>
            <a:r>
              <a:rPr lang="en-US" dirty="0"/>
              <a:t>c</a:t>
            </a:r>
            <a:r>
              <a:rPr lang="en-US" dirty="0" smtClean="0"/>
              <a:t>lass Human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name;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void Eat();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void Sleep();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public class Student : Human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float GPA;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bool Learn(String subject);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539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method of field overload using “hide”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public class Human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age;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 string </a:t>
            </a:r>
            <a:r>
              <a:rPr lang="en-US" dirty="0"/>
              <a:t>name;</a:t>
            </a:r>
          </a:p>
          <a:p>
            <a:pPr marL="0" indent="0">
              <a:buNone/>
            </a:pPr>
            <a:r>
              <a:rPr lang="en-US" dirty="0"/>
              <a:t>	public void Eat();</a:t>
            </a:r>
          </a:p>
          <a:p>
            <a:pPr marL="0" indent="0">
              <a:buNone/>
            </a:pPr>
            <a:r>
              <a:rPr lang="en-US" dirty="0"/>
              <a:t>	public void </a:t>
            </a:r>
            <a:r>
              <a:rPr lang="en-US" dirty="0" smtClean="0"/>
              <a:t>Sleep(</a:t>
            </a:r>
            <a:r>
              <a:rPr lang="en-US" dirty="0" err="1" smtClean="0"/>
              <a:t>int</a:t>
            </a:r>
            <a:r>
              <a:rPr lang="en-US" dirty="0" smtClean="0"/>
              <a:t> hours);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class Student: Human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new </a:t>
            </a:r>
            <a:r>
              <a:rPr lang="en-US" dirty="0"/>
              <a:t>public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new public void Sleep(</a:t>
            </a:r>
            <a:r>
              <a:rPr lang="en-US" dirty="0" err="1" smtClean="0"/>
              <a:t>int</a:t>
            </a:r>
            <a:r>
              <a:rPr lang="en-US" dirty="0" smtClean="0"/>
              <a:t> hours);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748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 virtual void Eat()</a:t>
            </a:r>
          </a:p>
          <a:p>
            <a:r>
              <a:rPr lang="ru-RU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("Human Eats");</a:t>
            </a:r>
          </a:p>
          <a:p>
            <a:r>
              <a:rPr lang="ru-RU" dirty="0"/>
              <a:t>        </a:t>
            </a:r>
            <a:r>
              <a:rPr lang="ru-RU" dirty="0" smtClean="0"/>
              <a:t>}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public override void Eat()</a:t>
            </a:r>
          </a:p>
          <a:p>
            <a:r>
              <a:rPr lang="ru-RU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("Student Eats");</a:t>
            </a:r>
          </a:p>
          <a:p>
            <a:r>
              <a:rPr lang="ru-RU" dirty="0"/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55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792" y="0"/>
            <a:ext cx="8253642" cy="636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" y="0"/>
            <a:ext cx="9335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4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333" y="614706"/>
            <a:ext cx="713422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39" y="280987"/>
            <a:ext cx="92868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508</Words>
  <Application>Microsoft Office PowerPoint</Application>
  <PresentationFormat>Widescreen</PresentationFormat>
  <Paragraphs>138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Тема Office</vt:lpstr>
      <vt:lpstr>Lecture 5 </vt:lpstr>
      <vt:lpstr>Inheritance</vt:lpstr>
      <vt:lpstr>Example with leverage</vt:lpstr>
      <vt:lpstr>Example with method of field overload using “hide”</vt:lpstr>
      <vt:lpstr>virtual</vt:lpstr>
      <vt:lpstr>PowerPoint Presentation</vt:lpstr>
      <vt:lpstr>Implementation</vt:lpstr>
      <vt:lpstr>PROBLEM</vt:lpstr>
      <vt:lpstr>PowerPoint Presentation</vt:lpstr>
      <vt:lpstr>Implementation</vt:lpstr>
      <vt:lpstr>PowerPoint Presentation</vt:lpstr>
      <vt:lpstr>PowerPoint Presentation</vt:lpstr>
      <vt:lpstr>PowerPoint Presentation</vt:lpstr>
      <vt:lpstr>The difference between Abstract class and Interface</vt:lpstr>
      <vt:lpstr>Similarities</vt:lpstr>
      <vt:lpstr>Example</vt:lpstr>
      <vt:lpstr>PowerPoint Presentation</vt:lpstr>
      <vt:lpstr>Recommendations</vt:lpstr>
      <vt:lpstr>Explicit and Implicit methods in Intefrace implementation</vt:lpstr>
      <vt:lpstr>PowerPoint Presentation</vt:lpstr>
      <vt:lpstr>PowerPoint Presentation</vt:lpstr>
      <vt:lpstr>PowerPoint Presentation</vt:lpstr>
      <vt:lpstr>Sealed class</vt:lpstr>
      <vt:lpstr>Nested class, enum, struct…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</dc:title>
  <dc:creator>Rassul</dc:creator>
  <cp:lastModifiedBy>Rassul</cp:lastModifiedBy>
  <cp:revision>49</cp:revision>
  <dcterms:created xsi:type="dcterms:W3CDTF">2015-01-16T07:18:06Z</dcterms:created>
  <dcterms:modified xsi:type="dcterms:W3CDTF">2015-09-15T11:04:40Z</dcterms:modified>
</cp:coreProperties>
</file>