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70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4" r:id="rId21"/>
    <p:sldId id="285" r:id="rId22"/>
    <p:sldId id="280" r:id="rId23"/>
    <p:sldId id="281" r:id="rId24"/>
    <p:sldId id="282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7" autoAdjust="0"/>
    <p:restoredTop sz="94660"/>
  </p:normalViewPr>
  <p:slideViewPr>
    <p:cSldViewPr>
      <p:cViewPr varScale="1">
        <p:scale>
          <a:sx n="88" d="100"/>
          <a:sy n="88" d="100"/>
        </p:scale>
        <p:origin x="177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36E0B-903F-4105-9905-183699F0986E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08AFD-F682-4073-84C0-CCC0A03A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51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08AFD-F682-4073-84C0-CCC0A03A3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4EEC-37AB-4031-8E1F-420C8A4D8F2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FB5625B-EE8E-4613-BBFD-5EDFEE2507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4EEC-37AB-4031-8E1F-420C8A4D8F2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625B-EE8E-4613-BBFD-5EDFEE2507F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FB5625B-EE8E-4613-BBFD-5EDFEE2507F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4EEC-37AB-4031-8E1F-420C8A4D8F2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4EEC-37AB-4031-8E1F-420C8A4D8F2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FB5625B-EE8E-4613-BBFD-5EDFEE2507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4EEC-37AB-4031-8E1F-420C8A4D8F2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FB5625B-EE8E-4613-BBFD-5EDFEE2507F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2034EEC-37AB-4031-8E1F-420C8A4D8F2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625B-EE8E-4613-BBFD-5EDFEE2507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4EEC-37AB-4031-8E1F-420C8A4D8F2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FB5625B-EE8E-4613-BBFD-5EDFEE2507F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4EEC-37AB-4031-8E1F-420C8A4D8F2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FB5625B-EE8E-4613-BBFD-5EDFEE2507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4EEC-37AB-4031-8E1F-420C8A4D8F2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B5625B-EE8E-4613-BBFD-5EDFEE2507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FB5625B-EE8E-4613-BBFD-5EDFEE2507F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4EEC-37AB-4031-8E1F-420C8A4D8F2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FB5625B-EE8E-4613-BBFD-5EDFEE2507F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2034EEC-37AB-4031-8E1F-420C8A4D8F2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2034EEC-37AB-4031-8E1F-420C8A4D8F2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FB5625B-EE8E-4613-BBFD-5EDFEE2507F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Defined Exception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77299717"/>
              </p:ext>
            </p:extLst>
          </p:nvPr>
        </p:nvGraphicFramePr>
        <p:xfrm>
          <a:off x="228600" y="1463371"/>
          <a:ext cx="8763000" cy="4578720"/>
        </p:xfrm>
        <a:graphic>
          <a:graphicData uri="http://schemas.openxmlformats.org/drawingml/2006/table">
            <a:tbl>
              <a:tblPr/>
              <a:tblGrid>
                <a:gridCol w="3333070"/>
                <a:gridCol w="5429930"/>
              </a:tblGrid>
              <a:tr h="278395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Exception Class</a:t>
                      </a:r>
                    </a:p>
                  </a:txBody>
                  <a:tcPr marL="35876" marR="35876" marT="35876" marB="35876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Description</a:t>
                      </a:r>
                    </a:p>
                  </a:txBody>
                  <a:tcPr marL="35876" marR="35876" marT="35876" marB="35876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8504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System.IO.IOException</a:t>
                      </a:r>
                    </a:p>
                  </a:txBody>
                  <a:tcPr marL="35876" marR="35876" marT="35876" marB="35876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Handles I/O errors.</a:t>
                      </a:r>
                    </a:p>
                  </a:txBody>
                  <a:tcPr marL="35876" marR="35876" marT="35876" marB="35876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91684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System.IndexOutOfRangeException</a:t>
                      </a:r>
                      <a:endParaRPr lang="en-US" sz="1400" dirty="0">
                        <a:effectLst/>
                      </a:endParaRPr>
                    </a:p>
                  </a:txBody>
                  <a:tcPr marL="35876" marR="35876" marT="35876" marB="35876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Handles errors generated when a method refers to an array index out of range.</a:t>
                      </a:r>
                    </a:p>
                  </a:txBody>
                  <a:tcPr marL="35876" marR="35876" marT="35876" marB="35876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9168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System.ArrayTypeMismatchException</a:t>
                      </a:r>
                    </a:p>
                  </a:txBody>
                  <a:tcPr marL="35876" marR="35876" marT="35876" marB="35876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Handles errors generated when type is mismatched with the array type.</a:t>
                      </a:r>
                    </a:p>
                  </a:txBody>
                  <a:tcPr marL="35876" marR="35876" marT="35876" marB="35876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8504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System.NullReferenceException</a:t>
                      </a:r>
                      <a:endParaRPr lang="en-US" sz="1400" dirty="0">
                        <a:effectLst/>
                      </a:endParaRPr>
                    </a:p>
                  </a:txBody>
                  <a:tcPr marL="35876" marR="35876" marT="35876" marB="35876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Handles errors generated from deferencing a null object.</a:t>
                      </a:r>
                    </a:p>
                  </a:txBody>
                  <a:tcPr marL="35876" marR="35876" marT="35876" marB="35876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8504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System.DivideByZeroException</a:t>
                      </a:r>
                      <a:endParaRPr lang="en-US" sz="1400" dirty="0">
                        <a:effectLst/>
                      </a:endParaRPr>
                    </a:p>
                  </a:txBody>
                  <a:tcPr marL="35876" marR="35876" marT="35876" marB="35876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Handles errors generated from dividing a dividend with zero.</a:t>
                      </a:r>
                    </a:p>
                  </a:txBody>
                  <a:tcPr marL="35876" marR="35876" marT="35876" marB="35876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8504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System.InvalidCastException</a:t>
                      </a:r>
                      <a:endParaRPr lang="en-US" sz="1400" dirty="0">
                        <a:effectLst/>
                      </a:endParaRPr>
                    </a:p>
                  </a:txBody>
                  <a:tcPr marL="35876" marR="35876" marT="35876" marB="35876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Handles errors generated during typecasting.</a:t>
                      </a:r>
                    </a:p>
                  </a:txBody>
                  <a:tcPr marL="35876" marR="35876" marT="35876" marB="35876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8504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System.OutOfMemoryException</a:t>
                      </a:r>
                      <a:endParaRPr lang="en-US" sz="1400" dirty="0">
                        <a:effectLst/>
                      </a:endParaRPr>
                    </a:p>
                  </a:txBody>
                  <a:tcPr marL="35876" marR="35876" marT="35876" marB="35876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Handles errors generated from insufficient free memory.</a:t>
                      </a:r>
                    </a:p>
                  </a:txBody>
                  <a:tcPr marL="35876" marR="35876" marT="35876" marB="35876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8504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System.StackOverflowException</a:t>
                      </a:r>
                      <a:endParaRPr lang="en-US" sz="1400" dirty="0">
                        <a:effectLst/>
                      </a:endParaRPr>
                    </a:p>
                  </a:txBody>
                  <a:tcPr marL="35876" marR="35876" marT="35876" marB="35876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Handles errors generated from stack overflow.</a:t>
                      </a:r>
                    </a:p>
                  </a:txBody>
                  <a:tcPr marL="35876" marR="35876" marT="35876" marB="35876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83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and Formatting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.NET Provides Variety of Mechanism</a:t>
            </a:r>
          </a:p>
          <a:p>
            <a:pPr lvl="1"/>
            <a:r>
              <a:rPr lang="en-US" dirty="0" err="1" smtClean="0"/>
              <a:t>ToString</a:t>
            </a:r>
            <a:r>
              <a:rPr lang="en-US" dirty="0" smtClean="0"/>
              <a:t> and Parse</a:t>
            </a:r>
          </a:p>
          <a:p>
            <a:pPr lvl="2"/>
            <a:r>
              <a:rPr lang="en-US" dirty="0"/>
              <a:t>These methods provide default functionality for many </a:t>
            </a:r>
            <a:r>
              <a:rPr lang="en-US" dirty="0" smtClean="0"/>
              <a:t>types</a:t>
            </a:r>
          </a:p>
          <a:p>
            <a:pPr lvl="1"/>
            <a:r>
              <a:rPr lang="en-US" dirty="0" err="1" smtClean="0"/>
              <a:t>FormatProviders</a:t>
            </a:r>
            <a:endParaRPr lang="en-US" dirty="0" smtClean="0"/>
          </a:p>
          <a:p>
            <a:pPr lvl="2"/>
            <a:r>
              <a:rPr lang="en-US" sz="2100" dirty="0"/>
              <a:t>These manifest as additional </a:t>
            </a:r>
            <a:r>
              <a:rPr lang="en-US" sz="1700" dirty="0" err="1"/>
              <a:t>ToString</a:t>
            </a:r>
            <a:r>
              <a:rPr lang="en-US" sz="1700" dirty="0"/>
              <a:t> </a:t>
            </a:r>
            <a:r>
              <a:rPr lang="en-US" sz="2100" dirty="0"/>
              <a:t>(and </a:t>
            </a:r>
            <a:r>
              <a:rPr lang="en-US" sz="1700" dirty="0"/>
              <a:t>Parse</a:t>
            </a:r>
            <a:r>
              <a:rPr lang="en-US" sz="2100" dirty="0"/>
              <a:t>) methods that accept a </a:t>
            </a:r>
            <a:r>
              <a:rPr lang="en-US" sz="2100" i="1" dirty="0" smtClean="0"/>
              <a:t>format string </a:t>
            </a:r>
            <a:r>
              <a:rPr lang="en-US" sz="2100" dirty="0"/>
              <a:t>and/or a </a:t>
            </a:r>
            <a:r>
              <a:rPr lang="en-US" sz="2100" i="1" dirty="0"/>
              <a:t>format provider</a:t>
            </a:r>
            <a:r>
              <a:rPr lang="en-US" sz="2100" dirty="0"/>
              <a:t>. Format providers are highly flexible and </a:t>
            </a:r>
            <a:r>
              <a:rPr lang="en-US" sz="2100" dirty="0" err="1" smtClean="0"/>
              <a:t>cultureaware</a:t>
            </a:r>
            <a:r>
              <a:rPr lang="en-US" sz="2100" dirty="0" smtClean="0"/>
              <a:t>. The </a:t>
            </a:r>
            <a:r>
              <a:rPr lang="en-US" sz="2100" dirty="0"/>
              <a:t>.NET Framework includes format providers for the numeric </a:t>
            </a:r>
            <a:r>
              <a:rPr lang="en-US" sz="2100" dirty="0" smtClean="0"/>
              <a:t>types </a:t>
            </a:r>
            <a:r>
              <a:rPr lang="en-US" dirty="0" smtClean="0"/>
              <a:t>and </a:t>
            </a:r>
            <a:r>
              <a:rPr lang="en-US" sz="2100" dirty="0" err="1"/>
              <a:t>DateTime</a:t>
            </a:r>
            <a:r>
              <a:rPr lang="en-US" dirty="0"/>
              <a:t>/</a:t>
            </a:r>
            <a:r>
              <a:rPr lang="en-US" sz="2100" dirty="0" err="1"/>
              <a:t>DateTimeOffset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err="1" smtClean="0"/>
              <a:t>XMLConvert</a:t>
            </a:r>
            <a:endParaRPr lang="en-US" dirty="0" smtClean="0"/>
          </a:p>
          <a:p>
            <a:pPr lvl="2"/>
            <a:r>
              <a:rPr lang="en-US" sz="2100" dirty="0"/>
              <a:t>This is a static class with methods that format and parse while honoring </a:t>
            </a:r>
            <a:r>
              <a:rPr lang="en-US" sz="2100" dirty="0" smtClean="0"/>
              <a:t>XML standards</a:t>
            </a:r>
            <a:r>
              <a:rPr lang="en-US" sz="2100" dirty="0"/>
              <a:t>. </a:t>
            </a:r>
            <a:r>
              <a:rPr lang="en-US" sz="1700" dirty="0" err="1"/>
              <a:t>XmlConvert</a:t>
            </a:r>
            <a:r>
              <a:rPr lang="en-US" sz="1700" dirty="0"/>
              <a:t> </a:t>
            </a:r>
            <a:r>
              <a:rPr lang="en-US" sz="2100" dirty="0"/>
              <a:t>is also useful for general-purpose conversion when </a:t>
            </a:r>
            <a:r>
              <a:rPr lang="en-US" sz="2100" dirty="0" smtClean="0"/>
              <a:t>you need </a:t>
            </a:r>
            <a:r>
              <a:rPr lang="en-US" sz="2100" dirty="0"/>
              <a:t>culture independence or you want to preempt </a:t>
            </a:r>
            <a:r>
              <a:rPr lang="en-US" sz="2100" dirty="0" err="1"/>
              <a:t>misparsing</a:t>
            </a:r>
            <a:r>
              <a:rPr lang="en-US" sz="2100" dirty="0"/>
              <a:t>. </a:t>
            </a:r>
            <a:r>
              <a:rPr lang="en-US" sz="1700" dirty="0" err="1" smtClean="0"/>
              <a:t>XmlConvert</a:t>
            </a:r>
            <a:r>
              <a:rPr lang="en-US" sz="1700" dirty="0"/>
              <a:t> </a:t>
            </a:r>
            <a:r>
              <a:rPr lang="en-US" sz="2100" dirty="0" smtClean="0"/>
              <a:t>supports </a:t>
            </a:r>
            <a:r>
              <a:rPr lang="en-US" sz="2100" dirty="0"/>
              <a:t>the numeric types, </a:t>
            </a:r>
            <a:r>
              <a:rPr lang="en-US" sz="1700" dirty="0"/>
              <a:t>bool</a:t>
            </a:r>
            <a:r>
              <a:rPr lang="en-US" sz="2100" dirty="0"/>
              <a:t>, </a:t>
            </a:r>
            <a:r>
              <a:rPr lang="en-US" sz="1700" dirty="0" err="1"/>
              <a:t>DateTime</a:t>
            </a:r>
            <a:r>
              <a:rPr lang="en-US" sz="2100" dirty="0"/>
              <a:t>, </a:t>
            </a:r>
            <a:r>
              <a:rPr lang="en-US" sz="1700" dirty="0" err="1"/>
              <a:t>DateTimeOffset</a:t>
            </a:r>
            <a:r>
              <a:rPr lang="en-US" sz="2100" dirty="0"/>
              <a:t>, </a:t>
            </a:r>
            <a:r>
              <a:rPr lang="en-US" sz="1700" dirty="0" err="1"/>
              <a:t>TimeSpan</a:t>
            </a:r>
            <a:r>
              <a:rPr lang="en-US" sz="2100" dirty="0"/>
              <a:t>, and </a:t>
            </a:r>
            <a:r>
              <a:rPr lang="en-US" sz="1700" dirty="0" err="1"/>
              <a:t>Guid</a:t>
            </a:r>
            <a:r>
              <a:rPr lang="en-US" sz="2100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Type Converters</a:t>
            </a:r>
          </a:p>
          <a:p>
            <a:pPr lvl="2"/>
            <a:r>
              <a:rPr lang="en-US" dirty="0"/>
              <a:t>These target designers and XAML parsers.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167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ToString</a:t>
            </a:r>
            <a:r>
              <a:rPr lang="en-US" dirty="0" smtClean="0"/>
              <a:t> and Parse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Parse can have 2 possible commands</a:t>
            </a:r>
          </a:p>
          <a:p>
            <a:pPr lvl="1"/>
            <a:r>
              <a:rPr lang="en-US" dirty="0" smtClean="0"/>
              <a:t>Parse()</a:t>
            </a:r>
          </a:p>
          <a:p>
            <a:pPr lvl="1"/>
            <a:r>
              <a:rPr lang="en-US" dirty="0" err="1" smtClean="0"/>
              <a:t>TryParse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ToString</a:t>
            </a:r>
            <a:r>
              <a:rPr lang="en-US" dirty="0" smtClean="0"/>
              <a:t> can accept </a:t>
            </a:r>
            <a:r>
              <a:rPr lang="en-US" dirty="0" err="1" smtClean="0"/>
              <a:t>CultureInfo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The most commonly used </a:t>
            </a:r>
            <a:r>
              <a:rPr lang="en-US" dirty="0" err="1" smtClean="0"/>
              <a:t>CultureInfo.InvariantCulture</a:t>
            </a:r>
            <a:endParaRPr lang="en-US" dirty="0" smtClean="0"/>
          </a:p>
          <a:p>
            <a:pPr lvl="2"/>
            <a:r>
              <a:rPr lang="en-US" dirty="0" smtClean="0"/>
              <a:t>In Germany 1.234 is 1 234, because they perceive dot as thousand separator</a:t>
            </a:r>
          </a:p>
          <a:p>
            <a:pPr lvl="2"/>
            <a:r>
              <a:rPr lang="en-US" dirty="0" smtClean="0"/>
              <a:t>So to fix this we can do</a:t>
            </a:r>
          </a:p>
          <a:p>
            <a:pPr lvl="3"/>
            <a:r>
              <a:rPr lang="en-US" dirty="0" smtClean="0"/>
              <a:t>Parse(“1.234”, </a:t>
            </a:r>
            <a:r>
              <a:rPr lang="en-US" dirty="0" err="1" smtClean="0"/>
              <a:t>CultureInfo.InvariantCulture</a:t>
            </a:r>
            <a:r>
              <a:rPr lang="en-US" dirty="0" smtClean="0"/>
              <a:t>);</a:t>
            </a:r>
          </a:p>
          <a:p>
            <a:pPr lvl="3"/>
            <a:r>
              <a:rPr lang="en-US" dirty="0" err="1" smtClean="0"/>
              <a:t>ToString</a:t>
            </a:r>
            <a:r>
              <a:rPr lang="en-US" dirty="0" smtClean="0"/>
              <a:t>(</a:t>
            </a:r>
            <a:r>
              <a:rPr lang="en-US" dirty="0" err="1" smtClean="0"/>
              <a:t>CultureInfo.InvariantCulture</a:t>
            </a:r>
            <a:r>
              <a:rPr lang="en-US" dirty="0" smtClean="0"/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2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Providers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gateway to using a format provider is </a:t>
            </a:r>
            <a:r>
              <a:rPr lang="en-US" dirty="0" err="1"/>
              <a:t>IFormattable</a:t>
            </a:r>
            <a:r>
              <a:rPr lang="en-US" dirty="0"/>
              <a:t>. All numeric </a:t>
            </a:r>
            <a:r>
              <a:rPr lang="en-US" dirty="0" smtClean="0"/>
              <a:t>types—and </a:t>
            </a:r>
            <a:r>
              <a:rPr lang="en-US" dirty="0" err="1" smtClean="0"/>
              <a:t>DateTime</a:t>
            </a:r>
            <a:r>
              <a:rPr lang="en-US" dirty="0" smtClean="0"/>
              <a:t>(Offset</a:t>
            </a:r>
            <a:r>
              <a:rPr lang="en-US" dirty="0"/>
              <a:t>)—implement this interface:</a:t>
            </a:r>
          </a:p>
          <a:p>
            <a:pPr marL="0" indent="0">
              <a:buNone/>
            </a:pPr>
            <a:r>
              <a:rPr lang="en-US" b="1" dirty="0"/>
              <a:t>public interface </a:t>
            </a:r>
            <a:r>
              <a:rPr lang="en-US" b="1" dirty="0" err="1"/>
              <a:t>IFormattable</a:t>
            </a:r>
            <a:endParaRPr lang="en-US" b="1" dirty="0"/>
          </a:p>
          <a:p>
            <a:pPr marL="0" indent="0">
              <a:buNone/>
            </a:pPr>
            <a:r>
              <a:rPr lang="ru-RU" b="1" dirty="0"/>
              <a:t>{</a:t>
            </a:r>
          </a:p>
          <a:p>
            <a:pPr marL="0" indent="0">
              <a:buNone/>
            </a:pPr>
            <a:r>
              <a:rPr lang="en-US" b="1" dirty="0"/>
              <a:t>string </a:t>
            </a:r>
            <a:r>
              <a:rPr lang="en-US" b="1" dirty="0" err="1"/>
              <a:t>ToString</a:t>
            </a:r>
            <a:r>
              <a:rPr lang="en-US" b="1" dirty="0"/>
              <a:t> (string format, </a:t>
            </a:r>
            <a:r>
              <a:rPr lang="en-US" b="1" dirty="0" err="1"/>
              <a:t>IFormatProvider</a:t>
            </a:r>
            <a:r>
              <a:rPr lang="en-US" b="1" dirty="0"/>
              <a:t> </a:t>
            </a:r>
            <a:r>
              <a:rPr lang="en-US" b="1" dirty="0" err="1"/>
              <a:t>formatProvider</a:t>
            </a:r>
            <a:r>
              <a:rPr lang="en-US" b="1" dirty="0"/>
              <a:t>);</a:t>
            </a:r>
          </a:p>
          <a:p>
            <a:pPr marL="0" indent="0">
              <a:buNone/>
            </a:pPr>
            <a:r>
              <a:rPr lang="ru-RU" b="1" dirty="0"/>
              <a:t>}</a:t>
            </a:r>
          </a:p>
          <a:p>
            <a:pPr marL="0" indent="0">
              <a:buNone/>
            </a:pPr>
            <a:r>
              <a:rPr lang="en-US" dirty="0"/>
              <a:t>The first argument is the </a:t>
            </a:r>
            <a:r>
              <a:rPr lang="en-US" i="1" dirty="0"/>
              <a:t>format string</a:t>
            </a:r>
            <a:r>
              <a:rPr lang="en-US" dirty="0"/>
              <a:t>; the second is the </a:t>
            </a:r>
            <a:r>
              <a:rPr lang="en-US" i="1" dirty="0"/>
              <a:t>format provider</a:t>
            </a:r>
            <a:r>
              <a:rPr lang="en-US" dirty="0"/>
              <a:t>. The </a:t>
            </a:r>
            <a:r>
              <a:rPr lang="en-US" dirty="0" smtClean="0"/>
              <a:t>format string </a:t>
            </a:r>
            <a:r>
              <a:rPr lang="en-US" dirty="0"/>
              <a:t>provides instructions; the format provider determines how the </a:t>
            </a:r>
            <a:r>
              <a:rPr lang="en-US" dirty="0" smtClean="0"/>
              <a:t>instructions are </a:t>
            </a:r>
            <a:r>
              <a:rPr lang="en-US" dirty="0"/>
              <a:t>translated.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NumberFormatInfo</a:t>
            </a:r>
            <a:r>
              <a:rPr lang="en-US" b="1" dirty="0" smtClean="0"/>
              <a:t> </a:t>
            </a:r>
            <a:r>
              <a:rPr lang="en-US" b="1" dirty="0"/>
              <a:t>f = new </a:t>
            </a:r>
            <a:r>
              <a:rPr lang="en-US" b="1" dirty="0" err="1"/>
              <a:t>NumberFormatInfo</a:t>
            </a:r>
            <a:r>
              <a:rPr lang="en-US" b="1" dirty="0"/>
              <a:t>();</a:t>
            </a:r>
          </a:p>
          <a:p>
            <a:pPr marL="0" indent="0">
              <a:buNone/>
            </a:pPr>
            <a:r>
              <a:rPr lang="en-US" b="1" dirty="0" err="1"/>
              <a:t>f.CurrencySymbol</a:t>
            </a:r>
            <a:r>
              <a:rPr lang="en-US" b="1" dirty="0"/>
              <a:t> = "$$";</a:t>
            </a:r>
          </a:p>
          <a:p>
            <a:pPr marL="0" indent="0">
              <a:buNone/>
            </a:pPr>
            <a:r>
              <a:rPr lang="en-US" b="1" dirty="0" err="1"/>
              <a:t>Console.WriteLine</a:t>
            </a:r>
            <a:r>
              <a:rPr lang="en-US" b="1" dirty="0"/>
              <a:t> (3.ToString ("C", f)); // $$ 3.00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95617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Providers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you specify a null format string or provider, a default is applied. The default </a:t>
            </a:r>
            <a:r>
              <a:rPr lang="en-US" dirty="0" smtClean="0"/>
              <a:t>format provider </a:t>
            </a:r>
            <a:r>
              <a:rPr lang="en-US" dirty="0"/>
              <a:t>is </a:t>
            </a:r>
            <a:r>
              <a:rPr lang="en-US" dirty="0" err="1"/>
              <a:t>CultureInfo.CurrentCulture</a:t>
            </a:r>
            <a:r>
              <a:rPr lang="en-US" dirty="0"/>
              <a:t>, which, unless reassigned, reflects the </a:t>
            </a:r>
            <a:r>
              <a:rPr lang="en-US" dirty="0" smtClean="0"/>
              <a:t>computer’s runtime </a:t>
            </a:r>
            <a:r>
              <a:rPr lang="en-US" dirty="0"/>
              <a:t>control panel settings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can create culture info object of any region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b="1" dirty="0" err="1"/>
              <a:t>CultureInfo</a:t>
            </a:r>
            <a:r>
              <a:rPr lang="en-US" sz="2000" b="1" dirty="0"/>
              <a:t> </a:t>
            </a:r>
            <a:r>
              <a:rPr lang="en-US" sz="2000" b="1" dirty="0" err="1"/>
              <a:t>uk</a:t>
            </a:r>
            <a:r>
              <a:rPr lang="en-US" sz="2000" b="1" dirty="0"/>
              <a:t> = </a:t>
            </a:r>
            <a:r>
              <a:rPr lang="en-US" sz="2000" b="1" dirty="0" err="1"/>
              <a:t>CultureInfo.GetCultureInfo</a:t>
            </a:r>
            <a:r>
              <a:rPr lang="en-US" sz="2000" b="1" dirty="0"/>
              <a:t> ("</a:t>
            </a:r>
            <a:r>
              <a:rPr lang="en-US" sz="2000" b="1" dirty="0" err="1"/>
              <a:t>en</a:t>
            </a:r>
            <a:r>
              <a:rPr lang="en-US" sz="2000" b="1" dirty="0"/>
              <a:t>-GB");</a:t>
            </a:r>
          </a:p>
          <a:p>
            <a:pPr marL="0" indent="0">
              <a:buNone/>
            </a:pPr>
            <a:r>
              <a:rPr lang="en-US" sz="2000" b="1" dirty="0" err="1"/>
              <a:t>Console.WriteLine</a:t>
            </a:r>
            <a:r>
              <a:rPr lang="en-US" sz="2000" b="1" dirty="0"/>
              <a:t> (3.ToString ("C", </a:t>
            </a:r>
            <a:r>
              <a:rPr lang="en-US" sz="2000" b="1" dirty="0" err="1"/>
              <a:t>uk</a:t>
            </a:r>
            <a:r>
              <a:rPr lang="en-US" sz="2000" b="1" dirty="0"/>
              <a:t>)); // </a:t>
            </a:r>
            <a:r>
              <a:rPr lang="ru-RU" sz="2000" b="1" dirty="0" smtClean="0"/>
              <a:t>3.00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61250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NumberFormatInfo</a:t>
            </a:r>
            <a:r>
              <a:rPr lang="en-US" dirty="0" smtClean="0"/>
              <a:t> and </a:t>
            </a:r>
            <a:r>
              <a:rPr lang="en-US" dirty="0" err="1" smtClean="0"/>
              <a:t>DateFormatInfo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Change dot separator of grouping to space: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NumberFormatInfo</a:t>
            </a:r>
            <a:r>
              <a:rPr lang="en-US" sz="2000" dirty="0" smtClean="0"/>
              <a:t> </a:t>
            </a:r>
            <a:r>
              <a:rPr lang="en-US" sz="2000" dirty="0"/>
              <a:t>f = new </a:t>
            </a:r>
            <a:r>
              <a:rPr lang="en-US" sz="2000" dirty="0" err="1"/>
              <a:t>NumberFormatInfo</a:t>
            </a:r>
            <a:r>
              <a:rPr lang="en-US" sz="2000" dirty="0"/>
              <a:t> ();</a:t>
            </a:r>
          </a:p>
          <a:p>
            <a:pPr marL="0" indent="0">
              <a:buNone/>
            </a:pPr>
            <a:r>
              <a:rPr lang="en-US" sz="2000" dirty="0" err="1"/>
              <a:t>f.NumberGroupSeparator</a:t>
            </a:r>
            <a:r>
              <a:rPr lang="en-US" sz="2000" dirty="0"/>
              <a:t> = " ";</a:t>
            </a:r>
          </a:p>
          <a:p>
            <a:pPr marL="0" indent="0">
              <a:buNone/>
            </a:pPr>
            <a:r>
              <a:rPr lang="en-US" sz="2000" dirty="0" err="1"/>
              <a:t>Console.WriteLine</a:t>
            </a:r>
            <a:r>
              <a:rPr lang="en-US" sz="2000" dirty="0"/>
              <a:t> (</a:t>
            </a:r>
            <a:r>
              <a:rPr lang="en-US" sz="2000" dirty="0" smtClean="0"/>
              <a:t>12345.6789.ToString </a:t>
            </a:r>
            <a:r>
              <a:rPr lang="en-US" sz="2000" dirty="0"/>
              <a:t>("N3", f)); // 12 </a:t>
            </a:r>
            <a:r>
              <a:rPr lang="en-US" sz="2000" dirty="0" smtClean="0"/>
              <a:t>345.679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800" dirty="0" smtClean="0"/>
              <a:t>Cloning existing to modify some arguments: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/>
              <a:t>NumberFormatInfo</a:t>
            </a:r>
            <a:r>
              <a:rPr lang="en-US" sz="2000" dirty="0"/>
              <a:t> f = (</a:t>
            </a:r>
            <a:r>
              <a:rPr lang="en-US" sz="2000" dirty="0" err="1" smtClean="0"/>
              <a:t>NumberFormatInfo</a:t>
            </a:r>
            <a:r>
              <a:rPr lang="en-US" sz="2000" dirty="0" smtClean="0"/>
              <a:t>) </a:t>
            </a:r>
            <a:r>
              <a:rPr lang="en-US" sz="2000" dirty="0" err="1" smtClean="0"/>
              <a:t>CultureInfo.CurrentCulture.NumberFormat.Clone</a:t>
            </a:r>
            <a:r>
              <a:rPr lang="en-US" sz="2000" dirty="0"/>
              <a:t>();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5807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IFormatProvider</a:t>
            </a:r>
            <a:r>
              <a:rPr lang="en-US" dirty="0"/>
              <a:t> and </a:t>
            </a:r>
            <a:r>
              <a:rPr lang="en-US" dirty="0" err="1"/>
              <a:t>ICustomFormatter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4000" dirty="0"/>
              <a:t>By implementing </a:t>
            </a:r>
            <a:r>
              <a:rPr lang="en-US" sz="4000" dirty="0" err="1"/>
              <a:t>IFormatProvider</a:t>
            </a:r>
            <a:r>
              <a:rPr lang="en-US" sz="4000" dirty="0"/>
              <a:t>—along with </a:t>
            </a:r>
            <a:r>
              <a:rPr lang="en-US" sz="4000" dirty="0" err="1"/>
              <a:t>ICustomFormatter</a:t>
            </a:r>
            <a:r>
              <a:rPr lang="en-US" sz="4000" dirty="0"/>
              <a:t>—you can </a:t>
            </a:r>
            <a:r>
              <a:rPr lang="en-US" sz="4000" dirty="0" smtClean="0"/>
              <a:t>also write </a:t>
            </a:r>
            <a:r>
              <a:rPr lang="en-US" sz="4000" dirty="0"/>
              <a:t>your own format provider that works in conjunction with existing </a:t>
            </a:r>
            <a:r>
              <a:rPr lang="en-US" sz="4000" dirty="0" smtClean="0"/>
              <a:t>types.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2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The following custom format provider writes numbers as </a:t>
            </a:r>
            <a:r>
              <a:rPr lang="en-US" sz="3200" dirty="0" smtClean="0"/>
              <a:t>words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400" dirty="0"/>
              <a:t>public class </a:t>
            </a:r>
            <a:r>
              <a:rPr lang="en-US" sz="1400" b="1" dirty="0" err="1"/>
              <a:t>WordyFormatProvider</a:t>
            </a:r>
            <a:r>
              <a:rPr lang="en-US" sz="1400" dirty="0"/>
              <a:t> : </a:t>
            </a:r>
            <a:r>
              <a:rPr lang="en-US" sz="1400" b="1" dirty="0" err="1"/>
              <a:t>IFormatProvider</a:t>
            </a:r>
            <a:r>
              <a:rPr lang="en-US" sz="1400" dirty="0"/>
              <a:t>, </a:t>
            </a:r>
            <a:r>
              <a:rPr lang="en-US" sz="1400" b="1" dirty="0" err="1"/>
              <a:t>ICustomFormatter</a:t>
            </a:r>
            <a:endParaRPr lang="en-US" sz="1400" b="1" dirty="0"/>
          </a:p>
          <a:p>
            <a:pPr marL="0" indent="0">
              <a:buNone/>
            </a:pPr>
            <a:r>
              <a:rPr lang="ru-RU" sz="1400" dirty="0"/>
              <a:t>{</a:t>
            </a:r>
          </a:p>
          <a:p>
            <a:pPr marL="274320" lvl="1" indent="0">
              <a:buNone/>
            </a:pPr>
            <a:r>
              <a:rPr lang="en-US" sz="1400" b="1" dirty="0">
                <a:solidFill>
                  <a:schemeClr val="tx1"/>
                </a:solidFill>
              </a:rPr>
              <a:t>static </a:t>
            </a:r>
            <a:r>
              <a:rPr lang="en-US" sz="1400" b="1" dirty="0" err="1">
                <a:solidFill>
                  <a:schemeClr val="tx1"/>
                </a:solidFill>
              </a:rPr>
              <a:t>readonly</a:t>
            </a:r>
            <a:r>
              <a:rPr lang="en-US" sz="1400" b="1" dirty="0">
                <a:solidFill>
                  <a:schemeClr val="tx1"/>
                </a:solidFill>
              </a:rPr>
              <a:t> string[] _</a:t>
            </a:r>
            <a:r>
              <a:rPr lang="en-US" sz="1400" b="1" dirty="0" err="1">
                <a:solidFill>
                  <a:schemeClr val="tx1"/>
                </a:solidFill>
              </a:rPr>
              <a:t>numberWords</a:t>
            </a:r>
            <a:r>
              <a:rPr lang="en-US" sz="1400" b="1" dirty="0">
                <a:solidFill>
                  <a:schemeClr val="tx1"/>
                </a:solidFill>
              </a:rPr>
              <a:t> =</a:t>
            </a:r>
          </a:p>
          <a:p>
            <a:pPr marL="274320" lvl="1" indent="0">
              <a:buNone/>
            </a:pPr>
            <a:r>
              <a:rPr lang="en-US" sz="1400" b="1" dirty="0">
                <a:solidFill>
                  <a:schemeClr val="tx1"/>
                </a:solidFill>
              </a:rPr>
              <a:t>"zero one two three four five six seven eight nine minus </a:t>
            </a:r>
            <a:r>
              <a:rPr lang="en-US" sz="1400" b="1" dirty="0" err="1">
                <a:solidFill>
                  <a:schemeClr val="tx1"/>
                </a:solidFill>
              </a:rPr>
              <a:t>point".Split</a:t>
            </a:r>
            <a:r>
              <a:rPr lang="en-US" sz="1400" b="1" dirty="0">
                <a:solidFill>
                  <a:schemeClr val="tx1"/>
                </a:solidFill>
              </a:rPr>
              <a:t>();</a:t>
            </a:r>
          </a:p>
          <a:p>
            <a:pPr marL="274320" lvl="1" indent="0">
              <a:buNone/>
            </a:pPr>
            <a:r>
              <a:rPr lang="en-US" sz="1400" dirty="0" err="1">
                <a:solidFill>
                  <a:schemeClr val="tx1"/>
                </a:solidFill>
              </a:rPr>
              <a:t>IFormatProvider</a:t>
            </a:r>
            <a:r>
              <a:rPr lang="en-US" sz="1400" dirty="0">
                <a:solidFill>
                  <a:schemeClr val="tx1"/>
                </a:solidFill>
              </a:rPr>
              <a:t> _parent; // Allows consumers to chain format providers</a:t>
            </a:r>
          </a:p>
          <a:p>
            <a:pPr marL="274320" lvl="1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public </a:t>
            </a:r>
            <a:r>
              <a:rPr lang="en-US" sz="1400" dirty="0" err="1">
                <a:solidFill>
                  <a:schemeClr val="tx1"/>
                </a:solidFill>
              </a:rPr>
              <a:t>WordyFormatProvider</a:t>
            </a:r>
            <a:r>
              <a:rPr lang="en-US" sz="1400" dirty="0">
                <a:solidFill>
                  <a:schemeClr val="tx1"/>
                </a:solidFill>
              </a:rPr>
              <a:t> () : this (</a:t>
            </a:r>
            <a:r>
              <a:rPr lang="en-US" sz="1400" dirty="0" err="1">
                <a:solidFill>
                  <a:schemeClr val="tx1"/>
                </a:solidFill>
              </a:rPr>
              <a:t>CultureInfo.CurrentCulture</a:t>
            </a:r>
            <a:r>
              <a:rPr lang="en-US" sz="1400" dirty="0">
                <a:solidFill>
                  <a:schemeClr val="tx1"/>
                </a:solidFill>
              </a:rPr>
              <a:t>) { }</a:t>
            </a:r>
          </a:p>
          <a:p>
            <a:pPr marL="274320" lvl="1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public </a:t>
            </a:r>
            <a:r>
              <a:rPr lang="en-US" sz="1400" dirty="0" err="1">
                <a:solidFill>
                  <a:schemeClr val="tx1"/>
                </a:solidFill>
              </a:rPr>
              <a:t>WordyFormatProvider</a:t>
            </a:r>
            <a:r>
              <a:rPr lang="en-US" sz="1400" dirty="0">
                <a:solidFill>
                  <a:schemeClr val="tx1"/>
                </a:solidFill>
              </a:rPr>
              <a:t> (</a:t>
            </a:r>
            <a:r>
              <a:rPr lang="en-US" sz="1400" dirty="0" err="1">
                <a:solidFill>
                  <a:schemeClr val="tx1"/>
                </a:solidFill>
              </a:rPr>
              <a:t>IFormatProvider</a:t>
            </a:r>
            <a:r>
              <a:rPr lang="en-US" sz="1400" dirty="0">
                <a:solidFill>
                  <a:schemeClr val="tx1"/>
                </a:solidFill>
              </a:rPr>
              <a:t> parent)</a:t>
            </a:r>
          </a:p>
          <a:p>
            <a:pPr marL="274320" lvl="1" indent="0">
              <a:buNone/>
            </a:pPr>
            <a:r>
              <a:rPr lang="ru-RU" sz="1400" dirty="0">
                <a:solidFill>
                  <a:schemeClr val="tx1"/>
                </a:solidFill>
              </a:rPr>
              <a:t>{</a:t>
            </a:r>
          </a:p>
          <a:p>
            <a:pPr marL="274320" lvl="1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_</a:t>
            </a:r>
            <a:r>
              <a:rPr lang="en-US" sz="1400" dirty="0">
                <a:solidFill>
                  <a:schemeClr val="tx1"/>
                </a:solidFill>
              </a:rPr>
              <a:t>parent = parent;</a:t>
            </a:r>
          </a:p>
          <a:p>
            <a:pPr marL="274320" lvl="1" indent="0">
              <a:buNone/>
            </a:pPr>
            <a:r>
              <a:rPr lang="ru-RU" sz="1400" dirty="0">
                <a:solidFill>
                  <a:schemeClr val="tx1"/>
                </a:solidFill>
              </a:rPr>
              <a:t>}</a:t>
            </a:r>
          </a:p>
          <a:p>
            <a:pPr marL="274320" lvl="1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public object </a:t>
            </a:r>
            <a:r>
              <a:rPr lang="en-US" sz="1400" dirty="0" err="1">
                <a:solidFill>
                  <a:schemeClr val="tx1"/>
                </a:solidFill>
              </a:rPr>
              <a:t>GetFormat</a:t>
            </a:r>
            <a:r>
              <a:rPr lang="en-US" sz="1400" dirty="0">
                <a:solidFill>
                  <a:schemeClr val="tx1"/>
                </a:solidFill>
              </a:rPr>
              <a:t> (Type </a:t>
            </a:r>
            <a:r>
              <a:rPr lang="en-US" sz="1400" dirty="0" err="1">
                <a:solidFill>
                  <a:schemeClr val="tx1"/>
                </a:solidFill>
              </a:rPr>
              <a:t>formatType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marL="274320" lvl="1" indent="0">
              <a:buNone/>
            </a:pPr>
            <a:r>
              <a:rPr lang="ru-RU" sz="1400" dirty="0">
                <a:solidFill>
                  <a:schemeClr val="tx1"/>
                </a:solidFill>
              </a:rPr>
              <a:t>{</a:t>
            </a:r>
          </a:p>
          <a:p>
            <a:pPr marL="274320" lvl="1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   if 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formatType</a:t>
            </a:r>
            <a:r>
              <a:rPr lang="en-US" sz="1400" dirty="0">
                <a:solidFill>
                  <a:schemeClr val="tx1"/>
                </a:solidFill>
              </a:rPr>
              <a:t> == </a:t>
            </a:r>
            <a:r>
              <a:rPr lang="en-US" sz="1400" dirty="0" err="1" smtClean="0">
                <a:solidFill>
                  <a:schemeClr val="tx1"/>
                </a:solidFill>
              </a:rPr>
              <a:t>typeof</a:t>
            </a:r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</a:rPr>
              <a:t>ICustomFormatter</a:t>
            </a:r>
            <a:r>
              <a:rPr lang="en-US" sz="1400" dirty="0">
                <a:solidFill>
                  <a:schemeClr val="tx1"/>
                </a:solidFill>
              </a:rPr>
              <a:t>)) </a:t>
            </a:r>
            <a:r>
              <a:rPr lang="en-US" sz="1400" dirty="0" smtClean="0">
                <a:solidFill>
                  <a:schemeClr val="tx1"/>
                </a:solidFill>
              </a:rPr>
              <a:t>	return </a:t>
            </a:r>
            <a:r>
              <a:rPr lang="en-US" sz="1400" dirty="0">
                <a:solidFill>
                  <a:schemeClr val="tx1"/>
                </a:solidFill>
              </a:rPr>
              <a:t>this;</a:t>
            </a:r>
          </a:p>
          <a:p>
            <a:pPr marL="274320" lvl="1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return </a:t>
            </a:r>
            <a:r>
              <a:rPr lang="en-US" sz="1400" dirty="0">
                <a:solidFill>
                  <a:schemeClr val="tx1"/>
                </a:solidFill>
              </a:rPr>
              <a:t>null;</a:t>
            </a:r>
          </a:p>
          <a:p>
            <a:pPr marL="274320" lvl="1" indent="0">
              <a:buNone/>
            </a:pPr>
            <a:r>
              <a:rPr lang="ru-RU" sz="1400" dirty="0">
                <a:solidFill>
                  <a:schemeClr val="tx1"/>
                </a:solidFill>
              </a:rPr>
              <a:t>}</a:t>
            </a:r>
          </a:p>
          <a:p>
            <a:pPr marL="274320" lvl="1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public string Format (string format, object </a:t>
            </a:r>
            <a:r>
              <a:rPr lang="en-US" sz="1400" dirty="0" err="1">
                <a:solidFill>
                  <a:schemeClr val="tx1"/>
                </a:solidFill>
              </a:rPr>
              <a:t>arg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IFormatProvider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prov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marL="274320" lvl="1" indent="0">
              <a:buNone/>
            </a:pPr>
            <a:r>
              <a:rPr lang="ru-RU" sz="1400" dirty="0">
                <a:solidFill>
                  <a:schemeClr val="tx1"/>
                </a:solidFill>
              </a:rPr>
              <a:t>{</a:t>
            </a:r>
            <a:endParaRPr lang="ru-RU" sz="1800" dirty="0">
              <a:solidFill>
                <a:schemeClr val="tx1"/>
              </a:solidFill>
            </a:endParaRPr>
          </a:p>
          <a:p>
            <a:pPr marL="548640" lvl="2" indent="0">
              <a:buNone/>
            </a:pPr>
            <a:r>
              <a:rPr lang="en-US" sz="1200" dirty="0"/>
              <a:t>// If it's not our format string, defer to the parent provider:</a:t>
            </a:r>
          </a:p>
          <a:p>
            <a:pPr marL="548640" lvl="2" indent="0">
              <a:buNone/>
            </a:pPr>
            <a:r>
              <a:rPr lang="en-US" sz="1200" dirty="0"/>
              <a:t>if (</a:t>
            </a:r>
            <a:r>
              <a:rPr lang="en-US" sz="1200" dirty="0" err="1"/>
              <a:t>arg</a:t>
            </a:r>
            <a:r>
              <a:rPr lang="en-US" sz="1200" dirty="0"/>
              <a:t> == null || format != "W")</a:t>
            </a:r>
          </a:p>
          <a:p>
            <a:pPr marL="548640" lvl="2" indent="0">
              <a:buNone/>
            </a:pPr>
            <a:r>
              <a:rPr lang="en-US" sz="1200" dirty="0"/>
              <a:t>return </a:t>
            </a:r>
            <a:r>
              <a:rPr lang="en-US" sz="1200" dirty="0" err="1"/>
              <a:t>string.Format</a:t>
            </a:r>
            <a:r>
              <a:rPr lang="en-US" sz="1200" dirty="0"/>
              <a:t> (_parent, </a:t>
            </a:r>
            <a:r>
              <a:rPr lang="en-US" sz="1200" dirty="0" smtClean="0"/>
              <a:t>"{0:" </a:t>
            </a:r>
            <a:r>
              <a:rPr lang="en-US" sz="1200" dirty="0"/>
              <a:t>+ format + "}", </a:t>
            </a:r>
            <a:r>
              <a:rPr lang="en-US" sz="1200" dirty="0" err="1"/>
              <a:t>arg</a:t>
            </a:r>
            <a:r>
              <a:rPr lang="en-US" sz="1200" dirty="0" smtClean="0"/>
              <a:t>);</a:t>
            </a:r>
            <a:endParaRPr lang="en-US" sz="1200" dirty="0"/>
          </a:p>
          <a:p>
            <a:pPr marL="548640" lvl="2" indent="0">
              <a:buNone/>
            </a:pPr>
            <a:r>
              <a:rPr lang="en-US" sz="1200" dirty="0" err="1"/>
              <a:t>StringBuilder</a:t>
            </a:r>
            <a:r>
              <a:rPr lang="en-US" sz="1200" dirty="0"/>
              <a:t> result = new </a:t>
            </a:r>
            <a:r>
              <a:rPr lang="en-US" sz="1200" dirty="0" err="1"/>
              <a:t>StringBuilder</a:t>
            </a:r>
            <a:r>
              <a:rPr lang="en-US" sz="1200" dirty="0"/>
              <a:t>();</a:t>
            </a:r>
          </a:p>
          <a:p>
            <a:pPr marL="548640" lvl="2" indent="0">
              <a:buNone/>
            </a:pPr>
            <a:r>
              <a:rPr lang="en-US" sz="1200" dirty="0"/>
              <a:t>string </a:t>
            </a:r>
            <a:r>
              <a:rPr lang="en-US" sz="1200" dirty="0" err="1"/>
              <a:t>digitList</a:t>
            </a:r>
            <a:r>
              <a:rPr lang="en-US" sz="1200" dirty="0"/>
              <a:t> = </a:t>
            </a:r>
            <a:r>
              <a:rPr lang="en-US" sz="1200" dirty="0" err="1"/>
              <a:t>string.Format</a:t>
            </a:r>
            <a:r>
              <a:rPr lang="en-US" sz="1200" dirty="0"/>
              <a:t> (</a:t>
            </a:r>
            <a:r>
              <a:rPr lang="en-US" sz="1200" dirty="0" err="1"/>
              <a:t>CultureInfo.InvariantCulture</a:t>
            </a:r>
            <a:r>
              <a:rPr lang="en-US" sz="1200" dirty="0"/>
              <a:t>,</a:t>
            </a:r>
          </a:p>
          <a:p>
            <a:pPr marL="548640" lvl="2" indent="0">
              <a:buNone/>
            </a:pPr>
            <a:r>
              <a:rPr lang="en-US" sz="1200" dirty="0"/>
              <a:t>"{0}", </a:t>
            </a:r>
            <a:r>
              <a:rPr lang="en-US" sz="1200" dirty="0" err="1"/>
              <a:t>arg</a:t>
            </a:r>
            <a:r>
              <a:rPr lang="en-US" sz="1200" dirty="0"/>
              <a:t>);</a:t>
            </a:r>
          </a:p>
          <a:p>
            <a:pPr marL="548640" lvl="2" indent="0">
              <a:buNone/>
            </a:pPr>
            <a:r>
              <a:rPr lang="de-DE" sz="1200" dirty="0" err="1"/>
              <a:t>foreach</a:t>
            </a:r>
            <a:r>
              <a:rPr lang="de-DE" sz="1200" dirty="0"/>
              <a:t> (</a:t>
            </a:r>
            <a:r>
              <a:rPr lang="de-DE" sz="1200" dirty="0" err="1"/>
              <a:t>char</a:t>
            </a:r>
            <a:r>
              <a:rPr lang="de-DE" sz="1200" dirty="0"/>
              <a:t> </a:t>
            </a:r>
            <a:r>
              <a:rPr lang="de-DE" sz="1200" dirty="0" err="1"/>
              <a:t>digit</a:t>
            </a:r>
            <a:r>
              <a:rPr lang="de-DE" sz="1200" dirty="0"/>
              <a:t> in </a:t>
            </a:r>
            <a:r>
              <a:rPr lang="de-DE" sz="1200" dirty="0" err="1"/>
              <a:t>digitList</a:t>
            </a:r>
            <a:r>
              <a:rPr lang="de-DE" sz="1200" dirty="0"/>
              <a:t>)</a:t>
            </a:r>
          </a:p>
          <a:p>
            <a:pPr marL="548640" lvl="2" indent="0">
              <a:buNone/>
            </a:pPr>
            <a:r>
              <a:rPr lang="ru-RU" sz="1200" dirty="0"/>
              <a:t>{</a:t>
            </a:r>
          </a:p>
          <a:p>
            <a:pPr marL="822960" lvl="3" indent="0">
              <a:buNone/>
            </a:pPr>
            <a:r>
              <a:rPr lang="en-US" sz="1200" dirty="0" err="1">
                <a:solidFill>
                  <a:schemeClr val="tx1"/>
                </a:solidFill>
              </a:rPr>
              <a:t>int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 = "0123456789-.".IndexOf (digit);</a:t>
            </a:r>
          </a:p>
          <a:p>
            <a:pPr marL="822960" lvl="3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if (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 == −1) continue;</a:t>
            </a:r>
          </a:p>
          <a:p>
            <a:pPr marL="822960" lvl="3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if (</a:t>
            </a:r>
            <a:r>
              <a:rPr lang="en-US" sz="1200" dirty="0" err="1">
                <a:solidFill>
                  <a:schemeClr val="tx1"/>
                </a:solidFill>
              </a:rPr>
              <a:t>result.Length</a:t>
            </a:r>
            <a:r>
              <a:rPr lang="en-US" sz="1200" dirty="0">
                <a:solidFill>
                  <a:schemeClr val="tx1"/>
                </a:solidFill>
              </a:rPr>
              <a:t> &gt; 0) </a:t>
            </a:r>
            <a:r>
              <a:rPr lang="en-US" sz="1200" dirty="0" err="1">
                <a:solidFill>
                  <a:schemeClr val="tx1"/>
                </a:solidFill>
              </a:rPr>
              <a:t>result.Append</a:t>
            </a:r>
            <a:r>
              <a:rPr lang="en-US" sz="1200" dirty="0">
                <a:solidFill>
                  <a:schemeClr val="tx1"/>
                </a:solidFill>
              </a:rPr>
              <a:t> (' ');</a:t>
            </a:r>
          </a:p>
          <a:p>
            <a:pPr marL="822960" lvl="3" indent="0">
              <a:buNone/>
            </a:pPr>
            <a:r>
              <a:rPr lang="en-US" sz="1200" dirty="0" err="1">
                <a:solidFill>
                  <a:schemeClr val="tx1"/>
                </a:solidFill>
              </a:rPr>
              <a:t>result.Append</a:t>
            </a:r>
            <a:r>
              <a:rPr lang="en-US" sz="1200" dirty="0">
                <a:solidFill>
                  <a:schemeClr val="tx1"/>
                </a:solidFill>
              </a:rPr>
              <a:t> (_</a:t>
            </a:r>
            <a:r>
              <a:rPr lang="en-US" sz="1200" dirty="0" err="1">
                <a:solidFill>
                  <a:schemeClr val="tx1"/>
                </a:solidFill>
              </a:rPr>
              <a:t>numberWords</a:t>
            </a:r>
            <a:r>
              <a:rPr lang="en-US" sz="1200" dirty="0">
                <a:solidFill>
                  <a:schemeClr val="tx1"/>
                </a:solidFill>
              </a:rPr>
              <a:t>[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]);</a:t>
            </a:r>
          </a:p>
          <a:p>
            <a:pPr marL="548640" lvl="2" indent="0">
              <a:buNone/>
            </a:pPr>
            <a:r>
              <a:rPr lang="ru-RU" sz="1200" dirty="0"/>
              <a:t>}</a:t>
            </a:r>
          </a:p>
          <a:p>
            <a:pPr marL="548640" lvl="2" indent="0">
              <a:buNone/>
            </a:pPr>
            <a:r>
              <a:rPr lang="en-US" sz="1200" dirty="0"/>
              <a:t>return </a:t>
            </a:r>
            <a:r>
              <a:rPr lang="en-US" sz="1200" dirty="0" err="1"/>
              <a:t>result.ToString</a:t>
            </a:r>
            <a:r>
              <a:rPr lang="en-US" sz="1200" dirty="0"/>
              <a:t>();</a:t>
            </a:r>
          </a:p>
          <a:p>
            <a:pPr marL="274320" lvl="1" indent="0">
              <a:buNone/>
            </a:pPr>
            <a:r>
              <a:rPr lang="ru-RU" sz="1400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ru-RU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527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DateTime</a:t>
            </a:r>
            <a:r>
              <a:rPr lang="en-US" dirty="0" smtClean="0"/>
              <a:t> Formatting Strings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2600"/>
            <a:ext cx="7056517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6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DateTime</a:t>
            </a:r>
            <a:r>
              <a:rPr lang="en-US" dirty="0" smtClean="0"/>
              <a:t> Formatting Strings (More)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21" y="1828800"/>
            <a:ext cx="8007061" cy="421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in </a:t>
            </a:r>
            <a:r>
              <a:rPr lang="en-US" dirty="0" err="1"/>
              <a:t>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Exceptions are types that all ultimately derive from </a:t>
            </a:r>
            <a:r>
              <a:rPr lang="en-US" b="1" dirty="0" err="1"/>
              <a:t>System.Exception</a:t>
            </a:r>
            <a:r>
              <a:rPr lang="en-US" dirty="0"/>
              <a:t>.</a:t>
            </a:r>
          </a:p>
          <a:p>
            <a:r>
              <a:rPr lang="en-US" dirty="0"/>
              <a:t>Use a </a:t>
            </a:r>
            <a:r>
              <a:rPr lang="en-US" b="1" dirty="0"/>
              <a:t>try</a:t>
            </a:r>
            <a:r>
              <a:rPr lang="en-US" dirty="0"/>
              <a:t> block around the statements that might throw exceptions.</a:t>
            </a:r>
          </a:p>
          <a:p>
            <a:r>
              <a:rPr lang="en-US" dirty="0"/>
              <a:t>Once an exception occurs in the </a:t>
            </a:r>
            <a:r>
              <a:rPr lang="en-US" b="1" dirty="0"/>
              <a:t>try</a:t>
            </a:r>
            <a:r>
              <a:rPr lang="en-US" dirty="0"/>
              <a:t> block, the flow of control jumps to the first associated exception handler that is present anywhere in the call stack. In C#, the </a:t>
            </a:r>
            <a:r>
              <a:rPr lang="en-US" b="1" dirty="0" smtClean="0"/>
              <a:t>catch </a:t>
            </a:r>
            <a:r>
              <a:rPr lang="en-US" dirty="0" smtClean="0"/>
              <a:t>keyword </a:t>
            </a:r>
            <a:r>
              <a:rPr lang="en-US" dirty="0"/>
              <a:t>is used to define an exception handler.</a:t>
            </a:r>
          </a:p>
          <a:p>
            <a:r>
              <a:rPr lang="en-US" dirty="0"/>
              <a:t>If no exception handler for a given exception is present, the program stops executing with an error message.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0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/>
              <a:t>DateTime</a:t>
            </a:r>
            <a:r>
              <a:rPr lang="en-US" sz="2000" b="1" dirty="0"/>
              <a:t> date1 = new </a:t>
            </a:r>
            <a:r>
              <a:rPr lang="en-US" sz="2000" b="1" dirty="0" err="1"/>
              <a:t>DateTime</a:t>
            </a:r>
            <a:r>
              <a:rPr lang="en-US" sz="2000" b="1" dirty="0"/>
              <a:t>(2008, 4, 10, 6, 30, 0);</a:t>
            </a:r>
          </a:p>
          <a:p>
            <a:pPr marL="0" indent="0">
              <a:buNone/>
            </a:pPr>
            <a:r>
              <a:rPr lang="en-US" sz="2000" b="1" dirty="0" err="1"/>
              <a:t>Console.WriteLine</a:t>
            </a:r>
            <a:r>
              <a:rPr lang="en-US" sz="2000" b="1" dirty="0"/>
              <a:t>(date1.ToString("F", </a:t>
            </a:r>
          </a:p>
          <a:p>
            <a:pPr marL="0" indent="0">
              <a:buNone/>
            </a:pPr>
            <a:r>
              <a:rPr lang="en-US" sz="2000" b="1" dirty="0"/>
              <a:t>                  </a:t>
            </a:r>
            <a:r>
              <a:rPr lang="en-US" sz="2000" b="1" dirty="0" err="1"/>
              <a:t>CultureInfo.CreateSpecificCulture</a:t>
            </a:r>
            <a:r>
              <a:rPr lang="en-US" sz="2000" b="1" dirty="0"/>
              <a:t>("</a:t>
            </a:r>
            <a:r>
              <a:rPr lang="en-US" sz="2000" b="1" dirty="0" err="1"/>
              <a:t>en</a:t>
            </a:r>
            <a:r>
              <a:rPr lang="en-US" sz="2000" b="1" dirty="0"/>
              <a:t>-US")));</a:t>
            </a:r>
          </a:p>
          <a:p>
            <a:pPr marL="0" indent="0">
              <a:buNone/>
            </a:pPr>
            <a:r>
              <a:rPr lang="en-US" sz="2000" dirty="0"/>
              <a:t>// Displays Thursday, April 10, 2008 6:30:00 AM                        </a:t>
            </a:r>
          </a:p>
          <a:p>
            <a:pPr marL="0" indent="0">
              <a:buNone/>
            </a:pPr>
            <a:r>
              <a:rPr lang="en-US" sz="2000" b="1" dirty="0" err="1"/>
              <a:t>Console.WriteLine</a:t>
            </a:r>
            <a:r>
              <a:rPr lang="en-US" sz="2000" b="1" dirty="0"/>
              <a:t>(date1.ToString("F", </a:t>
            </a:r>
          </a:p>
          <a:p>
            <a:pPr marL="0" indent="0">
              <a:buNone/>
            </a:pPr>
            <a:r>
              <a:rPr lang="en-US" sz="2000" b="1" dirty="0"/>
              <a:t>                  </a:t>
            </a:r>
            <a:r>
              <a:rPr lang="en-US" sz="2000" b="1" dirty="0" err="1"/>
              <a:t>CultureInfo.CreateSpecificCulture</a:t>
            </a:r>
            <a:r>
              <a:rPr lang="en-US" sz="2000" b="1" dirty="0"/>
              <a:t>("</a:t>
            </a:r>
            <a:r>
              <a:rPr lang="en-US" sz="2000" b="1" dirty="0" err="1"/>
              <a:t>fr</a:t>
            </a:r>
            <a:r>
              <a:rPr lang="en-US" sz="2000" b="1" dirty="0"/>
              <a:t>-FR")));</a:t>
            </a:r>
          </a:p>
          <a:p>
            <a:pPr marL="0" indent="0">
              <a:buNone/>
            </a:pPr>
            <a:r>
              <a:rPr lang="en-US" sz="2000" dirty="0"/>
              <a:t>// Displays </a:t>
            </a:r>
            <a:r>
              <a:rPr lang="en-US" sz="2000" dirty="0" err="1"/>
              <a:t>jeudi</a:t>
            </a:r>
            <a:r>
              <a:rPr lang="en-US" sz="2000" dirty="0"/>
              <a:t> 10 </a:t>
            </a:r>
            <a:r>
              <a:rPr lang="en-US" sz="2000" dirty="0" err="1"/>
              <a:t>avril</a:t>
            </a:r>
            <a:r>
              <a:rPr lang="en-US" sz="2000" dirty="0"/>
              <a:t> 2008 06:30:00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6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DATETIME FORMATTING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/>
              <a:t>DateTime</a:t>
            </a:r>
            <a:r>
              <a:rPr lang="en-US" b="1" dirty="0"/>
              <a:t> thisDate1 = new </a:t>
            </a:r>
            <a:r>
              <a:rPr lang="en-US" b="1" dirty="0" err="1"/>
              <a:t>DateTime</a:t>
            </a:r>
            <a:r>
              <a:rPr lang="en-US" b="1" dirty="0"/>
              <a:t>(2011, 6, 10);</a:t>
            </a:r>
          </a:p>
          <a:p>
            <a:pPr marL="0" indent="0">
              <a:buNone/>
            </a:pPr>
            <a:r>
              <a:rPr lang="en-US" b="1" dirty="0" err="1"/>
              <a:t>Console.WriteLine</a:t>
            </a:r>
            <a:r>
              <a:rPr lang="en-US" b="1" dirty="0"/>
              <a:t>("Today is " + thisDate1.ToString("MMMM </a:t>
            </a:r>
            <a:r>
              <a:rPr lang="en-US" b="1" dirty="0" err="1"/>
              <a:t>dd</a:t>
            </a:r>
            <a:r>
              <a:rPr lang="en-US" b="1" dirty="0"/>
              <a:t>, </a:t>
            </a:r>
            <a:r>
              <a:rPr lang="en-US" b="1" dirty="0" err="1"/>
              <a:t>yyyy</a:t>
            </a:r>
            <a:r>
              <a:rPr lang="en-US" b="1" dirty="0"/>
              <a:t>") + ".");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DateTimeOffset</a:t>
            </a:r>
            <a:r>
              <a:rPr lang="en-US" b="1" dirty="0"/>
              <a:t> thisDate2 = new </a:t>
            </a:r>
            <a:r>
              <a:rPr lang="en-US" b="1" dirty="0" err="1"/>
              <a:t>DateTimeOffset</a:t>
            </a:r>
            <a:r>
              <a:rPr lang="en-US" b="1" dirty="0"/>
              <a:t>(2011, 6, 10, 15, 24, 16, </a:t>
            </a:r>
          </a:p>
          <a:p>
            <a:pPr marL="0" indent="0">
              <a:buNone/>
            </a:pPr>
            <a:r>
              <a:rPr lang="en-US" b="1" dirty="0"/>
              <a:t>                                              </a:t>
            </a:r>
            <a:r>
              <a:rPr lang="en-US" b="1" dirty="0" err="1"/>
              <a:t>TimeSpan.Zero</a:t>
            </a:r>
            <a:r>
              <a:rPr lang="en-US" b="1" dirty="0"/>
              <a:t>);</a:t>
            </a:r>
          </a:p>
          <a:p>
            <a:pPr marL="0" indent="0">
              <a:buNone/>
            </a:pPr>
            <a:r>
              <a:rPr lang="en-US" b="1" dirty="0" err="1"/>
              <a:t>Console.WriteLine</a:t>
            </a:r>
            <a:r>
              <a:rPr lang="en-US" b="1" dirty="0"/>
              <a:t>("The current date and time: {0:MM/</a:t>
            </a:r>
            <a:r>
              <a:rPr lang="en-US" b="1" dirty="0" err="1"/>
              <a:t>dd</a:t>
            </a:r>
            <a:r>
              <a:rPr lang="en-US" b="1" dirty="0"/>
              <a:t>/</a:t>
            </a:r>
            <a:r>
              <a:rPr lang="en-US" b="1" dirty="0" err="1"/>
              <a:t>yy</a:t>
            </a:r>
            <a:r>
              <a:rPr lang="en-US" b="1" dirty="0"/>
              <a:t> H:mm:ss </a:t>
            </a:r>
            <a:r>
              <a:rPr lang="en-US" b="1" dirty="0" err="1"/>
              <a:t>zzz</a:t>
            </a:r>
            <a:r>
              <a:rPr lang="en-US" b="1" dirty="0"/>
              <a:t>}", </a:t>
            </a:r>
          </a:p>
          <a:p>
            <a:pPr marL="0" indent="0">
              <a:buNone/>
            </a:pPr>
            <a:r>
              <a:rPr lang="en-US" b="1" dirty="0"/>
              <a:t>                   thisDate2); </a:t>
            </a:r>
          </a:p>
          <a:p>
            <a:pPr marL="0" indent="0">
              <a:buNone/>
            </a:pPr>
            <a:r>
              <a:rPr lang="en-US" dirty="0"/>
              <a:t>// The example displays the following output:</a:t>
            </a:r>
          </a:p>
          <a:p>
            <a:pPr marL="0" indent="0">
              <a:buNone/>
            </a:pPr>
            <a:r>
              <a:rPr lang="en-US" dirty="0"/>
              <a:t>//    Today is June 10, 2011.</a:t>
            </a:r>
          </a:p>
          <a:p>
            <a:pPr marL="0" indent="0">
              <a:buNone/>
            </a:pPr>
            <a:r>
              <a:rPr lang="en-US" dirty="0"/>
              <a:t>//    The current date and time: 06/10/11 15:24:16 +</a:t>
            </a:r>
            <a:r>
              <a:rPr lang="en-US" dirty="0" smtClean="0"/>
              <a:t>00:00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/>
              <a:t>To Address the full variances of custom formatting try to google next: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b="1" dirty="0"/>
              <a:t>Custom Date and Time Format Strings</a:t>
            </a:r>
            <a:endParaRPr lang="en-US" b="1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52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class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Convert to the different base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thirty = Convert.ToInt32 ("1E", 16); // Parse in hexadecimal</a:t>
            </a:r>
          </a:p>
          <a:p>
            <a:pPr marL="0" indent="0">
              <a:buNone/>
            </a:pPr>
            <a:r>
              <a:rPr lang="en-US" sz="2000" dirty="0" err="1"/>
              <a:t>uint</a:t>
            </a:r>
            <a:r>
              <a:rPr lang="en-US" sz="2000" dirty="0"/>
              <a:t> five = Convert.ToUInt32 ("101", 2); // Parse in </a:t>
            </a:r>
            <a:r>
              <a:rPr lang="en-US" sz="2000" dirty="0" smtClean="0"/>
              <a:t>binary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You can easily use </a:t>
            </a:r>
            <a:r>
              <a:rPr lang="en-US" sz="2000" b="1" dirty="0" smtClean="0"/>
              <a:t>base</a:t>
            </a:r>
            <a:r>
              <a:rPr lang="en-US" sz="2000" dirty="0" smtClean="0"/>
              <a:t> to convert from HEX,OCT,BIN into DEC and vice versa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0396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</a:t>
            </a:r>
            <a:r>
              <a:rPr lang="en-US" dirty="0" smtClean="0"/>
              <a:t>conversions and Base64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public static object </a:t>
            </a:r>
            <a:r>
              <a:rPr lang="en-US" dirty="0" err="1"/>
              <a:t>ChangeType</a:t>
            </a:r>
            <a:r>
              <a:rPr lang="en-US" dirty="0"/>
              <a:t> (object value, Type </a:t>
            </a:r>
            <a:r>
              <a:rPr lang="en-US" dirty="0" err="1"/>
              <a:t>conversionType</a:t>
            </a:r>
            <a:r>
              <a:rPr lang="en-US" dirty="0" smtClean="0"/>
              <a:t>);</a:t>
            </a:r>
          </a:p>
          <a:p>
            <a:pPr lvl="2"/>
            <a:r>
              <a:rPr lang="en-US" sz="2100" dirty="0"/>
              <a:t>Type </a:t>
            </a:r>
            <a:r>
              <a:rPr lang="en-US" sz="2100" dirty="0" err="1"/>
              <a:t>targetType</a:t>
            </a:r>
            <a:r>
              <a:rPr lang="en-US" sz="2100" dirty="0"/>
              <a:t> = </a:t>
            </a:r>
            <a:r>
              <a:rPr lang="en-US" sz="2100" dirty="0" err="1"/>
              <a:t>typeof</a:t>
            </a:r>
            <a:r>
              <a:rPr lang="en-US" sz="2100" dirty="0"/>
              <a:t> (</a:t>
            </a:r>
            <a:r>
              <a:rPr lang="en-US" sz="2100" dirty="0" err="1"/>
              <a:t>int</a:t>
            </a:r>
            <a:r>
              <a:rPr lang="en-US" sz="2100" dirty="0"/>
              <a:t>);</a:t>
            </a:r>
          </a:p>
          <a:p>
            <a:pPr lvl="2"/>
            <a:r>
              <a:rPr lang="en-US" sz="2100" dirty="0"/>
              <a:t>object source = "42";</a:t>
            </a:r>
          </a:p>
          <a:p>
            <a:pPr lvl="2"/>
            <a:r>
              <a:rPr lang="en-US" sz="2100" dirty="0"/>
              <a:t>object result = </a:t>
            </a:r>
            <a:r>
              <a:rPr lang="en-US" sz="2100" dirty="0" err="1"/>
              <a:t>Convert.ChangeType</a:t>
            </a:r>
            <a:r>
              <a:rPr lang="en-US" sz="2100" dirty="0"/>
              <a:t> (source, </a:t>
            </a:r>
            <a:r>
              <a:rPr lang="en-US" sz="2100" dirty="0" err="1"/>
              <a:t>targetType</a:t>
            </a:r>
            <a:r>
              <a:rPr lang="en-US" sz="2100" dirty="0" smtClean="0"/>
              <a:t>);</a:t>
            </a:r>
          </a:p>
          <a:p>
            <a:pPr lvl="2"/>
            <a:r>
              <a:rPr lang="en-US" sz="2100" dirty="0" err="1"/>
              <a:t>Console.WriteLine</a:t>
            </a:r>
            <a:r>
              <a:rPr lang="en-US" sz="2100" dirty="0"/>
              <a:t> (result); // 42</a:t>
            </a:r>
          </a:p>
          <a:p>
            <a:pPr lvl="2"/>
            <a:r>
              <a:rPr lang="en-US" sz="2100" dirty="0" err="1"/>
              <a:t>Console.WriteLine</a:t>
            </a:r>
            <a:r>
              <a:rPr lang="en-US" sz="2100" dirty="0"/>
              <a:t> (</a:t>
            </a:r>
            <a:r>
              <a:rPr lang="en-US" sz="2100" dirty="0" err="1"/>
              <a:t>result.GetType</a:t>
            </a:r>
            <a:r>
              <a:rPr lang="en-US" sz="2100" dirty="0"/>
              <a:t>()); // System.Int32</a:t>
            </a:r>
            <a:endParaRPr lang="en-US" sz="7300" dirty="0" smtClean="0"/>
          </a:p>
          <a:p>
            <a:r>
              <a:rPr lang="en-US" dirty="0"/>
              <a:t>Base 64 </a:t>
            </a:r>
            <a:r>
              <a:rPr lang="en-US" dirty="0" smtClean="0"/>
              <a:t>conversions (byte array)</a:t>
            </a:r>
          </a:p>
          <a:p>
            <a:pPr lvl="1"/>
            <a:r>
              <a:rPr lang="en-US" dirty="0" smtClean="0"/>
              <a:t>ToBase64String</a:t>
            </a:r>
          </a:p>
          <a:p>
            <a:pPr lvl="1"/>
            <a:r>
              <a:rPr lang="en-US" dirty="0" smtClean="0"/>
              <a:t>FromBase64String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315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BigInteger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BigInteger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is a specialized numeric type introduced in .NET </a:t>
            </a:r>
            <a:r>
              <a:rPr lang="en-US" dirty="0" smtClean="0"/>
              <a:t>Framework 4.0</a:t>
            </a:r>
            <a:r>
              <a:rPr lang="en-US" dirty="0"/>
              <a:t>. It lives in the new </a:t>
            </a:r>
            <a:r>
              <a:rPr lang="en-US" dirty="0" err="1"/>
              <a:t>System.Numerics</a:t>
            </a:r>
            <a:r>
              <a:rPr lang="en-US" dirty="0"/>
              <a:t> namespace in </a:t>
            </a:r>
            <a:r>
              <a:rPr lang="en-US" i="1" dirty="0"/>
              <a:t>System.Numerics.dll </a:t>
            </a:r>
            <a:r>
              <a:rPr lang="en-US" dirty="0"/>
              <a:t>and </a:t>
            </a:r>
            <a:r>
              <a:rPr lang="en-US" dirty="0" smtClean="0"/>
              <a:t>allows you </a:t>
            </a:r>
            <a:r>
              <a:rPr lang="en-US" dirty="0"/>
              <a:t>to represent an arbitrarily </a:t>
            </a:r>
            <a:r>
              <a:rPr lang="en-US" dirty="0" smtClean="0"/>
              <a:t>large </a:t>
            </a:r>
            <a:r>
              <a:rPr lang="en-US" dirty="0"/>
              <a:t>integer without any loss of precision</a:t>
            </a:r>
            <a:r>
              <a:rPr lang="en-US" dirty="0" smtClean="0"/>
              <a:t>.</a:t>
            </a:r>
          </a:p>
          <a:p>
            <a:pPr lvl="1"/>
            <a:r>
              <a:rPr lang="nl-NL" dirty="0" smtClean="0"/>
              <a:t>BigInteger </a:t>
            </a:r>
            <a:r>
              <a:rPr lang="nl-NL" dirty="0"/>
              <a:t>googol = BigInteger.Pow (10, 100</a:t>
            </a:r>
            <a:r>
              <a:rPr lang="nl-NL" dirty="0" smtClean="0"/>
              <a:t>);</a:t>
            </a:r>
          </a:p>
          <a:p>
            <a:r>
              <a:rPr lang="en-US" dirty="0" err="1"/>
              <a:t>BigInteger</a:t>
            </a:r>
            <a:r>
              <a:rPr lang="en-US" dirty="0"/>
              <a:t> overloads all the arithmetic operators including remainder (%), as well </a:t>
            </a:r>
            <a:r>
              <a:rPr lang="en-US" dirty="0" smtClean="0"/>
              <a:t>as the </a:t>
            </a:r>
            <a:r>
              <a:rPr lang="en-US" dirty="0"/>
              <a:t>comparison and equality operators.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454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can also construct a </a:t>
            </a:r>
            <a:r>
              <a:rPr lang="en-US" dirty="0" err="1"/>
              <a:t>BigInteger</a:t>
            </a:r>
            <a:r>
              <a:rPr lang="en-US" dirty="0"/>
              <a:t> from a byte array. The following code </a:t>
            </a:r>
            <a:r>
              <a:rPr lang="en-US" dirty="0" smtClean="0"/>
              <a:t>generates a </a:t>
            </a:r>
            <a:r>
              <a:rPr lang="en-US" dirty="0"/>
              <a:t>32-byte random number suitable for cryptography and then assigns it to a </a:t>
            </a:r>
            <a:r>
              <a:rPr lang="en-US" dirty="0" err="1" smtClean="0"/>
              <a:t>BigInteger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// </a:t>
            </a:r>
            <a:r>
              <a:rPr lang="en-US" b="1" dirty="0" err="1" smtClean="0"/>
              <a:t>System.Security.Cryptography</a:t>
            </a:r>
            <a:r>
              <a:rPr lang="en-US" b="1" dirty="0" smtClean="0"/>
              <a:t> </a:t>
            </a:r>
            <a:r>
              <a:rPr lang="en-US" b="1" dirty="0"/>
              <a:t>namespace:</a:t>
            </a:r>
          </a:p>
          <a:p>
            <a:pPr marL="0" indent="0">
              <a:buNone/>
            </a:pPr>
            <a:r>
              <a:rPr lang="en-US" b="1" dirty="0" err="1"/>
              <a:t>RandomNumberGenerator</a:t>
            </a:r>
            <a:r>
              <a:rPr lang="en-US" b="1" dirty="0"/>
              <a:t> rand = </a:t>
            </a:r>
            <a:r>
              <a:rPr lang="en-US" b="1" dirty="0" err="1"/>
              <a:t>RandomNumberGenerator.Create</a:t>
            </a:r>
            <a:r>
              <a:rPr lang="en-US" b="1" dirty="0"/>
              <a:t>();</a:t>
            </a:r>
          </a:p>
          <a:p>
            <a:pPr marL="0" indent="0">
              <a:buNone/>
            </a:pPr>
            <a:r>
              <a:rPr lang="en-US" b="1" dirty="0"/>
              <a:t>byte[] bytes = new byte [32];</a:t>
            </a:r>
          </a:p>
          <a:p>
            <a:pPr marL="0" indent="0">
              <a:buNone/>
            </a:pPr>
            <a:r>
              <a:rPr lang="en-US" b="1" dirty="0" err="1"/>
              <a:t>rand.GetBytes</a:t>
            </a:r>
            <a:r>
              <a:rPr lang="en-US" b="1" dirty="0"/>
              <a:t> (bytes);</a:t>
            </a:r>
          </a:p>
          <a:p>
            <a:pPr marL="0" indent="0">
              <a:buNone/>
            </a:pP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/>
              <a:t>bigRandomNumber</a:t>
            </a:r>
            <a:r>
              <a:rPr lang="en-US" b="1" dirty="0"/>
              <a:t> = new </a:t>
            </a:r>
            <a:r>
              <a:rPr lang="en-US" b="1" dirty="0" err="1"/>
              <a:t>BigInteger</a:t>
            </a:r>
            <a:r>
              <a:rPr lang="en-US" b="1" dirty="0"/>
              <a:t> (bytes);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// </a:t>
            </a:r>
            <a:r>
              <a:rPr lang="en-US" b="1" dirty="0"/>
              <a:t>Convert to </a:t>
            </a:r>
            <a:r>
              <a:rPr lang="en-US" b="1" dirty="0" err="1"/>
              <a:t>BigInteger</a:t>
            </a:r>
            <a:endParaRPr lang="en-US" b="1" dirty="0"/>
          </a:p>
          <a:p>
            <a:r>
              <a:rPr lang="en-US" dirty="0"/>
              <a:t>The advantage of storing such a number in a </a:t>
            </a:r>
            <a:r>
              <a:rPr lang="en-US" dirty="0" err="1"/>
              <a:t>BigInteger</a:t>
            </a:r>
            <a:r>
              <a:rPr lang="en-US" dirty="0"/>
              <a:t> over a byte array is that </a:t>
            </a:r>
            <a:r>
              <a:rPr lang="en-US" dirty="0" smtClean="0"/>
              <a:t>you get </a:t>
            </a:r>
            <a:r>
              <a:rPr lang="en-US" dirty="0"/>
              <a:t>value-type semantics. Calling </a:t>
            </a:r>
            <a:r>
              <a:rPr lang="en-US" dirty="0" err="1"/>
              <a:t>ToByteArray</a:t>
            </a:r>
            <a:r>
              <a:rPr lang="en-US" dirty="0"/>
              <a:t> converts a </a:t>
            </a:r>
            <a:r>
              <a:rPr lang="en-US" dirty="0" err="1"/>
              <a:t>BigInteger</a:t>
            </a:r>
            <a:r>
              <a:rPr lang="en-US" dirty="0"/>
              <a:t> back to a </a:t>
            </a:r>
            <a:r>
              <a:rPr lang="en-US" dirty="0" smtClean="0"/>
              <a:t>byte array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736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	// code that requires common cleanup or</a:t>
            </a:r>
          </a:p>
          <a:p>
            <a:pPr marL="0" indent="0">
              <a:buNone/>
            </a:pPr>
            <a:r>
              <a:rPr lang="en-US" dirty="0"/>
              <a:t>	// exception-recovery operations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catch (</a:t>
            </a:r>
            <a:r>
              <a:rPr lang="en-US" dirty="0" err="1"/>
              <a:t>InvalidOperationException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//code that recovers from an </a:t>
            </a:r>
            <a:r>
              <a:rPr lang="en-US" dirty="0" err="1"/>
              <a:t>InvalidOperationException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// (or any exception type derived from it)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catch (</a:t>
            </a:r>
            <a:r>
              <a:rPr lang="en-US" dirty="0" err="1"/>
              <a:t>SomeOtherException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// code that recovers from an </a:t>
            </a:r>
            <a:r>
              <a:rPr lang="en-US" dirty="0" err="1"/>
              <a:t>SomeOtherException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// (or any exception type derived from it)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catch {</a:t>
            </a:r>
          </a:p>
          <a:p>
            <a:pPr marL="0" indent="0">
              <a:buNone/>
            </a:pPr>
            <a:r>
              <a:rPr lang="en-US" dirty="0"/>
              <a:t>	// code that recovers from any kind of exception</a:t>
            </a:r>
          </a:p>
          <a:p>
            <a:pPr marL="0" indent="0">
              <a:buNone/>
            </a:pPr>
            <a:r>
              <a:rPr lang="en-US" dirty="0"/>
              <a:t>	// when you catch any exception, you usually re-throw</a:t>
            </a:r>
          </a:p>
          <a:p>
            <a:pPr marL="0" indent="0">
              <a:buNone/>
            </a:pPr>
            <a:r>
              <a:rPr lang="en-US" dirty="0"/>
              <a:t>	throw;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finally {</a:t>
            </a:r>
          </a:p>
          <a:p>
            <a:pPr marL="0" indent="0">
              <a:buNone/>
            </a:pPr>
            <a:r>
              <a:rPr lang="en-US" dirty="0"/>
              <a:t>	// code that cleans up any operations started </a:t>
            </a:r>
          </a:p>
          <a:p>
            <a:pPr marL="0" indent="0">
              <a:buNone/>
            </a:pPr>
            <a:r>
              <a:rPr lang="en-US" dirty="0"/>
              <a:t>	// within the try block. This code ALWAYS executes.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0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ourier New" pitchFamily="49" charset="0"/>
              </a:rPr>
              <a:t>try </a:t>
            </a:r>
            <a:r>
              <a:rPr lang="en-US" dirty="0">
                <a:cs typeface="Courier New" pitchFamily="49" charset="0"/>
              </a:rPr>
              <a:t>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try</a:t>
            </a:r>
            <a:r>
              <a:rPr lang="en-US" dirty="0"/>
              <a:t> block contains code that requires common cleanup or exception-recovery operations.</a:t>
            </a:r>
          </a:p>
          <a:p>
            <a:r>
              <a:rPr lang="en-US" dirty="0"/>
              <a:t>The cleanup code should be put in a single </a:t>
            </a:r>
            <a:r>
              <a:rPr lang="en-US" b="1" dirty="0"/>
              <a:t>finally</a:t>
            </a:r>
            <a:r>
              <a:rPr lang="en-US" dirty="0"/>
              <a:t> block.</a:t>
            </a:r>
          </a:p>
          <a:p>
            <a:r>
              <a:rPr lang="en-US" dirty="0"/>
              <a:t>The exception recovery code should be put in one or more </a:t>
            </a:r>
            <a:r>
              <a:rPr lang="en-US" b="1" dirty="0"/>
              <a:t>catch</a:t>
            </a:r>
            <a:r>
              <a:rPr lang="en-US" dirty="0"/>
              <a:t> blocks.</a:t>
            </a:r>
          </a:p>
          <a:p>
            <a:r>
              <a:rPr lang="en-US" dirty="0"/>
              <a:t>Create one catch block for each kind of type you want to handle.</a:t>
            </a:r>
          </a:p>
          <a:p>
            <a:r>
              <a:rPr lang="en-US" dirty="0"/>
              <a:t>A try block must have at least one catch or finally block.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0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ourier New" pitchFamily="49" charset="0"/>
              </a:rPr>
              <a:t>catch </a:t>
            </a:r>
            <a:r>
              <a:rPr lang="en-US" dirty="0">
                <a:cs typeface="Courier New" pitchFamily="49" charset="0"/>
              </a:rPr>
              <a:t>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catch block contains code to execute in response to an exception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If the code in a try block doesn’t cause an exception to be thrown, the CLR will never execute the code in any of its catch blocks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You may or may not specify a catch type in </a:t>
            </a:r>
            <a:r>
              <a:rPr lang="en-US" dirty="0" err="1"/>
              <a:t>parantheses</a:t>
            </a:r>
            <a:r>
              <a:rPr lang="en-US" dirty="0"/>
              <a:t> after catch 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The catch type must be of type </a:t>
            </a:r>
            <a:r>
              <a:rPr lang="en-US" dirty="0" err="1"/>
              <a:t>System.Exception</a:t>
            </a:r>
            <a:r>
              <a:rPr lang="en-US" dirty="0"/>
              <a:t> or a type that derived from </a:t>
            </a:r>
            <a:r>
              <a:rPr lang="en-US" dirty="0" err="1" smtClean="0"/>
              <a:t>System.Exception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If there is no catch type specified, that catch block handles any exception. This is equivalent to having a catch block that specifies </a:t>
            </a:r>
            <a:r>
              <a:rPr lang="en-US" dirty="0" err="1"/>
              <a:t>System.Exception</a:t>
            </a:r>
            <a:r>
              <a:rPr lang="en-US" dirty="0"/>
              <a:t> as a catch type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CLR searches for a matching catch type from top to bottom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If CLR cannot find any catch type that matches the exception, CLR continues searching up the </a:t>
            </a:r>
            <a:r>
              <a:rPr lang="en-US" dirty="0" err="1"/>
              <a:t>callstack</a:t>
            </a:r>
            <a:r>
              <a:rPr lang="en-US" dirty="0"/>
              <a:t> to find a catch type.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0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Once the catch block that matches the exception is found, you have 3 choices:</a:t>
            </a:r>
          </a:p>
          <a:p>
            <a:pPr lvl="1"/>
            <a:r>
              <a:rPr lang="en-US" dirty="0"/>
              <a:t>Re-throw the same </a:t>
            </a:r>
            <a:r>
              <a:rPr lang="en-US" dirty="0" smtClean="0"/>
              <a:t>exception</a:t>
            </a:r>
            <a:endParaRPr lang="en-US" dirty="0"/>
          </a:p>
          <a:p>
            <a:pPr lvl="1"/>
            <a:r>
              <a:rPr lang="en-US" dirty="0"/>
              <a:t>Throw a different exception, giving richer exception information to </a:t>
            </a:r>
            <a:r>
              <a:rPr lang="en-US" dirty="0" smtClean="0"/>
              <a:t>code.</a:t>
            </a:r>
            <a:endParaRPr lang="en-US" dirty="0"/>
          </a:p>
          <a:p>
            <a:pPr lvl="1"/>
            <a:r>
              <a:rPr lang="en-US" dirty="0"/>
              <a:t>Let the code continue from the bottom of the catch block</a:t>
            </a:r>
          </a:p>
          <a:p>
            <a:r>
              <a:rPr lang="en-US" dirty="0"/>
              <a:t>In choices 1-2, an exception is thrown and code starts looking for a catch block whose type matches the exception thrown</a:t>
            </a:r>
          </a:p>
          <a:p>
            <a:r>
              <a:rPr lang="en-US" dirty="0"/>
              <a:t>In choice 3, the finally block is executed</a:t>
            </a:r>
          </a:p>
          <a:p>
            <a:r>
              <a:rPr lang="en-US" dirty="0"/>
              <a:t>You can also specify a variable name like  catch(Exception e) to access information specific to the exception.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0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ourier New" pitchFamily="49" charset="0"/>
              </a:rPr>
              <a:t>finally </a:t>
            </a:r>
            <a:r>
              <a:rPr lang="en-US" dirty="0">
                <a:cs typeface="Courier New" pitchFamily="49" charset="0"/>
              </a:rPr>
              <a:t>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GC </a:t>
            </a:r>
            <a:r>
              <a:rPr lang="en-US" dirty="0"/>
              <a:t>does automatic memory clean-up, it only cleans up if there are no references kept on the object.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Thus, memory leaks can occur if programmers </a:t>
            </a:r>
            <a:r>
              <a:rPr lang="en-US" dirty="0" smtClean="0"/>
              <a:t>carelessly </a:t>
            </a:r>
            <a:r>
              <a:rPr lang="en-US" dirty="0"/>
              <a:t>keep references to unwanted objects. </a:t>
            </a:r>
          </a:p>
          <a:p>
            <a:endParaRPr lang="en-US" dirty="0"/>
          </a:p>
          <a:p>
            <a:r>
              <a:rPr lang="en-US" dirty="0"/>
              <a:t>C# provides the finally block, which is guaranteed to execute regardless of whether an exception occurs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lvl="1"/>
            <a:r>
              <a:rPr lang="en-US" dirty="0"/>
              <a:t>If the try block executes without throwing, the finally block executes.</a:t>
            </a:r>
          </a:p>
          <a:p>
            <a:pPr lvl="1"/>
            <a:r>
              <a:rPr lang="en-US" dirty="0"/>
              <a:t>If the try block throws an exception, the finally block still executes regardless of whether the exception is caught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This makes the finally block ideal to release resources from the corresponding try block.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0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Exception Classes in C#</a:t>
            </a:r>
          </a:p>
          <a:p>
            <a:r>
              <a:rPr lang="en-US" dirty="0"/>
              <a:t>C# exceptions are represented by classes. The exception classes in C# are mainly directly or indirectly derived from the </a:t>
            </a:r>
            <a:r>
              <a:rPr lang="en-US" b="1" dirty="0" err="1"/>
              <a:t>System.Exception</a:t>
            </a:r>
            <a:r>
              <a:rPr lang="en-US" dirty="0"/>
              <a:t> class. Some of the exception classes derived from the </a:t>
            </a:r>
            <a:r>
              <a:rPr lang="en-US" dirty="0" err="1"/>
              <a:t>System.Exception</a:t>
            </a:r>
            <a:r>
              <a:rPr lang="en-US" dirty="0"/>
              <a:t> class are the </a:t>
            </a:r>
            <a:r>
              <a:rPr lang="en-US" b="1" dirty="0" err="1"/>
              <a:t>System.ApplicationException</a:t>
            </a:r>
            <a:r>
              <a:rPr lang="en-US" dirty="0"/>
              <a:t> and </a:t>
            </a:r>
            <a:r>
              <a:rPr lang="en-US" b="1" dirty="0" err="1"/>
              <a:t>System.SystemException</a:t>
            </a:r>
            <a:r>
              <a:rPr lang="en-US" dirty="0"/>
              <a:t> classes.</a:t>
            </a:r>
          </a:p>
          <a:p>
            <a:r>
              <a:rPr lang="en-US" dirty="0"/>
              <a:t>The </a:t>
            </a:r>
            <a:r>
              <a:rPr lang="en-US" b="1" dirty="0" err="1"/>
              <a:t>System.ApplicationException</a:t>
            </a:r>
            <a:r>
              <a:rPr lang="en-US" dirty="0"/>
              <a:t> class supports exceptions generated by application programs. So the exceptions defined by the programmers should derive from this class.</a:t>
            </a:r>
          </a:p>
          <a:p>
            <a:r>
              <a:rPr lang="en-US" dirty="0"/>
              <a:t>The </a:t>
            </a:r>
            <a:r>
              <a:rPr lang="en-US" b="1" dirty="0" err="1"/>
              <a:t>System.SystemException</a:t>
            </a:r>
            <a:r>
              <a:rPr lang="en-US" dirty="0"/>
              <a:t> class is the base class for all predefined system exception.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0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ourier New" pitchFamily="49" charset="0"/>
              </a:rPr>
              <a:t>System.Exception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alibri" pitchFamily="34" charset="0"/>
                <a:cs typeface="Courier New" pitchFamily="49" charset="0"/>
              </a:rPr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Class Exception’s properties are used to formulate error messages indicating a caught exception.</a:t>
            </a:r>
          </a:p>
          <a:p>
            <a:r>
              <a:rPr lang="en-US" dirty="0"/>
              <a:t>Property </a:t>
            </a:r>
            <a:r>
              <a:rPr lang="en-US" b="1" dirty="0"/>
              <a:t>Message</a:t>
            </a:r>
            <a:r>
              <a:rPr lang="en-US" dirty="0"/>
              <a:t> stores the error message associated with an Exception object.</a:t>
            </a:r>
          </a:p>
          <a:p>
            <a:r>
              <a:rPr lang="en-US" dirty="0"/>
              <a:t>Property </a:t>
            </a:r>
            <a:r>
              <a:rPr lang="en-US" b="1" dirty="0" err="1"/>
              <a:t>StackTrace</a:t>
            </a:r>
            <a:r>
              <a:rPr lang="en-US" dirty="0"/>
              <a:t> contains a string that represents the method-call stack.</a:t>
            </a:r>
          </a:p>
          <a:p>
            <a:r>
              <a:rPr lang="en-US" dirty="0"/>
              <a:t>When an exception occurs, a programmer might use a different error </a:t>
            </a:r>
            <a:r>
              <a:rPr lang="en-US" b="1" dirty="0"/>
              <a:t>message</a:t>
            </a:r>
            <a:r>
              <a:rPr lang="en-US" dirty="0"/>
              <a:t> or indicate a new exception type.</a:t>
            </a:r>
          </a:p>
          <a:p>
            <a:r>
              <a:rPr lang="en-US" dirty="0"/>
              <a:t>The original exception object is stored in the </a:t>
            </a:r>
            <a:r>
              <a:rPr lang="en-US" b="1" dirty="0" err="1"/>
              <a:t>InnerException</a:t>
            </a:r>
            <a:r>
              <a:rPr lang="en-US" dirty="0"/>
              <a:t> property. </a:t>
            </a:r>
          </a:p>
          <a:p>
            <a:r>
              <a:rPr lang="en-US" dirty="0"/>
              <a:t>Other properties:</a:t>
            </a:r>
          </a:p>
          <a:p>
            <a:r>
              <a:rPr lang="en-US" b="1" dirty="0" err="1"/>
              <a:t>HelpLink</a:t>
            </a:r>
            <a:r>
              <a:rPr lang="en-US" dirty="0"/>
              <a:t> specifies the location of a help file that describes the problem.</a:t>
            </a:r>
          </a:p>
          <a:p>
            <a:r>
              <a:rPr lang="en-US" b="1" dirty="0"/>
              <a:t>Source</a:t>
            </a:r>
            <a:r>
              <a:rPr lang="en-US" dirty="0"/>
              <a:t> specifies the name of the application or object that caused the exception.</a:t>
            </a:r>
          </a:p>
          <a:p>
            <a:r>
              <a:rPr lang="en-US" b="1" dirty="0" err="1"/>
              <a:t>TargetSite</a:t>
            </a:r>
            <a:r>
              <a:rPr lang="en-US" dirty="0"/>
              <a:t> specifies the method where the exception originated.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6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892</TotalTime>
  <Words>1550</Words>
  <Application>Microsoft Office PowerPoint</Application>
  <PresentationFormat>On-screen Show (4:3)</PresentationFormat>
  <Paragraphs>237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Courier New</vt:lpstr>
      <vt:lpstr>Georgia</vt:lpstr>
      <vt:lpstr>Wingdings</vt:lpstr>
      <vt:lpstr>Wingdings 2</vt:lpstr>
      <vt:lpstr>Civic</vt:lpstr>
      <vt:lpstr>Exception Handling</vt:lpstr>
      <vt:lpstr>Exception Handling in .net</vt:lpstr>
      <vt:lpstr>Syntax</vt:lpstr>
      <vt:lpstr>try block</vt:lpstr>
      <vt:lpstr>catch block</vt:lpstr>
      <vt:lpstr>PowerPoint Presentation</vt:lpstr>
      <vt:lpstr>finally block</vt:lpstr>
      <vt:lpstr>PowerPoint Presentation</vt:lpstr>
      <vt:lpstr>System.Exception Properties</vt:lpstr>
      <vt:lpstr>Defined Exception</vt:lpstr>
      <vt:lpstr>Conversion and Formatting</vt:lpstr>
      <vt:lpstr>ToString and Parse</vt:lpstr>
      <vt:lpstr>Format Providers</vt:lpstr>
      <vt:lpstr>Format Providers</vt:lpstr>
      <vt:lpstr>NumberFormatInfo and DateFormatInfo</vt:lpstr>
      <vt:lpstr>IFormatProvider and ICustomFormatter</vt:lpstr>
      <vt:lpstr>The following custom format provider writes numbers as words</vt:lpstr>
      <vt:lpstr>DateTime Formatting Strings</vt:lpstr>
      <vt:lpstr>DateTime Formatting Strings (More) </vt:lpstr>
      <vt:lpstr>EXAMPLE</vt:lpstr>
      <vt:lpstr>CUSTOM DATETIME FORMATTING</vt:lpstr>
      <vt:lpstr>Convert class</vt:lpstr>
      <vt:lpstr>Dynamic conversions and Base64</vt:lpstr>
      <vt:lpstr>BigInteger</vt:lpstr>
      <vt:lpstr>PowerPoint Presentation</vt:lpstr>
    </vt:vector>
  </TitlesOfParts>
  <Company>Dell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creator>Parmar, Archana</dc:creator>
  <cp:keywords>No Restrictions</cp:keywords>
  <cp:lastModifiedBy>Rassul</cp:lastModifiedBy>
  <cp:revision>115</cp:revision>
  <dcterms:created xsi:type="dcterms:W3CDTF">2014-03-26T14:31:41Z</dcterms:created>
  <dcterms:modified xsi:type="dcterms:W3CDTF">2015-09-29T09:33:30Z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63a61ebc-063f-45f5-81bf-4c56d4f08f61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/>
  </property>
</Properties>
</file>